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61" r:id="rId2"/>
    <p:sldId id="306" r:id="rId3"/>
    <p:sldId id="331" r:id="rId4"/>
    <p:sldId id="332" r:id="rId5"/>
    <p:sldId id="334" r:id="rId6"/>
    <p:sldId id="335" r:id="rId7"/>
    <p:sldId id="336" r:id="rId8"/>
    <p:sldId id="338" r:id="rId9"/>
    <p:sldId id="337" r:id="rId10"/>
    <p:sldId id="339" r:id="rId11"/>
    <p:sldId id="340" r:id="rId12"/>
    <p:sldId id="341" r:id="rId13"/>
    <p:sldId id="342" r:id="rId14"/>
    <p:sldId id="343" r:id="rId15"/>
    <p:sldId id="344" r:id="rId16"/>
    <p:sldId id="345" r:id="rId17"/>
    <p:sldId id="346" r:id="rId18"/>
    <p:sldId id="347" r:id="rId19"/>
    <p:sldId id="348" r:id="rId20"/>
    <p:sldId id="351" r:id="rId21"/>
    <p:sldId id="352" r:id="rId22"/>
    <p:sldId id="353" r:id="rId23"/>
    <p:sldId id="354" r:id="rId24"/>
    <p:sldId id="350" r:id="rId25"/>
    <p:sldId id="355" r:id="rId26"/>
    <p:sldId id="356" r:id="rId27"/>
    <p:sldId id="33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995" userDrawn="1">
          <p15:clr>
            <a:srgbClr val="A4A3A4"/>
          </p15:clr>
        </p15:guide>
        <p15:guide id="2" pos="7101" userDrawn="1">
          <p15:clr>
            <a:srgbClr val="A4A3A4"/>
          </p15:clr>
        </p15:guide>
        <p15:guide id="4" pos="912" userDrawn="1">
          <p15:clr>
            <a:srgbClr val="A4A3A4"/>
          </p15:clr>
        </p15:guide>
        <p15:guide id="5" orient="horz" pos="120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FFFF"/>
    <a:srgbClr val="6887CC"/>
    <a:srgbClr val="6CA9C8"/>
    <a:srgbClr val="3D62B5"/>
    <a:srgbClr val="7F9B3F"/>
    <a:srgbClr val="666633"/>
    <a:srgbClr val="008000"/>
    <a:srgbClr val="E79D95"/>
    <a:srgbClr val="FDDEB1"/>
    <a:srgbClr val="FCD192"/>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3791" autoAdjust="0"/>
    <p:restoredTop sz="94624" autoAdjust="0"/>
  </p:normalViewPr>
  <p:slideViewPr>
    <p:cSldViewPr snapToGrid="0">
      <p:cViewPr>
        <p:scale>
          <a:sx n="66" d="100"/>
          <a:sy n="66" d="100"/>
        </p:scale>
        <p:origin x="-936" y="-168"/>
      </p:cViewPr>
      <p:guideLst>
        <p:guide orient="horz" pos="3995"/>
        <p:guide orient="horz" pos="1200"/>
        <p:guide pos="7101"/>
        <p:guide pos="912"/>
      </p:guideLst>
    </p:cSldViewPr>
  </p:slideViewPr>
  <p:outlineViewPr>
    <p:cViewPr>
      <p:scale>
        <a:sx n="33" d="100"/>
        <a:sy n="33" d="100"/>
      </p:scale>
      <p:origin x="0" y="0"/>
    </p:cViewPr>
  </p:outlineViewPr>
  <p:notesTextViewPr>
    <p:cViewPr>
      <p:scale>
        <a:sx n="1" d="1"/>
        <a:sy n="1" d="1"/>
      </p:scale>
      <p:origin x="0" y="0"/>
    </p:cViewPr>
  </p:notesTextViewPr>
  <p:sorterViewPr>
    <p:cViewPr>
      <p:scale>
        <a:sx n="50" d="100"/>
        <a:sy n="50" d="100"/>
      </p:scale>
      <p:origin x="0" y="-4908"/>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0BC7AC-A884-4A01-995B-F12F7B3C6665}" type="datetimeFigureOut">
              <a:rPr lang="en-US" smtClean="0"/>
              <a:pPr/>
              <a:t>3/30/2016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B00B38-9AA4-4118-AED9-1277E0C9F138}" type="slidenum">
              <a:rPr lang="en-US" smtClean="0"/>
              <a:pPr/>
              <a:t>‹#›</a:t>
            </a:fld>
            <a:endParaRPr lang="en-US"/>
          </a:p>
        </p:txBody>
      </p:sp>
    </p:spTree>
    <p:extLst>
      <p:ext uri="{BB962C8B-B14F-4D97-AF65-F5344CB8AC3E}">
        <p14:creationId xmlns:p14="http://schemas.microsoft.com/office/powerpoint/2010/main" xmlns="" val="3490175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1</a:t>
            </a:fld>
            <a:endParaRPr lang="en-US"/>
          </a:p>
        </p:txBody>
      </p:sp>
    </p:spTree>
    <p:extLst>
      <p:ext uri="{BB962C8B-B14F-4D97-AF65-F5344CB8AC3E}">
        <p14:creationId xmlns:p14="http://schemas.microsoft.com/office/powerpoint/2010/main" xmlns="" val="39857068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10</a:t>
            </a:fld>
            <a:endParaRPr lang="en-US"/>
          </a:p>
        </p:txBody>
      </p:sp>
    </p:spTree>
    <p:extLst>
      <p:ext uri="{BB962C8B-B14F-4D97-AF65-F5344CB8AC3E}">
        <p14:creationId xmlns:p14="http://schemas.microsoft.com/office/powerpoint/2010/main" xmlns="" val="12103308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11</a:t>
            </a:fld>
            <a:endParaRPr lang="en-US"/>
          </a:p>
        </p:txBody>
      </p:sp>
    </p:spTree>
    <p:extLst>
      <p:ext uri="{BB962C8B-B14F-4D97-AF65-F5344CB8AC3E}">
        <p14:creationId xmlns:p14="http://schemas.microsoft.com/office/powerpoint/2010/main" xmlns="" val="12103308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12</a:t>
            </a:fld>
            <a:endParaRPr lang="en-US"/>
          </a:p>
        </p:txBody>
      </p:sp>
    </p:spTree>
    <p:extLst>
      <p:ext uri="{BB962C8B-B14F-4D97-AF65-F5344CB8AC3E}">
        <p14:creationId xmlns:p14="http://schemas.microsoft.com/office/powerpoint/2010/main" xmlns="" val="12103308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13</a:t>
            </a:fld>
            <a:endParaRPr lang="en-US"/>
          </a:p>
        </p:txBody>
      </p:sp>
    </p:spTree>
    <p:extLst>
      <p:ext uri="{BB962C8B-B14F-4D97-AF65-F5344CB8AC3E}">
        <p14:creationId xmlns:p14="http://schemas.microsoft.com/office/powerpoint/2010/main" xmlns="" val="12103308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14</a:t>
            </a:fld>
            <a:endParaRPr lang="en-US"/>
          </a:p>
        </p:txBody>
      </p:sp>
    </p:spTree>
    <p:extLst>
      <p:ext uri="{BB962C8B-B14F-4D97-AF65-F5344CB8AC3E}">
        <p14:creationId xmlns:p14="http://schemas.microsoft.com/office/powerpoint/2010/main" xmlns="" val="12103308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15</a:t>
            </a:fld>
            <a:endParaRPr lang="en-US"/>
          </a:p>
        </p:txBody>
      </p:sp>
    </p:spTree>
    <p:extLst>
      <p:ext uri="{BB962C8B-B14F-4D97-AF65-F5344CB8AC3E}">
        <p14:creationId xmlns:p14="http://schemas.microsoft.com/office/powerpoint/2010/main" xmlns="" val="12103308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16</a:t>
            </a:fld>
            <a:endParaRPr lang="en-US"/>
          </a:p>
        </p:txBody>
      </p:sp>
    </p:spTree>
    <p:extLst>
      <p:ext uri="{BB962C8B-B14F-4D97-AF65-F5344CB8AC3E}">
        <p14:creationId xmlns:p14="http://schemas.microsoft.com/office/powerpoint/2010/main" xmlns="" val="12103308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17</a:t>
            </a:fld>
            <a:endParaRPr lang="en-US"/>
          </a:p>
        </p:txBody>
      </p:sp>
    </p:spTree>
    <p:extLst>
      <p:ext uri="{BB962C8B-B14F-4D97-AF65-F5344CB8AC3E}">
        <p14:creationId xmlns:p14="http://schemas.microsoft.com/office/powerpoint/2010/main" xmlns="" val="12103308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18</a:t>
            </a:fld>
            <a:endParaRPr lang="en-US"/>
          </a:p>
        </p:txBody>
      </p:sp>
    </p:spTree>
    <p:extLst>
      <p:ext uri="{BB962C8B-B14F-4D97-AF65-F5344CB8AC3E}">
        <p14:creationId xmlns:p14="http://schemas.microsoft.com/office/powerpoint/2010/main" xmlns="" val="12103308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19</a:t>
            </a:fld>
            <a:endParaRPr lang="en-US"/>
          </a:p>
        </p:txBody>
      </p:sp>
    </p:spTree>
    <p:extLst>
      <p:ext uri="{BB962C8B-B14F-4D97-AF65-F5344CB8AC3E}">
        <p14:creationId xmlns:p14="http://schemas.microsoft.com/office/powerpoint/2010/main" xmlns="" val="1210330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2</a:t>
            </a:fld>
            <a:endParaRPr lang="en-US"/>
          </a:p>
        </p:txBody>
      </p:sp>
    </p:spTree>
    <p:extLst>
      <p:ext uri="{BB962C8B-B14F-4D97-AF65-F5344CB8AC3E}">
        <p14:creationId xmlns:p14="http://schemas.microsoft.com/office/powerpoint/2010/main" xmlns="" val="12103308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20</a:t>
            </a:fld>
            <a:endParaRPr lang="en-US"/>
          </a:p>
        </p:txBody>
      </p:sp>
    </p:spTree>
    <p:extLst>
      <p:ext uri="{BB962C8B-B14F-4D97-AF65-F5344CB8AC3E}">
        <p14:creationId xmlns:p14="http://schemas.microsoft.com/office/powerpoint/2010/main" xmlns="" val="12103308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21</a:t>
            </a:fld>
            <a:endParaRPr lang="en-US"/>
          </a:p>
        </p:txBody>
      </p:sp>
    </p:spTree>
    <p:extLst>
      <p:ext uri="{BB962C8B-B14F-4D97-AF65-F5344CB8AC3E}">
        <p14:creationId xmlns:p14="http://schemas.microsoft.com/office/powerpoint/2010/main" xmlns="" val="12103308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22</a:t>
            </a:fld>
            <a:endParaRPr lang="en-US"/>
          </a:p>
        </p:txBody>
      </p:sp>
    </p:spTree>
    <p:extLst>
      <p:ext uri="{BB962C8B-B14F-4D97-AF65-F5344CB8AC3E}">
        <p14:creationId xmlns:p14="http://schemas.microsoft.com/office/powerpoint/2010/main" xmlns="" val="12103308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23</a:t>
            </a:fld>
            <a:endParaRPr lang="en-US"/>
          </a:p>
        </p:txBody>
      </p:sp>
    </p:spTree>
    <p:extLst>
      <p:ext uri="{BB962C8B-B14F-4D97-AF65-F5344CB8AC3E}">
        <p14:creationId xmlns:p14="http://schemas.microsoft.com/office/powerpoint/2010/main" xmlns="" val="12103308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24</a:t>
            </a:fld>
            <a:endParaRPr lang="en-US"/>
          </a:p>
        </p:txBody>
      </p:sp>
    </p:spTree>
    <p:extLst>
      <p:ext uri="{BB962C8B-B14F-4D97-AF65-F5344CB8AC3E}">
        <p14:creationId xmlns:p14="http://schemas.microsoft.com/office/powerpoint/2010/main" xmlns="" val="12103308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25</a:t>
            </a:fld>
            <a:endParaRPr lang="en-US"/>
          </a:p>
        </p:txBody>
      </p:sp>
    </p:spTree>
    <p:extLst>
      <p:ext uri="{BB962C8B-B14F-4D97-AF65-F5344CB8AC3E}">
        <p14:creationId xmlns:p14="http://schemas.microsoft.com/office/powerpoint/2010/main" xmlns="" val="12103308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26</a:t>
            </a:fld>
            <a:endParaRPr lang="en-US"/>
          </a:p>
        </p:txBody>
      </p:sp>
    </p:spTree>
    <p:extLst>
      <p:ext uri="{BB962C8B-B14F-4D97-AF65-F5344CB8AC3E}">
        <p14:creationId xmlns:p14="http://schemas.microsoft.com/office/powerpoint/2010/main" xmlns="" val="12103308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27</a:t>
            </a:fld>
            <a:endParaRPr lang="en-US"/>
          </a:p>
        </p:txBody>
      </p:sp>
    </p:spTree>
    <p:extLst>
      <p:ext uri="{BB962C8B-B14F-4D97-AF65-F5344CB8AC3E}">
        <p14:creationId xmlns:p14="http://schemas.microsoft.com/office/powerpoint/2010/main" xmlns="" val="12103308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3</a:t>
            </a:fld>
            <a:endParaRPr lang="en-US"/>
          </a:p>
        </p:txBody>
      </p:sp>
    </p:spTree>
    <p:extLst>
      <p:ext uri="{BB962C8B-B14F-4D97-AF65-F5344CB8AC3E}">
        <p14:creationId xmlns:p14="http://schemas.microsoft.com/office/powerpoint/2010/main" xmlns="" val="12103308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4</a:t>
            </a:fld>
            <a:endParaRPr lang="en-US"/>
          </a:p>
        </p:txBody>
      </p:sp>
    </p:spTree>
    <p:extLst>
      <p:ext uri="{BB962C8B-B14F-4D97-AF65-F5344CB8AC3E}">
        <p14:creationId xmlns:p14="http://schemas.microsoft.com/office/powerpoint/2010/main" xmlns="" val="12103308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5</a:t>
            </a:fld>
            <a:endParaRPr lang="en-US"/>
          </a:p>
        </p:txBody>
      </p:sp>
    </p:spTree>
    <p:extLst>
      <p:ext uri="{BB962C8B-B14F-4D97-AF65-F5344CB8AC3E}">
        <p14:creationId xmlns:p14="http://schemas.microsoft.com/office/powerpoint/2010/main" xmlns="" val="12103308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6</a:t>
            </a:fld>
            <a:endParaRPr lang="en-US"/>
          </a:p>
        </p:txBody>
      </p:sp>
    </p:spTree>
    <p:extLst>
      <p:ext uri="{BB962C8B-B14F-4D97-AF65-F5344CB8AC3E}">
        <p14:creationId xmlns:p14="http://schemas.microsoft.com/office/powerpoint/2010/main" xmlns="" val="12103308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7</a:t>
            </a:fld>
            <a:endParaRPr lang="en-US"/>
          </a:p>
        </p:txBody>
      </p:sp>
    </p:spTree>
    <p:extLst>
      <p:ext uri="{BB962C8B-B14F-4D97-AF65-F5344CB8AC3E}">
        <p14:creationId xmlns:p14="http://schemas.microsoft.com/office/powerpoint/2010/main" xmlns="" val="12103308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8</a:t>
            </a:fld>
            <a:endParaRPr lang="en-US"/>
          </a:p>
        </p:txBody>
      </p:sp>
    </p:spTree>
    <p:extLst>
      <p:ext uri="{BB962C8B-B14F-4D97-AF65-F5344CB8AC3E}">
        <p14:creationId xmlns:p14="http://schemas.microsoft.com/office/powerpoint/2010/main" xmlns="" val="12103308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9</a:t>
            </a:fld>
            <a:endParaRPr lang="en-US"/>
          </a:p>
        </p:txBody>
      </p:sp>
    </p:spTree>
    <p:extLst>
      <p:ext uri="{BB962C8B-B14F-4D97-AF65-F5344CB8AC3E}">
        <p14:creationId xmlns:p14="http://schemas.microsoft.com/office/powerpoint/2010/main" xmlns="" val="12103308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B98AF86D-2565-4FD5-9E7F-E41C7F6BFF0E}" type="datetime1">
              <a:rPr lang="en-US" smtClean="0"/>
              <a:pPr/>
              <a:t>3/30/2016</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2B0A5C23-9A0D-4D31-9768-FD96BB453C39}" type="slidenum">
              <a:rPr lang="en-US" smtClean="0"/>
              <a:pPr/>
              <a:t>‹#›</a:t>
            </a:fld>
            <a:endParaRPr lang="en-US"/>
          </a:p>
        </p:txBody>
      </p:sp>
    </p:spTree>
    <p:extLst>
      <p:ext uri="{BB962C8B-B14F-4D97-AF65-F5344CB8AC3E}">
        <p14:creationId xmlns:p14="http://schemas.microsoft.com/office/powerpoint/2010/main" xmlns="" val="1749979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D056697A-6DD3-4015-B59C-706A6E5A897C}" type="datetime1">
              <a:rPr lang="en-US" smtClean="0"/>
              <a:pPr/>
              <a:t>3/30/2016</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2B0A5C23-9A0D-4D31-9768-FD96BB453C39}" type="slidenum">
              <a:rPr lang="en-US" smtClean="0"/>
              <a:pPr/>
              <a:t>‹#›</a:t>
            </a:fld>
            <a:endParaRPr lang="en-US"/>
          </a:p>
        </p:txBody>
      </p:sp>
    </p:spTree>
    <p:extLst>
      <p:ext uri="{BB962C8B-B14F-4D97-AF65-F5344CB8AC3E}">
        <p14:creationId xmlns:p14="http://schemas.microsoft.com/office/powerpoint/2010/main" xmlns="" val="1246309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9181944F-F65C-4D3B-812E-7AC16DCC1D9D}" type="datetime1">
              <a:rPr lang="en-US" smtClean="0"/>
              <a:pPr/>
              <a:t>3/30/2016</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2B0A5C23-9A0D-4D31-9768-FD96BB453C39}" type="slidenum">
              <a:rPr lang="en-US" smtClean="0"/>
              <a:pPr/>
              <a:t>‹#›</a:t>
            </a:fld>
            <a:endParaRPr lang="en-US"/>
          </a:p>
        </p:txBody>
      </p:sp>
    </p:spTree>
    <p:extLst>
      <p:ext uri="{BB962C8B-B14F-4D97-AF65-F5344CB8AC3E}">
        <p14:creationId xmlns:p14="http://schemas.microsoft.com/office/powerpoint/2010/main" xmlns="" val="4003667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AF9065FD-D4DE-439C-97B5-2642C9B898A4}" type="datetime1">
              <a:rPr lang="en-US" smtClean="0"/>
              <a:pPr/>
              <a:t>3/30/2016</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2B0A5C23-9A0D-4D31-9768-FD96BB453C39}" type="slidenum">
              <a:rPr lang="en-US" smtClean="0"/>
              <a:pPr/>
              <a:t>‹#›</a:t>
            </a:fld>
            <a:endParaRPr lang="en-US"/>
          </a:p>
        </p:txBody>
      </p:sp>
    </p:spTree>
    <p:extLst>
      <p:ext uri="{BB962C8B-B14F-4D97-AF65-F5344CB8AC3E}">
        <p14:creationId xmlns:p14="http://schemas.microsoft.com/office/powerpoint/2010/main" xmlns="" val="341244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5DA53A8A-995E-4DEF-89CD-14EF711FAD6D}" type="datetime1">
              <a:rPr lang="en-US" smtClean="0"/>
              <a:pPr/>
              <a:t>3/30/2016</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2B0A5C23-9A0D-4D31-9768-FD96BB453C39}" type="slidenum">
              <a:rPr lang="en-US" smtClean="0"/>
              <a:pPr/>
              <a:t>‹#›</a:t>
            </a:fld>
            <a:endParaRPr lang="en-US"/>
          </a:p>
        </p:txBody>
      </p:sp>
    </p:spTree>
    <p:extLst>
      <p:ext uri="{BB962C8B-B14F-4D97-AF65-F5344CB8AC3E}">
        <p14:creationId xmlns:p14="http://schemas.microsoft.com/office/powerpoint/2010/main" xmlns="" val="2377324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BCA5C398-F36E-4EF4-93B1-254EC0671051}" type="datetime1">
              <a:rPr lang="en-US" smtClean="0"/>
              <a:pPr/>
              <a:t>3/30/2016</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2B0A5C23-9A0D-4D31-9768-FD96BB453C39}" type="slidenum">
              <a:rPr lang="en-US" smtClean="0"/>
              <a:pPr/>
              <a:t>‹#›</a:t>
            </a:fld>
            <a:endParaRPr lang="en-US"/>
          </a:p>
        </p:txBody>
      </p:sp>
    </p:spTree>
    <p:extLst>
      <p:ext uri="{BB962C8B-B14F-4D97-AF65-F5344CB8AC3E}">
        <p14:creationId xmlns:p14="http://schemas.microsoft.com/office/powerpoint/2010/main" xmlns="" val="1370509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B4B389EC-0842-4499-8613-CFA06BCCC34B}" type="datetime1">
              <a:rPr lang="en-US" smtClean="0"/>
              <a:pPr/>
              <a:t>3/30/2016</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2B0A5C23-9A0D-4D31-9768-FD96BB453C39}" type="slidenum">
              <a:rPr lang="en-US" smtClean="0"/>
              <a:pPr/>
              <a:t>‹#›</a:t>
            </a:fld>
            <a:endParaRPr lang="en-US"/>
          </a:p>
        </p:txBody>
      </p:sp>
    </p:spTree>
    <p:extLst>
      <p:ext uri="{BB962C8B-B14F-4D97-AF65-F5344CB8AC3E}">
        <p14:creationId xmlns:p14="http://schemas.microsoft.com/office/powerpoint/2010/main" xmlns="" val="2234144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0F7E1773-F01E-483B-B9FA-4929E31C9153}" type="datetime1">
              <a:rPr lang="en-US" smtClean="0"/>
              <a:pPr/>
              <a:t>3/30/2016</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180530" y="6259365"/>
            <a:ext cx="450273" cy="365125"/>
          </a:xfrm>
        </p:spPr>
        <p:txBody>
          <a:bodyPr/>
          <a:lstStyle>
            <a:lvl1pPr>
              <a:defRPr i="0"/>
            </a:lvl1pPr>
          </a:lstStyle>
          <a:p>
            <a:fld id="{2B0A5C23-9A0D-4D31-9768-FD96BB453C39}" type="slidenum">
              <a:rPr lang="en-US" smtClean="0"/>
              <a:pPr/>
              <a:t>‹#›</a:t>
            </a:fld>
            <a:endParaRPr lang="en-US"/>
          </a:p>
        </p:txBody>
      </p:sp>
    </p:spTree>
    <p:extLst>
      <p:ext uri="{BB962C8B-B14F-4D97-AF65-F5344CB8AC3E}">
        <p14:creationId xmlns:p14="http://schemas.microsoft.com/office/powerpoint/2010/main" xmlns="" val="722514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83425274-F12A-4882-90CC-97FF3F686794}" type="datetime1">
              <a:rPr lang="en-US" smtClean="0"/>
              <a:pPr/>
              <a:t>3/30/2016</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2B0A5C23-9A0D-4D31-9768-FD96BB453C39}" type="slidenum">
              <a:rPr lang="en-US" smtClean="0"/>
              <a:pPr/>
              <a:t>‹#›</a:t>
            </a:fld>
            <a:endParaRPr lang="en-US"/>
          </a:p>
        </p:txBody>
      </p:sp>
    </p:spTree>
    <p:extLst>
      <p:ext uri="{BB962C8B-B14F-4D97-AF65-F5344CB8AC3E}">
        <p14:creationId xmlns:p14="http://schemas.microsoft.com/office/powerpoint/2010/main" xmlns="" val="2758354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57287031-7EB6-485C-ADE0-A09852E9D041}" type="datetime1">
              <a:rPr lang="en-US" smtClean="0"/>
              <a:pPr/>
              <a:t>3/30/2016</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2B0A5C23-9A0D-4D31-9768-FD96BB453C39}" type="slidenum">
              <a:rPr lang="en-US" smtClean="0"/>
              <a:pPr/>
              <a:t>‹#›</a:t>
            </a:fld>
            <a:endParaRPr lang="en-US"/>
          </a:p>
        </p:txBody>
      </p:sp>
    </p:spTree>
    <p:extLst>
      <p:ext uri="{BB962C8B-B14F-4D97-AF65-F5344CB8AC3E}">
        <p14:creationId xmlns:p14="http://schemas.microsoft.com/office/powerpoint/2010/main" xmlns="" val="2826994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990AC455-9089-4862-8BF9-DA096C1A2494}" type="datetime1">
              <a:rPr lang="en-US" smtClean="0"/>
              <a:pPr/>
              <a:t>3/30/2016</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2B0A5C23-9A0D-4D31-9768-FD96BB453C39}" type="slidenum">
              <a:rPr lang="en-US" smtClean="0"/>
              <a:pPr/>
              <a:t>‹#›</a:t>
            </a:fld>
            <a:endParaRPr lang="en-US"/>
          </a:p>
        </p:txBody>
      </p:sp>
    </p:spTree>
    <p:extLst>
      <p:ext uri="{BB962C8B-B14F-4D97-AF65-F5344CB8AC3E}">
        <p14:creationId xmlns:p14="http://schemas.microsoft.com/office/powerpoint/2010/main" xmlns="" val="673312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Oval 8"/>
          <p:cNvSpPr/>
          <p:nvPr/>
        </p:nvSpPr>
        <p:spPr>
          <a:xfrm>
            <a:off x="224918" y="6246665"/>
            <a:ext cx="390524" cy="390524"/>
          </a:xfrm>
          <a:prstGeom prst="ellipse">
            <a:avLst/>
          </a:prstGeom>
          <a:solidFill>
            <a:srgbClr val="5C5C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06181"/>
            <a:ext cx="10515600" cy="65968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6" name="Slide Number Placeholder 5"/>
          <p:cNvSpPr>
            <a:spLocks noGrp="1"/>
          </p:cNvSpPr>
          <p:nvPr>
            <p:ph type="sldNum" sz="quarter" idx="4"/>
          </p:nvPr>
        </p:nvSpPr>
        <p:spPr>
          <a:xfrm>
            <a:off x="195044" y="6259365"/>
            <a:ext cx="450273" cy="365125"/>
          </a:xfrm>
          <a:prstGeom prst="rect">
            <a:avLst/>
          </a:prstGeom>
        </p:spPr>
        <p:txBody>
          <a:bodyPr vert="horz" lIns="91440" tIns="45720" rIns="91440" bIns="45720" rtlCol="0" anchor="ctr"/>
          <a:lstStyle>
            <a:lvl1pPr algn="ctr">
              <a:defRPr sz="1600" b="1">
                <a:solidFill>
                  <a:srgbClr val="CBCBCB"/>
                </a:solidFill>
              </a:defRPr>
            </a:lvl1pPr>
          </a:lstStyle>
          <a:p>
            <a:fld id="{2B0A5C23-9A0D-4D31-9768-FD96BB453C39}" type="slidenum">
              <a:rPr lang="en-US" smtClean="0"/>
              <a:pPr/>
              <a:t>‹#›</a:t>
            </a:fld>
            <a:endParaRPr lang="en-US"/>
          </a:p>
        </p:txBody>
      </p:sp>
    </p:spTree>
    <p:extLst>
      <p:ext uri="{BB962C8B-B14F-4D97-AF65-F5344CB8AC3E}">
        <p14:creationId xmlns:p14="http://schemas.microsoft.com/office/powerpoint/2010/main" xmlns="" val="14196890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p:txBody>
          <a:bodyPr/>
          <a:lstStyle/>
          <a:p>
            <a:fld id="{2B0A5C23-9A0D-4D31-9768-FD96BB453C39}" type="slidenum">
              <a:rPr lang="en-US" smtClean="0"/>
              <a:pPr/>
              <a:t>1</a:t>
            </a:fld>
            <a:endParaRPr lang="en-US" dirty="0"/>
          </a:p>
        </p:txBody>
      </p:sp>
      <p:sp>
        <p:nvSpPr>
          <p:cNvPr id="68" name="Title 1"/>
          <p:cNvSpPr>
            <a:spLocks noGrp="1"/>
          </p:cNvSpPr>
          <p:nvPr>
            <p:ph type="title"/>
          </p:nvPr>
        </p:nvSpPr>
        <p:spPr>
          <a:xfrm>
            <a:off x="838200" y="306181"/>
            <a:ext cx="10515600" cy="987360"/>
          </a:xfrm>
        </p:spPr>
        <p:txBody>
          <a:bodyPr>
            <a:normAutofit/>
          </a:bodyPr>
          <a:lstStyle/>
          <a:p>
            <a:r>
              <a:rPr lang="vi-VN" sz="5400" dirty="0" smtClean="0">
                <a:solidFill>
                  <a:srgbClr val="6887CC"/>
                </a:solidFill>
                <a:latin typeface="Arial" pitchFamily="34" charset="0"/>
                <a:ea typeface="Segoe UI bold" panose="020B0802040204020203" pitchFamily="34" charset="0"/>
                <a:cs typeface="Arial" pitchFamily="34" charset="0"/>
              </a:rPr>
              <a:t>Bộ môn HTTT – Khoa CNTT</a:t>
            </a:r>
            <a:endParaRPr lang="en-US" sz="5000" dirty="0">
              <a:solidFill>
                <a:srgbClr val="6887CC"/>
              </a:solidFill>
              <a:latin typeface="Arial" pitchFamily="34" charset="0"/>
              <a:ea typeface="Segoe UI bold" panose="020B0802040204020203" pitchFamily="34" charset="0"/>
              <a:cs typeface="Arial" pitchFamily="34" charset="0"/>
            </a:endParaRPr>
          </a:p>
        </p:txBody>
      </p:sp>
      <p:sp>
        <p:nvSpPr>
          <p:cNvPr id="22" name="Freeform 21"/>
          <p:cNvSpPr/>
          <p:nvPr/>
        </p:nvSpPr>
        <p:spPr>
          <a:xfrm>
            <a:off x="1109883" y="1624716"/>
            <a:ext cx="10377798" cy="4304370"/>
          </a:xfrm>
          <a:custGeom>
            <a:avLst/>
            <a:gdLst>
              <a:gd name="connsiteX0" fmla="*/ 0 w 1828059"/>
              <a:gd name="connsiteY0" fmla="*/ 116640 h 1166400"/>
              <a:gd name="connsiteX1" fmla="*/ 116640 w 1828059"/>
              <a:gd name="connsiteY1" fmla="*/ 0 h 1166400"/>
              <a:gd name="connsiteX2" fmla="*/ 1711419 w 1828059"/>
              <a:gd name="connsiteY2" fmla="*/ 0 h 1166400"/>
              <a:gd name="connsiteX3" fmla="*/ 1828059 w 1828059"/>
              <a:gd name="connsiteY3" fmla="*/ 116640 h 1166400"/>
              <a:gd name="connsiteX4" fmla="*/ 1828059 w 1828059"/>
              <a:gd name="connsiteY4" fmla="*/ 1049760 h 1166400"/>
              <a:gd name="connsiteX5" fmla="*/ 1711419 w 1828059"/>
              <a:gd name="connsiteY5" fmla="*/ 1166400 h 1166400"/>
              <a:gd name="connsiteX6" fmla="*/ 116640 w 1828059"/>
              <a:gd name="connsiteY6" fmla="*/ 1166400 h 1166400"/>
              <a:gd name="connsiteX7" fmla="*/ 0 w 1828059"/>
              <a:gd name="connsiteY7" fmla="*/ 1049760 h 1166400"/>
              <a:gd name="connsiteX8" fmla="*/ 0 w 1828059"/>
              <a:gd name="connsiteY8" fmla="*/ 116640 h 116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8059" h="1166400">
                <a:moveTo>
                  <a:pt x="0" y="116640"/>
                </a:moveTo>
                <a:cubicBezTo>
                  <a:pt x="0" y="52222"/>
                  <a:pt x="52222" y="0"/>
                  <a:pt x="116640" y="0"/>
                </a:cubicBezTo>
                <a:lnTo>
                  <a:pt x="1711419" y="0"/>
                </a:lnTo>
                <a:cubicBezTo>
                  <a:pt x="1775837" y="0"/>
                  <a:pt x="1828059" y="52222"/>
                  <a:pt x="1828059" y="116640"/>
                </a:cubicBezTo>
                <a:lnTo>
                  <a:pt x="1828059" y="1049760"/>
                </a:lnTo>
                <a:cubicBezTo>
                  <a:pt x="1828059" y="1114178"/>
                  <a:pt x="1775837" y="1166400"/>
                  <a:pt x="1711419" y="1166400"/>
                </a:cubicBezTo>
                <a:lnTo>
                  <a:pt x="116640" y="1166400"/>
                </a:lnTo>
                <a:cubicBezTo>
                  <a:pt x="52222" y="1166400"/>
                  <a:pt x="0" y="1114178"/>
                  <a:pt x="0" y="1049760"/>
                </a:cubicBezTo>
                <a:lnTo>
                  <a:pt x="0" y="116640"/>
                </a:lnTo>
                <a:close/>
              </a:path>
            </a:pathLst>
          </a:custGeom>
          <a:solidFill>
            <a:srgbClr val="6887CC"/>
          </a:solidFill>
          <a:ln/>
        </p:spPr>
        <p:style>
          <a:lnRef idx="3">
            <a:schemeClr val="lt1"/>
          </a:lnRef>
          <a:fillRef idx="1">
            <a:schemeClr val="accent4"/>
          </a:fillRef>
          <a:effectRef idx="1">
            <a:schemeClr val="accent4"/>
          </a:effectRef>
          <a:fontRef idx="minor">
            <a:schemeClr val="lt1"/>
          </a:fontRef>
        </p:style>
        <p:txBody>
          <a:bodyPr spcFirstLastPara="0" vert="horz" wrap="square" lIns="192024" tIns="192024" rIns="192024" bIns="538047" numCol="1" spcCol="1270" anchor="t" anchorCtr="0">
            <a:noAutofit/>
          </a:bodyPr>
          <a:lstStyle/>
          <a:p>
            <a:pPr lvl="0" algn="ctr" defTabSz="1200150">
              <a:spcBef>
                <a:spcPct val="0"/>
              </a:spcBef>
              <a:spcAft>
                <a:spcPct val="35000"/>
              </a:spcAft>
            </a:pPr>
            <a:r>
              <a:rPr lang="vi-VN" sz="4400" dirty="0" smtClean="0">
                <a:solidFill>
                  <a:schemeClr val="accent2"/>
                </a:solidFill>
              </a:rPr>
              <a:t>Công nghệ WEB</a:t>
            </a:r>
            <a:endParaRPr lang="pt-PT" sz="4400" dirty="0" smtClean="0">
              <a:solidFill>
                <a:schemeClr val="accent2"/>
              </a:solidFill>
            </a:endParaRPr>
          </a:p>
          <a:p>
            <a:pPr lvl="0" algn="ctr" defTabSz="1200150">
              <a:spcBef>
                <a:spcPct val="0"/>
              </a:spcBef>
              <a:spcAft>
                <a:spcPct val="35000"/>
              </a:spcAft>
            </a:pPr>
            <a:r>
              <a:rPr lang="vi-VN" sz="4800" b="1" dirty="0" smtClean="0">
                <a:solidFill>
                  <a:srgbClr val="FFFFFF"/>
                </a:solidFill>
              </a:rPr>
              <a:t>Model</a:t>
            </a:r>
          </a:p>
          <a:p>
            <a:pPr lvl="0" algn="ctr" defTabSz="1200150">
              <a:spcBef>
                <a:spcPct val="0"/>
              </a:spcBef>
              <a:spcAft>
                <a:spcPct val="35000"/>
              </a:spcAft>
            </a:pPr>
            <a:endParaRPr lang="en-US" sz="4400" kern="1200" dirty="0">
              <a:solidFill>
                <a:srgbClr val="FFFFFF"/>
              </a:solidFill>
            </a:endParaRPr>
          </a:p>
        </p:txBody>
      </p:sp>
      <p:sp>
        <p:nvSpPr>
          <p:cNvPr id="24" name="TextBox 23"/>
          <p:cNvSpPr txBox="1"/>
          <p:nvPr/>
        </p:nvSpPr>
        <p:spPr>
          <a:xfrm>
            <a:off x="9709235" y="6298789"/>
            <a:ext cx="1633781" cy="369332"/>
          </a:xfrm>
          <a:prstGeom prst="rect">
            <a:avLst/>
          </a:prstGeom>
          <a:noFill/>
        </p:spPr>
        <p:txBody>
          <a:bodyPr wrap="none" rtlCol="0">
            <a:spAutoFit/>
          </a:bodyPr>
          <a:lstStyle/>
          <a:p>
            <a:r>
              <a:rPr lang="en-US" b="1" dirty="0" err="1" smtClean="0"/>
              <a:t>Hà</a:t>
            </a:r>
            <a:r>
              <a:rPr lang="en-US" b="1" dirty="0" smtClean="0"/>
              <a:t> </a:t>
            </a:r>
            <a:r>
              <a:rPr lang="en-US" b="1" dirty="0" err="1" smtClean="0"/>
              <a:t>Nội</a:t>
            </a:r>
            <a:r>
              <a:rPr lang="en-US" b="1" dirty="0" smtClean="0"/>
              <a:t> - 2015</a:t>
            </a:r>
            <a:endParaRPr lang="en-US" b="1" dirty="0"/>
          </a:p>
        </p:txBody>
      </p:sp>
    </p:spTree>
    <p:extLst>
      <p:ext uri="{BB962C8B-B14F-4D97-AF65-F5344CB8AC3E}">
        <p14:creationId xmlns:p14="http://schemas.microsoft.com/office/powerpoint/2010/main" xmlns="" val="2478883616"/>
      </p:ext>
    </p:extLst>
  </p:cSld>
  <p:clrMapOvr>
    <a:masterClrMapping/>
  </p:clrMapOvr>
  <p:transition spd="slow">
    <p:push/>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10</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rmAutofit/>
          </a:bodyPr>
          <a:lstStyle/>
          <a:p>
            <a:r>
              <a:rPr lang="en-US" sz="4000" dirty="0" err="1" smtClean="0">
                <a:solidFill>
                  <a:srgbClr val="5C5C5C"/>
                </a:solidFill>
                <a:latin typeface="Arial" pitchFamily="34" charset="0"/>
                <a:ea typeface="Segoe UI bold" panose="020B0802040204020203" pitchFamily="34" charset="0"/>
                <a:cs typeface="Arial" pitchFamily="34" charset="0"/>
              </a:rPr>
              <a:t>EntityFramework</a:t>
            </a:r>
            <a:r>
              <a:rPr lang="en-US" sz="4000" dirty="0" smtClean="0">
                <a:solidFill>
                  <a:srgbClr val="5C5C5C"/>
                </a:solidFill>
                <a:latin typeface="Arial" pitchFamily="34" charset="0"/>
                <a:ea typeface="Segoe UI bold" panose="020B0802040204020203" pitchFamily="34" charset="0"/>
                <a:cs typeface="Arial" pitchFamily="34" charset="0"/>
              </a:rPr>
              <a:t> (EF)</a:t>
            </a:r>
            <a:endParaRPr lang="en-US" sz="4000" dirty="0">
              <a:solidFill>
                <a:srgbClr val="5C5C5C"/>
              </a:solidFill>
              <a:latin typeface="Arial" pitchFamily="34" charset="0"/>
              <a:ea typeface="Segoe UI bold" panose="020B0802040204020203" pitchFamily="34" charset="0"/>
              <a:cs typeface="Arial" pitchFamily="34" charset="0"/>
            </a:endParaRP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3286293" cy="477054"/>
          </a:xfrm>
          <a:prstGeom prst="rect">
            <a:avLst/>
          </a:prstGeom>
          <a:noFill/>
        </p:spPr>
        <p:txBody>
          <a:bodyPr wrap="square" rtlCol="0">
            <a:spAutoFit/>
          </a:bodyPr>
          <a:lstStyle/>
          <a:p>
            <a:pPr>
              <a:spcAft>
                <a:spcPts val="600"/>
              </a:spcAft>
              <a:buClr>
                <a:srgbClr val="929292"/>
              </a:buClr>
            </a:pPr>
            <a:r>
              <a:rPr lang="en-US" sz="2500" b="1" dirty="0" smtClean="0">
                <a:latin typeface="Arial" pitchFamily="34" charset="0"/>
                <a:cs typeface="Arial" pitchFamily="34" charset="0"/>
              </a:rPr>
              <a:t>Code first</a:t>
            </a:r>
            <a:endParaRPr lang="en-US" sz="2500" b="1" dirty="0">
              <a:latin typeface="Arial" pitchFamily="34" charset="0"/>
              <a:cs typeface="Arial" pitchFamily="34" charset="0"/>
            </a:endParaRP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
        <p:nvSpPr>
          <p:cNvPr id="11" name="TextBox 8"/>
          <p:cNvSpPr txBox="1"/>
          <p:nvPr/>
        </p:nvSpPr>
        <p:spPr>
          <a:xfrm>
            <a:off x="821379" y="1811915"/>
            <a:ext cx="10307537" cy="461665"/>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Tạo thêm các folder Dao và Entites trong Project</a:t>
            </a:r>
            <a:endParaRPr lang="vi-VN" sz="2400" dirty="0"/>
          </a:p>
        </p:txBody>
      </p:sp>
      <p:pic>
        <p:nvPicPr>
          <p:cNvPr id="2050" name="Picture 2"/>
          <p:cNvPicPr>
            <a:picLocks noChangeAspect="1" noChangeArrowheads="1"/>
          </p:cNvPicPr>
          <p:nvPr/>
        </p:nvPicPr>
        <p:blipFill>
          <a:blip r:embed="rId3"/>
          <a:srcRect/>
          <a:stretch>
            <a:fillRect/>
          </a:stretch>
        </p:blipFill>
        <p:spPr bwMode="auto">
          <a:xfrm>
            <a:off x="1051152" y="2415949"/>
            <a:ext cx="2635477" cy="2912896"/>
          </a:xfrm>
          <a:prstGeom prst="rect">
            <a:avLst/>
          </a:prstGeom>
          <a:noFill/>
          <a:ln w="9525">
            <a:noFill/>
            <a:miter lim="800000"/>
            <a:headEnd/>
            <a:tailEnd/>
          </a:ln>
          <a:effectLst/>
        </p:spPr>
      </p:pic>
    </p:spTree>
    <p:extLst>
      <p:ext uri="{BB962C8B-B14F-4D97-AF65-F5344CB8AC3E}">
        <p14:creationId xmlns:p14="http://schemas.microsoft.com/office/powerpoint/2010/main" xmlns="" val="4186939764"/>
      </p:ext>
    </p:extLst>
  </p:cSld>
  <p:clrMapOvr>
    <a:masterClrMapping/>
  </p:clrMapOvr>
  <p:transition spd="slow">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11</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rmAutofit/>
          </a:bodyPr>
          <a:lstStyle/>
          <a:p>
            <a:r>
              <a:rPr lang="en-US" sz="4000" dirty="0" err="1" smtClean="0">
                <a:solidFill>
                  <a:srgbClr val="5C5C5C"/>
                </a:solidFill>
                <a:latin typeface="Arial" pitchFamily="34" charset="0"/>
                <a:ea typeface="Segoe UI bold" panose="020B0802040204020203" pitchFamily="34" charset="0"/>
                <a:cs typeface="Arial" pitchFamily="34" charset="0"/>
              </a:rPr>
              <a:t>EntityFramework</a:t>
            </a:r>
            <a:r>
              <a:rPr lang="en-US" sz="4000" dirty="0" smtClean="0">
                <a:solidFill>
                  <a:srgbClr val="5C5C5C"/>
                </a:solidFill>
                <a:latin typeface="Arial" pitchFamily="34" charset="0"/>
                <a:ea typeface="Segoe UI bold" panose="020B0802040204020203" pitchFamily="34" charset="0"/>
                <a:cs typeface="Arial" pitchFamily="34" charset="0"/>
              </a:rPr>
              <a:t> (EF)</a:t>
            </a:r>
            <a:endParaRPr lang="en-US" sz="4000" dirty="0">
              <a:solidFill>
                <a:srgbClr val="5C5C5C"/>
              </a:solidFill>
              <a:latin typeface="Arial" pitchFamily="34" charset="0"/>
              <a:ea typeface="Segoe UI bold" panose="020B0802040204020203" pitchFamily="34" charset="0"/>
              <a:cs typeface="Arial" pitchFamily="34" charset="0"/>
            </a:endParaRP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3286293" cy="477054"/>
          </a:xfrm>
          <a:prstGeom prst="rect">
            <a:avLst/>
          </a:prstGeom>
          <a:noFill/>
        </p:spPr>
        <p:txBody>
          <a:bodyPr wrap="square" rtlCol="0">
            <a:spAutoFit/>
          </a:bodyPr>
          <a:lstStyle/>
          <a:p>
            <a:pPr>
              <a:spcAft>
                <a:spcPts val="600"/>
              </a:spcAft>
              <a:buClr>
                <a:srgbClr val="929292"/>
              </a:buClr>
            </a:pPr>
            <a:r>
              <a:rPr lang="en-US" sz="2500" b="1" dirty="0" smtClean="0">
                <a:latin typeface="Arial" pitchFamily="34" charset="0"/>
                <a:cs typeface="Arial" pitchFamily="34" charset="0"/>
              </a:rPr>
              <a:t>Code first</a:t>
            </a:r>
            <a:endParaRPr lang="en-US" sz="2500" b="1" dirty="0">
              <a:latin typeface="Arial" pitchFamily="34" charset="0"/>
              <a:cs typeface="Arial" pitchFamily="34" charset="0"/>
            </a:endParaRP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
        <p:nvSpPr>
          <p:cNvPr id="11" name="TextBox 8"/>
          <p:cNvSpPr txBox="1"/>
          <p:nvPr/>
        </p:nvSpPr>
        <p:spPr>
          <a:xfrm>
            <a:off x="821379" y="1811915"/>
            <a:ext cx="10307537" cy="461665"/>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Chuột phải vào Entites, Add-&gt;New Item..</a:t>
            </a:r>
            <a:endParaRPr lang="vi-VN" sz="2400" dirty="0"/>
          </a:p>
        </p:txBody>
      </p:sp>
      <p:pic>
        <p:nvPicPr>
          <p:cNvPr id="3075" name="Picture 3"/>
          <p:cNvPicPr>
            <a:picLocks noChangeAspect="1" noChangeArrowheads="1"/>
          </p:cNvPicPr>
          <p:nvPr/>
        </p:nvPicPr>
        <p:blipFill>
          <a:blip r:embed="rId3"/>
          <a:srcRect/>
          <a:stretch>
            <a:fillRect/>
          </a:stretch>
        </p:blipFill>
        <p:spPr bwMode="auto">
          <a:xfrm>
            <a:off x="5993493" y="3183618"/>
            <a:ext cx="5981700" cy="3219450"/>
          </a:xfrm>
          <a:prstGeom prst="rect">
            <a:avLst/>
          </a:prstGeom>
          <a:noFill/>
          <a:ln w="9525">
            <a:noFill/>
            <a:miter lim="800000"/>
            <a:headEnd/>
            <a:tailEnd/>
          </a:ln>
          <a:effectLst/>
        </p:spPr>
      </p:pic>
      <p:pic>
        <p:nvPicPr>
          <p:cNvPr id="13" name="Picture 2"/>
          <p:cNvPicPr>
            <a:picLocks noChangeAspect="1" noChangeArrowheads="1"/>
          </p:cNvPicPr>
          <p:nvPr/>
        </p:nvPicPr>
        <p:blipFill>
          <a:blip r:embed="rId4"/>
          <a:srcRect/>
          <a:stretch>
            <a:fillRect/>
          </a:stretch>
        </p:blipFill>
        <p:spPr bwMode="auto">
          <a:xfrm>
            <a:off x="1451429" y="2446955"/>
            <a:ext cx="5428343" cy="3323754"/>
          </a:xfrm>
          <a:prstGeom prst="rect">
            <a:avLst/>
          </a:prstGeom>
          <a:noFill/>
          <a:ln w="9525">
            <a:noFill/>
            <a:miter lim="800000"/>
            <a:headEnd/>
            <a:tailEnd/>
          </a:ln>
          <a:effectLst/>
        </p:spPr>
      </p:pic>
    </p:spTree>
    <p:extLst>
      <p:ext uri="{BB962C8B-B14F-4D97-AF65-F5344CB8AC3E}">
        <p14:creationId xmlns:p14="http://schemas.microsoft.com/office/powerpoint/2010/main" xmlns="" val="4186939764"/>
      </p:ext>
    </p:extLst>
  </p:cSld>
  <p:clrMapOvr>
    <a:masterClrMapping/>
  </p:clrMapOvr>
  <p:transition spd="slow">
    <p:pu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12</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rmAutofit/>
          </a:bodyPr>
          <a:lstStyle/>
          <a:p>
            <a:r>
              <a:rPr lang="en-US" sz="4000" dirty="0" err="1" smtClean="0">
                <a:solidFill>
                  <a:srgbClr val="5C5C5C"/>
                </a:solidFill>
                <a:latin typeface="Arial" pitchFamily="34" charset="0"/>
                <a:ea typeface="Segoe UI bold" panose="020B0802040204020203" pitchFamily="34" charset="0"/>
                <a:cs typeface="Arial" pitchFamily="34" charset="0"/>
              </a:rPr>
              <a:t>EntityFramework</a:t>
            </a:r>
            <a:r>
              <a:rPr lang="en-US" sz="4000" dirty="0" smtClean="0">
                <a:solidFill>
                  <a:srgbClr val="5C5C5C"/>
                </a:solidFill>
                <a:latin typeface="Arial" pitchFamily="34" charset="0"/>
                <a:ea typeface="Segoe UI bold" panose="020B0802040204020203" pitchFamily="34" charset="0"/>
                <a:cs typeface="Arial" pitchFamily="34" charset="0"/>
              </a:rPr>
              <a:t> (EF)</a:t>
            </a:r>
            <a:endParaRPr lang="en-US" sz="4000" dirty="0">
              <a:solidFill>
                <a:srgbClr val="5C5C5C"/>
              </a:solidFill>
              <a:latin typeface="Arial" pitchFamily="34" charset="0"/>
              <a:ea typeface="Segoe UI bold" panose="020B0802040204020203" pitchFamily="34" charset="0"/>
              <a:cs typeface="Arial" pitchFamily="34" charset="0"/>
            </a:endParaRP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3286293" cy="477054"/>
          </a:xfrm>
          <a:prstGeom prst="rect">
            <a:avLst/>
          </a:prstGeom>
          <a:noFill/>
        </p:spPr>
        <p:txBody>
          <a:bodyPr wrap="square" rtlCol="0">
            <a:spAutoFit/>
          </a:bodyPr>
          <a:lstStyle/>
          <a:p>
            <a:pPr>
              <a:spcAft>
                <a:spcPts val="600"/>
              </a:spcAft>
              <a:buClr>
                <a:srgbClr val="929292"/>
              </a:buClr>
            </a:pPr>
            <a:r>
              <a:rPr lang="en-US" sz="2500" b="1" dirty="0" smtClean="0">
                <a:latin typeface="Arial" pitchFamily="34" charset="0"/>
                <a:cs typeface="Arial" pitchFamily="34" charset="0"/>
              </a:rPr>
              <a:t>Code first</a:t>
            </a:r>
            <a:endParaRPr lang="en-US" sz="2500" b="1" dirty="0">
              <a:latin typeface="Arial" pitchFamily="34" charset="0"/>
              <a:cs typeface="Arial" pitchFamily="34" charset="0"/>
            </a:endParaRP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
        <p:nvSpPr>
          <p:cNvPr id="11" name="TextBox 8"/>
          <p:cNvSpPr txBox="1"/>
          <p:nvPr/>
        </p:nvSpPr>
        <p:spPr>
          <a:xfrm>
            <a:off x="821379" y="1811915"/>
            <a:ext cx="10307537" cy="461665"/>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Chọn kết nối đến CSDL cần thiết</a:t>
            </a:r>
            <a:endParaRPr lang="vi-VN" sz="2400" dirty="0"/>
          </a:p>
        </p:txBody>
      </p:sp>
      <p:pic>
        <p:nvPicPr>
          <p:cNvPr id="4098" name="Picture 2"/>
          <p:cNvPicPr>
            <a:picLocks noChangeAspect="1" noChangeArrowheads="1"/>
          </p:cNvPicPr>
          <p:nvPr/>
        </p:nvPicPr>
        <p:blipFill>
          <a:blip r:embed="rId3"/>
          <a:srcRect/>
          <a:stretch>
            <a:fillRect/>
          </a:stretch>
        </p:blipFill>
        <p:spPr bwMode="auto">
          <a:xfrm>
            <a:off x="7111999" y="1944332"/>
            <a:ext cx="3048227" cy="4507267"/>
          </a:xfrm>
          <a:prstGeom prst="rect">
            <a:avLst/>
          </a:prstGeom>
          <a:noFill/>
          <a:ln w="9525">
            <a:noFill/>
            <a:miter lim="800000"/>
            <a:headEnd/>
            <a:tailEnd/>
          </a:ln>
          <a:effectLst/>
        </p:spPr>
      </p:pic>
      <p:pic>
        <p:nvPicPr>
          <p:cNvPr id="4099" name="Picture 3"/>
          <p:cNvPicPr>
            <a:picLocks noChangeAspect="1" noChangeArrowheads="1"/>
          </p:cNvPicPr>
          <p:nvPr/>
        </p:nvPicPr>
        <p:blipFill>
          <a:blip r:embed="rId4"/>
          <a:srcRect/>
          <a:stretch>
            <a:fillRect/>
          </a:stretch>
        </p:blipFill>
        <p:spPr bwMode="auto">
          <a:xfrm>
            <a:off x="1625600" y="2262918"/>
            <a:ext cx="4702630" cy="4184289"/>
          </a:xfrm>
          <a:prstGeom prst="rect">
            <a:avLst/>
          </a:prstGeom>
          <a:noFill/>
          <a:ln w="9525">
            <a:noFill/>
            <a:miter lim="800000"/>
            <a:headEnd/>
            <a:tailEnd/>
          </a:ln>
          <a:effectLst/>
        </p:spPr>
      </p:pic>
    </p:spTree>
    <p:extLst>
      <p:ext uri="{BB962C8B-B14F-4D97-AF65-F5344CB8AC3E}">
        <p14:creationId xmlns:p14="http://schemas.microsoft.com/office/powerpoint/2010/main" xmlns="" val="4186939764"/>
      </p:ext>
    </p:extLst>
  </p:cSld>
  <p:clrMapOvr>
    <a:masterClrMapping/>
  </p:clrMapOvr>
  <p:transition spd="slow">
    <p:push/>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13</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rmAutofit/>
          </a:bodyPr>
          <a:lstStyle/>
          <a:p>
            <a:r>
              <a:rPr lang="en-US" sz="4000" dirty="0" err="1" smtClean="0">
                <a:solidFill>
                  <a:srgbClr val="5C5C5C"/>
                </a:solidFill>
                <a:latin typeface="Arial" pitchFamily="34" charset="0"/>
                <a:ea typeface="Segoe UI bold" panose="020B0802040204020203" pitchFamily="34" charset="0"/>
                <a:cs typeface="Arial" pitchFamily="34" charset="0"/>
              </a:rPr>
              <a:t>EntityFramework</a:t>
            </a:r>
            <a:r>
              <a:rPr lang="en-US" sz="4000" dirty="0" smtClean="0">
                <a:solidFill>
                  <a:srgbClr val="5C5C5C"/>
                </a:solidFill>
                <a:latin typeface="Arial" pitchFamily="34" charset="0"/>
                <a:ea typeface="Segoe UI bold" panose="020B0802040204020203" pitchFamily="34" charset="0"/>
                <a:cs typeface="Arial" pitchFamily="34" charset="0"/>
              </a:rPr>
              <a:t> (EF)</a:t>
            </a:r>
            <a:endParaRPr lang="en-US" sz="4000" dirty="0">
              <a:solidFill>
                <a:srgbClr val="5C5C5C"/>
              </a:solidFill>
              <a:latin typeface="Arial" pitchFamily="34" charset="0"/>
              <a:ea typeface="Segoe UI bold" panose="020B0802040204020203" pitchFamily="34" charset="0"/>
              <a:cs typeface="Arial" pitchFamily="34" charset="0"/>
            </a:endParaRP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3286293" cy="477054"/>
          </a:xfrm>
          <a:prstGeom prst="rect">
            <a:avLst/>
          </a:prstGeom>
          <a:noFill/>
        </p:spPr>
        <p:txBody>
          <a:bodyPr wrap="square" rtlCol="0">
            <a:spAutoFit/>
          </a:bodyPr>
          <a:lstStyle/>
          <a:p>
            <a:pPr>
              <a:spcAft>
                <a:spcPts val="600"/>
              </a:spcAft>
              <a:buClr>
                <a:srgbClr val="929292"/>
              </a:buClr>
            </a:pPr>
            <a:r>
              <a:rPr lang="en-US" sz="2500" b="1" dirty="0" smtClean="0">
                <a:latin typeface="Arial" pitchFamily="34" charset="0"/>
                <a:cs typeface="Arial" pitchFamily="34" charset="0"/>
              </a:rPr>
              <a:t>Code first</a:t>
            </a:r>
            <a:endParaRPr lang="en-US" sz="2500" b="1" dirty="0">
              <a:latin typeface="Arial" pitchFamily="34" charset="0"/>
              <a:cs typeface="Arial" pitchFamily="34" charset="0"/>
            </a:endParaRP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
        <p:nvSpPr>
          <p:cNvPr id="11" name="TextBox 8"/>
          <p:cNvSpPr txBox="1"/>
          <p:nvPr/>
        </p:nvSpPr>
        <p:spPr>
          <a:xfrm>
            <a:off x="821379" y="1811915"/>
            <a:ext cx="10307537" cy="461665"/>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Chọn các bảng</a:t>
            </a:r>
            <a:endParaRPr lang="vi-VN" sz="2400" dirty="0"/>
          </a:p>
        </p:txBody>
      </p:sp>
      <p:pic>
        <p:nvPicPr>
          <p:cNvPr id="5122" name="Picture 2"/>
          <p:cNvPicPr>
            <a:picLocks noChangeAspect="1" noChangeArrowheads="1"/>
          </p:cNvPicPr>
          <p:nvPr/>
        </p:nvPicPr>
        <p:blipFill>
          <a:blip r:embed="rId3"/>
          <a:srcRect/>
          <a:stretch>
            <a:fillRect/>
          </a:stretch>
        </p:blipFill>
        <p:spPr bwMode="auto">
          <a:xfrm>
            <a:off x="1053647" y="2286907"/>
            <a:ext cx="5390696" cy="3823433"/>
          </a:xfrm>
          <a:prstGeom prst="rect">
            <a:avLst/>
          </a:prstGeom>
          <a:noFill/>
          <a:ln w="9525">
            <a:noFill/>
            <a:miter lim="800000"/>
            <a:headEnd/>
            <a:tailEnd/>
          </a:ln>
          <a:effectLst/>
        </p:spPr>
      </p:pic>
      <p:pic>
        <p:nvPicPr>
          <p:cNvPr id="5124" name="Picture 4"/>
          <p:cNvPicPr>
            <a:picLocks noChangeAspect="1" noChangeArrowheads="1"/>
          </p:cNvPicPr>
          <p:nvPr/>
        </p:nvPicPr>
        <p:blipFill>
          <a:blip r:embed="rId4"/>
          <a:srcRect/>
          <a:stretch>
            <a:fillRect/>
          </a:stretch>
        </p:blipFill>
        <p:spPr bwMode="auto">
          <a:xfrm>
            <a:off x="7240135" y="2343149"/>
            <a:ext cx="2356158" cy="3085193"/>
          </a:xfrm>
          <a:prstGeom prst="rect">
            <a:avLst/>
          </a:prstGeom>
          <a:noFill/>
          <a:ln w="9525">
            <a:noFill/>
            <a:miter lim="800000"/>
            <a:headEnd/>
            <a:tailEnd/>
          </a:ln>
          <a:effectLst/>
        </p:spPr>
      </p:pic>
    </p:spTree>
    <p:extLst>
      <p:ext uri="{BB962C8B-B14F-4D97-AF65-F5344CB8AC3E}">
        <p14:creationId xmlns:p14="http://schemas.microsoft.com/office/powerpoint/2010/main" xmlns="" val="4186939764"/>
      </p:ext>
    </p:extLst>
  </p:cSld>
  <p:clrMapOvr>
    <a:masterClrMapping/>
  </p:clrMapOvr>
  <p:transition spd="slow">
    <p:push/>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14</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rmAutofit/>
          </a:bodyPr>
          <a:lstStyle/>
          <a:p>
            <a:r>
              <a:rPr lang="en-US" sz="4000" dirty="0" err="1" smtClean="0">
                <a:solidFill>
                  <a:srgbClr val="5C5C5C"/>
                </a:solidFill>
                <a:latin typeface="Arial" pitchFamily="34" charset="0"/>
                <a:ea typeface="Segoe UI bold" panose="020B0802040204020203" pitchFamily="34" charset="0"/>
                <a:cs typeface="Arial" pitchFamily="34" charset="0"/>
              </a:rPr>
              <a:t>EntityFramework</a:t>
            </a:r>
            <a:r>
              <a:rPr lang="en-US" sz="4000" dirty="0" smtClean="0">
                <a:solidFill>
                  <a:srgbClr val="5C5C5C"/>
                </a:solidFill>
                <a:latin typeface="Arial" pitchFamily="34" charset="0"/>
                <a:ea typeface="Segoe UI bold" panose="020B0802040204020203" pitchFamily="34" charset="0"/>
                <a:cs typeface="Arial" pitchFamily="34" charset="0"/>
              </a:rPr>
              <a:t> (EF)</a:t>
            </a:r>
            <a:endParaRPr lang="en-US" sz="4000" dirty="0">
              <a:solidFill>
                <a:srgbClr val="5C5C5C"/>
              </a:solidFill>
              <a:latin typeface="Arial" pitchFamily="34" charset="0"/>
              <a:ea typeface="Segoe UI bold" panose="020B0802040204020203" pitchFamily="34" charset="0"/>
              <a:cs typeface="Arial" pitchFamily="34" charset="0"/>
            </a:endParaRP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3286293" cy="477054"/>
          </a:xfrm>
          <a:prstGeom prst="rect">
            <a:avLst/>
          </a:prstGeom>
          <a:noFill/>
        </p:spPr>
        <p:txBody>
          <a:bodyPr wrap="square" rtlCol="0">
            <a:spAutoFit/>
          </a:bodyPr>
          <a:lstStyle/>
          <a:p>
            <a:pPr>
              <a:spcAft>
                <a:spcPts val="600"/>
              </a:spcAft>
              <a:buClr>
                <a:srgbClr val="929292"/>
              </a:buClr>
            </a:pPr>
            <a:r>
              <a:rPr lang="en-US" sz="2500" b="1" dirty="0" smtClean="0">
                <a:latin typeface="Arial" pitchFamily="34" charset="0"/>
                <a:cs typeface="Arial" pitchFamily="34" charset="0"/>
              </a:rPr>
              <a:t>Code first</a:t>
            </a:r>
            <a:endParaRPr lang="en-US" sz="2500" b="1" dirty="0">
              <a:latin typeface="Arial" pitchFamily="34" charset="0"/>
              <a:cs typeface="Arial" pitchFamily="34" charset="0"/>
            </a:endParaRP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
        <p:nvSpPr>
          <p:cNvPr id="11" name="TextBox 8"/>
          <p:cNvSpPr txBox="1"/>
          <p:nvPr/>
        </p:nvSpPr>
        <p:spPr>
          <a:xfrm>
            <a:off x="821379" y="1811915"/>
            <a:ext cx="10307537" cy="461665"/>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Trong folder Dao tạo UserDao</a:t>
            </a:r>
            <a:endParaRPr lang="vi-VN" sz="2400" dirty="0"/>
          </a:p>
        </p:txBody>
      </p:sp>
      <p:pic>
        <p:nvPicPr>
          <p:cNvPr id="6146" name="Picture 2"/>
          <p:cNvPicPr>
            <a:picLocks noChangeAspect="1" noChangeArrowheads="1"/>
          </p:cNvPicPr>
          <p:nvPr/>
        </p:nvPicPr>
        <p:blipFill>
          <a:blip r:embed="rId3"/>
          <a:srcRect/>
          <a:stretch>
            <a:fillRect/>
          </a:stretch>
        </p:blipFill>
        <p:spPr bwMode="auto">
          <a:xfrm>
            <a:off x="956809" y="2453596"/>
            <a:ext cx="8521020" cy="3831051"/>
          </a:xfrm>
          <a:prstGeom prst="rect">
            <a:avLst/>
          </a:prstGeom>
          <a:noFill/>
          <a:ln w="9525">
            <a:noFill/>
            <a:miter lim="800000"/>
            <a:headEnd/>
            <a:tailEnd/>
          </a:ln>
          <a:effectLst/>
        </p:spPr>
      </p:pic>
    </p:spTree>
    <p:extLst>
      <p:ext uri="{BB962C8B-B14F-4D97-AF65-F5344CB8AC3E}">
        <p14:creationId xmlns:p14="http://schemas.microsoft.com/office/powerpoint/2010/main" xmlns="" val="4186939764"/>
      </p:ext>
    </p:extLst>
  </p:cSld>
  <p:clrMapOvr>
    <a:masterClrMapping/>
  </p:clrMapOvr>
  <p:transition spd="slow">
    <p:pu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15</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rmAutofit/>
          </a:bodyPr>
          <a:lstStyle/>
          <a:p>
            <a:r>
              <a:rPr lang="en-US" sz="4000" dirty="0" err="1" smtClean="0">
                <a:solidFill>
                  <a:srgbClr val="5C5C5C"/>
                </a:solidFill>
                <a:latin typeface="Arial" pitchFamily="34" charset="0"/>
                <a:ea typeface="Segoe UI bold" panose="020B0802040204020203" pitchFamily="34" charset="0"/>
                <a:cs typeface="Arial" pitchFamily="34" charset="0"/>
              </a:rPr>
              <a:t>EntityFramework</a:t>
            </a:r>
            <a:r>
              <a:rPr lang="en-US" sz="4000" dirty="0" smtClean="0">
                <a:solidFill>
                  <a:srgbClr val="5C5C5C"/>
                </a:solidFill>
                <a:latin typeface="Arial" pitchFamily="34" charset="0"/>
                <a:ea typeface="Segoe UI bold" panose="020B0802040204020203" pitchFamily="34" charset="0"/>
                <a:cs typeface="Arial" pitchFamily="34" charset="0"/>
              </a:rPr>
              <a:t> (EF)</a:t>
            </a:r>
            <a:endParaRPr lang="en-US" sz="4000" dirty="0">
              <a:solidFill>
                <a:srgbClr val="5C5C5C"/>
              </a:solidFill>
              <a:latin typeface="Arial" pitchFamily="34" charset="0"/>
              <a:ea typeface="Segoe UI bold" panose="020B0802040204020203" pitchFamily="34" charset="0"/>
              <a:cs typeface="Arial" pitchFamily="34" charset="0"/>
            </a:endParaRP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3286293" cy="477054"/>
          </a:xfrm>
          <a:prstGeom prst="rect">
            <a:avLst/>
          </a:prstGeom>
          <a:noFill/>
        </p:spPr>
        <p:txBody>
          <a:bodyPr wrap="square" rtlCol="0">
            <a:spAutoFit/>
          </a:bodyPr>
          <a:lstStyle/>
          <a:p>
            <a:pPr>
              <a:spcAft>
                <a:spcPts val="600"/>
              </a:spcAft>
              <a:buClr>
                <a:srgbClr val="929292"/>
              </a:buClr>
            </a:pPr>
            <a:r>
              <a:rPr lang="en-US" sz="2500" b="1" dirty="0" smtClean="0">
                <a:latin typeface="Arial" pitchFamily="34" charset="0"/>
                <a:cs typeface="Arial" pitchFamily="34" charset="0"/>
              </a:rPr>
              <a:t>Code first (vd26)</a:t>
            </a:r>
            <a:endParaRPr lang="en-US" sz="2500" b="1" dirty="0">
              <a:latin typeface="Arial" pitchFamily="34" charset="0"/>
              <a:cs typeface="Arial" pitchFamily="34" charset="0"/>
            </a:endParaRP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
        <p:nvSpPr>
          <p:cNvPr id="11" name="TextBox 8"/>
          <p:cNvSpPr txBox="1"/>
          <p:nvPr/>
        </p:nvSpPr>
        <p:spPr>
          <a:xfrm>
            <a:off x="821379" y="1811915"/>
            <a:ext cx="10307537" cy="461665"/>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Sửa lại LoginController như sau</a:t>
            </a:r>
            <a:endParaRPr lang="vi-VN" sz="2400" dirty="0"/>
          </a:p>
        </p:txBody>
      </p:sp>
      <p:pic>
        <p:nvPicPr>
          <p:cNvPr id="7170" name="Picture 2"/>
          <p:cNvPicPr>
            <a:picLocks noChangeAspect="1" noChangeArrowheads="1"/>
          </p:cNvPicPr>
          <p:nvPr/>
        </p:nvPicPr>
        <p:blipFill>
          <a:blip r:embed="rId3"/>
          <a:srcRect/>
          <a:stretch>
            <a:fillRect/>
          </a:stretch>
        </p:blipFill>
        <p:spPr bwMode="auto">
          <a:xfrm>
            <a:off x="700088" y="2401660"/>
            <a:ext cx="6586083" cy="3592409"/>
          </a:xfrm>
          <a:prstGeom prst="rect">
            <a:avLst/>
          </a:prstGeom>
          <a:noFill/>
          <a:ln w="9525">
            <a:noFill/>
            <a:miter lim="800000"/>
            <a:headEnd/>
            <a:tailEnd/>
          </a:ln>
          <a:effectLst/>
        </p:spPr>
      </p:pic>
    </p:spTree>
    <p:extLst>
      <p:ext uri="{BB962C8B-B14F-4D97-AF65-F5344CB8AC3E}">
        <p14:creationId xmlns:p14="http://schemas.microsoft.com/office/powerpoint/2010/main" xmlns="" val="4186939764"/>
      </p:ext>
    </p:extLst>
  </p:cSld>
  <p:clrMapOvr>
    <a:masterClrMapping/>
  </p:clrMapOvr>
  <p:transition spd="slow">
    <p:push/>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16</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rmAutofit/>
          </a:bodyPr>
          <a:lstStyle/>
          <a:p>
            <a:r>
              <a:rPr lang="en-US" sz="4000" dirty="0" err="1" smtClean="0">
                <a:solidFill>
                  <a:srgbClr val="5C5C5C"/>
                </a:solidFill>
                <a:latin typeface="Arial" pitchFamily="34" charset="0"/>
                <a:ea typeface="Segoe UI bold" panose="020B0802040204020203" pitchFamily="34" charset="0"/>
                <a:cs typeface="Arial" pitchFamily="34" charset="0"/>
              </a:rPr>
              <a:t>EntityFramework</a:t>
            </a:r>
            <a:r>
              <a:rPr lang="en-US" sz="4000" dirty="0" smtClean="0">
                <a:solidFill>
                  <a:srgbClr val="5C5C5C"/>
                </a:solidFill>
                <a:latin typeface="Arial" pitchFamily="34" charset="0"/>
                <a:ea typeface="Segoe UI bold" panose="020B0802040204020203" pitchFamily="34" charset="0"/>
                <a:cs typeface="Arial" pitchFamily="34" charset="0"/>
              </a:rPr>
              <a:t> (EF)</a:t>
            </a:r>
            <a:endParaRPr lang="en-US" sz="4000" dirty="0">
              <a:solidFill>
                <a:srgbClr val="5C5C5C"/>
              </a:solidFill>
              <a:latin typeface="Arial" pitchFamily="34" charset="0"/>
              <a:ea typeface="Segoe UI bold" panose="020B0802040204020203" pitchFamily="34" charset="0"/>
              <a:cs typeface="Arial" pitchFamily="34" charset="0"/>
            </a:endParaRP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3286293" cy="477054"/>
          </a:xfrm>
          <a:prstGeom prst="rect">
            <a:avLst/>
          </a:prstGeom>
          <a:noFill/>
        </p:spPr>
        <p:txBody>
          <a:bodyPr wrap="square" rtlCol="0">
            <a:spAutoFit/>
          </a:bodyPr>
          <a:lstStyle/>
          <a:p>
            <a:pPr>
              <a:spcAft>
                <a:spcPts val="600"/>
              </a:spcAft>
              <a:buClr>
                <a:srgbClr val="929292"/>
              </a:buClr>
            </a:pPr>
            <a:r>
              <a:rPr lang="en-US" sz="2500" b="1" dirty="0" err="1" smtClean="0">
                <a:latin typeface="Arial" pitchFamily="34" charset="0"/>
                <a:cs typeface="Arial" pitchFamily="34" charset="0"/>
              </a:rPr>
              <a:t>DBContext</a:t>
            </a:r>
            <a:endParaRPr lang="en-US" sz="2500" b="1" dirty="0">
              <a:latin typeface="Arial" pitchFamily="34" charset="0"/>
              <a:cs typeface="Arial" pitchFamily="34" charset="0"/>
            </a:endParaRP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
        <p:nvSpPr>
          <p:cNvPr id="11" name="TextBox 8"/>
          <p:cNvSpPr txBox="1"/>
          <p:nvPr/>
        </p:nvSpPr>
        <p:spPr>
          <a:xfrm>
            <a:off x="821379" y="1811915"/>
            <a:ext cx="10307537" cy="907941"/>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Class trong EF được dẫn xuất từ class System.Data.Entity.DbContext</a:t>
            </a:r>
          </a:p>
          <a:p>
            <a:pPr marL="171450" indent="-171450">
              <a:spcAft>
                <a:spcPts val="600"/>
              </a:spcAft>
              <a:buClr>
                <a:srgbClr val="929292"/>
              </a:buClr>
              <a:buFont typeface="Wingdings" panose="05000000000000000000" pitchFamily="2" charset="2"/>
              <a:buChar char="§"/>
            </a:pPr>
            <a:r>
              <a:rPr lang="vi-VN" sz="2400" dirty="0" smtClean="0"/>
              <a:t>Là cầu nối giữa entity classes và database</a:t>
            </a:r>
            <a:endParaRPr lang="vi-VN" sz="2400" dirty="0"/>
          </a:p>
        </p:txBody>
      </p:sp>
      <p:pic>
        <p:nvPicPr>
          <p:cNvPr id="1026" name="Picture 2"/>
          <p:cNvPicPr>
            <a:picLocks noChangeAspect="1" noChangeArrowheads="1"/>
          </p:cNvPicPr>
          <p:nvPr/>
        </p:nvPicPr>
        <p:blipFill>
          <a:blip r:embed="rId3"/>
          <a:srcRect/>
          <a:stretch>
            <a:fillRect/>
          </a:stretch>
        </p:blipFill>
        <p:spPr bwMode="auto">
          <a:xfrm>
            <a:off x="7079571" y="4674735"/>
            <a:ext cx="3317891" cy="1493837"/>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a:stretch>
            <a:fillRect/>
          </a:stretch>
        </p:blipFill>
        <p:spPr bwMode="auto">
          <a:xfrm>
            <a:off x="995362" y="2781073"/>
            <a:ext cx="6105030" cy="2850470"/>
          </a:xfrm>
          <a:prstGeom prst="rect">
            <a:avLst/>
          </a:prstGeom>
          <a:noFill/>
          <a:ln w="9525">
            <a:noFill/>
            <a:miter lim="800000"/>
            <a:headEnd/>
            <a:tailEnd/>
          </a:ln>
          <a:effectLst/>
        </p:spPr>
      </p:pic>
      <p:pic>
        <p:nvPicPr>
          <p:cNvPr id="13" name="Picture 4"/>
          <p:cNvPicPr>
            <a:picLocks noChangeAspect="1" noChangeArrowheads="1"/>
          </p:cNvPicPr>
          <p:nvPr/>
        </p:nvPicPr>
        <p:blipFill>
          <a:blip r:embed="rId5"/>
          <a:srcRect/>
          <a:stretch>
            <a:fillRect/>
          </a:stretch>
        </p:blipFill>
        <p:spPr bwMode="auto">
          <a:xfrm>
            <a:off x="6952344" y="2463749"/>
            <a:ext cx="4702627" cy="2237013"/>
          </a:xfrm>
          <a:prstGeom prst="rect">
            <a:avLst/>
          </a:prstGeom>
          <a:noFill/>
          <a:ln w="9525">
            <a:noFill/>
            <a:miter lim="800000"/>
            <a:headEnd/>
            <a:tailEnd/>
          </a:ln>
          <a:effectLst/>
        </p:spPr>
      </p:pic>
    </p:spTree>
    <p:extLst>
      <p:ext uri="{BB962C8B-B14F-4D97-AF65-F5344CB8AC3E}">
        <p14:creationId xmlns:p14="http://schemas.microsoft.com/office/powerpoint/2010/main" xmlns="" val="4186939764"/>
      </p:ext>
    </p:extLst>
  </p:cSld>
  <p:clrMapOvr>
    <a:masterClrMapping/>
  </p:clrMapOvr>
  <p:transition spd="slow">
    <p:push/>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17</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rmAutofit/>
          </a:bodyPr>
          <a:lstStyle/>
          <a:p>
            <a:r>
              <a:rPr lang="en-US" sz="4000" dirty="0" err="1" smtClean="0">
                <a:solidFill>
                  <a:srgbClr val="5C5C5C"/>
                </a:solidFill>
                <a:latin typeface="Arial" pitchFamily="34" charset="0"/>
                <a:ea typeface="Segoe UI bold" panose="020B0802040204020203" pitchFamily="34" charset="0"/>
                <a:cs typeface="Arial" pitchFamily="34" charset="0"/>
              </a:rPr>
              <a:t>EntityFramework</a:t>
            </a:r>
            <a:r>
              <a:rPr lang="en-US" sz="4000" dirty="0" smtClean="0">
                <a:solidFill>
                  <a:srgbClr val="5C5C5C"/>
                </a:solidFill>
                <a:latin typeface="Arial" pitchFamily="34" charset="0"/>
                <a:ea typeface="Segoe UI bold" panose="020B0802040204020203" pitchFamily="34" charset="0"/>
                <a:cs typeface="Arial" pitchFamily="34" charset="0"/>
              </a:rPr>
              <a:t> (EF)</a:t>
            </a:r>
            <a:endParaRPr lang="en-US" sz="4000" dirty="0">
              <a:solidFill>
                <a:srgbClr val="5C5C5C"/>
              </a:solidFill>
              <a:latin typeface="Arial" pitchFamily="34" charset="0"/>
              <a:ea typeface="Segoe UI bold" panose="020B0802040204020203" pitchFamily="34" charset="0"/>
              <a:cs typeface="Arial" pitchFamily="34" charset="0"/>
            </a:endParaRP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3286293" cy="477054"/>
          </a:xfrm>
          <a:prstGeom prst="rect">
            <a:avLst/>
          </a:prstGeom>
          <a:noFill/>
        </p:spPr>
        <p:txBody>
          <a:bodyPr wrap="square" rtlCol="0">
            <a:spAutoFit/>
          </a:bodyPr>
          <a:lstStyle/>
          <a:p>
            <a:pPr>
              <a:spcAft>
                <a:spcPts val="600"/>
              </a:spcAft>
              <a:buClr>
                <a:srgbClr val="929292"/>
              </a:buClr>
            </a:pPr>
            <a:r>
              <a:rPr lang="en-US" sz="2500" b="1" dirty="0" err="1" smtClean="0">
                <a:latin typeface="Arial" pitchFamily="34" charset="0"/>
                <a:cs typeface="Arial" pitchFamily="34" charset="0"/>
              </a:rPr>
              <a:t>DBContext</a:t>
            </a:r>
            <a:endParaRPr lang="en-US" sz="2500" b="1" dirty="0">
              <a:latin typeface="Arial" pitchFamily="34" charset="0"/>
              <a:cs typeface="Arial" pitchFamily="34" charset="0"/>
            </a:endParaRP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
        <p:nvSpPr>
          <p:cNvPr id="11" name="TextBox 8"/>
          <p:cNvSpPr txBox="1"/>
          <p:nvPr/>
        </p:nvSpPr>
        <p:spPr>
          <a:xfrm>
            <a:off x="821379" y="1811915"/>
            <a:ext cx="10307537" cy="830997"/>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EntitySet: DbContext chứa tập các thực thể (DbSet&lt;TEntity&gt;) đối với tất cả các thực thể ánh xạ đến DB tables, ở đây là Employee, Office, User</a:t>
            </a:r>
            <a:endParaRPr lang="vi-VN" sz="2400" dirty="0"/>
          </a:p>
        </p:txBody>
      </p:sp>
      <p:pic>
        <p:nvPicPr>
          <p:cNvPr id="1027" name="Picture 3"/>
          <p:cNvPicPr>
            <a:picLocks noChangeAspect="1" noChangeArrowheads="1"/>
          </p:cNvPicPr>
          <p:nvPr/>
        </p:nvPicPr>
        <p:blipFill>
          <a:blip r:embed="rId3"/>
          <a:srcRect/>
          <a:stretch>
            <a:fillRect/>
          </a:stretch>
        </p:blipFill>
        <p:spPr bwMode="auto">
          <a:xfrm>
            <a:off x="995362" y="2781073"/>
            <a:ext cx="6105030" cy="2850470"/>
          </a:xfrm>
          <a:prstGeom prst="rect">
            <a:avLst/>
          </a:prstGeom>
          <a:noFill/>
          <a:ln w="9525">
            <a:noFill/>
            <a:miter lim="800000"/>
            <a:headEnd/>
            <a:tailEnd/>
          </a:ln>
          <a:effectLst/>
        </p:spPr>
      </p:pic>
    </p:spTree>
    <p:extLst>
      <p:ext uri="{BB962C8B-B14F-4D97-AF65-F5344CB8AC3E}">
        <p14:creationId xmlns:p14="http://schemas.microsoft.com/office/powerpoint/2010/main" xmlns="" val="4186939764"/>
      </p:ext>
    </p:extLst>
  </p:cSld>
  <p:clrMapOvr>
    <a:masterClrMapping/>
  </p:clrMapOvr>
  <p:transition spd="slow">
    <p:push/>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18</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rmAutofit/>
          </a:bodyPr>
          <a:lstStyle/>
          <a:p>
            <a:r>
              <a:rPr lang="en-US" sz="4000" dirty="0" err="1" smtClean="0">
                <a:solidFill>
                  <a:srgbClr val="5C5C5C"/>
                </a:solidFill>
                <a:latin typeface="Arial" pitchFamily="34" charset="0"/>
                <a:ea typeface="Segoe UI bold" panose="020B0802040204020203" pitchFamily="34" charset="0"/>
                <a:cs typeface="Arial" pitchFamily="34" charset="0"/>
              </a:rPr>
              <a:t>EntityFramework</a:t>
            </a:r>
            <a:r>
              <a:rPr lang="en-US" sz="4000" dirty="0" smtClean="0">
                <a:solidFill>
                  <a:srgbClr val="5C5C5C"/>
                </a:solidFill>
                <a:latin typeface="Arial" pitchFamily="34" charset="0"/>
                <a:ea typeface="Segoe UI bold" panose="020B0802040204020203" pitchFamily="34" charset="0"/>
                <a:cs typeface="Arial" pitchFamily="34" charset="0"/>
              </a:rPr>
              <a:t> (EF)</a:t>
            </a:r>
            <a:endParaRPr lang="en-US" sz="4000" dirty="0">
              <a:solidFill>
                <a:srgbClr val="5C5C5C"/>
              </a:solidFill>
              <a:latin typeface="Arial" pitchFamily="34" charset="0"/>
              <a:ea typeface="Segoe UI bold" panose="020B0802040204020203" pitchFamily="34" charset="0"/>
              <a:cs typeface="Arial" pitchFamily="34" charset="0"/>
            </a:endParaRP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3286293" cy="477054"/>
          </a:xfrm>
          <a:prstGeom prst="rect">
            <a:avLst/>
          </a:prstGeom>
          <a:noFill/>
        </p:spPr>
        <p:txBody>
          <a:bodyPr wrap="square" rtlCol="0">
            <a:spAutoFit/>
          </a:bodyPr>
          <a:lstStyle/>
          <a:p>
            <a:pPr>
              <a:spcAft>
                <a:spcPts val="600"/>
              </a:spcAft>
              <a:buClr>
                <a:srgbClr val="929292"/>
              </a:buClr>
            </a:pPr>
            <a:r>
              <a:rPr lang="en-US" sz="2500" b="1" dirty="0" err="1" smtClean="0">
                <a:latin typeface="Arial" pitchFamily="34" charset="0"/>
                <a:cs typeface="Arial" pitchFamily="34" charset="0"/>
              </a:rPr>
              <a:t>DBContext</a:t>
            </a:r>
            <a:endParaRPr lang="en-US" sz="2500" b="1" dirty="0">
              <a:latin typeface="Arial" pitchFamily="34" charset="0"/>
              <a:cs typeface="Arial" pitchFamily="34" charset="0"/>
            </a:endParaRP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
        <p:nvSpPr>
          <p:cNvPr id="11" name="TextBox 8"/>
          <p:cNvSpPr txBox="1"/>
          <p:nvPr/>
        </p:nvSpPr>
        <p:spPr>
          <a:xfrm>
            <a:off x="821379" y="1811915"/>
            <a:ext cx="10307537" cy="4539704"/>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Querying: DbContext chuyển LINQ-to-Entities queries sang SQL query và gửi chúng đến database.</a:t>
            </a:r>
          </a:p>
          <a:p>
            <a:pPr marL="171450" indent="-171450">
              <a:spcAft>
                <a:spcPts val="600"/>
              </a:spcAft>
              <a:buClr>
                <a:srgbClr val="929292"/>
              </a:buClr>
              <a:buFont typeface="Wingdings" panose="05000000000000000000" pitchFamily="2" charset="2"/>
              <a:buChar char="§"/>
            </a:pPr>
            <a:r>
              <a:rPr lang="vi-VN" sz="2400" dirty="0" smtClean="0"/>
              <a:t>Change Tracking: Theo dõi các thay đổi xuất hiện trong thực thể sau khi truy vấn từ database.</a:t>
            </a:r>
          </a:p>
          <a:p>
            <a:pPr marL="171450" indent="-171450">
              <a:spcAft>
                <a:spcPts val="600"/>
              </a:spcAft>
              <a:buClr>
                <a:srgbClr val="929292"/>
              </a:buClr>
              <a:buFont typeface="Wingdings" panose="05000000000000000000" pitchFamily="2" charset="2"/>
              <a:buChar char="§"/>
            </a:pPr>
            <a:r>
              <a:rPr lang="vi-VN" sz="2400" dirty="0" smtClean="0"/>
              <a:t>Persisting Data: Thực hiện các thao tác Insert, Update and Delete trên database, dựa trên trạng thái thực thể.</a:t>
            </a:r>
          </a:p>
          <a:p>
            <a:pPr marL="171450" indent="-171450">
              <a:spcAft>
                <a:spcPts val="600"/>
              </a:spcAft>
              <a:buClr>
                <a:srgbClr val="929292"/>
              </a:buClr>
              <a:buFont typeface="Wingdings" panose="05000000000000000000" pitchFamily="2" charset="2"/>
              <a:buChar char="§"/>
            </a:pPr>
            <a:r>
              <a:rPr lang="vi-VN" sz="2400" dirty="0" smtClean="0"/>
              <a:t>Caching: Lưu trữ các thực thể được truy xuất trong thời gian sống của context class.</a:t>
            </a:r>
          </a:p>
          <a:p>
            <a:pPr marL="171450" indent="-171450">
              <a:spcAft>
                <a:spcPts val="600"/>
              </a:spcAft>
              <a:buClr>
                <a:srgbClr val="929292"/>
              </a:buClr>
              <a:buFont typeface="Wingdings" panose="05000000000000000000" pitchFamily="2" charset="2"/>
              <a:buChar char="§"/>
            </a:pPr>
            <a:r>
              <a:rPr lang="vi-VN" sz="2400" dirty="0" smtClean="0"/>
              <a:t>Manage Relationship: DbContext quản lý các quan hệ.</a:t>
            </a:r>
          </a:p>
          <a:p>
            <a:pPr marL="171450" indent="-171450">
              <a:spcAft>
                <a:spcPts val="600"/>
              </a:spcAft>
              <a:buClr>
                <a:srgbClr val="929292"/>
              </a:buClr>
              <a:buFont typeface="Wingdings" panose="05000000000000000000" pitchFamily="2" charset="2"/>
              <a:buChar char="§"/>
            </a:pPr>
            <a:r>
              <a:rPr lang="vi-VN" sz="2400" dirty="0" smtClean="0"/>
              <a:t>Object Materialization: DbContext thực thể hóa table data thành entity objects</a:t>
            </a:r>
            <a:endParaRPr lang="vi-VN" sz="2400" dirty="0"/>
          </a:p>
        </p:txBody>
      </p:sp>
    </p:spTree>
    <p:extLst>
      <p:ext uri="{BB962C8B-B14F-4D97-AF65-F5344CB8AC3E}">
        <p14:creationId xmlns:p14="http://schemas.microsoft.com/office/powerpoint/2010/main" xmlns="" val="4186939764"/>
      </p:ext>
    </p:extLst>
  </p:cSld>
  <p:clrMapOvr>
    <a:masterClrMapping/>
  </p:clrMapOvr>
  <p:transition spd="slow">
    <p:push/>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19</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rmAutofit/>
          </a:bodyPr>
          <a:lstStyle/>
          <a:p>
            <a:r>
              <a:rPr lang="en-US" sz="4000" dirty="0" err="1" smtClean="0">
                <a:solidFill>
                  <a:srgbClr val="5C5C5C"/>
                </a:solidFill>
                <a:latin typeface="Arial" pitchFamily="34" charset="0"/>
                <a:ea typeface="Segoe UI bold" panose="020B0802040204020203" pitchFamily="34" charset="0"/>
                <a:cs typeface="Arial" pitchFamily="34" charset="0"/>
              </a:rPr>
              <a:t>EntityFramework</a:t>
            </a:r>
            <a:r>
              <a:rPr lang="en-US" sz="4000" dirty="0" smtClean="0">
                <a:solidFill>
                  <a:srgbClr val="5C5C5C"/>
                </a:solidFill>
                <a:latin typeface="Arial" pitchFamily="34" charset="0"/>
                <a:ea typeface="Segoe UI bold" panose="020B0802040204020203" pitchFamily="34" charset="0"/>
                <a:cs typeface="Arial" pitchFamily="34" charset="0"/>
              </a:rPr>
              <a:t> (EF)</a:t>
            </a:r>
            <a:endParaRPr lang="en-US" sz="4000" dirty="0">
              <a:solidFill>
                <a:srgbClr val="5C5C5C"/>
              </a:solidFill>
              <a:latin typeface="Arial" pitchFamily="34" charset="0"/>
              <a:ea typeface="Segoe UI bold" panose="020B0802040204020203" pitchFamily="34" charset="0"/>
              <a:cs typeface="Arial" pitchFamily="34" charset="0"/>
            </a:endParaRP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3286293" cy="477054"/>
          </a:xfrm>
          <a:prstGeom prst="rect">
            <a:avLst/>
          </a:prstGeom>
          <a:noFill/>
        </p:spPr>
        <p:txBody>
          <a:bodyPr wrap="square" rtlCol="0">
            <a:spAutoFit/>
          </a:bodyPr>
          <a:lstStyle/>
          <a:p>
            <a:pPr>
              <a:spcAft>
                <a:spcPts val="600"/>
              </a:spcAft>
              <a:buClr>
                <a:srgbClr val="929292"/>
              </a:buClr>
            </a:pPr>
            <a:r>
              <a:rPr lang="en-US" sz="2500" b="1" dirty="0" err="1" smtClean="0">
                <a:latin typeface="Arial" pitchFamily="34" charset="0"/>
                <a:cs typeface="Arial" pitchFamily="34" charset="0"/>
              </a:rPr>
              <a:t>DBSet</a:t>
            </a:r>
            <a:endParaRPr lang="en-US" sz="2500" b="1" dirty="0">
              <a:latin typeface="Arial" pitchFamily="34" charset="0"/>
              <a:cs typeface="Arial" pitchFamily="34" charset="0"/>
            </a:endParaRP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
        <p:nvSpPr>
          <p:cNvPr id="11" name="TextBox 8"/>
          <p:cNvSpPr txBox="1"/>
          <p:nvPr/>
        </p:nvSpPr>
        <p:spPr>
          <a:xfrm>
            <a:off x="821379" y="1811915"/>
            <a:ext cx="10307537" cy="2693045"/>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Là thể hiện cho tập các thực thể ánh xạ tới CSDL</a:t>
            </a:r>
          </a:p>
          <a:p>
            <a:pPr marL="171450" indent="-171450">
              <a:spcAft>
                <a:spcPts val="600"/>
              </a:spcAft>
              <a:buClr>
                <a:srgbClr val="929292"/>
              </a:buClr>
              <a:buFont typeface="Wingdings" panose="05000000000000000000" pitchFamily="2" charset="2"/>
              <a:buChar char="§"/>
            </a:pPr>
            <a:r>
              <a:rPr lang="vi-VN" sz="2400" dirty="0" smtClean="0"/>
              <a:t>Hỗ trợ các thao tác với dữ liệu:</a:t>
            </a:r>
          </a:p>
          <a:p>
            <a:pPr marL="628650" lvl="1" indent="-171450">
              <a:spcAft>
                <a:spcPts val="600"/>
              </a:spcAft>
              <a:buClr>
                <a:srgbClr val="929292"/>
              </a:buClr>
            </a:pPr>
            <a:r>
              <a:rPr lang="vi-VN" sz="2400" dirty="0" smtClean="0"/>
              <a:t>+Insert</a:t>
            </a:r>
          </a:p>
          <a:p>
            <a:pPr marL="628650" lvl="1" indent="-171450">
              <a:spcAft>
                <a:spcPts val="600"/>
              </a:spcAft>
              <a:buClr>
                <a:srgbClr val="929292"/>
              </a:buClr>
            </a:pPr>
            <a:r>
              <a:rPr lang="vi-VN" sz="2400" dirty="0" smtClean="0"/>
              <a:t>+Update</a:t>
            </a:r>
          </a:p>
          <a:p>
            <a:pPr marL="628650" lvl="1" indent="-171450">
              <a:spcAft>
                <a:spcPts val="600"/>
              </a:spcAft>
              <a:buClr>
                <a:srgbClr val="929292"/>
              </a:buClr>
            </a:pPr>
            <a:r>
              <a:rPr lang="vi-VN" sz="2400" dirty="0" smtClean="0"/>
              <a:t>+Delete</a:t>
            </a:r>
          </a:p>
          <a:p>
            <a:pPr marL="628650" lvl="1" indent="-171450">
              <a:spcAft>
                <a:spcPts val="600"/>
              </a:spcAft>
              <a:buClr>
                <a:srgbClr val="929292"/>
              </a:buClr>
            </a:pPr>
            <a:r>
              <a:rPr lang="vi-VN" sz="2400" dirty="0" smtClean="0"/>
              <a:t>+Select</a:t>
            </a:r>
            <a:endParaRPr lang="vi-VN" sz="2400" dirty="0"/>
          </a:p>
        </p:txBody>
      </p:sp>
      <p:pic>
        <p:nvPicPr>
          <p:cNvPr id="2050" name="Picture 2"/>
          <p:cNvPicPr>
            <a:picLocks noChangeAspect="1" noChangeArrowheads="1"/>
          </p:cNvPicPr>
          <p:nvPr/>
        </p:nvPicPr>
        <p:blipFill>
          <a:blip r:embed="rId3"/>
          <a:srcRect/>
          <a:stretch>
            <a:fillRect/>
          </a:stretch>
        </p:blipFill>
        <p:spPr bwMode="auto">
          <a:xfrm>
            <a:off x="1413556" y="4597852"/>
            <a:ext cx="4580844" cy="1182901"/>
          </a:xfrm>
          <a:prstGeom prst="rect">
            <a:avLst/>
          </a:prstGeom>
          <a:noFill/>
          <a:ln w="9525">
            <a:noFill/>
            <a:miter lim="800000"/>
            <a:headEnd/>
            <a:tailEnd/>
          </a:ln>
          <a:effectLst/>
        </p:spPr>
      </p:pic>
    </p:spTree>
    <p:extLst>
      <p:ext uri="{BB962C8B-B14F-4D97-AF65-F5344CB8AC3E}">
        <p14:creationId xmlns:p14="http://schemas.microsoft.com/office/powerpoint/2010/main" xmlns="" val="4186939764"/>
      </p:ext>
    </p:extLst>
  </p:cSld>
  <p:clrMapOvr>
    <a:masterClrMapping/>
  </p:clrMapOvr>
  <p:transition spd="slow">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2</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rmAutofit/>
          </a:bodyPr>
          <a:lstStyle/>
          <a:p>
            <a:r>
              <a:rPr lang="en-US" sz="4000" dirty="0" smtClean="0">
                <a:solidFill>
                  <a:srgbClr val="5C5C5C"/>
                </a:solidFill>
                <a:latin typeface="Arial" pitchFamily="34" charset="0"/>
                <a:ea typeface="Segoe UI bold" panose="020B0802040204020203" pitchFamily="34" charset="0"/>
                <a:cs typeface="Arial" pitchFamily="34" charset="0"/>
              </a:rPr>
              <a:t>Giới thiệu</a:t>
            </a:r>
            <a:endParaRPr lang="en-US" sz="4000" dirty="0">
              <a:solidFill>
                <a:srgbClr val="5C5C5C"/>
              </a:solidFill>
              <a:latin typeface="Arial" pitchFamily="34" charset="0"/>
              <a:ea typeface="Segoe UI bold" panose="020B0802040204020203" pitchFamily="34" charset="0"/>
              <a:cs typeface="Arial" pitchFamily="34" charset="0"/>
            </a:endParaRPr>
          </a:p>
        </p:txBody>
      </p:sp>
      <p:sp>
        <p:nvSpPr>
          <p:cNvPr id="105" name="TextBox 8"/>
          <p:cNvSpPr txBox="1"/>
          <p:nvPr/>
        </p:nvSpPr>
        <p:spPr>
          <a:xfrm>
            <a:off x="821379" y="1811915"/>
            <a:ext cx="10307537" cy="461665"/>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Tạo mới Class Product.cs trong thư mục Model theo hình sau :</a:t>
            </a:r>
            <a:endParaRPr lang="vi-VN" sz="2400" dirty="0"/>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3286293" cy="477054"/>
          </a:xfrm>
          <a:prstGeom prst="rect">
            <a:avLst/>
          </a:prstGeom>
          <a:noFill/>
        </p:spPr>
        <p:txBody>
          <a:bodyPr wrap="square" rtlCol="0">
            <a:spAutoFit/>
          </a:bodyPr>
          <a:lstStyle/>
          <a:p>
            <a:pPr>
              <a:spcAft>
                <a:spcPts val="600"/>
              </a:spcAft>
              <a:buClr>
                <a:srgbClr val="929292"/>
              </a:buClr>
            </a:pPr>
            <a:r>
              <a:rPr lang="en-US" sz="2500" b="1" dirty="0" smtClean="0">
                <a:latin typeface="Arial" pitchFamily="34" charset="0"/>
                <a:cs typeface="Arial" pitchFamily="34" charset="0"/>
              </a:rPr>
              <a:t>Xây dựng Model</a:t>
            </a:r>
            <a:endParaRPr lang="en-US" sz="2500" b="1" dirty="0">
              <a:latin typeface="Arial" pitchFamily="34" charset="0"/>
              <a:cs typeface="Arial" pitchFamily="34" charset="0"/>
            </a:endParaRPr>
          </a:p>
        </p:txBody>
      </p:sp>
      <p:grpSp>
        <p:nvGrpSpPr>
          <p:cNvPr id="27"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pic>
        <p:nvPicPr>
          <p:cNvPr id="1026" name="Picture 2"/>
          <p:cNvPicPr>
            <a:picLocks noChangeAspect="1" noChangeArrowheads="1"/>
          </p:cNvPicPr>
          <p:nvPr/>
        </p:nvPicPr>
        <p:blipFill>
          <a:blip r:embed="rId3"/>
          <a:srcRect/>
          <a:stretch>
            <a:fillRect/>
          </a:stretch>
        </p:blipFill>
        <p:spPr bwMode="auto">
          <a:xfrm>
            <a:off x="1621064" y="2369458"/>
            <a:ext cx="6743700" cy="3657600"/>
          </a:xfrm>
          <a:prstGeom prst="rect">
            <a:avLst/>
          </a:prstGeom>
          <a:noFill/>
          <a:ln w="9525">
            <a:noFill/>
            <a:miter lim="800000"/>
            <a:headEnd/>
            <a:tailEnd/>
          </a:ln>
          <a:effectLst/>
        </p:spPr>
      </p:pic>
    </p:spTree>
    <p:extLst>
      <p:ext uri="{BB962C8B-B14F-4D97-AF65-F5344CB8AC3E}">
        <p14:creationId xmlns:p14="http://schemas.microsoft.com/office/powerpoint/2010/main" xmlns="" val="4186939764"/>
      </p:ext>
    </p:extLst>
  </p:cSld>
  <p:clrMapOvr>
    <a:masterClrMapping/>
  </p:clrMapOvr>
  <p:transition spd="slow">
    <p:pu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20</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rmAutofit/>
          </a:bodyPr>
          <a:lstStyle/>
          <a:p>
            <a:r>
              <a:rPr lang="vi-VN" sz="4000" dirty="0" smtClean="0">
                <a:solidFill>
                  <a:srgbClr val="5C5C5C"/>
                </a:solidFill>
                <a:latin typeface="Arial" pitchFamily="34" charset="0"/>
                <a:ea typeface="Segoe UI bold" panose="020B0802040204020203" pitchFamily="34" charset="0"/>
                <a:cs typeface="Arial" pitchFamily="34" charset="0"/>
              </a:rPr>
              <a:t>Tương tác dữ liệu với LINQ </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5432106" cy="938719"/>
          </a:xfrm>
          <a:prstGeom prst="rect">
            <a:avLst/>
          </a:prstGeom>
          <a:noFill/>
        </p:spPr>
        <p:txBody>
          <a:bodyPr wrap="square" rtlCol="0">
            <a:spAutoFit/>
          </a:bodyPr>
          <a:lstStyle/>
          <a:p>
            <a:pPr>
              <a:spcAft>
                <a:spcPts val="600"/>
              </a:spcAft>
              <a:buClr>
                <a:srgbClr val="929292"/>
              </a:buClr>
            </a:pPr>
            <a:r>
              <a:rPr lang="en-US" sz="2500" b="1" dirty="0" smtClean="0">
                <a:latin typeface="Arial" pitchFamily="34" charset="0"/>
                <a:cs typeface="Arial" pitchFamily="34" charset="0"/>
              </a:rPr>
              <a:t>Giới </a:t>
            </a:r>
            <a:r>
              <a:rPr lang="en-US" sz="2500" b="1" dirty="0" smtClean="0">
                <a:latin typeface="Arial" pitchFamily="34" charset="0"/>
                <a:cs typeface="Arial" pitchFamily="34" charset="0"/>
              </a:rPr>
              <a:t>thiệu [vd27]</a:t>
            </a:r>
          </a:p>
          <a:p>
            <a:pPr>
              <a:spcAft>
                <a:spcPts val="600"/>
              </a:spcAft>
              <a:buClr>
                <a:srgbClr val="929292"/>
              </a:buClr>
            </a:pPr>
            <a:endParaRPr lang="en-US" sz="2500" b="1" dirty="0">
              <a:latin typeface="Arial" pitchFamily="34" charset="0"/>
              <a:cs typeface="Arial" pitchFamily="34" charset="0"/>
            </a:endParaRP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
        <p:nvSpPr>
          <p:cNvPr id="11" name="TextBox 8"/>
          <p:cNvSpPr txBox="1"/>
          <p:nvPr/>
        </p:nvSpPr>
        <p:spPr>
          <a:xfrm>
            <a:off x="821379" y="1811915"/>
            <a:ext cx="10307537" cy="1200329"/>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LINQ to SQL là một phiên bản hiện thực hóa của O/RM (object relational mapping) có bên trong .NET Framework bản “Orcas” (nay là .NET 3.5), nó cho phép bạn mô hình hóa một cơ sở dữ liệu dùng các lớp .NET </a:t>
            </a:r>
            <a:endParaRPr lang="vi-VN" sz="2400" dirty="0"/>
          </a:p>
        </p:txBody>
      </p:sp>
    </p:spTree>
    <p:extLst>
      <p:ext uri="{BB962C8B-B14F-4D97-AF65-F5344CB8AC3E}">
        <p14:creationId xmlns:p14="http://schemas.microsoft.com/office/powerpoint/2010/main" xmlns="" val="4186939764"/>
      </p:ext>
    </p:extLst>
  </p:cSld>
  <p:clrMapOvr>
    <a:masterClrMapping/>
  </p:clrMapOvr>
  <p:transition spd="slow">
    <p:push/>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21</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rmAutofit/>
          </a:bodyPr>
          <a:lstStyle/>
          <a:p>
            <a:r>
              <a:rPr lang="vi-VN" sz="4000" dirty="0" smtClean="0">
                <a:solidFill>
                  <a:srgbClr val="5C5C5C"/>
                </a:solidFill>
                <a:latin typeface="Arial" pitchFamily="34" charset="0"/>
                <a:ea typeface="Segoe UI bold" panose="020B0802040204020203" pitchFamily="34" charset="0"/>
                <a:cs typeface="Arial" pitchFamily="34" charset="0"/>
              </a:rPr>
              <a:t>Tương tác dữ liệu với LINQ </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5432106" cy="477054"/>
          </a:xfrm>
          <a:prstGeom prst="rect">
            <a:avLst/>
          </a:prstGeom>
          <a:noFill/>
        </p:spPr>
        <p:txBody>
          <a:bodyPr wrap="square" rtlCol="0">
            <a:spAutoFit/>
          </a:bodyPr>
          <a:lstStyle/>
          <a:p>
            <a:pPr>
              <a:spcAft>
                <a:spcPts val="600"/>
              </a:spcAft>
              <a:buClr>
                <a:srgbClr val="929292"/>
              </a:buClr>
            </a:pPr>
            <a:r>
              <a:rPr lang="en-US" sz="2500" b="1" dirty="0" smtClean="0">
                <a:latin typeface="Arial" pitchFamily="34" charset="0"/>
                <a:cs typeface="Arial" pitchFamily="34" charset="0"/>
              </a:rPr>
              <a:t>Obtaining a Data </a:t>
            </a:r>
            <a:r>
              <a:rPr lang="en-US" sz="2500" b="1" dirty="0" smtClean="0">
                <a:latin typeface="Arial" pitchFamily="34" charset="0"/>
                <a:cs typeface="Arial" pitchFamily="34" charset="0"/>
              </a:rPr>
              <a:t>Source </a:t>
            </a:r>
            <a:r>
              <a:rPr lang="en-US" sz="2500" b="1" dirty="0" smtClean="0">
                <a:latin typeface="Arial" pitchFamily="34" charset="0"/>
                <a:cs typeface="Arial" pitchFamily="34" charset="0"/>
              </a:rPr>
              <a:t>[vd27</a:t>
            </a:r>
            <a:r>
              <a:rPr lang="en-US" sz="2500" b="1" dirty="0" smtClean="0">
                <a:latin typeface="Arial" pitchFamily="34" charset="0"/>
                <a:cs typeface="Arial" pitchFamily="34" charset="0"/>
              </a:rPr>
              <a:t>]</a:t>
            </a:r>
            <a:endParaRPr lang="en-US" sz="2500" b="1" dirty="0" smtClean="0">
              <a:latin typeface="Arial" pitchFamily="34" charset="0"/>
              <a:cs typeface="Arial" pitchFamily="34" charset="0"/>
            </a:endParaRP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
        <p:nvSpPr>
          <p:cNvPr id="11" name="TextBox 8"/>
          <p:cNvSpPr txBox="1"/>
          <p:nvPr/>
        </p:nvSpPr>
        <p:spPr>
          <a:xfrm>
            <a:off x="821379" y="1811915"/>
            <a:ext cx="10307537" cy="461665"/>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Trong Linq, sử dụng từ khóa from ở đầu tiên để chỉ ra nguồn dữ liệu</a:t>
            </a:r>
            <a:endParaRPr lang="vi-VN" sz="2400" dirty="0"/>
          </a:p>
        </p:txBody>
      </p:sp>
      <p:pic>
        <p:nvPicPr>
          <p:cNvPr id="4098" name="Picture 2"/>
          <p:cNvPicPr>
            <a:picLocks noChangeAspect="1" noChangeArrowheads="1"/>
          </p:cNvPicPr>
          <p:nvPr/>
        </p:nvPicPr>
        <p:blipFill>
          <a:blip r:embed="rId3"/>
          <a:srcRect/>
          <a:stretch>
            <a:fillRect/>
          </a:stretch>
        </p:blipFill>
        <p:spPr bwMode="auto">
          <a:xfrm>
            <a:off x="1057503" y="2419124"/>
            <a:ext cx="4754795" cy="1078819"/>
          </a:xfrm>
          <a:prstGeom prst="rect">
            <a:avLst/>
          </a:prstGeom>
          <a:noFill/>
          <a:ln w="9525">
            <a:noFill/>
            <a:miter lim="800000"/>
            <a:headEnd/>
            <a:tailEnd/>
          </a:ln>
          <a:effectLst/>
        </p:spPr>
      </p:pic>
    </p:spTree>
    <p:extLst>
      <p:ext uri="{BB962C8B-B14F-4D97-AF65-F5344CB8AC3E}">
        <p14:creationId xmlns:p14="http://schemas.microsoft.com/office/powerpoint/2010/main" xmlns="" val="4186939764"/>
      </p:ext>
    </p:extLst>
  </p:cSld>
  <p:clrMapOvr>
    <a:masterClrMapping/>
  </p:clrMapOvr>
  <p:transition spd="slow">
    <p:push/>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22</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rmAutofit/>
          </a:bodyPr>
          <a:lstStyle/>
          <a:p>
            <a:r>
              <a:rPr lang="vi-VN" sz="4000" dirty="0" smtClean="0">
                <a:solidFill>
                  <a:srgbClr val="5C5C5C"/>
                </a:solidFill>
                <a:latin typeface="Arial" pitchFamily="34" charset="0"/>
                <a:ea typeface="Segoe UI bold" panose="020B0802040204020203" pitchFamily="34" charset="0"/>
                <a:cs typeface="Arial" pitchFamily="34" charset="0"/>
              </a:rPr>
              <a:t>Tương tác dữ liệu với LINQ </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5432106" cy="938719"/>
          </a:xfrm>
          <a:prstGeom prst="rect">
            <a:avLst/>
          </a:prstGeom>
          <a:noFill/>
        </p:spPr>
        <p:txBody>
          <a:bodyPr wrap="square" rtlCol="0">
            <a:spAutoFit/>
          </a:bodyPr>
          <a:lstStyle/>
          <a:p>
            <a:pPr>
              <a:spcAft>
                <a:spcPts val="600"/>
              </a:spcAft>
              <a:buClr>
                <a:srgbClr val="929292"/>
              </a:buClr>
            </a:pPr>
            <a:r>
              <a:rPr lang="en-US" sz="2500" b="1" dirty="0" smtClean="0">
                <a:latin typeface="Arial" pitchFamily="34" charset="0"/>
                <a:cs typeface="Arial" pitchFamily="34" charset="0"/>
              </a:rPr>
              <a:t>Filtering </a:t>
            </a:r>
            <a:r>
              <a:rPr lang="en-US" sz="2500" b="1" dirty="0" smtClean="0">
                <a:latin typeface="Arial" pitchFamily="34" charset="0"/>
                <a:cs typeface="Arial" pitchFamily="34" charset="0"/>
              </a:rPr>
              <a:t>[vd27]</a:t>
            </a:r>
          </a:p>
          <a:p>
            <a:pPr>
              <a:spcAft>
                <a:spcPts val="600"/>
              </a:spcAft>
              <a:buClr>
                <a:srgbClr val="929292"/>
              </a:buClr>
            </a:pPr>
            <a:endParaRPr lang="en-US" sz="2500" b="1" dirty="0">
              <a:latin typeface="Arial" pitchFamily="34" charset="0"/>
              <a:cs typeface="Arial" pitchFamily="34" charset="0"/>
            </a:endParaRP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
        <p:nvSpPr>
          <p:cNvPr id="11" name="TextBox 8"/>
          <p:cNvSpPr txBox="1"/>
          <p:nvPr/>
        </p:nvSpPr>
        <p:spPr>
          <a:xfrm>
            <a:off x="821379" y="1811915"/>
            <a:ext cx="10307537" cy="830997"/>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Trong Linq, sử dụng từ khóa where, sau where là các biểu thức điều kiện, có thể dùng &amp;&amp; (AND) và || (OR)</a:t>
            </a:r>
            <a:endParaRPr lang="vi-VN" sz="2400" dirty="0"/>
          </a:p>
        </p:txBody>
      </p:sp>
      <p:pic>
        <p:nvPicPr>
          <p:cNvPr id="1026" name="Picture 2"/>
          <p:cNvPicPr>
            <a:picLocks noChangeAspect="1" noChangeArrowheads="1"/>
          </p:cNvPicPr>
          <p:nvPr/>
        </p:nvPicPr>
        <p:blipFill>
          <a:blip r:embed="rId3"/>
          <a:srcRect/>
          <a:stretch>
            <a:fillRect/>
          </a:stretch>
        </p:blipFill>
        <p:spPr bwMode="auto">
          <a:xfrm>
            <a:off x="937531" y="3089727"/>
            <a:ext cx="5331131" cy="1729016"/>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a:stretch>
            <a:fillRect/>
          </a:stretch>
        </p:blipFill>
        <p:spPr bwMode="auto">
          <a:xfrm>
            <a:off x="6274482" y="3118303"/>
            <a:ext cx="4741861" cy="1433878"/>
          </a:xfrm>
          <a:prstGeom prst="rect">
            <a:avLst/>
          </a:prstGeom>
          <a:noFill/>
          <a:ln w="9525">
            <a:noFill/>
            <a:miter lim="800000"/>
            <a:headEnd/>
            <a:tailEnd/>
          </a:ln>
          <a:effectLst/>
        </p:spPr>
      </p:pic>
    </p:spTree>
    <p:extLst>
      <p:ext uri="{BB962C8B-B14F-4D97-AF65-F5344CB8AC3E}">
        <p14:creationId xmlns:p14="http://schemas.microsoft.com/office/powerpoint/2010/main" xmlns="" val="4186939764"/>
      </p:ext>
    </p:extLst>
  </p:cSld>
  <p:clrMapOvr>
    <a:masterClrMapping/>
  </p:clrMapOvr>
  <p:transition spd="slow">
    <p:push/>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23</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rmAutofit/>
          </a:bodyPr>
          <a:lstStyle/>
          <a:p>
            <a:r>
              <a:rPr lang="vi-VN" sz="4000" dirty="0" smtClean="0">
                <a:solidFill>
                  <a:srgbClr val="5C5C5C"/>
                </a:solidFill>
                <a:latin typeface="Arial" pitchFamily="34" charset="0"/>
                <a:ea typeface="Segoe UI bold" panose="020B0802040204020203" pitchFamily="34" charset="0"/>
                <a:cs typeface="Arial" pitchFamily="34" charset="0"/>
              </a:rPr>
              <a:t>Tương tác dữ liệu với LINQ </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5432106" cy="477054"/>
          </a:xfrm>
          <a:prstGeom prst="rect">
            <a:avLst/>
          </a:prstGeom>
          <a:noFill/>
        </p:spPr>
        <p:txBody>
          <a:bodyPr wrap="square" rtlCol="0">
            <a:spAutoFit/>
          </a:bodyPr>
          <a:lstStyle/>
          <a:p>
            <a:pPr>
              <a:spcAft>
                <a:spcPts val="600"/>
              </a:spcAft>
              <a:buClr>
                <a:srgbClr val="929292"/>
              </a:buClr>
            </a:pPr>
            <a:r>
              <a:rPr lang="en-US" sz="2500" b="1" dirty="0" smtClean="0">
                <a:latin typeface="Arial" pitchFamily="34" charset="0"/>
                <a:cs typeface="Arial" pitchFamily="34" charset="0"/>
              </a:rPr>
              <a:t>Ordering </a:t>
            </a:r>
            <a:r>
              <a:rPr lang="en-US" sz="2500" b="1" dirty="0" smtClean="0">
                <a:latin typeface="Arial" pitchFamily="34" charset="0"/>
                <a:cs typeface="Arial" pitchFamily="34" charset="0"/>
              </a:rPr>
              <a:t>[vd27</a:t>
            </a:r>
            <a:r>
              <a:rPr lang="en-US" sz="2500" b="1" dirty="0" smtClean="0">
                <a:latin typeface="Arial" pitchFamily="34" charset="0"/>
                <a:cs typeface="Arial" pitchFamily="34" charset="0"/>
              </a:rPr>
              <a:t>]</a:t>
            </a:r>
            <a:endParaRPr lang="en-US" sz="2500" b="1" dirty="0" smtClean="0">
              <a:latin typeface="Arial" pitchFamily="34" charset="0"/>
              <a:cs typeface="Arial" pitchFamily="34" charset="0"/>
            </a:endParaRP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
        <p:nvSpPr>
          <p:cNvPr id="11" name="TextBox 8"/>
          <p:cNvSpPr txBox="1"/>
          <p:nvPr/>
        </p:nvSpPr>
        <p:spPr>
          <a:xfrm>
            <a:off x="821379" y="1811915"/>
            <a:ext cx="10307537" cy="1200329"/>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Sử dụng từ khóa </a:t>
            </a:r>
            <a:r>
              <a:rPr lang="vi-VN" sz="2400" b="1" dirty="0" smtClean="0"/>
              <a:t>orderby</a:t>
            </a:r>
            <a:r>
              <a:rPr lang="vi-VN" sz="2400" dirty="0" smtClean="0"/>
              <a:t> </a:t>
            </a:r>
            <a:r>
              <a:rPr lang="vi-VN" sz="2400" dirty="0" smtClean="0"/>
              <a:t>dùng để sắp xếp dữ liệu theo những thứ tự mặc định cho từng loại dữ liệu. Ví dụ, dạng xâu kí tự sẽ là sắp xếp theo thứ tự từ A-&gt;Z với từ khóa </a:t>
            </a:r>
            <a:r>
              <a:rPr lang="vi-VN" sz="2400" b="1" dirty="0" smtClean="0"/>
              <a:t>ascending</a:t>
            </a:r>
            <a:r>
              <a:rPr lang="vi-VN" sz="2400" dirty="0" smtClean="0"/>
              <a:t> , theo chiều ngược lại với từ khóa </a:t>
            </a:r>
            <a:r>
              <a:rPr lang="vi-VN" sz="2400" b="1" dirty="0" smtClean="0"/>
              <a:t>descending</a:t>
            </a:r>
            <a:endParaRPr lang="vi-VN" sz="2400" b="1" dirty="0"/>
          </a:p>
        </p:txBody>
      </p:sp>
      <p:pic>
        <p:nvPicPr>
          <p:cNvPr id="2050" name="Picture 2"/>
          <p:cNvPicPr>
            <a:picLocks noChangeAspect="1" noChangeArrowheads="1"/>
          </p:cNvPicPr>
          <p:nvPr/>
        </p:nvPicPr>
        <p:blipFill>
          <a:blip r:embed="rId3"/>
          <a:srcRect/>
          <a:stretch>
            <a:fillRect/>
          </a:stretch>
        </p:blipFill>
        <p:spPr bwMode="auto">
          <a:xfrm>
            <a:off x="1139826" y="3143930"/>
            <a:ext cx="5928632" cy="2202536"/>
          </a:xfrm>
          <a:prstGeom prst="rect">
            <a:avLst/>
          </a:prstGeom>
          <a:noFill/>
          <a:ln w="9525">
            <a:noFill/>
            <a:miter lim="800000"/>
            <a:headEnd/>
            <a:tailEnd/>
          </a:ln>
          <a:effectLst/>
        </p:spPr>
      </p:pic>
    </p:spTree>
    <p:extLst>
      <p:ext uri="{BB962C8B-B14F-4D97-AF65-F5344CB8AC3E}">
        <p14:creationId xmlns:p14="http://schemas.microsoft.com/office/powerpoint/2010/main" xmlns="" val="4186939764"/>
      </p:ext>
    </p:extLst>
  </p:cSld>
  <p:clrMapOvr>
    <a:masterClrMapping/>
  </p:clrMapOvr>
  <p:transition spd="slow">
    <p:push/>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24</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rmAutofit/>
          </a:bodyPr>
          <a:lstStyle/>
          <a:p>
            <a:r>
              <a:rPr lang="en-US" sz="4000" dirty="0" err="1" smtClean="0">
                <a:solidFill>
                  <a:srgbClr val="5C5C5C"/>
                </a:solidFill>
                <a:latin typeface="Arial" pitchFamily="34" charset="0"/>
                <a:ea typeface="Segoe UI bold" panose="020B0802040204020203" pitchFamily="34" charset="0"/>
                <a:cs typeface="Arial" pitchFamily="34" charset="0"/>
              </a:rPr>
              <a:t>EntityFramework</a:t>
            </a:r>
            <a:r>
              <a:rPr lang="en-US" sz="4000" dirty="0" smtClean="0">
                <a:solidFill>
                  <a:srgbClr val="5C5C5C"/>
                </a:solidFill>
                <a:latin typeface="Arial" pitchFamily="34" charset="0"/>
                <a:ea typeface="Segoe UI bold" panose="020B0802040204020203" pitchFamily="34" charset="0"/>
                <a:cs typeface="Arial" pitchFamily="34" charset="0"/>
              </a:rPr>
              <a:t> (EF)</a:t>
            </a:r>
            <a:endParaRPr lang="en-US" sz="4000" dirty="0">
              <a:solidFill>
                <a:srgbClr val="5C5C5C"/>
              </a:solidFill>
              <a:latin typeface="Arial" pitchFamily="34" charset="0"/>
              <a:ea typeface="Segoe UI bold" panose="020B0802040204020203" pitchFamily="34" charset="0"/>
              <a:cs typeface="Arial" pitchFamily="34" charset="0"/>
            </a:endParaRP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3286293" cy="477054"/>
          </a:xfrm>
          <a:prstGeom prst="rect">
            <a:avLst/>
          </a:prstGeom>
          <a:noFill/>
        </p:spPr>
        <p:txBody>
          <a:bodyPr wrap="square" rtlCol="0">
            <a:spAutoFit/>
          </a:bodyPr>
          <a:lstStyle/>
          <a:p>
            <a:pPr>
              <a:spcAft>
                <a:spcPts val="600"/>
              </a:spcAft>
              <a:buClr>
                <a:srgbClr val="929292"/>
              </a:buClr>
            </a:pPr>
            <a:r>
              <a:rPr lang="en-US" sz="2500" b="1" dirty="0" err="1" smtClean="0">
                <a:latin typeface="Arial" pitchFamily="34" charset="0"/>
                <a:cs typeface="Arial" pitchFamily="34" charset="0"/>
              </a:rPr>
              <a:t>DBSet</a:t>
            </a:r>
            <a:r>
              <a:rPr lang="en-US" sz="2500" b="1" dirty="0" smtClean="0">
                <a:latin typeface="Arial" pitchFamily="34" charset="0"/>
                <a:cs typeface="Arial" pitchFamily="34" charset="0"/>
              </a:rPr>
              <a:t> [vd27]</a:t>
            </a:r>
            <a:endParaRPr lang="en-US" sz="2500" b="1" dirty="0">
              <a:latin typeface="Arial" pitchFamily="34" charset="0"/>
              <a:cs typeface="Arial" pitchFamily="34" charset="0"/>
            </a:endParaRP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
        <p:nvSpPr>
          <p:cNvPr id="11" name="TextBox 8"/>
          <p:cNvSpPr txBox="1"/>
          <p:nvPr/>
        </p:nvSpPr>
        <p:spPr>
          <a:xfrm>
            <a:off x="821379" y="1811915"/>
            <a:ext cx="10307537" cy="1354217"/>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Các phương thức cơ bản của DBSet:</a:t>
            </a:r>
          </a:p>
          <a:p>
            <a:pPr marL="171450" indent="-171450">
              <a:spcAft>
                <a:spcPts val="600"/>
              </a:spcAft>
              <a:buClr>
                <a:srgbClr val="929292"/>
              </a:buClr>
              <a:buFont typeface="Wingdings" panose="05000000000000000000" pitchFamily="2" charset="2"/>
              <a:buChar char="§"/>
            </a:pPr>
            <a:r>
              <a:rPr lang="vi-VN" sz="2400" dirty="0" smtClean="0"/>
              <a:t>Add: Thêm một kiểu thực thể</a:t>
            </a:r>
          </a:p>
          <a:p>
            <a:pPr marL="171450" indent="-171450">
              <a:spcAft>
                <a:spcPts val="600"/>
              </a:spcAft>
              <a:buClr>
                <a:srgbClr val="929292"/>
              </a:buClr>
              <a:buFont typeface="Wingdings" panose="05000000000000000000" pitchFamily="2" charset="2"/>
              <a:buChar char="§"/>
            </a:pPr>
            <a:endParaRPr lang="vi-VN" sz="2400" dirty="0"/>
          </a:p>
        </p:txBody>
      </p:sp>
      <p:pic>
        <p:nvPicPr>
          <p:cNvPr id="3074" name="Picture 2"/>
          <p:cNvPicPr>
            <a:picLocks noChangeAspect="1" noChangeArrowheads="1"/>
          </p:cNvPicPr>
          <p:nvPr/>
        </p:nvPicPr>
        <p:blipFill>
          <a:blip r:embed="rId3"/>
          <a:srcRect/>
          <a:stretch>
            <a:fillRect/>
          </a:stretch>
        </p:blipFill>
        <p:spPr bwMode="auto">
          <a:xfrm>
            <a:off x="928235" y="2989034"/>
            <a:ext cx="4108222" cy="1743683"/>
          </a:xfrm>
          <a:prstGeom prst="rect">
            <a:avLst/>
          </a:prstGeom>
          <a:noFill/>
          <a:ln w="9525">
            <a:noFill/>
            <a:miter lim="800000"/>
            <a:headEnd/>
            <a:tailEnd/>
          </a:ln>
          <a:effectLst/>
        </p:spPr>
      </p:pic>
    </p:spTree>
    <p:extLst>
      <p:ext uri="{BB962C8B-B14F-4D97-AF65-F5344CB8AC3E}">
        <p14:creationId xmlns:p14="http://schemas.microsoft.com/office/powerpoint/2010/main" xmlns="" val="4186939764"/>
      </p:ext>
    </p:extLst>
  </p:cSld>
  <p:clrMapOvr>
    <a:masterClrMapping/>
  </p:clrMapOvr>
  <p:transition spd="slow">
    <p:push/>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25</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rmAutofit/>
          </a:bodyPr>
          <a:lstStyle/>
          <a:p>
            <a:r>
              <a:rPr lang="en-US" sz="4000" dirty="0" err="1" smtClean="0">
                <a:solidFill>
                  <a:srgbClr val="5C5C5C"/>
                </a:solidFill>
                <a:latin typeface="Arial" pitchFamily="34" charset="0"/>
                <a:ea typeface="Segoe UI bold" panose="020B0802040204020203" pitchFamily="34" charset="0"/>
                <a:cs typeface="Arial" pitchFamily="34" charset="0"/>
              </a:rPr>
              <a:t>EntityFramework</a:t>
            </a:r>
            <a:r>
              <a:rPr lang="en-US" sz="4000" dirty="0" smtClean="0">
                <a:solidFill>
                  <a:srgbClr val="5C5C5C"/>
                </a:solidFill>
                <a:latin typeface="Arial" pitchFamily="34" charset="0"/>
                <a:ea typeface="Segoe UI bold" panose="020B0802040204020203" pitchFamily="34" charset="0"/>
                <a:cs typeface="Arial" pitchFamily="34" charset="0"/>
              </a:rPr>
              <a:t> (EF)</a:t>
            </a:r>
            <a:endParaRPr lang="en-US" sz="4000" dirty="0">
              <a:solidFill>
                <a:srgbClr val="5C5C5C"/>
              </a:solidFill>
              <a:latin typeface="Arial" pitchFamily="34" charset="0"/>
              <a:ea typeface="Segoe UI bold" panose="020B0802040204020203" pitchFamily="34" charset="0"/>
              <a:cs typeface="Arial" pitchFamily="34" charset="0"/>
            </a:endParaRP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3286293" cy="477054"/>
          </a:xfrm>
          <a:prstGeom prst="rect">
            <a:avLst/>
          </a:prstGeom>
          <a:noFill/>
        </p:spPr>
        <p:txBody>
          <a:bodyPr wrap="square" rtlCol="0">
            <a:spAutoFit/>
          </a:bodyPr>
          <a:lstStyle/>
          <a:p>
            <a:pPr>
              <a:spcAft>
                <a:spcPts val="600"/>
              </a:spcAft>
              <a:buClr>
                <a:srgbClr val="929292"/>
              </a:buClr>
            </a:pPr>
            <a:r>
              <a:rPr lang="en-US" sz="2500" b="1" dirty="0" err="1" smtClean="0">
                <a:latin typeface="Arial" pitchFamily="34" charset="0"/>
                <a:cs typeface="Arial" pitchFamily="34" charset="0"/>
              </a:rPr>
              <a:t>DBSet</a:t>
            </a:r>
            <a:r>
              <a:rPr lang="en-US" sz="2500" b="1" dirty="0" smtClean="0">
                <a:latin typeface="Arial" pitchFamily="34" charset="0"/>
                <a:cs typeface="Arial" pitchFamily="34" charset="0"/>
              </a:rPr>
              <a:t> [vd27</a:t>
            </a:r>
            <a:r>
              <a:rPr lang="en-US" sz="2500" b="1" dirty="0" smtClean="0">
                <a:latin typeface="Arial" pitchFamily="34" charset="0"/>
                <a:cs typeface="Arial" pitchFamily="34" charset="0"/>
              </a:rPr>
              <a:t>]</a:t>
            </a:r>
            <a:endParaRPr lang="en-US" sz="2500" b="1" dirty="0" smtClean="0">
              <a:latin typeface="Arial" pitchFamily="34" charset="0"/>
              <a:cs typeface="Arial" pitchFamily="34" charset="0"/>
            </a:endParaRP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
        <p:nvSpPr>
          <p:cNvPr id="11" name="TextBox 8"/>
          <p:cNvSpPr txBox="1"/>
          <p:nvPr/>
        </p:nvSpPr>
        <p:spPr>
          <a:xfrm>
            <a:off x="821379" y="1811915"/>
            <a:ext cx="10307537" cy="1354217"/>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Các phương thức cơ bản của DBSet:</a:t>
            </a:r>
          </a:p>
          <a:p>
            <a:pPr marL="171450" indent="-171450">
              <a:spcAft>
                <a:spcPts val="600"/>
              </a:spcAft>
              <a:buClr>
                <a:srgbClr val="929292"/>
              </a:buClr>
              <a:buFont typeface="Wingdings" panose="05000000000000000000" pitchFamily="2" charset="2"/>
              <a:buChar char="§"/>
            </a:pPr>
            <a:r>
              <a:rPr lang="vi-VN" sz="2400" dirty="0" smtClean="0"/>
              <a:t>Update dữ liệu:</a:t>
            </a:r>
            <a:endParaRPr lang="vi-VN" sz="2400" dirty="0" smtClean="0"/>
          </a:p>
          <a:p>
            <a:pPr marL="171450" indent="-171450">
              <a:spcAft>
                <a:spcPts val="600"/>
              </a:spcAft>
              <a:buClr>
                <a:srgbClr val="929292"/>
              </a:buClr>
              <a:buFont typeface="Wingdings" panose="05000000000000000000" pitchFamily="2" charset="2"/>
              <a:buChar char="§"/>
            </a:pPr>
            <a:endParaRPr lang="vi-VN" sz="2400" dirty="0"/>
          </a:p>
        </p:txBody>
      </p:sp>
      <p:pic>
        <p:nvPicPr>
          <p:cNvPr id="3075" name="Picture 3"/>
          <p:cNvPicPr>
            <a:picLocks noChangeAspect="1" noChangeArrowheads="1"/>
          </p:cNvPicPr>
          <p:nvPr/>
        </p:nvPicPr>
        <p:blipFill>
          <a:blip r:embed="rId3"/>
          <a:srcRect/>
          <a:stretch>
            <a:fillRect/>
          </a:stretch>
        </p:blipFill>
        <p:spPr bwMode="auto">
          <a:xfrm>
            <a:off x="948416" y="2923494"/>
            <a:ext cx="5901019" cy="2461306"/>
          </a:xfrm>
          <a:prstGeom prst="rect">
            <a:avLst/>
          </a:prstGeom>
          <a:noFill/>
          <a:ln w="9525">
            <a:noFill/>
            <a:miter lim="800000"/>
            <a:headEnd/>
            <a:tailEnd/>
          </a:ln>
          <a:effectLst/>
        </p:spPr>
      </p:pic>
    </p:spTree>
    <p:extLst>
      <p:ext uri="{BB962C8B-B14F-4D97-AF65-F5344CB8AC3E}">
        <p14:creationId xmlns:p14="http://schemas.microsoft.com/office/powerpoint/2010/main" xmlns="" val="4186939764"/>
      </p:ext>
    </p:extLst>
  </p:cSld>
  <p:clrMapOvr>
    <a:masterClrMapping/>
  </p:clrMapOvr>
  <p:transition spd="slow">
    <p:push/>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26</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rmAutofit/>
          </a:bodyPr>
          <a:lstStyle/>
          <a:p>
            <a:r>
              <a:rPr lang="en-US" sz="4000" dirty="0" err="1" smtClean="0">
                <a:solidFill>
                  <a:srgbClr val="5C5C5C"/>
                </a:solidFill>
                <a:latin typeface="Arial" pitchFamily="34" charset="0"/>
                <a:ea typeface="Segoe UI bold" panose="020B0802040204020203" pitchFamily="34" charset="0"/>
                <a:cs typeface="Arial" pitchFamily="34" charset="0"/>
              </a:rPr>
              <a:t>EntityFramework</a:t>
            </a:r>
            <a:r>
              <a:rPr lang="en-US" sz="4000" dirty="0" smtClean="0">
                <a:solidFill>
                  <a:srgbClr val="5C5C5C"/>
                </a:solidFill>
                <a:latin typeface="Arial" pitchFamily="34" charset="0"/>
                <a:ea typeface="Segoe UI bold" panose="020B0802040204020203" pitchFamily="34" charset="0"/>
                <a:cs typeface="Arial" pitchFamily="34" charset="0"/>
              </a:rPr>
              <a:t> (EF)</a:t>
            </a:r>
            <a:endParaRPr lang="en-US" sz="4000" dirty="0">
              <a:solidFill>
                <a:srgbClr val="5C5C5C"/>
              </a:solidFill>
              <a:latin typeface="Arial" pitchFamily="34" charset="0"/>
              <a:ea typeface="Segoe UI bold" panose="020B0802040204020203" pitchFamily="34" charset="0"/>
              <a:cs typeface="Arial" pitchFamily="34" charset="0"/>
            </a:endParaRP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3286293" cy="477054"/>
          </a:xfrm>
          <a:prstGeom prst="rect">
            <a:avLst/>
          </a:prstGeom>
          <a:noFill/>
        </p:spPr>
        <p:txBody>
          <a:bodyPr wrap="square" rtlCol="0">
            <a:spAutoFit/>
          </a:bodyPr>
          <a:lstStyle/>
          <a:p>
            <a:pPr>
              <a:spcAft>
                <a:spcPts val="600"/>
              </a:spcAft>
              <a:buClr>
                <a:srgbClr val="929292"/>
              </a:buClr>
            </a:pPr>
            <a:r>
              <a:rPr lang="en-US" sz="2500" b="1" dirty="0" err="1" smtClean="0">
                <a:latin typeface="Arial" pitchFamily="34" charset="0"/>
                <a:cs typeface="Arial" pitchFamily="34" charset="0"/>
              </a:rPr>
              <a:t>DBSet</a:t>
            </a:r>
            <a:r>
              <a:rPr lang="en-US" sz="2500" b="1" dirty="0" smtClean="0">
                <a:latin typeface="Arial" pitchFamily="34" charset="0"/>
                <a:cs typeface="Arial" pitchFamily="34" charset="0"/>
              </a:rPr>
              <a:t> [vd27</a:t>
            </a:r>
            <a:r>
              <a:rPr lang="en-US" sz="2500" b="1" dirty="0" smtClean="0">
                <a:latin typeface="Arial" pitchFamily="34" charset="0"/>
                <a:cs typeface="Arial" pitchFamily="34" charset="0"/>
              </a:rPr>
              <a:t>]</a:t>
            </a:r>
            <a:endParaRPr lang="en-US" sz="2500" b="1" dirty="0" smtClean="0">
              <a:latin typeface="Arial" pitchFamily="34" charset="0"/>
              <a:cs typeface="Arial" pitchFamily="34" charset="0"/>
            </a:endParaRP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
        <p:nvSpPr>
          <p:cNvPr id="11" name="TextBox 8"/>
          <p:cNvSpPr txBox="1"/>
          <p:nvPr/>
        </p:nvSpPr>
        <p:spPr>
          <a:xfrm>
            <a:off x="821379" y="1811915"/>
            <a:ext cx="10307537" cy="1354217"/>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Các phương thức cơ bản của DBSet:</a:t>
            </a:r>
          </a:p>
          <a:p>
            <a:pPr marL="171450" indent="-171450">
              <a:spcAft>
                <a:spcPts val="600"/>
              </a:spcAft>
              <a:buClr>
                <a:srgbClr val="929292"/>
              </a:buClr>
              <a:buFont typeface="Wingdings" panose="05000000000000000000" pitchFamily="2" charset="2"/>
              <a:buChar char="§"/>
            </a:pPr>
            <a:r>
              <a:rPr lang="vi-VN" sz="2400" dirty="0" smtClean="0"/>
              <a:t>Delete dữ liệu:</a:t>
            </a:r>
            <a:endParaRPr lang="vi-VN" sz="2400" dirty="0" smtClean="0"/>
          </a:p>
          <a:p>
            <a:pPr marL="171450" indent="-171450">
              <a:spcAft>
                <a:spcPts val="600"/>
              </a:spcAft>
              <a:buClr>
                <a:srgbClr val="929292"/>
              </a:buClr>
              <a:buFont typeface="Wingdings" panose="05000000000000000000" pitchFamily="2" charset="2"/>
              <a:buChar char="§"/>
            </a:pPr>
            <a:endParaRPr lang="vi-VN" sz="2400" dirty="0"/>
          </a:p>
        </p:txBody>
      </p:sp>
      <p:pic>
        <p:nvPicPr>
          <p:cNvPr id="4098" name="Picture 2"/>
          <p:cNvPicPr>
            <a:picLocks noChangeAspect="1" noChangeArrowheads="1"/>
          </p:cNvPicPr>
          <p:nvPr/>
        </p:nvPicPr>
        <p:blipFill>
          <a:blip r:embed="rId3"/>
          <a:srcRect/>
          <a:stretch>
            <a:fillRect/>
          </a:stretch>
        </p:blipFill>
        <p:spPr bwMode="auto">
          <a:xfrm>
            <a:off x="1008289" y="2836409"/>
            <a:ext cx="6267920" cy="2461305"/>
          </a:xfrm>
          <a:prstGeom prst="rect">
            <a:avLst/>
          </a:prstGeom>
          <a:noFill/>
          <a:ln w="9525">
            <a:noFill/>
            <a:miter lim="800000"/>
            <a:headEnd/>
            <a:tailEnd/>
          </a:ln>
          <a:effectLst/>
        </p:spPr>
      </p:pic>
    </p:spTree>
    <p:extLst>
      <p:ext uri="{BB962C8B-B14F-4D97-AF65-F5344CB8AC3E}">
        <p14:creationId xmlns:p14="http://schemas.microsoft.com/office/powerpoint/2010/main" xmlns="" val="4186939764"/>
      </p:ext>
    </p:extLst>
  </p:cSld>
  <p:clrMapOvr>
    <a:masterClrMapping/>
  </p:clrMapOvr>
  <p:transition spd="slow">
    <p:push/>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p:txBody>
          <a:bodyPr/>
          <a:lstStyle/>
          <a:p>
            <a:fld id="{2B0A5C23-9A0D-4D31-9768-FD96BB453C39}" type="slidenum">
              <a:rPr lang="en-US" smtClean="0"/>
              <a:pPr/>
              <a:t>27</a:t>
            </a:fld>
            <a:endParaRPr lang="en-US"/>
          </a:p>
        </p:txBody>
      </p:sp>
      <p:sp>
        <p:nvSpPr>
          <p:cNvPr id="68" name="Title 1"/>
          <p:cNvSpPr>
            <a:spLocks noGrp="1"/>
          </p:cNvSpPr>
          <p:nvPr>
            <p:ph type="title"/>
          </p:nvPr>
        </p:nvSpPr>
        <p:spPr>
          <a:xfrm>
            <a:off x="838200" y="306181"/>
            <a:ext cx="10515600" cy="4511146"/>
          </a:xfrm>
        </p:spPr>
        <p:txBody>
          <a:bodyPr>
            <a:normAutofit/>
          </a:bodyPr>
          <a:lstStyle/>
          <a:p>
            <a:r>
              <a:rPr lang="en-US" sz="6000" dirty="0" err="1" smtClean="0">
                <a:solidFill>
                  <a:srgbClr val="7F9B3F"/>
                </a:solidFill>
                <a:latin typeface="Arial" pitchFamily="34" charset="0"/>
                <a:ea typeface="Segoe UI bold" panose="020B0802040204020203" pitchFamily="34" charset="0"/>
                <a:cs typeface="Arial" pitchFamily="34" charset="0"/>
              </a:rPr>
              <a:t>HỎI</a:t>
            </a:r>
            <a:r>
              <a:rPr lang="en-US" sz="6000" dirty="0" smtClean="0">
                <a:solidFill>
                  <a:srgbClr val="7F9B3F"/>
                </a:solidFill>
                <a:latin typeface="Arial" pitchFamily="34" charset="0"/>
                <a:ea typeface="Segoe UI bold" panose="020B0802040204020203" pitchFamily="34" charset="0"/>
                <a:cs typeface="Arial" pitchFamily="34" charset="0"/>
              </a:rPr>
              <a:t> </a:t>
            </a:r>
            <a:r>
              <a:rPr lang="en-US" sz="6000" dirty="0" err="1" smtClean="0">
                <a:solidFill>
                  <a:srgbClr val="7F9B3F"/>
                </a:solidFill>
                <a:latin typeface="Arial" pitchFamily="34" charset="0"/>
                <a:ea typeface="Segoe UI bold" panose="020B0802040204020203" pitchFamily="34" charset="0"/>
                <a:cs typeface="Arial" pitchFamily="34" charset="0"/>
              </a:rPr>
              <a:t>ĐÁP</a:t>
            </a:r>
            <a:endParaRPr lang="en-US" sz="6000" dirty="0">
              <a:solidFill>
                <a:srgbClr val="7F9B3F"/>
              </a:solidFill>
              <a:latin typeface="Arial" pitchFamily="34" charset="0"/>
              <a:ea typeface="Segoe UI bold" panose="020B0802040204020203" pitchFamily="34" charset="0"/>
              <a:cs typeface="Arial" pitchFamily="34" charset="0"/>
            </a:endParaRPr>
          </a:p>
        </p:txBody>
      </p:sp>
    </p:spTree>
    <p:extLst>
      <p:ext uri="{BB962C8B-B14F-4D97-AF65-F5344CB8AC3E}">
        <p14:creationId xmlns:p14="http://schemas.microsoft.com/office/powerpoint/2010/main" xmlns="" val="494811213"/>
      </p:ext>
    </p:extLst>
  </p:cSld>
  <p:clrMapOvr>
    <a:masterClrMapping/>
  </p:clrMapOvr>
  <p:transition spd="slow">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3</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rmAutofit/>
          </a:bodyPr>
          <a:lstStyle/>
          <a:p>
            <a:r>
              <a:rPr lang="en-US" sz="4000" dirty="0" smtClean="0">
                <a:solidFill>
                  <a:srgbClr val="5C5C5C"/>
                </a:solidFill>
                <a:latin typeface="Arial" pitchFamily="34" charset="0"/>
                <a:ea typeface="Segoe UI bold" panose="020B0802040204020203" pitchFamily="34" charset="0"/>
                <a:cs typeface="Arial" pitchFamily="34" charset="0"/>
              </a:rPr>
              <a:t>Giới thiệu</a:t>
            </a:r>
            <a:endParaRPr lang="en-US" sz="4000" dirty="0">
              <a:solidFill>
                <a:srgbClr val="5C5C5C"/>
              </a:solidFill>
              <a:latin typeface="Arial" pitchFamily="34" charset="0"/>
              <a:ea typeface="Segoe UI bold" panose="020B0802040204020203" pitchFamily="34" charset="0"/>
              <a:cs typeface="Arial" pitchFamily="34" charset="0"/>
            </a:endParaRPr>
          </a:p>
        </p:txBody>
      </p:sp>
      <p:sp>
        <p:nvSpPr>
          <p:cNvPr id="105" name="TextBox 8"/>
          <p:cNvSpPr txBox="1"/>
          <p:nvPr/>
        </p:nvSpPr>
        <p:spPr>
          <a:xfrm>
            <a:off x="821379" y="1811915"/>
            <a:ext cx="10307537" cy="3877985"/>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Tạo mới Class Product.cs trong thư mục Model theo hình sau :</a:t>
            </a:r>
          </a:p>
          <a:p>
            <a:pPr marL="171450" indent="-171450">
              <a:spcAft>
                <a:spcPts val="600"/>
              </a:spcAft>
              <a:buClr>
                <a:srgbClr val="929292"/>
              </a:buClr>
              <a:buFont typeface="Wingdings" panose="05000000000000000000" pitchFamily="2" charset="2"/>
              <a:buChar char="§"/>
            </a:pPr>
            <a:endParaRPr lang="vi-VN" sz="2400" dirty="0" smtClean="0"/>
          </a:p>
          <a:p>
            <a:pPr marL="171450" indent="-171450">
              <a:spcAft>
                <a:spcPts val="600"/>
              </a:spcAft>
              <a:buClr>
                <a:srgbClr val="929292"/>
              </a:buClr>
              <a:buFont typeface="Wingdings" panose="05000000000000000000" pitchFamily="2" charset="2"/>
              <a:buChar char="§"/>
            </a:pPr>
            <a:endParaRPr lang="vi-VN" sz="2400" dirty="0" smtClean="0"/>
          </a:p>
          <a:p>
            <a:pPr marL="171450" indent="-171450">
              <a:spcAft>
                <a:spcPts val="600"/>
              </a:spcAft>
              <a:buClr>
                <a:srgbClr val="929292"/>
              </a:buClr>
              <a:buFont typeface="Wingdings" panose="05000000000000000000" pitchFamily="2" charset="2"/>
              <a:buChar char="§"/>
            </a:pPr>
            <a:endParaRPr lang="vi-VN" sz="2400" dirty="0" smtClean="0"/>
          </a:p>
          <a:p>
            <a:pPr marL="171450" indent="-171450">
              <a:spcAft>
                <a:spcPts val="600"/>
              </a:spcAft>
              <a:buClr>
                <a:srgbClr val="929292"/>
              </a:buClr>
              <a:buFont typeface="Wingdings" panose="05000000000000000000" pitchFamily="2" charset="2"/>
              <a:buChar char="§"/>
            </a:pPr>
            <a:endParaRPr lang="vi-VN" sz="2400" dirty="0" smtClean="0"/>
          </a:p>
          <a:p>
            <a:pPr marL="171450" indent="-171450">
              <a:spcAft>
                <a:spcPts val="600"/>
              </a:spcAft>
              <a:buClr>
                <a:srgbClr val="929292"/>
              </a:buClr>
              <a:buFont typeface="Wingdings" panose="05000000000000000000" pitchFamily="2" charset="2"/>
              <a:buChar char="§"/>
            </a:pPr>
            <a:endParaRPr lang="vi-VN" sz="2400" dirty="0" smtClean="0"/>
          </a:p>
          <a:p>
            <a:pPr marL="171450" indent="-171450">
              <a:spcAft>
                <a:spcPts val="600"/>
              </a:spcAft>
              <a:buClr>
                <a:srgbClr val="929292"/>
              </a:buClr>
              <a:buFont typeface="Wingdings" panose="05000000000000000000" pitchFamily="2" charset="2"/>
              <a:buChar char="§"/>
            </a:pPr>
            <a:r>
              <a:rPr lang="vi-VN" sz="2400" dirty="0" smtClean="0"/>
              <a:t>Đây là Class dùng để lưu trữ thông tin cũng như xử lý dữ liệu .Nên ta sẽ tạo tự động 1 bộ dữ liệu lưu trên bộ nhớ . Lớp Product.cs sẽ ánh xạ tạo 1 bảng dưới CSDL.</a:t>
            </a:r>
            <a:endParaRPr lang="vi-VN" sz="2400" dirty="0"/>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3286293" cy="477054"/>
          </a:xfrm>
          <a:prstGeom prst="rect">
            <a:avLst/>
          </a:prstGeom>
          <a:noFill/>
        </p:spPr>
        <p:txBody>
          <a:bodyPr wrap="square" rtlCol="0">
            <a:spAutoFit/>
          </a:bodyPr>
          <a:lstStyle/>
          <a:p>
            <a:pPr>
              <a:spcAft>
                <a:spcPts val="600"/>
              </a:spcAft>
              <a:buClr>
                <a:srgbClr val="929292"/>
              </a:buClr>
            </a:pPr>
            <a:r>
              <a:rPr lang="en-US" sz="2500" b="1" dirty="0" smtClean="0">
                <a:latin typeface="Arial" pitchFamily="34" charset="0"/>
                <a:cs typeface="Arial" pitchFamily="34" charset="0"/>
              </a:rPr>
              <a:t>Xây dựng Model</a:t>
            </a:r>
            <a:endParaRPr lang="en-US" sz="2500" b="1" dirty="0">
              <a:latin typeface="Arial" pitchFamily="34" charset="0"/>
              <a:cs typeface="Arial" pitchFamily="34" charset="0"/>
            </a:endParaRP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pic>
        <p:nvPicPr>
          <p:cNvPr id="2050" name="Picture 2"/>
          <p:cNvPicPr>
            <a:picLocks noChangeAspect="1" noChangeArrowheads="1"/>
          </p:cNvPicPr>
          <p:nvPr/>
        </p:nvPicPr>
        <p:blipFill>
          <a:blip r:embed="rId3"/>
          <a:srcRect/>
          <a:stretch>
            <a:fillRect/>
          </a:stretch>
        </p:blipFill>
        <p:spPr bwMode="auto">
          <a:xfrm>
            <a:off x="1202417" y="2256971"/>
            <a:ext cx="3500211" cy="2124266"/>
          </a:xfrm>
          <a:prstGeom prst="rect">
            <a:avLst/>
          </a:prstGeom>
          <a:noFill/>
          <a:ln w="9525">
            <a:noFill/>
            <a:miter lim="800000"/>
            <a:headEnd/>
            <a:tailEnd/>
          </a:ln>
          <a:effectLst/>
        </p:spPr>
      </p:pic>
    </p:spTree>
    <p:extLst>
      <p:ext uri="{BB962C8B-B14F-4D97-AF65-F5344CB8AC3E}">
        <p14:creationId xmlns:p14="http://schemas.microsoft.com/office/powerpoint/2010/main" xmlns="" val="4186939764"/>
      </p:ext>
    </p:extLst>
  </p:cSld>
  <p:clrMapOvr>
    <a:masterClrMapping/>
  </p:clrMapOvr>
  <p:transition spd="slow">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4</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rmAutofit/>
          </a:bodyPr>
          <a:lstStyle/>
          <a:p>
            <a:r>
              <a:rPr lang="en-US" sz="4000" dirty="0" smtClean="0">
                <a:solidFill>
                  <a:srgbClr val="5C5C5C"/>
                </a:solidFill>
                <a:latin typeface="Arial" pitchFamily="34" charset="0"/>
                <a:ea typeface="Segoe UI bold" panose="020B0802040204020203" pitchFamily="34" charset="0"/>
                <a:cs typeface="Arial" pitchFamily="34" charset="0"/>
              </a:rPr>
              <a:t>Giới thiệu</a:t>
            </a:r>
            <a:endParaRPr lang="en-US" sz="4000" dirty="0">
              <a:solidFill>
                <a:srgbClr val="5C5C5C"/>
              </a:solidFill>
              <a:latin typeface="Arial" pitchFamily="34" charset="0"/>
              <a:ea typeface="Segoe UI bold" panose="020B0802040204020203" pitchFamily="34" charset="0"/>
              <a:cs typeface="Arial" pitchFamily="34" charset="0"/>
            </a:endParaRPr>
          </a:p>
        </p:txBody>
      </p:sp>
      <p:sp>
        <p:nvSpPr>
          <p:cNvPr id="105" name="TextBox 8"/>
          <p:cNvSpPr txBox="1"/>
          <p:nvPr/>
        </p:nvSpPr>
        <p:spPr>
          <a:xfrm>
            <a:off x="821379" y="1811915"/>
            <a:ext cx="10307537" cy="1646605"/>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Tạo mới Class Product.cs trong thư mục Model theo hình sau :</a:t>
            </a:r>
          </a:p>
          <a:p>
            <a:pPr marL="171450" indent="-171450">
              <a:spcAft>
                <a:spcPts val="600"/>
              </a:spcAft>
              <a:buClr>
                <a:srgbClr val="929292"/>
              </a:buClr>
              <a:buFont typeface="Wingdings" panose="05000000000000000000" pitchFamily="2" charset="2"/>
              <a:buChar char="§"/>
            </a:pPr>
            <a:r>
              <a:rPr lang="vi-VN" sz="2400" dirty="0" smtClean="0"/>
              <a:t>Đây là Class dùng để lưu trữ thông tin cũng như xử lý dữ liệu .Nên ta sẽ tạo tự động 1 bộ dữ liệu lưu trên bộ nhớ . Lớp Product.cs sẽ ánh xạ tạo 1 bảng dưới CSDL.</a:t>
            </a:r>
            <a:endParaRPr lang="vi-VN" sz="2400" dirty="0"/>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3286293" cy="477054"/>
          </a:xfrm>
          <a:prstGeom prst="rect">
            <a:avLst/>
          </a:prstGeom>
          <a:noFill/>
        </p:spPr>
        <p:txBody>
          <a:bodyPr wrap="square" rtlCol="0">
            <a:spAutoFit/>
          </a:bodyPr>
          <a:lstStyle/>
          <a:p>
            <a:pPr>
              <a:spcAft>
                <a:spcPts val="600"/>
              </a:spcAft>
              <a:buClr>
                <a:srgbClr val="929292"/>
              </a:buClr>
            </a:pPr>
            <a:r>
              <a:rPr lang="en-US" sz="2500" b="1" dirty="0" smtClean="0">
                <a:latin typeface="Arial" pitchFamily="34" charset="0"/>
                <a:cs typeface="Arial" pitchFamily="34" charset="0"/>
              </a:rPr>
              <a:t>Xây dựng Model</a:t>
            </a:r>
            <a:endParaRPr lang="en-US" sz="2500" b="1" dirty="0">
              <a:latin typeface="Arial" pitchFamily="34" charset="0"/>
              <a:cs typeface="Arial" pitchFamily="34" charset="0"/>
            </a:endParaRP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pic>
        <p:nvPicPr>
          <p:cNvPr id="3074" name="Picture 2"/>
          <p:cNvPicPr>
            <a:picLocks noChangeAspect="1" noChangeArrowheads="1"/>
          </p:cNvPicPr>
          <p:nvPr/>
        </p:nvPicPr>
        <p:blipFill>
          <a:blip r:embed="rId3"/>
          <a:srcRect/>
          <a:stretch>
            <a:fillRect/>
          </a:stretch>
        </p:blipFill>
        <p:spPr bwMode="auto">
          <a:xfrm>
            <a:off x="1182689" y="3386139"/>
            <a:ext cx="5762625" cy="3133725"/>
          </a:xfrm>
          <a:prstGeom prst="rect">
            <a:avLst/>
          </a:prstGeom>
          <a:noFill/>
          <a:ln w="9525">
            <a:noFill/>
            <a:miter lim="800000"/>
            <a:headEnd/>
            <a:tailEnd/>
          </a:ln>
          <a:effectLst/>
        </p:spPr>
      </p:pic>
    </p:spTree>
    <p:extLst>
      <p:ext uri="{BB962C8B-B14F-4D97-AF65-F5344CB8AC3E}">
        <p14:creationId xmlns:p14="http://schemas.microsoft.com/office/powerpoint/2010/main" xmlns="" val="4186939764"/>
      </p:ext>
    </p:extLst>
  </p:cSld>
  <p:clrMapOvr>
    <a:masterClrMapping/>
  </p:clrMapOvr>
  <p:transition spd="slow">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5</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rmAutofit/>
          </a:bodyPr>
          <a:lstStyle/>
          <a:p>
            <a:r>
              <a:rPr lang="en-US" sz="4000" dirty="0" err="1" smtClean="0">
                <a:solidFill>
                  <a:srgbClr val="5C5C5C"/>
                </a:solidFill>
                <a:latin typeface="Arial" pitchFamily="34" charset="0"/>
                <a:ea typeface="Segoe UI bold" panose="020B0802040204020203" pitchFamily="34" charset="0"/>
                <a:cs typeface="Arial" pitchFamily="34" charset="0"/>
              </a:rPr>
              <a:t>EntityFramework</a:t>
            </a:r>
            <a:r>
              <a:rPr lang="en-US" sz="4000" dirty="0" smtClean="0">
                <a:solidFill>
                  <a:srgbClr val="5C5C5C"/>
                </a:solidFill>
                <a:latin typeface="Arial" pitchFamily="34" charset="0"/>
                <a:ea typeface="Segoe UI bold" panose="020B0802040204020203" pitchFamily="34" charset="0"/>
                <a:cs typeface="Arial" pitchFamily="34" charset="0"/>
              </a:rPr>
              <a:t> (EF)</a:t>
            </a:r>
            <a:endParaRPr lang="en-US" sz="4000" dirty="0">
              <a:solidFill>
                <a:srgbClr val="5C5C5C"/>
              </a:solidFill>
              <a:latin typeface="Arial" pitchFamily="34" charset="0"/>
              <a:ea typeface="Segoe UI bold" panose="020B0802040204020203" pitchFamily="34" charset="0"/>
              <a:cs typeface="Arial" pitchFamily="34" charset="0"/>
            </a:endParaRPr>
          </a:p>
        </p:txBody>
      </p:sp>
      <p:sp>
        <p:nvSpPr>
          <p:cNvPr id="105" name="TextBox 8"/>
          <p:cNvSpPr txBox="1"/>
          <p:nvPr/>
        </p:nvSpPr>
        <p:spPr>
          <a:xfrm>
            <a:off x="821379" y="1811915"/>
            <a:ext cx="10307537" cy="461665"/>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en-US" sz="2400" dirty="0" smtClean="0"/>
              <a:t>Entity framework là Object/Relational Mapping (O/RM) framework</a:t>
            </a:r>
            <a:endParaRPr lang="vi-VN" sz="2400" dirty="0"/>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3286293" cy="477054"/>
          </a:xfrm>
          <a:prstGeom prst="rect">
            <a:avLst/>
          </a:prstGeom>
          <a:noFill/>
        </p:spPr>
        <p:txBody>
          <a:bodyPr wrap="square" rtlCol="0">
            <a:spAutoFit/>
          </a:bodyPr>
          <a:lstStyle/>
          <a:p>
            <a:pPr>
              <a:spcAft>
                <a:spcPts val="600"/>
              </a:spcAft>
              <a:buClr>
                <a:srgbClr val="929292"/>
              </a:buClr>
            </a:pPr>
            <a:r>
              <a:rPr lang="en-US" sz="2500" b="1" dirty="0" smtClean="0">
                <a:latin typeface="Arial" pitchFamily="34" charset="0"/>
                <a:cs typeface="Arial" pitchFamily="34" charset="0"/>
              </a:rPr>
              <a:t>Giới thiệu</a:t>
            </a:r>
            <a:endParaRPr lang="en-US" sz="2500" b="1" dirty="0">
              <a:latin typeface="Arial" pitchFamily="34" charset="0"/>
              <a:cs typeface="Arial" pitchFamily="34" charset="0"/>
            </a:endParaRP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pic>
        <p:nvPicPr>
          <p:cNvPr id="4098" name="Picture 2"/>
          <p:cNvPicPr>
            <a:picLocks noChangeAspect="1" noChangeArrowheads="1"/>
          </p:cNvPicPr>
          <p:nvPr/>
        </p:nvPicPr>
        <p:blipFill>
          <a:blip r:embed="rId3"/>
          <a:srcRect/>
          <a:stretch>
            <a:fillRect/>
          </a:stretch>
        </p:blipFill>
        <p:spPr bwMode="auto">
          <a:xfrm>
            <a:off x="2969078" y="2519817"/>
            <a:ext cx="5295900" cy="3095625"/>
          </a:xfrm>
          <a:prstGeom prst="rect">
            <a:avLst/>
          </a:prstGeom>
          <a:noFill/>
          <a:ln w="9525">
            <a:noFill/>
            <a:miter lim="800000"/>
            <a:headEnd/>
            <a:tailEnd/>
          </a:ln>
          <a:effectLst/>
        </p:spPr>
      </p:pic>
    </p:spTree>
    <p:extLst>
      <p:ext uri="{BB962C8B-B14F-4D97-AF65-F5344CB8AC3E}">
        <p14:creationId xmlns:p14="http://schemas.microsoft.com/office/powerpoint/2010/main" xmlns="" val="4186939764"/>
      </p:ext>
    </p:extLst>
  </p:cSld>
  <p:clrMapOvr>
    <a:masterClrMapping/>
  </p:clrMapOvr>
  <p:transition spd="slow">
    <p:push/>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6</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rmAutofit/>
          </a:bodyPr>
          <a:lstStyle/>
          <a:p>
            <a:r>
              <a:rPr lang="en-US" sz="4000" dirty="0" err="1" smtClean="0">
                <a:solidFill>
                  <a:srgbClr val="5C5C5C"/>
                </a:solidFill>
                <a:latin typeface="Arial" pitchFamily="34" charset="0"/>
                <a:ea typeface="Segoe UI bold" panose="020B0802040204020203" pitchFamily="34" charset="0"/>
                <a:cs typeface="Arial" pitchFamily="34" charset="0"/>
              </a:rPr>
              <a:t>EntityFramework</a:t>
            </a:r>
            <a:r>
              <a:rPr lang="en-US" sz="4000" dirty="0" smtClean="0">
                <a:solidFill>
                  <a:srgbClr val="5C5C5C"/>
                </a:solidFill>
                <a:latin typeface="Arial" pitchFamily="34" charset="0"/>
                <a:ea typeface="Segoe UI bold" panose="020B0802040204020203" pitchFamily="34" charset="0"/>
                <a:cs typeface="Arial" pitchFamily="34" charset="0"/>
              </a:rPr>
              <a:t> (EF)</a:t>
            </a:r>
            <a:endParaRPr lang="en-US" sz="4000" dirty="0">
              <a:solidFill>
                <a:srgbClr val="5C5C5C"/>
              </a:solidFill>
              <a:latin typeface="Arial" pitchFamily="34" charset="0"/>
              <a:ea typeface="Segoe UI bold" panose="020B0802040204020203" pitchFamily="34" charset="0"/>
              <a:cs typeface="Arial" pitchFamily="34" charset="0"/>
            </a:endParaRPr>
          </a:p>
        </p:txBody>
      </p:sp>
      <p:sp>
        <p:nvSpPr>
          <p:cNvPr id="105" name="TextBox 8"/>
          <p:cNvSpPr txBox="1"/>
          <p:nvPr/>
        </p:nvSpPr>
        <p:spPr>
          <a:xfrm>
            <a:off x="821379" y="1811915"/>
            <a:ext cx="10307537" cy="2908489"/>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Khi sử dụng EF chúng ta có 3 lựa chọn đó là:</a:t>
            </a:r>
          </a:p>
          <a:p>
            <a:pPr marL="171450" indent="-171450">
              <a:spcAft>
                <a:spcPts val="600"/>
              </a:spcAft>
              <a:buClr>
                <a:srgbClr val="929292"/>
              </a:buClr>
              <a:buFontTx/>
              <a:buChar char="-"/>
            </a:pPr>
            <a:r>
              <a:rPr lang="vi-VN" sz="2400" dirty="0" smtClean="0"/>
              <a:t>Database First ( thiết kế database trước ) , sau đó dùng VS tạo lớp entity .Kỹ thuật này giống với kỹ thuật tạo lớp Entity dùng Linq to Sql .</a:t>
            </a:r>
          </a:p>
          <a:p>
            <a:pPr marL="171450" indent="-171450">
              <a:spcAft>
                <a:spcPts val="600"/>
              </a:spcAft>
              <a:buClr>
                <a:srgbClr val="929292"/>
              </a:buClr>
              <a:buFontTx/>
              <a:buChar char="-"/>
            </a:pPr>
            <a:r>
              <a:rPr lang="en-US" sz="2400" dirty="0" smtClean="0"/>
              <a:t>Model fist : Dùng VS tạo lớp Entity , sau đó từ Entity sinh ra database</a:t>
            </a:r>
          </a:p>
          <a:p>
            <a:pPr marL="171450" indent="-171450">
              <a:spcAft>
                <a:spcPts val="600"/>
              </a:spcAft>
              <a:buClr>
                <a:srgbClr val="929292"/>
              </a:buClr>
              <a:buFontTx/>
              <a:buChar char="-"/>
            </a:pPr>
            <a:r>
              <a:rPr lang="vi-VN" sz="2400" dirty="0" smtClean="0"/>
              <a:t>Code first : Tạo các lớp ứng dụng , và lớp Entity như các đối tượng C# ( vb.net ) thông thường. Khi ứng dụng chạy sẽ tự động tạo ra 1 CSDL tương ứng với các lớp .</a:t>
            </a:r>
            <a:endParaRPr lang="vi-VN" sz="2400" dirty="0"/>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3286293" cy="477054"/>
          </a:xfrm>
          <a:prstGeom prst="rect">
            <a:avLst/>
          </a:prstGeom>
          <a:noFill/>
        </p:spPr>
        <p:txBody>
          <a:bodyPr wrap="square" rtlCol="0">
            <a:spAutoFit/>
          </a:bodyPr>
          <a:lstStyle/>
          <a:p>
            <a:pPr>
              <a:spcAft>
                <a:spcPts val="600"/>
              </a:spcAft>
              <a:buClr>
                <a:srgbClr val="929292"/>
              </a:buClr>
            </a:pPr>
            <a:r>
              <a:rPr lang="en-US" sz="2500" b="1" dirty="0" smtClean="0">
                <a:latin typeface="Arial" pitchFamily="34" charset="0"/>
                <a:cs typeface="Arial" pitchFamily="34" charset="0"/>
              </a:rPr>
              <a:t>Giới thiệu</a:t>
            </a:r>
            <a:endParaRPr lang="en-US" sz="2500" b="1" dirty="0">
              <a:latin typeface="Arial" pitchFamily="34" charset="0"/>
              <a:cs typeface="Arial" pitchFamily="34" charset="0"/>
            </a:endParaRP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Tree>
    <p:extLst>
      <p:ext uri="{BB962C8B-B14F-4D97-AF65-F5344CB8AC3E}">
        <p14:creationId xmlns:p14="http://schemas.microsoft.com/office/powerpoint/2010/main" xmlns="" val="4186939764"/>
      </p:ext>
    </p:extLst>
  </p:cSld>
  <p:clrMapOvr>
    <a:masterClrMapping/>
  </p:clrMapOvr>
  <p:transition spd="slow">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7</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rmAutofit/>
          </a:bodyPr>
          <a:lstStyle/>
          <a:p>
            <a:r>
              <a:rPr lang="en-US" sz="4000" dirty="0" err="1" smtClean="0">
                <a:solidFill>
                  <a:srgbClr val="5C5C5C"/>
                </a:solidFill>
                <a:latin typeface="Arial" pitchFamily="34" charset="0"/>
                <a:ea typeface="Segoe UI bold" panose="020B0802040204020203" pitchFamily="34" charset="0"/>
                <a:cs typeface="Arial" pitchFamily="34" charset="0"/>
              </a:rPr>
              <a:t>EntityFramework</a:t>
            </a:r>
            <a:r>
              <a:rPr lang="en-US" sz="4000" dirty="0" smtClean="0">
                <a:solidFill>
                  <a:srgbClr val="5C5C5C"/>
                </a:solidFill>
                <a:latin typeface="Arial" pitchFamily="34" charset="0"/>
                <a:ea typeface="Segoe UI bold" panose="020B0802040204020203" pitchFamily="34" charset="0"/>
                <a:cs typeface="Arial" pitchFamily="34" charset="0"/>
              </a:rPr>
              <a:t> (EF)</a:t>
            </a:r>
            <a:endParaRPr lang="en-US" sz="4000" dirty="0">
              <a:solidFill>
                <a:srgbClr val="5C5C5C"/>
              </a:solidFill>
              <a:latin typeface="Arial" pitchFamily="34" charset="0"/>
              <a:ea typeface="Segoe UI bold" panose="020B0802040204020203" pitchFamily="34" charset="0"/>
              <a:cs typeface="Arial" pitchFamily="34" charset="0"/>
            </a:endParaRP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3286293" cy="477054"/>
          </a:xfrm>
          <a:prstGeom prst="rect">
            <a:avLst/>
          </a:prstGeom>
          <a:noFill/>
        </p:spPr>
        <p:txBody>
          <a:bodyPr wrap="square" rtlCol="0">
            <a:spAutoFit/>
          </a:bodyPr>
          <a:lstStyle/>
          <a:p>
            <a:pPr>
              <a:spcAft>
                <a:spcPts val="600"/>
              </a:spcAft>
              <a:buClr>
                <a:srgbClr val="929292"/>
              </a:buClr>
            </a:pPr>
            <a:r>
              <a:rPr lang="en-US" sz="2500" b="1" dirty="0" smtClean="0">
                <a:latin typeface="Arial" pitchFamily="34" charset="0"/>
                <a:cs typeface="Arial" pitchFamily="34" charset="0"/>
              </a:rPr>
              <a:t>Giới thiệu</a:t>
            </a:r>
            <a:endParaRPr lang="en-US" sz="2500" b="1" dirty="0">
              <a:latin typeface="Arial" pitchFamily="34" charset="0"/>
              <a:cs typeface="Arial" pitchFamily="34" charset="0"/>
            </a:endParaRP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pic>
        <p:nvPicPr>
          <p:cNvPr id="1026" name="Picture 2" descr="C:\Users\My PC\Desktop\entity-framework-design-approaches.png"/>
          <p:cNvPicPr>
            <a:picLocks noChangeAspect="1" noChangeArrowheads="1"/>
          </p:cNvPicPr>
          <p:nvPr/>
        </p:nvPicPr>
        <p:blipFill>
          <a:blip r:embed="rId3"/>
          <a:srcRect/>
          <a:stretch>
            <a:fillRect/>
          </a:stretch>
        </p:blipFill>
        <p:spPr bwMode="auto">
          <a:xfrm>
            <a:off x="2519136" y="1990499"/>
            <a:ext cx="7188832" cy="3466872"/>
          </a:xfrm>
          <a:prstGeom prst="rect">
            <a:avLst/>
          </a:prstGeom>
          <a:noFill/>
        </p:spPr>
      </p:pic>
    </p:spTree>
    <p:extLst>
      <p:ext uri="{BB962C8B-B14F-4D97-AF65-F5344CB8AC3E}">
        <p14:creationId xmlns:p14="http://schemas.microsoft.com/office/powerpoint/2010/main" xmlns="" val="4186939764"/>
      </p:ext>
    </p:extLst>
  </p:cSld>
  <p:clrMapOvr>
    <a:masterClrMapping/>
  </p:clrMapOvr>
  <p:transition spd="slow">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8</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rmAutofit/>
          </a:bodyPr>
          <a:lstStyle/>
          <a:p>
            <a:r>
              <a:rPr lang="en-US" sz="4000" dirty="0" err="1" smtClean="0">
                <a:solidFill>
                  <a:srgbClr val="5C5C5C"/>
                </a:solidFill>
                <a:latin typeface="Arial" pitchFamily="34" charset="0"/>
                <a:ea typeface="Segoe UI bold" panose="020B0802040204020203" pitchFamily="34" charset="0"/>
                <a:cs typeface="Arial" pitchFamily="34" charset="0"/>
              </a:rPr>
              <a:t>EntityFramework</a:t>
            </a:r>
            <a:r>
              <a:rPr lang="en-US" sz="4000" dirty="0" smtClean="0">
                <a:solidFill>
                  <a:srgbClr val="5C5C5C"/>
                </a:solidFill>
                <a:latin typeface="Arial" pitchFamily="34" charset="0"/>
                <a:ea typeface="Segoe UI bold" panose="020B0802040204020203" pitchFamily="34" charset="0"/>
                <a:cs typeface="Arial" pitchFamily="34" charset="0"/>
              </a:rPr>
              <a:t> (EF)</a:t>
            </a:r>
            <a:endParaRPr lang="en-US" sz="4000" dirty="0">
              <a:solidFill>
                <a:srgbClr val="5C5C5C"/>
              </a:solidFill>
              <a:latin typeface="Arial" pitchFamily="34" charset="0"/>
              <a:ea typeface="Segoe UI bold" panose="020B0802040204020203" pitchFamily="34" charset="0"/>
              <a:cs typeface="Arial" pitchFamily="34" charset="0"/>
            </a:endParaRP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3286293" cy="477054"/>
          </a:xfrm>
          <a:prstGeom prst="rect">
            <a:avLst/>
          </a:prstGeom>
          <a:noFill/>
        </p:spPr>
        <p:txBody>
          <a:bodyPr wrap="square" rtlCol="0">
            <a:spAutoFit/>
          </a:bodyPr>
          <a:lstStyle/>
          <a:p>
            <a:pPr>
              <a:spcAft>
                <a:spcPts val="600"/>
              </a:spcAft>
              <a:buClr>
                <a:srgbClr val="929292"/>
              </a:buClr>
            </a:pPr>
            <a:r>
              <a:rPr lang="en-US" sz="2500" b="1" dirty="0" smtClean="0">
                <a:latin typeface="Arial" pitchFamily="34" charset="0"/>
                <a:cs typeface="Arial" pitchFamily="34" charset="0"/>
              </a:rPr>
              <a:t>Code first</a:t>
            </a:r>
            <a:endParaRPr lang="en-US" sz="2500" b="1" dirty="0">
              <a:latin typeface="Arial" pitchFamily="34" charset="0"/>
              <a:cs typeface="Arial" pitchFamily="34" charset="0"/>
            </a:endParaRP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
        <p:nvSpPr>
          <p:cNvPr id="11" name="TextBox 8"/>
          <p:cNvSpPr txBox="1"/>
          <p:nvPr/>
        </p:nvSpPr>
        <p:spPr>
          <a:xfrm>
            <a:off x="821379" y="1811915"/>
            <a:ext cx="10978735" cy="1354217"/>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Cài đặt EF vào Visual Studio 2013 : </a:t>
            </a:r>
          </a:p>
          <a:p>
            <a:pPr marL="171450" indent="-171450">
              <a:spcAft>
                <a:spcPts val="600"/>
              </a:spcAft>
              <a:buClr>
                <a:srgbClr val="929292"/>
              </a:buClr>
            </a:pPr>
            <a:r>
              <a:rPr lang="vi-VN" sz="2400" dirty="0" smtClean="0"/>
              <a:t>	 https://www.microsoft.com/en-us/download/details.aspx?id=40762</a:t>
            </a:r>
          </a:p>
          <a:p>
            <a:pPr marL="171450" indent="-171450">
              <a:spcAft>
                <a:spcPts val="600"/>
              </a:spcAft>
              <a:buClr>
                <a:srgbClr val="929292"/>
              </a:buClr>
              <a:buFont typeface="Wingdings" panose="05000000000000000000" pitchFamily="2" charset="2"/>
              <a:buChar char="§"/>
            </a:pPr>
            <a:r>
              <a:rPr lang="vi-VN" sz="2400" dirty="0" smtClean="0"/>
              <a:t>EFTools6.1.3ForVS2013.msi</a:t>
            </a:r>
            <a:endParaRPr lang="vi-VN" sz="2400" dirty="0"/>
          </a:p>
        </p:txBody>
      </p:sp>
    </p:spTree>
    <p:extLst>
      <p:ext uri="{BB962C8B-B14F-4D97-AF65-F5344CB8AC3E}">
        <p14:creationId xmlns:p14="http://schemas.microsoft.com/office/powerpoint/2010/main" xmlns="" val="4186939764"/>
      </p:ext>
    </p:extLst>
  </p:cSld>
  <p:clrMapOvr>
    <a:masterClrMapping/>
  </p:clrMapOvr>
  <p:transition spd="slow">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9</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rmAutofit/>
          </a:bodyPr>
          <a:lstStyle/>
          <a:p>
            <a:r>
              <a:rPr lang="en-US" sz="4000" dirty="0" err="1" smtClean="0">
                <a:solidFill>
                  <a:srgbClr val="5C5C5C"/>
                </a:solidFill>
                <a:latin typeface="Arial" pitchFamily="34" charset="0"/>
                <a:ea typeface="Segoe UI bold" panose="020B0802040204020203" pitchFamily="34" charset="0"/>
                <a:cs typeface="Arial" pitchFamily="34" charset="0"/>
              </a:rPr>
              <a:t>EntityFramework</a:t>
            </a:r>
            <a:r>
              <a:rPr lang="en-US" sz="4000" dirty="0" smtClean="0">
                <a:solidFill>
                  <a:srgbClr val="5C5C5C"/>
                </a:solidFill>
                <a:latin typeface="Arial" pitchFamily="34" charset="0"/>
                <a:ea typeface="Segoe UI bold" panose="020B0802040204020203" pitchFamily="34" charset="0"/>
                <a:cs typeface="Arial" pitchFamily="34" charset="0"/>
              </a:rPr>
              <a:t> (EF)</a:t>
            </a:r>
            <a:endParaRPr lang="en-US" sz="4000" dirty="0">
              <a:solidFill>
                <a:srgbClr val="5C5C5C"/>
              </a:solidFill>
              <a:latin typeface="Arial" pitchFamily="34" charset="0"/>
              <a:ea typeface="Segoe UI bold" panose="020B0802040204020203" pitchFamily="34" charset="0"/>
              <a:cs typeface="Arial" pitchFamily="34" charset="0"/>
            </a:endParaRP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3286293" cy="477054"/>
          </a:xfrm>
          <a:prstGeom prst="rect">
            <a:avLst/>
          </a:prstGeom>
          <a:noFill/>
        </p:spPr>
        <p:txBody>
          <a:bodyPr wrap="square" rtlCol="0">
            <a:spAutoFit/>
          </a:bodyPr>
          <a:lstStyle/>
          <a:p>
            <a:pPr>
              <a:spcAft>
                <a:spcPts val="600"/>
              </a:spcAft>
              <a:buClr>
                <a:srgbClr val="929292"/>
              </a:buClr>
            </a:pPr>
            <a:r>
              <a:rPr lang="en-US" sz="2500" b="1" dirty="0" smtClean="0">
                <a:latin typeface="Arial" pitchFamily="34" charset="0"/>
                <a:cs typeface="Arial" pitchFamily="34" charset="0"/>
              </a:rPr>
              <a:t>Code first (vd26)</a:t>
            </a:r>
            <a:endParaRPr lang="en-US" sz="2500" b="1" dirty="0">
              <a:latin typeface="Arial" pitchFamily="34" charset="0"/>
              <a:cs typeface="Arial" pitchFamily="34" charset="0"/>
            </a:endParaRP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
        <p:nvSpPr>
          <p:cNvPr id="11" name="TextBox 8"/>
          <p:cNvSpPr txBox="1"/>
          <p:nvPr/>
        </p:nvSpPr>
        <p:spPr>
          <a:xfrm>
            <a:off x="821379" y="1811915"/>
            <a:ext cx="10307537" cy="461665"/>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Giả sử ta có một mô hình CSDL</a:t>
            </a:r>
            <a:endParaRPr lang="vi-VN" sz="2400" dirty="0"/>
          </a:p>
        </p:txBody>
      </p:sp>
      <p:pic>
        <p:nvPicPr>
          <p:cNvPr id="1028" name="Picture 4"/>
          <p:cNvPicPr>
            <a:picLocks noChangeAspect="1" noChangeArrowheads="1"/>
          </p:cNvPicPr>
          <p:nvPr/>
        </p:nvPicPr>
        <p:blipFill>
          <a:blip r:embed="rId3"/>
          <a:srcRect/>
          <a:stretch>
            <a:fillRect/>
          </a:stretch>
        </p:blipFill>
        <p:spPr bwMode="auto">
          <a:xfrm>
            <a:off x="1045027" y="2341789"/>
            <a:ext cx="6850743" cy="3258860"/>
          </a:xfrm>
          <a:prstGeom prst="rect">
            <a:avLst/>
          </a:prstGeom>
          <a:noFill/>
          <a:ln w="9525">
            <a:noFill/>
            <a:miter lim="800000"/>
            <a:headEnd/>
            <a:tailEnd/>
          </a:ln>
          <a:effectLst/>
        </p:spPr>
      </p:pic>
    </p:spTree>
    <p:extLst>
      <p:ext uri="{BB962C8B-B14F-4D97-AF65-F5344CB8AC3E}">
        <p14:creationId xmlns:p14="http://schemas.microsoft.com/office/powerpoint/2010/main" xmlns="" val="4186939764"/>
      </p:ext>
    </p:extLst>
  </p:cSld>
  <p:clrMapOvr>
    <a:masterClrMapping/>
  </p:clrMapOvr>
  <p:transition spd="slow">
    <p:push/>
  </p:transition>
  <p:timing>
    <p:tnLst>
      <p:par>
        <p:cTn id="1" dur="indefinite" restart="never" nodeType="tmRoot"/>
      </p:par>
    </p:tnLst>
  </p:timing>
</p:sld>
</file>

<file path=ppt/theme/theme1.xml><?xml version="1.0" encoding="utf-8"?>
<a:theme xmlns:a="http://schemas.openxmlformats.org/drawingml/2006/main" name="Office Theme">
  <a:themeElements>
    <a:clrScheme name="Custom 10">
      <a:dk1>
        <a:srgbClr val="878787"/>
      </a:dk1>
      <a:lt1>
        <a:srgbClr val="C2C2C2"/>
      </a:lt1>
      <a:dk2>
        <a:srgbClr val="44546A"/>
      </a:dk2>
      <a:lt2>
        <a:srgbClr val="EAEAEA"/>
      </a:lt2>
      <a:accent1>
        <a:srgbClr val="C1392B"/>
      </a:accent1>
      <a:accent2>
        <a:srgbClr val="F89C16"/>
      </a:accent2>
      <a:accent3>
        <a:srgbClr val="28819C"/>
      </a:accent3>
      <a:accent4>
        <a:srgbClr val="189F87"/>
      </a:accent4>
      <a:accent5>
        <a:srgbClr val="9CBC58"/>
      </a:accent5>
      <a:accent6>
        <a:srgbClr val="56546A"/>
      </a:accent6>
      <a:hlink>
        <a:srgbClr val="0563C1"/>
      </a:hlink>
      <a:folHlink>
        <a:srgbClr val="954F72"/>
      </a:folHlink>
    </a:clrScheme>
    <a:fontScheme name="Custom 3">
      <a:majorFont>
        <a:latin typeface="Segoe UI Semilight"/>
        <a:ea typeface=""/>
        <a:cs typeface=""/>
      </a:majorFont>
      <a:minorFont>
        <a:latin typeface="Segoe UI Semi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3175">
          <a:solidFill>
            <a:schemeClr val="tx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3248</TotalTime>
  <Words>750</Words>
  <Application>Microsoft Office PowerPoint</Application>
  <PresentationFormat>Custom</PresentationFormat>
  <Paragraphs>184</Paragraphs>
  <Slides>27</Slides>
  <Notes>27</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Bộ môn HTTT – Khoa CNTT</vt:lpstr>
      <vt:lpstr>Giới thiệu</vt:lpstr>
      <vt:lpstr>Giới thiệu</vt:lpstr>
      <vt:lpstr>Giới thiệu</vt:lpstr>
      <vt:lpstr>EntityFramework (EF)</vt:lpstr>
      <vt:lpstr>EntityFramework (EF)</vt:lpstr>
      <vt:lpstr>EntityFramework (EF)</vt:lpstr>
      <vt:lpstr>EntityFramework (EF)</vt:lpstr>
      <vt:lpstr>EntityFramework (EF)</vt:lpstr>
      <vt:lpstr>EntityFramework (EF)</vt:lpstr>
      <vt:lpstr>EntityFramework (EF)</vt:lpstr>
      <vt:lpstr>EntityFramework (EF)</vt:lpstr>
      <vt:lpstr>EntityFramework (EF)</vt:lpstr>
      <vt:lpstr>EntityFramework (EF)</vt:lpstr>
      <vt:lpstr>EntityFramework (EF)</vt:lpstr>
      <vt:lpstr>EntityFramework (EF)</vt:lpstr>
      <vt:lpstr>EntityFramework (EF)</vt:lpstr>
      <vt:lpstr>EntityFramework (EF)</vt:lpstr>
      <vt:lpstr>EntityFramework (EF)</vt:lpstr>
      <vt:lpstr>Tương tác dữ liệu với LINQ </vt:lpstr>
      <vt:lpstr>Tương tác dữ liệu với LINQ </vt:lpstr>
      <vt:lpstr>Tương tác dữ liệu với LINQ </vt:lpstr>
      <vt:lpstr>Tương tác dữ liệu với LINQ </vt:lpstr>
      <vt:lpstr>EntityFramework (EF)</vt:lpstr>
      <vt:lpstr>EntityFramework (EF)</vt:lpstr>
      <vt:lpstr>EntityFramework (EF)</vt:lpstr>
      <vt:lpstr>HỎI ĐÁP</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namdv</dc:creator>
  <cp:lastModifiedBy>My PC</cp:lastModifiedBy>
  <cp:revision>624</cp:revision>
  <dcterms:created xsi:type="dcterms:W3CDTF">2015-05-21T03:40:37Z</dcterms:created>
  <dcterms:modified xsi:type="dcterms:W3CDTF">2016-03-30T10:53:14Z</dcterms:modified>
</cp:coreProperties>
</file>