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0" r:id="rId2"/>
    <p:sldId id="334" r:id="rId3"/>
    <p:sldId id="271" r:id="rId4"/>
    <p:sldId id="301" r:id="rId5"/>
    <p:sldId id="323" r:id="rId6"/>
    <p:sldId id="298" r:id="rId7"/>
    <p:sldId id="302" r:id="rId8"/>
    <p:sldId id="304" r:id="rId9"/>
    <p:sldId id="303" r:id="rId10"/>
    <p:sldId id="32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25" r:id="rId23"/>
    <p:sldId id="327" r:id="rId24"/>
    <p:sldId id="326" r:id="rId25"/>
    <p:sldId id="316" r:id="rId26"/>
    <p:sldId id="317" r:id="rId27"/>
    <p:sldId id="318" r:id="rId28"/>
    <p:sldId id="319" r:id="rId29"/>
    <p:sldId id="320" r:id="rId30"/>
    <p:sldId id="338" r:id="rId31"/>
    <p:sldId id="321" r:id="rId32"/>
    <p:sldId id="329" r:id="rId33"/>
    <p:sldId id="328" r:id="rId34"/>
    <p:sldId id="357" r:id="rId35"/>
    <p:sldId id="358" r:id="rId36"/>
    <p:sldId id="322" r:id="rId37"/>
    <p:sldId id="297" r:id="rId38"/>
    <p:sldId id="258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2898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4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0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fontawesome.com/how-to-use/on-the-web/setup/hosting-font-awesome-yoursel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fontawesome.com/icons?d=gallery&amp;m=fre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863507"/>
            <a:ext cx="6179344" cy="678021"/>
          </a:xfrm>
        </p:spPr>
        <p:txBody>
          <a:bodyPr/>
          <a:lstStyle/>
          <a:p>
            <a:r>
              <a:rPr lang="en-US" dirty="0"/>
              <a:t>Front-end Essentials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1691468"/>
            <a:ext cx="6179344" cy="43497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Bootstrap 4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53" y="2530369"/>
            <a:ext cx="3953026" cy="183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HÃ¬nh áº£nh cÃ³ liÃªn qu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81" y="3312927"/>
            <a:ext cx="928691" cy="69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Bootstrap - Responsive </a:t>
            </a:r>
            <a:r>
              <a:rPr lang="en-US" b="0" dirty="0"/>
              <a:t>breakpoints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1445" y="924448"/>
            <a:ext cx="400943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Extra small devices (portrait phones, less than 576px)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No media query since this is the default in Bootstrap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Small devices (landscape phones, 576px and up)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SFMono-Regular"/>
              </a:rPr>
              <a:t>@media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min-width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SFMono-Regular"/>
              </a:rPr>
              <a:t>576px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 {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AA88"/>
                </a:solidFill>
                <a:effectLst/>
                <a:latin typeface="SFMono-Regular"/>
              </a:rPr>
              <a:t>...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Medium devices (tablets, 768px and up)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SFMono-Regular"/>
              </a:rPr>
              <a:t>@media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min-width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SFMono-Regular"/>
              </a:rPr>
              <a:t>768px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 {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AA88"/>
                </a:solidFill>
                <a:effectLst/>
                <a:latin typeface="SFMono-Regular"/>
              </a:rPr>
              <a:t>...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Large devices (desktops, 992px and up)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SFMono-Regular"/>
              </a:rPr>
              <a:t>@media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min-width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SFMono-Regular"/>
              </a:rPr>
              <a:t>992px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 {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AA88"/>
                </a:solidFill>
                <a:effectLst/>
                <a:latin typeface="SFMono-Regular"/>
              </a:rPr>
              <a:t>...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Extra large devices (large desktops, 1200px and up)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SFMono-Regular"/>
              </a:rPr>
              <a:t>@media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min-width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SFMono-Regular"/>
              </a:rPr>
              <a:t>1200px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 {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AA88"/>
                </a:solidFill>
                <a:effectLst/>
                <a:latin typeface="SFMono-Regular"/>
              </a:rPr>
              <a:t>...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62500" y="878282"/>
            <a:ext cx="4362429" cy="300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Extra small devices (portrait phones, less than 576px)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SFMono-Regular"/>
              </a:rPr>
              <a:t>@media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max-width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SFMono-Regular"/>
              </a:rPr>
              <a:t>575.98px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 {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AA88"/>
                </a:solidFill>
                <a:effectLst/>
                <a:latin typeface="SFMono-Regular"/>
              </a:rPr>
              <a:t>...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Small devices (landscape phones, less than 768px)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SFMono-Regular"/>
              </a:rPr>
              <a:t>@media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max-width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SFMono-Regular"/>
              </a:rPr>
              <a:t>767.98px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 {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AA88"/>
                </a:solidFill>
                <a:effectLst/>
                <a:latin typeface="SFMono-Regular"/>
              </a:rPr>
              <a:t>...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Medium devices (tablets, less than 992px)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SFMono-Regular"/>
              </a:rPr>
              <a:t>@media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max-width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SFMono-Regular"/>
              </a:rPr>
              <a:t>991.98px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 {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AA88"/>
                </a:solidFill>
                <a:effectLst/>
                <a:latin typeface="SFMono-Regular"/>
              </a:rPr>
              <a:t>...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Large devices (desktops, less than 1200px)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SFMono-Regular"/>
              </a:rPr>
              <a:t>@media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max-width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SFMono-Regular"/>
              </a:rPr>
              <a:t>1199.98px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 {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AA88"/>
                </a:solidFill>
                <a:effectLst/>
                <a:latin typeface="SFMono-Regular"/>
              </a:rPr>
              <a:t>...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Extra large devices (large desktops)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No media query since the extra-large breakpoint has no upper bound on its width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9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4 (BS4)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50800" y="762000"/>
            <a:ext cx="9017000" cy="198596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Cấu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trúc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lưới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của</a:t>
            </a:r>
            <a:r>
              <a:rPr lang="en-US" b="1" dirty="0" smtClean="0">
                <a:solidFill>
                  <a:srgbClr val="FF0000"/>
                </a:solidFill>
              </a:rPr>
              <a:t> BS4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layout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BS4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>
                <a:solidFill>
                  <a:srgbClr val="FF0000"/>
                </a:solidFill>
              </a:rPr>
              <a:t>tối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đa</a:t>
            </a:r>
            <a:r>
              <a:rPr lang="en-US" dirty="0" smtClean="0">
                <a:solidFill>
                  <a:srgbClr val="FF0000"/>
                </a:solidFill>
              </a:rPr>
              <a:t> 12 </a:t>
            </a:r>
            <a:r>
              <a:rPr lang="en-US" dirty="0" err="1" smtClean="0">
                <a:solidFill>
                  <a:srgbClr val="FF0000"/>
                </a:solidFill>
              </a:rPr>
              <a:t>cột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mỗi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hàng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màn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bị</a:t>
            </a:r>
            <a:r>
              <a:rPr lang="en-US" dirty="0"/>
              <a:t>;</a:t>
            </a:r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" y="2547303"/>
            <a:ext cx="8134350" cy="196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34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" y="800100"/>
            <a:ext cx="8945880" cy="76458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thồng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BS4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05 class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nhận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chuyển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đổi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" y="1557069"/>
            <a:ext cx="8084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col-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màn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&lt; </a:t>
            </a:r>
            <a:r>
              <a:rPr lang="en-US" sz="1600" dirty="0" smtClean="0">
                <a:solidFill>
                  <a:srgbClr val="FF0000"/>
                </a:solidFill>
              </a:rPr>
              <a:t>576px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FF0000"/>
                </a:solidFill>
              </a:rPr>
              <a:t>col-</a:t>
            </a:r>
            <a:r>
              <a:rPr lang="en-US" sz="1600" b="1" dirty="0" err="1" smtClean="0">
                <a:solidFill>
                  <a:srgbClr val="FF0000"/>
                </a:solidFill>
              </a:rPr>
              <a:t>sm</a:t>
            </a:r>
            <a:r>
              <a:rPr lang="en-US" sz="1600" b="1" dirty="0" smtClean="0">
                <a:solidFill>
                  <a:srgbClr val="FF0000"/>
                </a:solidFill>
              </a:rPr>
              <a:t>-</a:t>
            </a:r>
            <a:r>
              <a:rPr lang="en-US" sz="1600" dirty="0" smtClean="0"/>
              <a:t> : </a:t>
            </a:r>
            <a:r>
              <a:rPr lang="en-US" sz="1600" dirty="0" err="1" smtClean="0"/>
              <a:t>sử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bị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rộng</a:t>
            </a:r>
            <a:r>
              <a:rPr lang="en-US" sz="1600" dirty="0" smtClean="0"/>
              <a:t> </a:t>
            </a:r>
            <a:r>
              <a:rPr lang="en-US" sz="1600" dirty="0" err="1" smtClean="0"/>
              <a:t>màn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576px – 767px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FF0000"/>
                </a:solidFill>
              </a:rPr>
              <a:t>col-md-</a:t>
            </a:r>
            <a:r>
              <a:rPr lang="en-US" sz="1600" dirty="0"/>
              <a:t> 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màn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768px – </a:t>
            </a:r>
            <a:r>
              <a:rPr lang="en-US" sz="1600" dirty="0" smtClean="0">
                <a:solidFill>
                  <a:srgbClr val="FF0000"/>
                </a:solidFill>
              </a:rPr>
              <a:t>991px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FF0000"/>
                </a:solidFill>
              </a:rPr>
              <a:t>col-</a:t>
            </a:r>
            <a:r>
              <a:rPr lang="en-US" sz="1600" b="1" dirty="0" err="1" smtClean="0">
                <a:solidFill>
                  <a:srgbClr val="FF0000"/>
                </a:solidFill>
              </a:rPr>
              <a:t>lg</a:t>
            </a:r>
            <a:r>
              <a:rPr lang="en-US" sz="1600" b="1" dirty="0" smtClean="0">
                <a:solidFill>
                  <a:srgbClr val="FF0000"/>
                </a:solidFill>
              </a:rPr>
              <a:t>-</a:t>
            </a:r>
            <a:r>
              <a:rPr lang="en-US" sz="1600" b="1" dirty="0">
                <a:solidFill>
                  <a:srgbClr val="FF0000"/>
                </a:solidFill>
              </a:rPr>
              <a:t> 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màn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992px – </a:t>
            </a:r>
            <a:r>
              <a:rPr lang="en-US" sz="1600" dirty="0" smtClean="0">
                <a:solidFill>
                  <a:srgbClr val="FF0000"/>
                </a:solidFill>
              </a:rPr>
              <a:t>1199px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FF0000"/>
                </a:solidFill>
              </a:rPr>
              <a:t>col-xl-</a:t>
            </a:r>
            <a:r>
              <a:rPr lang="en-US" sz="1600" dirty="0"/>
              <a:t> 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màn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&gt;= </a:t>
            </a:r>
            <a:r>
              <a:rPr lang="en-US" sz="1600" dirty="0" smtClean="0">
                <a:solidFill>
                  <a:srgbClr val="FF0000"/>
                </a:solidFill>
              </a:rPr>
              <a:t>1200px</a:t>
            </a:r>
            <a:endParaRPr lang="en-US" dirty="0"/>
          </a:p>
        </p:txBody>
      </p:sp>
      <p:pic>
        <p:nvPicPr>
          <p:cNvPr id="1026" name="Picture 2" descr="https://www.zeninvader.com/76addf954d85ce4d1a3e2cfee2bbc737/bootstrap-4-grid-col-class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26" y="2898759"/>
            <a:ext cx="6140767" cy="189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61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Sizes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Image result for bootstrap 4 grid s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" y="780210"/>
            <a:ext cx="6328354" cy="385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zeninvader.com/76addf954d85ce4d1a3e2cfee2bbc737/bootstrap-4-grid-col-class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25" y="3146852"/>
            <a:ext cx="4799287" cy="148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0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682158"/>
            <a:ext cx="2362200" cy="408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6" y="1214327"/>
            <a:ext cx="360642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1" y="3056966"/>
            <a:ext cx="5715001" cy="146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10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Chia </a:t>
            </a:r>
            <a:r>
              <a:rPr lang="en-US" sz="2800" dirty="0" err="1" smtClean="0"/>
              <a:t>cột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kích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thước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8900" y="800100"/>
            <a:ext cx="8935027" cy="1933576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class </a:t>
            </a:r>
            <a:r>
              <a:rPr lang="en-US" sz="2400" dirty="0" smtClean="0">
                <a:solidFill>
                  <a:srgbClr val="FF0000"/>
                </a:solidFill>
              </a:rPr>
              <a:t>.col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cột</a:t>
            </a:r>
            <a:endParaRPr lang="en-US" dirty="0"/>
          </a:p>
          <a:p>
            <a:r>
              <a:rPr lang="en-US" sz="2400" dirty="0" smtClean="0"/>
              <a:t>BS4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(row) </a:t>
            </a:r>
            <a:r>
              <a:rPr lang="en-US" dirty="0" err="1" smtClean="0"/>
              <a:t>để</a:t>
            </a:r>
            <a:r>
              <a:rPr lang="en-US" dirty="0" smtClean="0"/>
              <a:t> chia </a:t>
            </a:r>
            <a:r>
              <a:rPr lang="en-US" dirty="0" err="1" smtClean="0"/>
              <a:t>đều</a:t>
            </a:r>
            <a:endParaRPr lang="en-US" sz="2400" dirty="0" smtClean="0"/>
          </a:p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đây</a:t>
            </a:r>
            <a:r>
              <a:rPr lang="en-US" sz="2400" dirty="0" smtClean="0"/>
              <a:t> chia </a:t>
            </a:r>
            <a:r>
              <a:rPr lang="en-US" sz="2400" dirty="0" smtClean="0">
                <a:solidFill>
                  <a:srgbClr val="FF0000"/>
                </a:solidFill>
              </a:rPr>
              <a:t>03 </a:t>
            </a:r>
            <a:r>
              <a:rPr lang="en-US" sz="2400" dirty="0" err="1" smtClean="0">
                <a:solidFill>
                  <a:srgbClr val="FF0000"/>
                </a:solidFill>
              </a:rPr>
              <a:t>cột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kích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thước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bằng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nhau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cột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rộng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33.333%;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7" y="2755900"/>
            <a:ext cx="8686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3517899"/>
            <a:ext cx="2374900" cy="110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cột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9" y="690051"/>
            <a:ext cx="8765482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0" y="1328708"/>
            <a:ext cx="2615190" cy="104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9" y="2400044"/>
            <a:ext cx="87249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15" y="3038219"/>
            <a:ext cx="3043225" cy="127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414207" y="3307964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25</a:t>
            </a:r>
            <a:r>
              <a:rPr lang="en-US" b="1" dirty="0" smtClean="0">
                <a:solidFill>
                  <a:srgbClr val="FF0000"/>
                </a:solidFill>
              </a:rPr>
              <a:t>% / 50% / 25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9998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Chia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cột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8604" y="800101"/>
            <a:ext cx="8774315" cy="104394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chia row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02 </a:t>
            </a:r>
            <a:r>
              <a:rPr lang="en-US" sz="2400" dirty="0" err="1" smtClean="0">
                <a:solidFill>
                  <a:srgbClr val="FF0000"/>
                </a:solidFill>
              </a:rPr>
              <a:t>cột</a:t>
            </a:r>
            <a:r>
              <a:rPr lang="en-US" sz="2400" dirty="0" smtClean="0">
                <a:solidFill>
                  <a:srgbClr val="FF0000"/>
                </a:solidFill>
              </a:rPr>
              <a:t> (8-4)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tablet </a:t>
            </a:r>
            <a:r>
              <a:rPr lang="en-US" sz="2400" dirty="0" err="1" smtClean="0"/>
              <a:t>trở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vẫn</a:t>
            </a:r>
            <a:r>
              <a:rPr lang="en-US" sz="2400" dirty="0" smtClean="0"/>
              <a:t> </a:t>
            </a:r>
            <a:r>
              <a:rPr lang="en-US" sz="2400" dirty="0" err="1" smtClean="0"/>
              <a:t>giữ</a:t>
            </a:r>
            <a:r>
              <a:rPr lang="en-US" sz="2400" dirty="0" smtClean="0"/>
              <a:t> 02 </a:t>
            </a:r>
            <a:r>
              <a:rPr lang="en-US" sz="2400" dirty="0" err="1" smtClean="0"/>
              <a:t>cột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cột</a:t>
            </a:r>
            <a:r>
              <a:rPr lang="en-US" sz="2400" dirty="0" smtClean="0"/>
              <a:t> *-md-8 (6-6)</a:t>
            </a:r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Tablet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sz="24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" y="3136093"/>
            <a:ext cx="4541098" cy="148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7" y="1803643"/>
            <a:ext cx="8568215" cy="68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51" y="2961524"/>
            <a:ext cx="3204461" cy="173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1408145" y="2586332"/>
            <a:ext cx="1348740" cy="4559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555" y="2586332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Tablet </a:t>
            </a:r>
            <a:r>
              <a:rPr lang="en-US" sz="1400" dirty="0" err="1" smtClean="0">
                <a:solidFill>
                  <a:srgbClr val="FF0000"/>
                </a:solidFill>
              </a:rPr>
              <a:t>trở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xuống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3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" y="1603375"/>
            <a:ext cx="86963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28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 </a:t>
            </a:r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2" descr="Káº¿t quáº£ hÃ¬nh áº£nh cho bootstrap 4 grid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9" t="4657" r="9997" b="4948"/>
          <a:stretch/>
        </p:blipFill>
        <p:spPr bwMode="auto">
          <a:xfrm>
            <a:off x="1837951" y="792957"/>
            <a:ext cx="5326176" cy="38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cấu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trúc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lưới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bootstrap 4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cú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pháp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Bootstrap 4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thành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bootstrap 4</a:t>
            </a:r>
          </a:p>
          <a:p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thành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bootstrap 4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HTML, CSS core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Case Study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nâng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1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 </a:t>
            </a:r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2" descr="Figure 1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05" y="870118"/>
            <a:ext cx="6139127" cy="306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Session 2 - </a:t>
            </a:r>
            <a:r>
              <a:rPr lang="en-AU" dirty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4 -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605" y="733544"/>
            <a:ext cx="3769109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</a:rPr>
              <a:t>Canh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</a:rPr>
              <a:t>lề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</a:rPr>
              <a:t>chữ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</a:rPr>
              <a:t> (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</a:rPr>
              <a:t>tất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</a:rPr>
              <a:t>cả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</a:rPr>
              <a:t>các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</a:rPr>
              <a:t>màn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</a:rPr>
              <a:t>hình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</a:rPr>
              <a:t>)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  <a:latin typeface="-apple-system"/>
              </a:rPr>
              <a:t>.text-left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  <a:latin typeface="-apple-system"/>
              </a:rPr>
              <a:t>.text-right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  <a:latin typeface="-apple-system"/>
              </a:rPr>
              <a:t>.text-center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  <a:latin typeface="-apple-system"/>
              </a:rPr>
              <a:t>.text-justify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600" dirty="0" err="1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Cach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lề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chữ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theo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màn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hình</a:t>
            </a:r>
            <a:r>
              <a:rPr lang="en-US" sz="1600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thiết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bị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-apple-system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-apple-system"/>
              </a:rPr>
              <a:t>text-*-left</a:t>
            </a:r>
            <a:endParaRPr lang="en-US" sz="1600" dirty="0">
              <a:solidFill>
                <a:srgbClr val="FF0000"/>
              </a:solidFill>
              <a:latin typeface="-apple-system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-apple-system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-apple-system"/>
              </a:rPr>
              <a:t>text-*-right</a:t>
            </a:r>
            <a:endParaRPr lang="en-US" sz="1600" dirty="0">
              <a:solidFill>
                <a:srgbClr val="FF0000"/>
              </a:solidFill>
              <a:latin typeface="-apple-system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-apple-system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-apple-system"/>
              </a:rPr>
              <a:t>text-*-center</a:t>
            </a:r>
            <a:endParaRPr lang="en-US" sz="1600" dirty="0">
              <a:solidFill>
                <a:srgbClr val="FF0000"/>
              </a:solidFill>
              <a:latin typeface="-apple-system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-apple-system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-apple-system"/>
              </a:rPr>
              <a:t>text-*-justify</a:t>
            </a:r>
            <a:endParaRPr lang="en-US" sz="1600" dirty="0">
              <a:solidFill>
                <a:srgbClr val="FF0000"/>
              </a:solidFill>
              <a:latin typeface="-apple-system"/>
            </a:endParaRP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rgbClr val="FF0000"/>
                </a:solidFill>
              </a:rPr>
              <a:t>sm</a:t>
            </a:r>
            <a:r>
              <a:rPr lang="en-US" b="1" dirty="0" smtClean="0">
                <a:solidFill>
                  <a:srgbClr val="FF0000"/>
                </a:solidFill>
              </a:rPr>
              <a:t>, md, </a:t>
            </a:r>
            <a:r>
              <a:rPr lang="en-US" b="1" dirty="0" err="1" smtClean="0">
                <a:solidFill>
                  <a:srgbClr val="FF0000"/>
                </a:solidFill>
              </a:rPr>
              <a:t>lg</a:t>
            </a:r>
            <a:r>
              <a:rPr lang="en-US" b="1" dirty="0" smtClean="0">
                <a:solidFill>
                  <a:srgbClr val="FF0000"/>
                </a:solidFill>
              </a:rPr>
              <a:t>, xl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73617" y="722352"/>
            <a:ext cx="35262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</a:rPr>
              <a:t>Chuyển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</a:rPr>
              <a:t>đổi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</a:rPr>
              <a:t>dạng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-apple-system"/>
              </a:rPr>
              <a:t>chữ</a:t>
            </a:r>
            <a:r>
              <a:rPr lang="en-US" sz="1600" dirty="0" smtClean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.text-lowercase 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chữ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thường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.text-uppercase 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 HOA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.text-capitalize -&gt; In </a:t>
            </a:r>
            <a:r>
              <a:rPr lang="en-US" sz="1600" dirty="0" err="1" smtClean="0">
                <a:solidFill>
                  <a:srgbClr val="FF0000"/>
                </a:solidFill>
              </a:rPr>
              <a:t>Hoa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</a:t>
            </a:r>
            <a:r>
              <a:rPr lang="en-US" sz="1600" dirty="0" err="1" smtClean="0">
                <a:solidFill>
                  <a:srgbClr val="FF0000"/>
                </a:solidFill>
              </a:rPr>
              <a:t>ý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</a:t>
            </a:r>
            <a:r>
              <a:rPr lang="en-US" sz="1600" dirty="0" err="1" smtClean="0">
                <a:solidFill>
                  <a:srgbClr val="FF0000"/>
                </a:solidFill>
              </a:rPr>
              <a:t>ự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Đầu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052338" y="2271705"/>
            <a:ext cx="39687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"text-lowercase"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lower cased text.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"text-uppercase"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UPPER CASED TEXT.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"text-capitalize"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Capitalized Text.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50924" y="3525494"/>
            <a:ext cx="5470193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"text-left"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Left aligned text on all viewport sizes.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"text-center"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Center aligned text on all viewport sizes.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"text-right"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Right aligned text on all viewport sizes.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sm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-left"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Left aligned text on viewports sized SM (small) or wider.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"text-md-left"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Left aligned text on viewports sized MD (medium) or wider.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lg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-left"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Left aligned text on viewports sized LG (large) or wider.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"text-xl-left"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Left aligned text on viewports sized XL (extra-large) or wider.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 rot="16200000">
            <a:off x="1668249" y="2602184"/>
            <a:ext cx="625910" cy="31394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10881" y="1867678"/>
            <a:ext cx="1013460" cy="3125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36720" y="3002113"/>
            <a:ext cx="477415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FMono-Regular"/>
              </a:rPr>
              <a:t>.text-decoration-none </a:t>
            </a:r>
            <a:r>
              <a:rPr lang="en-US" dirty="0" smtClean="0">
                <a:solidFill>
                  <a:srgbClr val="FF0000"/>
                </a:solidFill>
                <a:latin typeface="SFMono-Regular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latin typeface="SFMono-Regular"/>
                <a:sym typeface="Wingdings" panose="05000000000000000000" pitchFamily="2" charset="2"/>
              </a:rPr>
              <a:t>Bỏ</a:t>
            </a:r>
            <a:r>
              <a:rPr lang="en-US" dirty="0" smtClean="0">
                <a:solidFill>
                  <a:srgbClr val="FF0000"/>
                </a:solidFill>
                <a:latin typeface="SFMono-Regular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FMono-Regular"/>
                <a:sym typeface="Wingdings" panose="05000000000000000000" pitchFamily="2" charset="2"/>
              </a:rPr>
              <a:t>gạch</a:t>
            </a:r>
            <a:r>
              <a:rPr lang="en-US" dirty="0" smtClean="0">
                <a:solidFill>
                  <a:srgbClr val="FF0000"/>
                </a:solidFill>
                <a:latin typeface="SFMono-Regular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FMono-Regular"/>
                <a:sym typeface="Wingdings" panose="05000000000000000000" pitchFamily="2" charset="2"/>
              </a:rPr>
              <a:t>chân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3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Margin </a:t>
            </a:r>
            <a:r>
              <a:rPr lang="en-US" sz="2800" dirty="0" err="1" smtClean="0"/>
              <a:t>và</a:t>
            </a:r>
            <a:r>
              <a:rPr lang="en-US" sz="2800" dirty="0" smtClean="0"/>
              <a:t> Padding </a:t>
            </a:r>
            <a:r>
              <a:rPr lang="en-US" sz="2800" dirty="0" err="1" smtClean="0"/>
              <a:t>trong</a:t>
            </a:r>
            <a:r>
              <a:rPr lang="en-US" sz="2800" dirty="0" smtClean="0"/>
              <a:t> Bootstrap 4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 descr="Box mod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6924" r="5655"/>
          <a:stretch/>
        </p:blipFill>
        <p:spPr bwMode="auto">
          <a:xfrm>
            <a:off x="278605" y="1218655"/>
            <a:ext cx="3428459" cy="2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85260" y="900951"/>
            <a:ext cx="46934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p-|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sm|md|lg|x</a:t>
            </a:r>
            <a:r>
              <a:rPr lang="en-US" sz="2000" dirty="0" err="1" smtClean="0">
                <a:solidFill>
                  <a:srgbClr val="FF0000"/>
                </a:solidFill>
                <a:latin typeface="Bahnschrift Light Condensed" panose="020B0502040204020203" pitchFamily="34" charset="0"/>
                <a:sym typeface="Wingdings" panose="05000000000000000000" pitchFamily="2" charset="2"/>
              </a:rPr>
              <a:t>l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-*: </a:t>
            </a:r>
            <a:r>
              <a:rPr lang="en-US" sz="2000" dirty="0" smtClean="0">
                <a:sym typeface="Wingdings" panose="05000000000000000000" pitchFamily="2" charset="2"/>
              </a:rPr>
              <a:t>top-bottom-left-right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pt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US" sz="2000" dirty="0" smtClean="0">
                <a:sym typeface="Wingdings" panose="05000000000000000000" pitchFamily="2" charset="2"/>
              </a:rPr>
              <a:t>top padding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US" sz="2000" dirty="0" smtClean="0">
                <a:sym typeface="Wingdings" panose="05000000000000000000" pitchFamily="2" charset="2"/>
              </a:rPr>
              <a:t>right padding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 err="1" smtClean="0">
                <a:solidFill>
                  <a:srgbClr val="FF0000"/>
                </a:solidFill>
              </a:rPr>
              <a:t>pb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bottom padding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 err="1" smtClean="0">
                <a:solidFill>
                  <a:srgbClr val="FF0000"/>
                </a:solidFill>
              </a:rPr>
              <a:t>pl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left padding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85260" y="2612332"/>
            <a:ext cx="47062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-*:</a:t>
            </a:r>
            <a:r>
              <a:rPr lang="en-US" sz="2000" dirty="0">
                <a:sym typeface="Wingdings" panose="05000000000000000000" pitchFamily="2" charset="2"/>
              </a:rPr>
              <a:t>top-bottom-left-right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mt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US" sz="2000" dirty="0" smtClean="0">
                <a:sym typeface="Wingdings" panose="05000000000000000000" pitchFamily="2" charset="2"/>
              </a:rPr>
              <a:t>top margin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mr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US" sz="2000" dirty="0" smtClean="0">
                <a:sym typeface="Wingdings" panose="05000000000000000000" pitchFamily="2" charset="2"/>
              </a:rPr>
              <a:t>right </a:t>
            </a:r>
            <a:r>
              <a:rPr lang="en-US" sz="2000" dirty="0">
                <a:sym typeface="Wingdings" panose="05000000000000000000" pitchFamily="2" charset="2"/>
              </a:rPr>
              <a:t>margin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 err="1" smtClean="0">
                <a:solidFill>
                  <a:srgbClr val="FF0000"/>
                </a:solidFill>
              </a:rPr>
              <a:t>mb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bottom </a:t>
            </a:r>
            <a:r>
              <a:rPr lang="en-US" sz="2000" dirty="0">
                <a:sym typeface="Wingdings" panose="05000000000000000000" pitchFamily="2" charset="2"/>
              </a:rPr>
              <a:t>margin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 smtClean="0">
                <a:solidFill>
                  <a:srgbClr val="FF0000"/>
                </a:solidFill>
              </a:rPr>
              <a:t>ml: </a:t>
            </a:r>
            <a:r>
              <a:rPr lang="en-US" sz="2000" dirty="0" smtClean="0"/>
              <a:t>left </a:t>
            </a:r>
            <a:r>
              <a:rPr lang="en-US" sz="2000" dirty="0" smtClean="0">
                <a:sym typeface="Wingdings" panose="05000000000000000000" pitchFamily="2" charset="2"/>
              </a:rPr>
              <a:t>margin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m-|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sm|md|lg|x</a:t>
            </a:r>
            <a:r>
              <a:rPr lang="en-US" sz="2000" dirty="0" err="1" smtClean="0">
                <a:solidFill>
                  <a:srgbClr val="FF0000"/>
                </a:solidFill>
                <a:latin typeface="Bahnschrift Light Condensed" panose="020B0502040204020203" pitchFamily="34" charset="0"/>
                <a:sym typeface="Wingdings" panose="05000000000000000000" pitchFamily="2" charset="2"/>
              </a:rPr>
              <a:t>l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-*:</a:t>
            </a:r>
            <a:r>
              <a:rPr lang="en-US" sz="2000" dirty="0" smtClean="0">
                <a:sym typeface="Wingdings" panose="05000000000000000000" pitchFamily="2" charset="2"/>
              </a:rPr>
              <a:t>top-bottom-left-right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2859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Khối</a:t>
            </a:r>
            <a:r>
              <a:rPr lang="en-US" sz="2800" dirty="0" smtClean="0"/>
              <a:t> </a:t>
            </a:r>
            <a:r>
              <a:rPr lang="en-US" sz="2800" dirty="0" err="1" smtClean="0"/>
              <a:t>trích</a:t>
            </a:r>
            <a:r>
              <a:rPr lang="en-US" sz="2800" dirty="0" smtClean="0"/>
              <a:t> </a:t>
            </a:r>
            <a:r>
              <a:rPr lang="en-US" sz="2800" dirty="0" err="1" smtClean="0"/>
              <a:t>dẫn</a:t>
            </a:r>
            <a:r>
              <a:rPr lang="en-US" sz="2800" dirty="0" smtClean="0"/>
              <a:t>/Feedback - </a:t>
            </a:r>
            <a:r>
              <a:rPr lang="en-US" sz="2800" b="0" dirty="0" err="1">
                <a:solidFill>
                  <a:srgbClr val="002060"/>
                </a:solidFill>
              </a:rPr>
              <a:t>Blockquotes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897882"/>
            <a:ext cx="7255192" cy="908057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1493520" y="1092785"/>
            <a:ext cx="129540" cy="42672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3016" y="982979"/>
            <a:ext cx="1378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Khối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Blockquotes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6680" y="1705392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Nội</a:t>
            </a:r>
            <a:r>
              <a:rPr lang="en-US" dirty="0" smtClean="0">
                <a:solidFill>
                  <a:srgbClr val="FF0000"/>
                </a:solidFill>
              </a:rPr>
              <a:t> dung </a:t>
            </a:r>
            <a:r>
              <a:rPr lang="en-US" dirty="0" err="1" smtClean="0">
                <a:solidFill>
                  <a:srgbClr val="FF0000"/>
                </a:solidFill>
              </a:rPr>
              <a:t>đoạn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trích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dẫn</a:t>
            </a:r>
            <a:r>
              <a:rPr lang="en-US" dirty="0" smtClean="0">
                <a:solidFill>
                  <a:srgbClr val="FF0000"/>
                </a:solidFill>
              </a:rPr>
              <a:t>/feedback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38200" y="2883857"/>
            <a:ext cx="77114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blockquote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blockquote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212529"/>
                </a:solidFill>
                <a:latin typeface="SFMono-Regular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"mb-0"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Lorem ipsum dolor sit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amet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consectetur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adipiscing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elit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 Integer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posuere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erat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a ante.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212529"/>
                </a:solidFill>
                <a:latin typeface="SFMono-Regular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&lt;footer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blockquote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-footer"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Someone famous in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&lt;cite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title=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"Source Title"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Source 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&lt;/cite&gt;&lt;/footer&gt;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blockquote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58740" y="1306144"/>
            <a:ext cx="403860" cy="499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399020" y="1890058"/>
            <a:ext cx="1325880" cy="1272242"/>
            <a:chOff x="7399020" y="1890058"/>
            <a:chExt cx="1325880" cy="1272242"/>
          </a:xfrm>
        </p:grpSpPr>
        <p:cxnSp>
          <p:nvCxnSpPr>
            <p:cNvPr id="24" name="Straight Connector 23"/>
            <p:cNvCxnSpPr>
              <a:stCxn id="11" idx="3"/>
            </p:cNvCxnSpPr>
            <p:nvPr/>
          </p:nvCxnSpPr>
          <p:spPr>
            <a:xfrm>
              <a:off x="7399020" y="1890058"/>
              <a:ext cx="1325880" cy="762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724900" y="1897678"/>
              <a:ext cx="0" cy="126462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8214360" y="3162300"/>
              <a:ext cx="5105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417320" y="2278380"/>
            <a:ext cx="579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chú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nguồn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tin </a:t>
            </a:r>
            <a:r>
              <a:rPr lang="en-US" dirty="0" err="1" smtClean="0">
                <a:solidFill>
                  <a:srgbClr val="FF0000"/>
                </a:solidFill>
              </a:rPr>
              <a:t>chủ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xuất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nội</a:t>
            </a:r>
            <a:r>
              <a:rPr lang="en-US" dirty="0" smtClean="0">
                <a:solidFill>
                  <a:srgbClr val="FF0000"/>
                </a:solidFill>
              </a:rPr>
              <a:t> dung </a:t>
            </a:r>
            <a:r>
              <a:rPr lang="en-US" dirty="0" err="1" smtClean="0">
                <a:solidFill>
                  <a:srgbClr val="FF0000"/>
                </a:solidFill>
              </a:rPr>
              <a:t>trích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dẫn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2834640" y="1556041"/>
            <a:ext cx="327660" cy="806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55320" y="2463046"/>
            <a:ext cx="762000" cy="874514"/>
            <a:chOff x="655320" y="2463046"/>
            <a:chExt cx="762000" cy="874514"/>
          </a:xfrm>
        </p:grpSpPr>
        <p:cxnSp>
          <p:nvCxnSpPr>
            <p:cNvPr id="38" name="Elbow Connector 37"/>
            <p:cNvCxnSpPr>
              <a:stCxn id="32" idx="1"/>
            </p:cNvCxnSpPr>
            <p:nvPr/>
          </p:nvCxnSpPr>
          <p:spPr>
            <a:xfrm rot="10800000" flipV="1">
              <a:off x="655320" y="2463046"/>
              <a:ext cx="762000" cy="851654"/>
            </a:xfrm>
            <a:prstGeom prst="bentConnector2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62970" y="3337560"/>
              <a:ext cx="3809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909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BLOCKQUOTES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3" y="912541"/>
            <a:ext cx="4346407" cy="10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18" y="896393"/>
            <a:ext cx="3859428" cy="115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 descr="https://css-tricks.com/wp-content/uploads/2011/09/quot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80" y="2469814"/>
            <a:ext cx="4166395" cy="179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78606" y="2319838"/>
            <a:ext cx="37130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Mã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dấu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nháy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 </a:t>
            </a:r>
            <a:r>
              <a:rPr lang="en-US" sz="2000" dirty="0" err="1" smtClean="0">
                <a:solidFill>
                  <a:srgbClr val="FF0000"/>
                </a:solidFill>
              </a:rPr>
              <a:t>Nháy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kép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mở</a:t>
            </a:r>
            <a:r>
              <a:rPr lang="en-US" sz="2000" dirty="0" smtClean="0">
                <a:solidFill>
                  <a:srgbClr val="FF0000"/>
                </a:solidFill>
              </a:rPr>
              <a:t>: "\201C”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“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Nháy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kép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đóng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 "\201D”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”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000" dirty="0" err="1" smtClean="0">
                <a:solidFill>
                  <a:srgbClr val="FF0000"/>
                </a:solidFill>
              </a:rPr>
              <a:t>Nháy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đơn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mở</a:t>
            </a:r>
            <a:r>
              <a:rPr lang="en-US" sz="2000" dirty="0" smtClean="0">
                <a:solidFill>
                  <a:srgbClr val="FF0000"/>
                </a:solidFill>
              </a:rPr>
              <a:t>: "\2018”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‘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000" dirty="0" err="1" smtClean="0">
                <a:solidFill>
                  <a:srgbClr val="FF0000"/>
                </a:solidFill>
              </a:rPr>
              <a:t>Nháy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đơn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đóng</a:t>
            </a:r>
            <a:r>
              <a:rPr lang="en-US" sz="2000" dirty="0" smtClean="0">
                <a:solidFill>
                  <a:srgbClr val="FF0000"/>
                </a:solidFill>
              </a:rPr>
              <a:t>: "\2019“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’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38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Ví</a:t>
            </a:r>
            <a:r>
              <a:rPr lang="en-AU" dirty="0" smtClean="0"/>
              <a:t> </a:t>
            </a:r>
            <a:r>
              <a:rPr lang="en-AU" dirty="0" err="1" smtClean="0"/>
              <a:t>dụ</a:t>
            </a:r>
            <a:r>
              <a:rPr lang="en-AU" dirty="0" smtClean="0"/>
              <a:t> 1: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744" y="1622654"/>
            <a:ext cx="8507257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blockquote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blockquote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"mb-0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The world is a dangerous place to live; not because of the people who are evil, but because of the people who don't do anything about it.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blockquote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-footer"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by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cite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Albert Einstein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cite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blockquote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744" y="3036087"/>
            <a:ext cx="31904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blockquote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relative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ededed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border-left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8px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#78c0a8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45px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3773" y="3047134"/>
            <a:ext cx="21717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blockquote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::before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Arial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\201C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#78c0a8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73102" y="3054754"/>
            <a:ext cx="298989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blockquote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cite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#78c0a8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12165" b="6338"/>
          <a:stretch/>
        </p:blipFill>
        <p:spPr>
          <a:xfrm>
            <a:off x="247115" y="741142"/>
            <a:ext cx="7889616" cy="7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4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860281"/>
            <a:ext cx="7135712" cy="372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74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: Text </a:t>
            </a:r>
            <a:r>
              <a:rPr lang="en-US" dirty="0"/>
              <a:t>Colors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1" y="1754982"/>
            <a:ext cx="59340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35" y="1550135"/>
            <a:ext cx="2753317" cy="317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8606" y="773669"/>
            <a:ext cx="481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Bootstrap 4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78606" y="1119248"/>
            <a:ext cx="8533105" cy="43088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.text-muted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.text-primary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.text-success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.text-info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.text-warning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.text-danger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.text-secondary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.text-white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.text-dark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.text-body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20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: Background </a:t>
            </a:r>
            <a:r>
              <a:rPr lang="en-US" dirty="0"/>
              <a:t>Colors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84030"/>
            <a:ext cx="5175249" cy="123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" y="2941950"/>
            <a:ext cx="6521451" cy="182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3366" y="773669"/>
            <a:ext cx="52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Bootstrap 4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8606" y="1294066"/>
            <a:ext cx="8453914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-primary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-success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-warning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-danger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-secondary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-dark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-light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1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3A9B-4311-1942-ACB8-0AAE96A6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622B-1770-A146-9DBF-36D31AB5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AA82-EEA7-C747-876C-C92400FB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DB35-72A2-FA43-BB45-9FBF4C15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764969"/>
            <a:ext cx="9156700" cy="4002294"/>
          </a:xfrm>
        </p:spPr>
        <p:txBody>
          <a:bodyPr/>
          <a:lstStyle/>
          <a:p>
            <a:r>
              <a:rPr lang="en-US" dirty="0"/>
              <a:t>Bootstrap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framework </a:t>
            </a:r>
            <a:r>
              <a:rPr lang="en-US" dirty="0" err="1" smtClean="0">
                <a:solidFill>
                  <a:srgbClr val="FF0000"/>
                </a:solidFill>
              </a:rPr>
              <a:t>mã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nguồn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mở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,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web HTML, CSS </a:t>
            </a:r>
            <a:r>
              <a:rPr lang="en-US" dirty="0" err="1" smtClean="0"/>
              <a:t>và</a:t>
            </a:r>
            <a:r>
              <a:rPr lang="en-US" dirty="0" smtClean="0"/>
              <a:t> JS.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Bootstrap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mobile-first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diện</a:t>
            </a:r>
            <a:r>
              <a:rPr lang="en-US" dirty="0" smtClean="0">
                <a:solidFill>
                  <a:srgbClr val="FF0000"/>
                </a:solidFill>
              </a:rPr>
              <a:t> web </a:t>
            </a:r>
            <a:r>
              <a:rPr lang="en-US" dirty="0" err="1" smtClean="0">
                <a:solidFill>
                  <a:srgbClr val="FF0000"/>
                </a:solidFill>
              </a:rPr>
              <a:t>thích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ứng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SmartPhone</a:t>
            </a:r>
            <a:r>
              <a:rPr lang="en-US" dirty="0" smtClean="0">
                <a:solidFill>
                  <a:srgbClr val="FF0000"/>
                </a:solidFill>
              </a:rPr>
              <a:t>, Tablet, </a:t>
            </a:r>
            <a:r>
              <a:rPr lang="en-US" dirty="0" err="1" smtClean="0">
                <a:solidFill>
                  <a:srgbClr val="FF0000"/>
                </a:solidFill>
              </a:rPr>
              <a:t>Ipad</a:t>
            </a:r>
            <a:r>
              <a:rPr lang="en-US" dirty="0" smtClean="0">
                <a:solidFill>
                  <a:srgbClr val="FF0000"/>
                </a:solidFill>
              </a:rPr>
              <a:t>, Laptop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Desktop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17" y="3193386"/>
            <a:ext cx="3394265" cy="157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469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Hộp</a:t>
            </a:r>
            <a:r>
              <a:rPr lang="en-US" b="0" dirty="0" smtClean="0"/>
              <a:t> </a:t>
            </a:r>
            <a:r>
              <a:rPr lang="en-US" b="0" dirty="0" err="1" smtClean="0"/>
              <a:t>thoại</a:t>
            </a:r>
            <a:r>
              <a:rPr lang="en-US" b="0" dirty="0" smtClean="0"/>
              <a:t> </a:t>
            </a:r>
            <a:r>
              <a:rPr lang="en-US" b="0" dirty="0" err="1" smtClean="0"/>
              <a:t>thông</a:t>
            </a:r>
            <a:r>
              <a:rPr lang="en-US" b="0" dirty="0" smtClean="0"/>
              <a:t> </a:t>
            </a:r>
            <a:r>
              <a:rPr lang="en-US" b="0" dirty="0" err="1" smtClean="0"/>
              <a:t>điệp</a:t>
            </a:r>
            <a:r>
              <a:rPr lang="en-US" b="0" dirty="0" smtClean="0"/>
              <a:t> - </a:t>
            </a:r>
            <a:r>
              <a:rPr lang="en-US" b="0" dirty="0" smtClean="0">
                <a:solidFill>
                  <a:srgbClr val="00B050"/>
                </a:solidFill>
              </a:rPr>
              <a:t>Alerts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1" y="850106"/>
            <a:ext cx="8771572" cy="3744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Boostrap</a:t>
            </a:r>
            <a:r>
              <a:rPr lang="en-US" dirty="0" smtClean="0"/>
              <a:t> 4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08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sz="1400" dirty="0" err="1" smtClean="0">
                <a:solidFill>
                  <a:srgbClr val="00B050"/>
                </a:solidFill>
              </a:rPr>
              <a:t>Thành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công</a:t>
            </a:r>
            <a:r>
              <a:rPr lang="en-US" sz="1400" dirty="0" smtClean="0">
                <a:solidFill>
                  <a:srgbClr val="00B050"/>
                </a:solidFill>
              </a:rPr>
              <a:t> (success) </a:t>
            </a:r>
            <a:r>
              <a:rPr 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  <a:r>
              <a:rPr lang="en-US" sz="1600" dirty="0" smtClean="0">
                <a:solidFill>
                  <a:srgbClr val="FF0000"/>
                </a:solidFill>
              </a:rPr>
              <a:t>alert .alert-success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Thông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tin (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info)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alert alert-info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C000"/>
                </a:solidFill>
              </a:rPr>
              <a:t>Chú</a:t>
            </a:r>
            <a:r>
              <a:rPr lang="en-US" sz="1400" dirty="0" smtClean="0">
                <a:solidFill>
                  <a:srgbClr val="FFC000"/>
                </a:solidFill>
              </a:rPr>
              <a:t> ý (warning)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.alert .alert-warning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Nguy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hiểm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(danger)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.alert .alert-danger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 err="1" smtClean="0">
                <a:solidFill>
                  <a:srgbClr val="0070C0"/>
                </a:solidFill>
              </a:rPr>
              <a:t>Riêng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tư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quan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trọng</a:t>
            </a:r>
            <a:r>
              <a:rPr lang="en-US" sz="1400" dirty="0" smtClean="0">
                <a:solidFill>
                  <a:srgbClr val="0070C0"/>
                </a:solidFill>
              </a:rPr>
              <a:t> (primary) </a:t>
            </a:r>
            <a:r>
              <a:rPr lang="en-US" sz="1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.alert .alert-primary</a:t>
            </a:r>
            <a:endParaRPr lang="en-US" sz="1400" dirty="0" smtClean="0">
              <a:solidFill>
                <a:srgbClr val="0070C0"/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Riêng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tư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ít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trọng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(secondary)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alert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.alert-secondary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Hộp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thông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màu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xám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(dark)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.alert .alert-dark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hộp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sang (light)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ym typeface="Wingdings" panose="05000000000000000000" pitchFamily="2" charset="2"/>
              </a:rPr>
              <a:t>.alert .alert-light</a:t>
            </a:r>
            <a:endParaRPr lang="en-US" sz="1400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31" y="1315221"/>
            <a:ext cx="3638021" cy="254198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624571" y="3566089"/>
            <a:ext cx="318557" cy="2894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7424" y="3968326"/>
            <a:ext cx="6126480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"alert alert-light alert-dismissible"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"close"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data-dismiss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"alert"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&amp;times;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Light!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Light grey alert.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ight Brace 19"/>
          <p:cNvSpPr/>
          <p:nvPr/>
        </p:nvSpPr>
        <p:spPr>
          <a:xfrm rot="16200000">
            <a:off x="3091908" y="3213117"/>
            <a:ext cx="174550" cy="127687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0" idx="1"/>
            <a:endCxn id="9" idx="2"/>
          </p:cNvCxnSpPr>
          <p:nvPr/>
        </p:nvCxnSpPr>
        <p:spPr>
          <a:xfrm rot="5400000" flipH="1" flipV="1">
            <a:off x="5875137" y="1014846"/>
            <a:ext cx="53480" cy="5445387"/>
          </a:xfrm>
          <a:prstGeom prst="bentConnector4">
            <a:avLst>
              <a:gd name="adj1" fmla="val 356208"/>
              <a:gd name="adj2" fmla="val 838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9" idx="4"/>
          </p:cNvCxnSpPr>
          <p:nvPr/>
        </p:nvCxnSpPr>
        <p:spPr>
          <a:xfrm flipV="1">
            <a:off x="6103620" y="3855510"/>
            <a:ext cx="2680230" cy="4116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31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6"/>
            <a:ext cx="8622507" cy="40229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item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(list-inline)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" y="1422082"/>
            <a:ext cx="3867150" cy="485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5805" y="1986100"/>
            <a:ext cx="5067300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"list-inline"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"list-inline-item pl-3 pr-3"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"list-inline-item pl-3 pr-3"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Products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"list-inline-item pl-3 pr-3"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About Us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"list-inline-item pl-3 pr-3"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Contact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>
            <a:stCxn id="7" idx="1"/>
            <a:endCxn id="8" idx="1"/>
          </p:cNvCxnSpPr>
          <p:nvPr/>
        </p:nvCxnSpPr>
        <p:spPr>
          <a:xfrm rot="10800000" flipH="1" flipV="1">
            <a:off x="634365" y="1664970"/>
            <a:ext cx="91440" cy="875128"/>
          </a:xfrm>
          <a:prstGeom prst="bentConnector3">
            <a:avLst>
              <a:gd name="adj1" fmla="val -2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78605" y="3278417"/>
            <a:ext cx="8622507" cy="402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item </a:t>
            </a:r>
            <a:r>
              <a:rPr lang="en-US" dirty="0" smtClean="0">
                <a:solidFill>
                  <a:srgbClr val="FF0000"/>
                </a:solidFill>
              </a:rPr>
              <a:t>(list-group)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7040" y="3746635"/>
            <a:ext cx="6141720" cy="9387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"list-group"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"list-group-item list-group-item-action"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First item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"list-group-item list-group-item-action"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Second item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"list-group-item list-group-item-action"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Third item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9" y="3613095"/>
            <a:ext cx="2219801" cy="1113214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2637474" y="3795367"/>
            <a:ext cx="273366" cy="748669"/>
          </a:xfrm>
          <a:prstGeom prst="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group with </a:t>
            </a:r>
            <a:r>
              <a:rPr lang="en-US" dirty="0" smtClean="0">
                <a:solidFill>
                  <a:srgbClr val="FFFF00"/>
                </a:solidFill>
              </a:rPr>
              <a:t>Badges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" y="1574184"/>
            <a:ext cx="3518535" cy="14536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292" y="3149935"/>
            <a:ext cx="8465820" cy="16158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"list-group"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"list-group-item list-group-item-action active</a:t>
            </a:r>
            <a:r>
              <a:rPr lang="en-US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Home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"list-group-item list-group-item-action d-flex justify-content-between align-items-center</a:t>
            </a:r>
            <a:r>
              <a:rPr lang="en-US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Pictures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"badge badge-pill badge-primary"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145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"list-group-item list-group-item-action d-flex justify-content-between align-items-center</a:t>
            </a:r>
            <a:r>
              <a:rPr lang="en-US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Music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"badge badge-pill badge-primary"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50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"list-group-item list-group-item-action d-flex justify-content-between align-items-center</a:t>
            </a:r>
            <a:r>
              <a:rPr lang="en-US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Videos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"badge badge-pill badge-primary"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8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3471" y="755737"/>
            <a:ext cx="2829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Bootstrap 4 Badges</a:t>
            </a:r>
            <a:endParaRPr lang="en-US" sz="2400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33" y="1216987"/>
            <a:ext cx="3359467" cy="2364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70133" y="1472315"/>
            <a:ext cx="40947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="badge badge-primary"&gt;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Primary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="badge badge-secondary"&gt;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Secondary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="badge badge-success"&gt;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="badge badge-danger"&gt;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Danger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="badge badge-warning"&gt;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Warning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="badge badge-info"&gt;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Info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="badge badge-light"&gt;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Light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="badge badge-dark"&gt;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Dark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92" y="945448"/>
            <a:ext cx="3374508" cy="585658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710740" y="1329717"/>
            <a:ext cx="716480" cy="1485873"/>
            <a:chOff x="3809800" y="1306857"/>
            <a:chExt cx="716480" cy="1485873"/>
          </a:xfrm>
        </p:grpSpPr>
        <p:sp>
          <p:nvSpPr>
            <p:cNvPr id="12" name="Right Brace 11"/>
            <p:cNvSpPr/>
            <p:nvPr/>
          </p:nvSpPr>
          <p:spPr>
            <a:xfrm>
              <a:off x="3953827" y="2038350"/>
              <a:ext cx="153353" cy="754380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Elbow Connector 22"/>
            <p:cNvCxnSpPr/>
            <p:nvPr/>
          </p:nvCxnSpPr>
          <p:spPr>
            <a:xfrm rot="16200000" flipH="1">
              <a:off x="3613108" y="1503549"/>
              <a:ext cx="1102244" cy="708860"/>
            </a:xfrm>
            <a:prstGeom prst="bentConnector3">
              <a:avLst>
                <a:gd name="adj1" fmla="val 225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171850" y="2412370"/>
              <a:ext cx="3544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" name="Elbow Connector 32"/>
          <p:cNvCxnSpPr>
            <a:stCxn id="7" idx="1"/>
            <a:endCxn id="8" idx="1"/>
          </p:cNvCxnSpPr>
          <p:nvPr/>
        </p:nvCxnSpPr>
        <p:spPr>
          <a:xfrm rot="10800000" flipV="1">
            <a:off x="435292" y="2300985"/>
            <a:ext cx="12700" cy="165686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27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FF00"/>
                </a:solidFill>
              </a:rPr>
              <a:t>Button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7"/>
            <a:ext cx="8622507" cy="1191102"/>
          </a:xfrm>
        </p:spPr>
        <p:txBody>
          <a:bodyPr/>
          <a:lstStyle/>
          <a:p>
            <a:r>
              <a:rPr lang="en-US" dirty="0" smtClean="0"/>
              <a:t>Bootstrap 4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nutton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: 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&lt;a&gt;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&lt;button&gt;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hoặc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&lt;input&gt;</a:t>
            </a:r>
            <a:r>
              <a:rPr lang="en-US" altLang="en-US" sz="800" dirty="0"/>
              <a:t> </a:t>
            </a:r>
            <a:endParaRPr lang="en-US" altLang="en-US" sz="4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6" y="2041209"/>
            <a:ext cx="4244340" cy="435777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5511" y="2481421"/>
            <a:ext cx="4315605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-primary"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Primary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-secondary"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Secondary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-success"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Success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-danger"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Danger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-warning"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Warning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-info"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Info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-light"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Light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-dark"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Dark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-link"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Link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47" y="2803557"/>
            <a:ext cx="3907412" cy="4071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22381" y="2475257"/>
            <a:ext cx="391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Button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427565" y="3317552"/>
            <a:ext cx="450342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-outline-primary"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Primary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-outline-secondary"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Secondary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-outline-success"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Success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-outline-danger"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Danger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-outline-warning"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Warning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-outline-info"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Info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-outline-light"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Light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&lt;button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type=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"button"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</a:rPr>
              <a:t>btn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</a:rPr>
              <a:t>-outline-dark"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Dark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</a:rPr>
              <a:t>&lt;/button&gt;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4343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- font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icon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Font Awesome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1.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link CDN Online: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2: </a:t>
            </a:r>
            <a:r>
              <a:rPr lang="en-US" dirty="0" err="1" smtClean="0"/>
              <a:t>Tải</a:t>
            </a:r>
            <a:r>
              <a:rPr lang="en-US" dirty="0" smtClean="0"/>
              <a:t> file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fontAwesome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Local </a:t>
            </a:r>
          </a:p>
          <a:p>
            <a:r>
              <a:rPr lang="en-US" dirty="0" smtClean="0"/>
              <a:t>Link: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fontawesome.com/how-to-use/on-the-web/setup/hosting-font-awesome-yourself</a:t>
            </a:r>
            <a:r>
              <a:rPr lang="en-US" sz="1800" dirty="0" smtClean="0"/>
              <a:t> --&gt; </a:t>
            </a:r>
            <a:r>
              <a:rPr lang="en-US" sz="1800" dirty="0" err="1" smtClean="0"/>
              <a:t>giải</a:t>
            </a:r>
            <a:r>
              <a:rPr lang="en-US" sz="1800" dirty="0" smtClean="0"/>
              <a:t> </a:t>
            </a:r>
            <a:r>
              <a:rPr lang="en-US" sz="1800" dirty="0" err="1" smtClean="0"/>
              <a:t>nén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copy </a:t>
            </a:r>
            <a:r>
              <a:rPr lang="en-US" sz="1800" dirty="0" err="1" smtClean="0"/>
              <a:t>các</a:t>
            </a:r>
            <a:r>
              <a:rPr lang="en-US" sz="1800" dirty="0" smtClean="0"/>
              <a:t> file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đây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đúng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r>
              <a:rPr lang="en-US" sz="1800" dirty="0" smtClean="0"/>
              <a:t> </a:t>
            </a: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project: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696" y="2097572"/>
            <a:ext cx="8249976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&lt;!-- Font Awesome CSS --&gt;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"https://use.fontawesome.com/releases/v5.7.0/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/all.css"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6868" y="3907470"/>
            <a:ext cx="156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css</a:t>
            </a:r>
            <a:r>
              <a:rPr lang="en-US" b="1" dirty="0" smtClean="0">
                <a:solidFill>
                  <a:srgbClr val="00B050"/>
                </a:solidFill>
              </a:rPr>
              <a:t>/all.css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js</a:t>
            </a:r>
            <a:r>
              <a:rPr lang="en-US" b="1" dirty="0" smtClean="0">
                <a:solidFill>
                  <a:srgbClr val="00B050"/>
                </a:solidFill>
              </a:rPr>
              <a:t>/all.js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2320" y="3815138"/>
            <a:ext cx="543306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 Font Awesome CSS --&gt;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/all.css"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&lt;!--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Font Awesome JS --&gt;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/all.js"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312" y="1253450"/>
            <a:ext cx="1763068" cy="7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2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- font </a:t>
            </a:r>
            <a:r>
              <a:rPr lang="en-US" dirty="0" smtClean="0"/>
              <a:t>awesome –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link: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fontawesome.com/icons?d=gallery&amp;m=free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Icon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lấy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tên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class </a:t>
            </a:r>
            <a:r>
              <a:rPr lang="en-US" dirty="0" err="1" smtClean="0">
                <a:sym typeface="Wingdings" panose="05000000000000000000" pitchFamily="2" charset="2"/>
              </a:rPr>
              <a:t>được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FontAwesome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đặt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tên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thường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được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đặt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trong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thẻ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&lt;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&gt;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thẻ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&lt;span&gt;). </a:t>
            </a:r>
            <a:r>
              <a:rPr lang="en-US" dirty="0" err="1" smtClean="0">
                <a:sym typeface="Wingdings" panose="05000000000000000000" pitchFamily="2" charset="2"/>
              </a:rPr>
              <a:t>Ví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dụ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" y="3089135"/>
            <a:ext cx="342900" cy="1419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4870" y="3089135"/>
            <a:ext cx="324993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"fa fa-globe"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fas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fa-cloud"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fas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fa-coffee"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fas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fa-car"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fas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fa-file"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fas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fa-bars"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012" y="2985431"/>
            <a:ext cx="1657350" cy="3493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91012" y="3366134"/>
            <a:ext cx="4572000" cy="110799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-primary"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fas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 fa-plus"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Add More</a:t>
            </a:r>
          </a:p>
          <a:p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-success"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fas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 fa-search"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Search</a:t>
            </a:r>
          </a:p>
          <a:p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59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4 –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7"/>
            <a:ext cx="8865395" cy="391006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r>
              <a:rPr lang="en-US" sz="2000" dirty="0" smtClean="0"/>
              <a:t> </a:t>
            </a:r>
            <a:r>
              <a:rPr lang="en-US" sz="2000" dirty="0" err="1" smtClean="0"/>
              <a:t>thích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/>
              <a:t>.</a:t>
            </a:r>
            <a:r>
              <a:rPr lang="en-US" sz="2000" dirty="0" err="1" smtClean="0"/>
              <a:t>img</a:t>
            </a:r>
            <a:r>
              <a:rPr lang="en-US" sz="2000" dirty="0" smtClean="0"/>
              <a:t>-fluid </a:t>
            </a:r>
            <a:r>
              <a:rPr lang="en-US" sz="2000" dirty="0">
                <a:solidFill>
                  <a:srgbClr val="E83E8C"/>
                </a:solidFill>
                <a:latin typeface="SFMono-Regular"/>
              </a:rPr>
              <a:t>.</a:t>
            </a:r>
            <a:r>
              <a:rPr lang="en-US" sz="2000" dirty="0" err="1">
                <a:solidFill>
                  <a:srgbClr val="E83E8C"/>
                </a:solidFill>
                <a:latin typeface="SFMono-Regular"/>
              </a:rPr>
              <a:t>img</a:t>
            </a:r>
            <a:r>
              <a:rPr lang="en-US" sz="2000" dirty="0">
                <a:solidFill>
                  <a:srgbClr val="E83E8C"/>
                </a:solidFill>
                <a:latin typeface="SFMono-Regular"/>
              </a:rPr>
              <a:t>-fluid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01040" y="1329115"/>
            <a:ext cx="673608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img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"..."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img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-fluid"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alt=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"Responsive image"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22" y="2571907"/>
            <a:ext cx="1468518" cy="1468518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74596" y="4132349"/>
            <a:ext cx="2673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img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src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"..."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alt=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"..."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“rounded"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075418" y="4113261"/>
            <a:ext cx="3068582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img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src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"..."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alt=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"..."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img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-thumbnail"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774" y="1817578"/>
            <a:ext cx="2054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Bo </a:t>
            </a:r>
            <a:r>
              <a:rPr lang="en-US" sz="2000" dirty="0" err="1"/>
              <a:t>góc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endParaRPr lang="en-US" sz="2000" dirty="0" smtClean="0"/>
          </a:p>
          <a:p>
            <a:pPr algn="ctr"/>
            <a:r>
              <a:rPr lang="en-US" sz="2000" dirty="0" smtClean="0">
                <a:solidFill>
                  <a:srgbClr val="E83E8C"/>
                </a:solidFill>
                <a:latin typeface="SFMono-Regular"/>
              </a:rPr>
              <a:t>.rounded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1866" y="1815300"/>
            <a:ext cx="220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Bo </a:t>
            </a:r>
            <a:r>
              <a:rPr lang="en-US" sz="2000" dirty="0" err="1" smtClean="0"/>
              <a:t>tròn</a:t>
            </a:r>
            <a:r>
              <a:rPr lang="en-US" sz="2000" dirty="0" smtClean="0"/>
              <a:t> </a:t>
            </a:r>
            <a:r>
              <a:rPr lang="en-US" sz="2000" dirty="0" err="1" smtClean="0"/>
              <a:t>bức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>
                <a:solidFill>
                  <a:srgbClr val="E83E8C"/>
                </a:solidFill>
                <a:latin typeface="SFMono-Regular"/>
              </a:rPr>
              <a:t>.</a:t>
            </a:r>
            <a:r>
              <a:rPr lang="en-US" sz="2000" dirty="0">
                <a:solidFill>
                  <a:srgbClr val="E83E8C"/>
                </a:solidFill>
                <a:latin typeface="SFMono-Regular"/>
              </a:rPr>
              <a:t>rounded-circle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135" y="2625611"/>
            <a:ext cx="1495425" cy="1463471"/>
          </a:xfrm>
          <a:prstGeom prst="rect">
            <a:avLst/>
          </a:prstGeom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027945" y="4129152"/>
            <a:ext cx="2999475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img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src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"..."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alt=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"..."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en-US" altLang="en-US" sz="1050" dirty="0">
                <a:solidFill>
                  <a:srgbClr val="4F9FCF"/>
                </a:solidFill>
                <a:latin typeface="SFMono-Regular"/>
              </a:rPr>
              <a:t>class</a:t>
            </a:r>
            <a:r>
              <a:rPr lang="en-US" altLang="en-US" sz="1050" dirty="0">
                <a:solidFill>
                  <a:srgbClr val="D44950"/>
                </a:solidFill>
                <a:latin typeface="SFMono-Regular"/>
              </a:rPr>
              <a:t>="rounded-circle"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43" y="2523186"/>
            <a:ext cx="1524136" cy="15172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27093" y="1823600"/>
            <a:ext cx="3020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000" dirty="0" smtClean="0"/>
              <a:t>Bo </a:t>
            </a:r>
            <a:r>
              <a:rPr lang="en-US" sz="2000" dirty="0" err="1" smtClean="0"/>
              <a:t>biên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bức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r>
              <a:rPr lang="en-US" sz="2000" dirty="0" smtClean="0"/>
              <a:t> 1px</a:t>
            </a:r>
          </a:p>
          <a:p>
            <a:pPr algn="ctr"/>
            <a:r>
              <a:rPr lang="en-US" sz="2000" dirty="0">
                <a:solidFill>
                  <a:srgbClr val="E83E8C"/>
                </a:solidFill>
                <a:latin typeface="SFMono-Regular"/>
              </a:rPr>
              <a:t>.</a:t>
            </a:r>
            <a:r>
              <a:rPr lang="en-US" altLang="en-US" sz="2000" dirty="0">
                <a:solidFill>
                  <a:srgbClr val="E83E8C"/>
                </a:solidFill>
                <a:latin typeface="SFMono-Regular"/>
              </a:rPr>
              <a:t> </a:t>
            </a:r>
            <a:r>
              <a:rPr lang="en-US" altLang="en-US" sz="2000" dirty="0" err="1">
                <a:solidFill>
                  <a:srgbClr val="E83E8C"/>
                </a:solidFill>
                <a:latin typeface="SFMono-Regular"/>
              </a:rPr>
              <a:t>img</a:t>
            </a:r>
            <a:r>
              <a:rPr lang="en-US" altLang="en-US" sz="2000" dirty="0">
                <a:solidFill>
                  <a:srgbClr val="E83E8C"/>
                </a:solidFill>
                <a:latin typeface="SFMono-Regular"/>
              </a:rPr>
              <a:t>-thumbnail </a:t>
            </a:r>
          </a:p>
        </p:txBody>
      </p:sp>
    </p:spTree>
    <p:extLst>
      <p:ext uri="{BB962C8B-B14F-4D97-AF65-F5344CB8AC3E}">
        <p14:creationId xmlns:p14="http://schemas.microsoft.com/office/powerpoint/2010/main" val="32368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4" descr="Kết quả hình ảnh cho gre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49" y="1449148"/>
            <a:ext cx="6174582" cy="19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462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3A9B-4311-1942-ACB8-0AAE96A6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622B-1770-A146-9DBF-36D31AB5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AA82-EEA7-C747-876C-C92400FB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DB35-72A2-FA43-BB45-9FBF4C15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5" y="872652"/>
            <a:ext cx="8160968" cy="38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1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Components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5" y="807721"/>
            <a:ext cx="2413979" cy="2766060"/>
          </a:xfrm>
          <a:prstGeom prst="rect">
            <a:avLst/>
          </a:prstGeom>
        </p:spPr>
      </p:pic>
      <p:pic>
        <p:nvPicPr>
          <p:cNvPr id="1026" name="Picture 2" descr="Image result for Bootstrap 4 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10" y="824817"/>
            <a:ext cx="2034558" cy="278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3053" y="3537390"/>
            <a:ext cx="673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Card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007" y="3577859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188" y="818915"/>
            <a:ext cx="4447475" cy="20440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84184" y="2853172"/>
            <a:ext cx="11151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</a:rPr>
              <a:t>Carousel</a:t>
            </a:r>
          </a:p>
          <a:p>
            <a:pPr algn="ctr"/>
            <a:r>
              <a:rPr lang="en-US" sz="1200" b="1" i="0" dirty="0" smtClean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(Slideshow)</a:t>
            </a:r>
            <a:endParaRPr lang="en-US" sz="1200" b="1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368" y="3787461"/>
            <a:ext cx="4474845" cy="8038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3123" y="3452694"/>
            <a:ext cx="164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</a:rPr>
              <a:t>Progress Bars</a:t>
            </a:r>
            <a:endParaRPr lang="en-US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2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</a:t>
            </a:r>
            <a:r>
              <a:rPr lang="en-AU" dirty="0" smtClean="0"/>
              <a:t>we’ll </a:t>
            </a:r>
            <a:r>
              <a:rPr lang="en-AU" dirty="0"/>
              <a:t>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7" y="901628"/>
            <a:ext cx="19050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87" y="901628"/>
            <a:ext cx="18002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2" y="901628"/>
            <a:ext cx="2209800" cy="230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2" y="885731"/>
            <a:ext cx="17145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 descr="HÃ¬nh áº£nh cÃ³ liÃªn qu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159" y="3497368"/>
            <a:ext cx="1419906" cy="106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Sử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Bootstrap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" y="838200"/>
            <a:ext cx="9004300" cy="4572000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1: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Link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lvl="1"/>
            <a:r>
              <a:rPr lang="en-US" dirty="0" smtClean="0"/>
              <a:t>CSS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JavaScript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2: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CSS </a:t>
            </a:r>
            <a:r>
              <a:rPr lang="en-US" dirty="0" err="1" smtClean="0"/>
              <a:t>và</a:t>
            </a:r>
            <a:r>
              <a:rPr lang="en-US" dirty="0" smtClean="0"/>
              <a:t> JS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.html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8349" y="1746888"/>
            <a:ext cx="82686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&lt;link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rel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stylesheet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https://maxcdn.bootstrapcdn.com/bootstrap/4.0.0/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css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/bootstrap.min.css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08349" y="2523294"/>
            <a:ext cx="78272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F6F9F"/>
                </a:solidFill>
                <a:latin typeface="SFMono-Regular"/>
              </a:rPr>
              <a:t>&lt;script </a:t>
            </a:r>
            <a:r>
              <a:rPr lang="en-US" altLang="en-US" sz="1400" dirty="0" err="1">
                <a:solidFill>
                  <a:srgbClr val="2F6F9F"/>
                </a:solidFill>
                <a:latin typeface="SFMono-Regular"/>
              </a:rPr>
              <a:t>src</a:t>
            </a:r>
            <a:r>
              <a:rPr lang="en-US" altLang="en-US" sz="1400" dirty="0">
                <a:solidFill>
                  <a:srgbClr val="2F6F9F"/>
                </a:solidFill>
                <a:latin typeface="SFMono-Regular"/>
              </a:rPr>
              <a:t>="</a:t>
            </a:r>
            <a:r>
              <a:rPr lang="en-US" altLang="en-US" sz="1400" dirty="0">
                <a:solidFill>
                  <a:srgbClr val="FF0000"/>
                </a:solidFill>
                <a:latin typeface="SFMono-Regular"/>
              </a:rPr>
              <a:t>https://ajax.googleapis.com/ajax/libs/</a:t>
            </a:r>
            <a:r>
              <a:rPr lang="en-US" altLang="en-US" sz="1400" dirty="0" err="1">
                <a:solidFill>
                  <a:srgbClr val="FF0000"/>
                </a:solidFill>
                <a:latin typeface="SFMono-Regular"/>
              </a:rPr>
              <a:t>jquery</a:t>
            </a:r>
            <a:r>
              <a:rPr lang="en-US" altLang="en-US" sz="1400" dirty="0">
                <a:solidFill>
                  <a:srgbClr val="FF0000"/>
                </a:solidFill>
                <a:latin typeface="SFMono-Regular"/>
              </a:rPr>
              <a:t>/3.4.1/jquery.min.js</a:t>
            </a:r>
            <a:r>
              <a:rPr lang="en-US" altLang="en-US" sz="1400" dirty="0">
                <a:solidFill>
                  <a:srgbClr val="2F6F9F"/>
                </a:solidFill>
                <a:latin typeface="SFMono-Regular"/>
              </a:rPr>
              <a:t>"&gt;&lt;/script&gt;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2F6F9F"/>
                </a:solidFill>
                <a:latin typeface="SFMono-Regular"/>
              </a:rPr>
              <a:t>&lt;</a:t>
            </a:r>
            <a:r>
              <a:rPr lang="en-US" altLang="en-US" sz="1400" dirty="0">
                <a:solidFill>
                  <a:srgbClr val="2F6F9F"/>
                </a:solidFill>
                <a:latin typeface="SFMono-Regular"/>
              </a:rPr>
              <a:t>script </a:t>
            </a:r>
            <a:r>
              <a:rPr lang="en-US" altLang="en-US" sz="1400" dirty="0" err="1">
                <a:solidFill>
                  <a:srgbClr val="2F6F9F"/>
                </a:solidFill>
                <a:latin typeface="SFMono-Regular"/>
              </a:rPr>
              <a:t>src</a:t>
            </a:r>
            <a:r>
              <a:rPr lang="en-US" altLang="en-US" sz="1400" dirty="0">
                <a:solidFill>
                  <a:srgbClr val="2F6F9F"/>
                </a:solidFill>
                <a:latin typeface="SFMono-Regular"/>
              </a:rPr>
              <a:t>="</a:t>
            </a:r>
            <a:r>
              <a:rPr lang="en-US" altLang="en-US" sz="1400" dirty="0">
                <a:solidFill>
                  <a:srgbClr val="FF0000"/>
                </a:solidFill>
                <a:latin typeface="SFMono-Regular"/>
              </a:rPr>
              <a:t>https://cdnjs.cloudflare.com/ajax/libs/popper.js/1.16.0/</a:t>
            </a:r>
            <a:r>
              <a:rPr lang="en-US" altLang="en-US" sz="1400" dirty="0" err="1">
                <a:solidFill>
                  <a:srgbClr val="FF0000"/>
                </a:solidFill>
                <a:latin typeface="SFMono-Regular"/>
              </a:rPr>
              <a:t>umd</a:t>
            </a:r>
            <a:r>
              <a:rPr lang="en-US" altLang="en-US" sz="1400" dirty="0">
                <a:solidFill>
                  <a:srgbClr val="FF0000"/>
                </a:solidFill>
                <a:latin typeface="SFMono-Regular"/>
              </a:rPr>
              <a:t>/popper.min.js</a:t>
            </a:r>
            <a:r>
              <a:rPr lang="en-US" altLang="en-US" sz="1400" dirty="0">
                <a:solidFill>
                  <a:srgbClr val="2F6F9F"/>
                </a:solidFill>
                <a:latin typeface="SFMono-Regular"/>
              </a:rPr>
              <a:t>"&gt;&lt;/script&gt;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2F6F9F"/>
                </a:solidFill>
                <a:latin typeface="SFMono-Regular"/>
              </a:rPr>
              <a:t>&lt;</a:t>
            </a:r>
            <a:r>
              <a:rPr lang="en-US" altLang="en-US" sz="1400" dirty="0">
                <a:solidFill>
                  <a:srgbClr val="2F6F9F"/>
                </a:solidFill>
                <a:latin typeface="SFMono-Regular"/>
              </a:rPr>
              <a:t>script </a:t>
            </a:r>
            <a:r>
              <a:rPr lang="en-US" altLang="en-US" sz="1400" dirty="0" err="1">
                <a:solidFill>
                  <a:srgbClr val="2F6F9F"/>
                </a:solidFill>
                <a:latin typeface="SFMono-Regular"/>
              </a:rPr>
              <a:t>src</a:t>
            </a:r>
            <a:r>
              <a:rPr lang="en-US" altLang="en-US" sz="1400" dirty="0">
                <a:solidFill>
                  <a:srgbClr val="2F6F9F"/>
                </a:solidFill>
                <a:latin typeface="SFMono-Regular"/>
              </a:rPr>
              <a:t>="</a:t>
            </a:r>
            <a:r>
              <a:rPr lang="en-US" altLang="en-US" sz="1400" dirty="0">
                <a:solidFill>
                  <a:srgbClr val="FF0000"/>
                </a:solidFill>
                <a:latin typeface="SFMono-Regular"/>
              </a:rPr>
              <a:t>https://maxcdn.bootstrapcdn.com/bootstrap/4.4.1/</a:t>
            </a:r>
            <a:r>
              <a:rPr lang="en-US" altLang="en-US" sz="1400" dirty="0" err="1">
                <a:solidFill>
                  <a:srgbClr val="FF0000"/>
                </a:solidFill>
                <a:latin typeface="SFMono-Regular"/>
              </a:rPr>
              <a:t>js</a:t>
            </a:r>
            <a:r>
              <a:rPr lang="en-US" altLang="en-US" sz="1400" dirty="0">
                <a:solidFill>
                  <a:srgbClr val="FF0000"/>
                </a:solidFill>
                <a:latin typeface="SFMono-Regular"/>
              </a:rPr>
              <a:t>/bootstrap.min.js</a:t>
            </a:r>
            <a:r>
              <a:rPr lang="en-US" altLang="en-US" sz="1400" dirty="0">
                <a:solidFill>
                  <a:srgbClr val="2F6F9F"/>
                </a:solidFill>
                <a:latin typeface="SFMono-Regular"/>
              </a:rPr>
              <a:t>"&gt;&lt;/script</a:t>
            </a:r>
            <a:r>
              <a:rPr lang="en-US" altLang="en-US" sz="1400" dirty="0" smtClean="0">
                <a:solidFill>
                  <a:srgbClr val="2F6F9F"/>
                </a:solidFill>
                <a:latin typeface="SFMono-Regular"/>
              </a:rPr>
              <a:t>&gt;</a:t>
            </a:r>
            <a:endParaRPr lang="en-US" altLang="en-US" sz="1400" dirty="0">
              <a:solidFill>
                <a:srgbClr val="2F6F9F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0222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2175589"/>
            <a:ext cx="6179344" cy="678021"/>
          </a:xfrm>
        </p:spPr>
        <p:txBody>
          <a:bodyPr/>
          <a:lstStyle/>
          <a:p>
            <a:r>
              <a:rPr lang="en-AU" dirty="0" smtClean="0"/>
              <a:t>Session 1- </a:t>
            </a:r>
            <a:r>
              <a:rPr lang="en-AU" dirty="0"/>
              <a:t>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3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Containers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0" y="1667743"/>
            <a:ext cx="4421188" cy="42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</a:rPr>
              <a:t>Fixed Container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292600" y="1670110"/>
            <a:ext cx="4498975" cy="4601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Fluid Container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9"/>
          <a:stretch/>
        </p:blipFill>
        <p:spPr bwMode="auto">
          <a:xfrm>
            <a:off x="1110275" y="2012847"/>
            <a:ext cx="1735218" cy="65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66" y="2043327"/>
            <a:ext cx="1895920" cy="57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5407" y="2684713"/>
            <a:ext cx="414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0B050"/>
                </a:solidFill>
              </a:rPr>
              <a:t>.container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một</a:t>
            </a:r>
            <a:r>
              <a:rPr lang="en-US" sz="1600" dirty="0" smtClean="0"/>
              <a:t> class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dạng</a:t>
            </a:r>
            <a:r>
              <a:rPr lang="en-US" sz="1600" dirty="0" smtClean="0"/>
              <a:t> </a:t>
            </a:r>
            <a:r>
              <a:rPr lang="en-US" sz="1600" dirty="0" err="1" smtClean="0"/>
              <a:t>vùng</a:t>
            </a:r>
            <a:r>
              <a:rPr lang="en-US" sz="1600" dirty="0" smtClean="0"/>
              <a:t> </a:t>
            </a:r>
            <a:r>
              <a:rPr lang="en-US" sz="1600" dirty="0" err="1" smtClean="0"/>
              <a:t>chứa</a:t>
            </a:r>
            <a:r>
              <a:rPr lang="en-US" sz="1600" dirty="0" smtClean="0"/>
              <a:t> </a:t>
            </a:r>
            <a:r>
              <a:rPr lang="en-US" sz="1600" dirty="0" err="1" smtClean="0"/>
              <a:t>nội</a:t>
            </a:r>
            <a:r>
              <a:rPr lang="en-US" sz="1600" dirty="0" smtClean="0"/>
              <a:t> dung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cố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nằm</a:t>
            </a:r>
            <a:r>
              <a:rPr lang="en-US" sz="1600" dirty="0" smtClean="0"/>
              <a:t> </a:t>
            </a:r>
            <a:r>
              <a:rPr lang="en-US" sz="1600" dirty="0" err="1" smtClean="0"/>
              <a:t>giữa</a:t>
            </a:r>
            <a:r>
              <a:rPr lang="en-US" sz="1600" dirty="0" smtClean="0"/>
              <a:t> </a:t>
            </a:r>
            <a:r>
              <a:rPr lang="en-US" sz="1600" dirty="0" err="1" smtClean="0"/>
              <a:t>màn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 – </a:t>
            </a:r>
            <a:r>
              <a:rPr lang="en-US" sz="1600" dirty="0" err="1" smtClean="0">
                <a:solidFill>
                  <a:srgbClr val="00B050"/>
                </a:solidFill>
              </a:rPr>
              <a:t>Không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dài</a:t>
            </a:r>
            <a:r>
              <a:rPr lang="en-US" sz="1600" dirty="0" smtClean="0">
                <a:solidFill>
                  <a:srgbClr val="00B050"/>
                </a:solidFill>
              </a:rPr>
              <a:t> 100% </a:t>
            </a:r>
            <a:r>
              <a:rPr lang="en-US" sz="1600" dirty="0" err="1" smtClean="0">
                <a:solidFill>
                  <a:srgbClr val="00B050"/>
                </a:solidFill>
              </a:rPr>
              <a:t>màn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hình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thay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</a:t>
            </a:r>
            <a:r>
              <a:rPr lang="en-US" sz="1600" dirty="0" err="1" smtClean="0"/>
              <a:t>kích</a:t>
            </a:r>
            <a:r>
              <a:rPr lang="en-US" sz="1600" dirty="0" smtClean="0"/>
              <a:t> </a:t>
            </a:r>
            <a:r>
              <a:rPr lang="en-US" sz="1600" dirty="0" err="1" smtClean="0"/>
              <a:t>thước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duyệt</a:t>
            </a:r>
            <a:r>
              <a:rPr lang="en-US" sz="1600" dirty="0" smtClean="0"/>
              <a:t>,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vùng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tự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r>
              <a:rPr lang="en-US" sz="1600" dirty="0" smtClean="0"/>
              <a:t> </a:t>
            </a:r>
            <a:r>
              <a:rPr lang="en-US" sz="1600" dirty="0" err="1" smtClean="0"/>
              <a:t>toán</a:t>
            </a:r>
            <a:r>
              <a:rPr lang="en-US" sz="1600" dirty="0" smtClean="0"/>
              <a:t> </a:t>
            </a:r>
            <a:r>
              <a:rPr lang="en-US" sz="1600" dirty="0" err="1" smtClean="0"/>
              <a:t>lại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thay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</a:t>
            </a:r>
            <a:r>
              <a:rPr lang="en-US" sz="1600" dirty="0" err="1" smtClean="0"/>
              <a:t>chiều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vùng</a:t>
            </a:r>
            <a:r>
              <a:rPr lang="en-US" sz="1600" dirty="0" smtClean="0"/>
              <a:t> (</a:t>
            </a:r>
            <a:r>
              <a:rPr lang="en-US" sz="1600" dirty="0" err="1" smtClean="0"/>
              <a:t>dựa</a:t>
            </a:r>
            <a:r>
              <a:rPr lang="en-US" sz="1600" dirty="0" smtClean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max-width</a:t>
            </a:r>
            <a:r>
              <a:rPr lang="en-US" sz="1600" dirty="0" smtClean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7388" y="2709271"/>
            <a:ext cx="4559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0B050"/>
                </a:solidFill>
              </a:rPr>
              <a:t>.container-fluid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dạng</a:t>
            </a:r>
            <a:r>
              <a:rPr lang="en-US" sz="1600" dirty="0" smtClean="0"/>
              <a:t> </a:t>
            </a:r>
            <a:r>
              <a:rPr lang="en-US" sz="1600" dirty="0" err="1" smtClean="0"/>
              <a:t>vùng</a:t>
            </a:r>
            <a:r>
              <a:rPr lang="en-US" sz="1600" dirty="0" smtClean="0"/>
              <a:t> </a:t>
            </a:r>
            <a:r>
              <a:rPr lang="en-US" sz="1600" dirty="0" err="1" smtClean="0"/>
              <a:t>chứa</a:t>
            </a:r>
            <a:r>
              <a:rPr lang="en-US" sz="1600" dirty="0" smtClean="0"/>
              <a:t> </a:t>
            </a:r>
            <a:r>
              <a:rPr lang="en-US" sz="1600" dirty="0" err="1" smtClean="0"/>
              <a:t>nội</a:t>
            </a:r>
            <a:r>
              <a:rPr lang="en-US" sz="1600" dirty="0" smtClean="0"/>
              <a:t> dung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100% </a:t>
            </a:r>
            <a:r>
              <a:rPr lang="en-US" sz="1600" dirty="0" err="1" smtClean="0"/>
              <a:t>màn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" y="696016"/>
            <a:ext cx="8414385" cy="9910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576" y="3680084"/>
            <a:ext cx="4019458" cy="823712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3951620" y="4091940"/>
            <a:ext cx="761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76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2476</TotalTime>
  <Words>3476</Words>
  <Application>Microsoft Office PowerPoint</Application>
  <PresentationFormat>On-screen Show (16:9)</PresentationFormat>
  <Paragraphs>397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-apple-system</vt:lpstr>
      <vt:lpstr>Arial</vt:lpstr>
      <vt:lpstr>Bahnschrift Light Condensed</vt:lpstr>
      <vt:lpstr>Calibri</vt:lpstr>
      <vt:lpstr>Consolas</vt:lpstr>
      <vt:lpstr>Segoe UI</vt:lpstr>
      <vt:lpstr>SFMono-Regular</vt:lpstr>
      <vt:lpstr>Verdana</vt:lpstr>
      <vt:lpstr>Wingdings</vt:lpstr>
      <vt:lpstr>Template_Internal_Course</vt:lpstr>
      <vt:lpstr>Front-end Essentials</vt:lpstr>
      <vt:lpstr>Mục tiêu</vt:lpstr>
      <vt:lpstr>Bootstrap?</vt:lpstr>
      <vt:lpstr>Bootstrap Components</vt:lpstr>
      <vt:lpstr>Bootstrap Components (tt)</vt:lpstr>
      <vt:lpstr>What we’ll learn?</vt:lpstr>
      <vt:lpstr>Sử dụng Bootstrap 4</vt:lpstr>
      <vt:lpstr>Session 1- LAYOUT</vt:lpstr>
      <vt:lpstr>Bootstrap 4 Containers</vt:lpstr>
      <vt:lpstr>Bootstrap - Responsive breakpoints</vt:lpstr>
      <vt:lpstr>Bootstrap 4 (BS4) – Cấu trúc lưới</vt:lpstr>
      <vt:lpstr>Lưới cho các dòng thiết bị</vt:lpstr>
      <vt:lpstr>Grid Sizes</vt:lpstr>
      <vt:lpstr>Bootstrap grid examples</vt:lpstr>
      <vt:lpstr>Chia cột có kích thước bằng nhau</vt:lpstr>
      <vt:lpstr>Chia cột (tt)</vt:lpstr>
      <vt:lpstr>Chia nhỏ cột</vt:lpstr>
      <vt:lpstr>Exercise 1</vt:lpstr>
      <vt:lpstr>Exercise 2</vt:lpstr>
      <vt:lpstr>Exercise 3</vt:lpstr>
      <vt:lpstr>Session 2 - CONTENT</vt:lpstr>
      <vt:lpstr>Bootstrap 4 - Text</vt:lpstr>
      <vt:lpstr>Margin và Padding trong Bootstrap 4</vt:lpstr>
      <vt:lpstr>Khối trích dẫn/Feedback - Blockquotes</vt:lpstr>
      <vt:lpstr>BLOCKQUOTES</vt:lpstr>
      <vt:lpstr>Ví dụ 1:</vt:lpstr>
      <vt:lpstr>Exercise 2</vt:lpstr>
      <vt:lpstr>Màu chữ: Text Colors</vt:lpstr>
      <vt:lpstr>Màu nền: Background Colors</vt:lpstr>
      <vt:lpstr>Hộp thoại thông điệp - Alerts</vt:lpstr>
      <vt:lpstr>Danh sách: list</vt:lpstr>
      <vt:lpstr>List group with Badges</vt:lpstr>
      <vt:lpstr>Button</vt:lpstr>
      <vt:lpstr>Icon - font awesome</vt:lpstr>
      <vt:lpstr>Icon - font awesome – Sử dụng</vt:lpstr>
      <vt:lpstr>Bootstrap 4 – Hình ảnh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Duc Linh (FA.DN)</dc:creator>
  <cp:lastModifiedBy>Ho Duc Linh (FA.DN)</cp:lastModifiedBy>
  <cp:revision>1050</cp:revision>
  <dcterms:created xsi:type="dcterms:W3CDTF">2015-08-31T01:44:46Z</dcterms:created>
  <dcterms:modified xsi:type="dcterms:W3CDTF">2021-01-26T02:43:50Z</dcterms:modified>
</cp:coreProperties>
</file>