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0" r:id="rId2"/>
    <p:sldId id="317" r:id="rId3"/>
    <p:sldId id="318" r:id="rId4"/>
    <p:sldId id="271" r:id="rId5"/>
    <p:sldId id="272" r:id="rId6"/>
    <p:sldId id="324" r:id="rId7"/>
    <p:sldId id="325" r:id="rId8"/>
    <p:sldId id="326" r:id="rId9"/>
    <p:sldId id="329" r:id="rId10"/>
    <p:sldId id="327" r:id="rId11"/>
    <p:sldId id="312" r:id="rId12"/>
    <p:sldId id="319" r:id="rId13"/>
    <p:sldId id="320" r:id="rId14"/>
    <p:sldId id="313" r:id="rId15"/>
    <p:sldId id="314" r:id="rId16"/>
    <p:sldId id="321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8" r:id="rId26"/>
    <p:sldId id="367" r:id="rId27"/>
    <p:sldId id="369" r:id="rId28"/>
    <p:sldId id="370" r:id="rId29"/>
    <p:sldId id="371" r:id="rId30"/>
    <p:sldId id="357" r:id="rId31"/>
    <p:sldId id="322" r:id="rId32"/>
    <p:sldId id="31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258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86744" autoAdjust="0"/>
  </p:normalViewPr>
  <p:slideViewPr>
    <p:cSldViewPr snapToGrid="0" snapToObjects="1" showGuides="1">
      <p:cViewPr varScale="1">
        <p:scale>
          <a:sx n="92" d="100"/>
          <a:sy n="92" d="100"/>
        </p:scale>
        <p:origin x="732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cssgrid.com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grid_item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n-US" dirty="0"/>
              <a:t>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Session 1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i="0" dirty="0">
                <a:solidFill>
                  <a:srgbClr val="00B050"/>
                </a:solidFill>
              </a:rPr>
              <a:t>CSS Website Layout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smtClean="0"/>
              <a:t>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Thường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lỗi</a:t>
            </a:r>
            <a:r>
              <a:rPr lang="en-US" sz="1600" dirty="0" smtClean="0"/>
              <a:t> ở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duyệt</a:t>
            </a:r>
            <a:r>
              <a:rPr lang="en-US" sz="1600" dirty="0" smtClean="0"/>
              <a:t> IE6 </a:t>
            </a:r>
            <a:r>
              <a:rPr lang="en-US" sz="1600" dirty="0" err="1" smtClean="0"/>
              <a:t>trở</a:t>
            </a:r>
            <a:r>
              <a:rPr lang="en-US" sz="1600" dirty="0" smtClean="0"/>
              <a:t> </a:t>
            </a:r>
            <a:r>
              <a:rPr lang="en-US" sz="1600" dirty="0" err="1" smtClean="0"/>
              <a:t>xuống</a:t>
            </a:r>
            <a:r>
              <a:rPr lang="en-US" sz="1600" dirty="0" smtClean="0"/>
              <a:t>.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trường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Bị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đẩy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xuống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dưới</a:t>
            </a:r>
            <a:r>
              <a:rPr lang="en-US" sz="1600" dirty="0" smtClean="0">
                <a:solidFill>
                  <a:srgbClr val="FF0000"/>
                </a:solidFill>
              </a:rPr>
              <a:t> (pushed down)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ảnh</a:t>
            </a:r>
            <a:r>
              <a:rPr lang="en-US" sz="1600" dirty="0" smtClean="0"/>
              <a:t> </a:t>
            </a:r>
            <a:r>
              <a:rPr lang="en-US" sz="1600" dirty="0" err="1" smtClean="0"/>
              <a:t>nhô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(size </a:t>
            </a:r>
            <a:r>
              <a:rPr lang="en-US" sz="1600" dirty="0" err="1" smtClean="0"/>
              <a:t>lớn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) </a:t>
            </a:r>
            <a:r>
              <a:rPr lang="en-US" sz="1600" dirty="0" err="1" smtClean="0"/>
              <a:t>nội</a:t>
            </a:r>
            <a:r>
              <a:rPr lang="en-US" sz="1600" dirty="0" smtClean="0"/>
              <a:t> dung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cùng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khắc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phục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1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: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Tạo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các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vùng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riêng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để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chứa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các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đối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tượng</a:t>
            </a:r>
            <a:r>
              <a:rPr lang="en-US" sz="1600" dirty="0" smtClean="0">
                <a:sym typeface="Wingdings" panose="05000000000000000000" pitchFamily="2" charset="2"/>
              </a:rPr>
              <a:t> (</a:t>
            </a:r>
            <a:r>
              <a:rPr lang="en-US" sz="1600" dirty="0" err="1" smtClean="0">
                <a:sym typeface="Wingdings" panose="05000000000000000000" pitchFamily="2" charset="2"/>
              </a:rPr>
              <a:t>tùy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vào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cấu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trúc</a:t>
            </a:r>
            <a:r>
              <a:rPr lang="en-US" sz="1600" dirty="0" smtClean="0">
                <a:sym typeface="Wingdings" panose="05000000000000000000" pitchFamily="2" charset="2"/>
              </a:rPr>
              <a:t> layout) </a:t>
            </a:r>
            <a:r>
              <a:rPr lang="en-US" sz="1600" dirty="0" err="1" smtClean="0">
                <a:sym typeface="Wingdings" panose="05000000000000000000" pitchFamily="2" charset="2"/>
              </a:rPr>
              <a:t>và</a:t>
            </a:r>
            <a:r>
              <a:rPr lang="en-US" sz="1600" dirty="0" smtClean="0">
                <a:sym typeface="Wingdings" panose="05000000000000000000" pitchFamily="2" charset="2"/>
              </a:rPr>
              <a:t> float </a:t>
            </a:r>
            <a:r>
              <a:rPr lang="en-US" sz="1600" dirty="0" err="1" smtClean="0">
                <a:sym typeface="Wingdings" panose="05000000000000000000" pitchFamily="2" charset="2"/>
              </a:rPr>
              <a:t>để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sắp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xếp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chúng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theo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phương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nằm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ngang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2: </a:t>
            </a:r>
            <a:r>
              <a:rPr lang="en-US" sz="1600" dirty="0" err="1" smtClean="0">
                <a:sym typeface="Wingdings" panose="05000000000000000000" pitchFamily="2" charset="2"/>
              </a:rPr>
              <a:t>Sử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dụng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thuộc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tính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overflow: hidden </a:t>
            </a:r>
            <a:r>
              <a:rPr lang="en-US" sz="1600" dirty="0" err="1" smtClean="0">
                <a:sym typeface="Wingdings" panose="05000000000000000000" pitchFamily="2" charset="2"/>
              </a:rPr>
              <a:t>cho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đối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tượng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nhô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ra</a:t>
            </a:r>
            <a:r>
              <a:rPr lang="en-US" sz="1600" dirty="0" smtClean="0">
                <a:sym typeface="Wingdings" panose="05000000000000000000" pitchFamily="2" charset="2"/>
              </a:rPr>
              <a:t> (</a:t>
            </a:r>
            <a:r>
              <a:rPr lang="en-US" sz="1600" dirty="0" err="1" smtClean="0">
                <a:sym typeface="Wingdings" panose="05000000000000000000" pitchFamily="2" charset="2"/>
              </a:rPr>
              <a:t>thừa</a:t>
            </a:r>
            <a:r>
              <a:rPr lang="en-US" sz="16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Hai </a:t>
            </a:r>
            <a:r>
              <a:rPr lang="en-US" sz="1600" dirty="0" err="1" smtClean="0">
                <a:solidFill>
                  <a:srgbClr val="FF0000"/>
                </a:solidFill>
              </a:rPr>
              <a:t>lần</a:t>
            </a:r>
            <a:r>
              <a:rPr lang="en-US" sz="1600" dirty="0" smtClean="0">
                <a:solidFill>
                  <a:srgbClr val="FF0000"/>
                </a:solidFill>
              </a:rPr>
              <a:t> Margin (</a:t>
            </a:r>
            <a:r>
              <a:rPr lang="en-US" sz="1600" b="1" dirty="0"/>
              <a:t>Double Margin Bug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: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margin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hoặc</a:t>
            </a:r>
            <a:r>
              <a:rPr lang="en-US" sz="1600" dirty="0" smtClean="0"/>
              <a:t> </a:t>
            </a:r>
            <a:r>
              <a:rPr lang="en-US" sz="1600" dirty="0" err="1" smtClean="0"/>
              <a:t>vùng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Float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xẩy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hiện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margin 2 </a:t>
            </a:r>
            <a:r>
              <a:rPr lang="en-US" sz="1600" dirty="0" err="1" smtClean="0"/>
              <a:t>lần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khắc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phục</a:t>
            </a:r>
            <a:r>
              <a:rPr lang="en-US" sz="1600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1: </a:t>
            </a:r>
            <a:r>
              <a:rPr lang="en-US" sz="1600" dirty="0" err="1" smtClean="0">
                <a:sym typeface="Wingdings" panose="05000000000000000000" pitchFamily="2" charset="2"/>
              </a:rPr>
              <a:t>Không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sử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dụng</a:t>
            </a:r>
            <a:r>
              <a:rPr lang="en-US" sz="1600" dirty="0" smtClean="0">
                <a:sym typeface="Wingdings" panose="05000000000000000000" pitchFamily="2" charset="2"/>
              </a:rPr>
              <a:t> margin </a:t>
            </a:r>
            <a:r>
              <a:rPr lang="en-US" sz="1600" dirty="0" err="1" smtClean="0">
                <a:sym typeface="Wingdings" panose="05000000000000000000" pitchFamily="2" charset="2"/>
              </a:rPr>
              <a:t>cho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các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vùng</a:t>
            </a:r>
            <a:r>
              <a:rPr lang="en-US" sz="1600" dirty="0" smtClean="0">
                <a:sym typeface="Wingdings" panose="05000000000000000000" pitchFamily="2" charset="2"/>
              </a:rPr>
              <a:t> float (</a:t>
            </a:r>
            <a:r>
              <a:rPr lang="en-US" sz="1600" dirty="0" err="1" smtClean="0">
                <a:sym typeface="Wingdings" panose="05000000000000000000" pitchFamily="2" charset="2"/>
              </a:rPr>
              <a:t>cùng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tên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thuộc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tính</a:t>
            </a:r>
            <a:r>
              <a:rPr lang="en-US" sz="1600" dirty="0" smtClean="0">
                <a:sym typeface="Wingdings" panose="05000000000000000000" pitchFamily="2" charset="2"/>
              </a:rPr>
              <a:t> class) </a:t>
            </a:r>
            <a:r>
              <a:rPr lang="en-US" sz="1600" dirty="0" err="1" smtClean="0">
                <a:sym typeface="Wingdings" panose="05000000000000000000" pitchFamily="2" charset="2"/>
              </a:rPr>
              <a:t>mà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tạo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thêm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class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cho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vùng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float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và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lập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trình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margin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cho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class </a:t>
            </a:r>
            <a:r>
              <a:rPr lang="en-US" sz="16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này</a:t>
            </a:r>
            <a:endParaRPr lang="en-US" sz="16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2: </a:t>
            </a:r>
            <a:r>
              <a:rPr lang="en-US" sz="1600" dirty="0" err="1" smtClean="0">
                <a:sym typeface="Wingdings" panose="05000000000000000000" pitchFamily="2" charset="2"/>
              </a:rPr>
              <a:t>sử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dụng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display: inline </a:t>
            </a:r>
            <a:r>
              <a:rPr lang="en-US" sz="1600" dirty="0" err="1" smtClean="0">
                <a:sym typeface="Wingdings" panose="05000000000000000000" pitchFamily="2" charset="2"/>
              </a:rPr>
              <a:t>cho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đối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tượng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trong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vùng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Bottom Margin </a:t>
            </a:r>
            <a:r>
              <a:rPr lang="en-US" sz="1600" dirty="0" smtClean="0">
                <a:solidFill>
                  <a:srgbClr val="FF0000"/>
                </a:solidFill>
              </a:rPr>
              <a:t>Bug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Cách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khắc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phục</a:t>
            </a:r>
            <a:r>
              <a:rPr lang="en-US" sz="1600" dirty="0" smtClean="0">
                <a:sym typeface="Wingdings" panose="05000000000000000000" pitchFamily="2" charset="2"/>
              </a:rPr>
              <a:t>: Padding Bottom </a:t>
            </a:r>
            <a:r>
              <a:rPr lang="en-US" sz="1600" dirty="0" err="1" smtClean="0">
                <a:sym typeface="Wingdings" panose="05000000000000000000" pitchFamily="2" charset="2"/>
              </a:rPr>
              <a:t>cho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vùng</a:t>
            </a:r>
            <a:r>
              <a:rPr lang="en-US" sz="1600" dirty="0" smtClean="0">
                <a:sym typeface="Wingdings" panose="05000000000000000000" pitchFamily="2" charset="2"/>
              </a:rPr>
              <a:t> cha </a:t>
            </a:r>
            <a:r>
              <a:rPr lang="en-US" sz="1600" dirty="0" err="1" smtClean="0">
                <a:sym typeface="Wingdings" panose="05000000000000000000" pitchFamily="2" charset="2"/>
              </a:rPr>
              <a:t>thay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vì</a:t>
            </a:r>
            <a:r>
              <a:rPr lang="en-US" sz="1600" dirty="0" smtClean="0">
                <a:sym typeface="Wingdings" panose="05000000000000000000" pitchFamily="2" charset="2"/>
              </a:rPr>
              <a:t> Margin </a:t>
            </a:r>
            <a:r>
              <a:rPr lang="en-US" sz="1600" dirty="0" err="1" smtClean="0">
                <a:sym typeface="Wingdings" panose="05000000000000000000" pitchFamily="2" charset="2"/>
              </a:rPr>
              <a:t>các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vùng</a:t>
            </a:r>
            <a:r>
              <a:rPr lang="en-US" sz="1600" dirty="0" smtClean="0">
                <a:sym typeface="Wingdings" panose="05000000000000000000" pitchFamily="2" charset="2"/>
              </a:rPr>
              <a:t> con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  <a:r>
              <a:rPr lang="en-US" dirty="0" smtClean="0"/>
              <a:t>Layout </a:t>
            </a:r>
            <a:r>
              <a:rPr lang="en-US" b="0" dirty="0" smtClean="0"/>
              <a:t>- </a:t>
            </a:r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4" y="3109376"/>
            <a:ext cx="6322695" cy="1584759"/>
          </a:xfrm>
        </p:spPr>
        <p:txBody>
          <a:bodyPr>
            <a:noAutofit/>
          </a:bodyPr>
          <a:lstStyle/>
          <a:p>
            <a:r>
              <a:rPr lang="en-US" sz="1300" dirty="0" smtClean="0"/>
              <a:t>Flexbox </a:t>
            </a:r>
            <a:r>
              <a:rPr lang="en-US" sz="1300" dirty="0" err="1" smtClean="0"/>
              <a:t>là</a:t>
            </a:r>
            <a:r>
              <a:rPr lang="en-US" sz="1300" dirty="0" smtClean="0"/>
              <a:t> </a:t>
            </a:r>
            <a:r>
              <a:rPr lang="en-US" sz="1300" dirty="0" err="1" smtClean="0"/>
              <a:t>phương</a:t>
            </a:r>
            <a:r>
              <a:rPr lang="en-US" sz="1300" dirty="0" smtClean="0"/>
              <a:t> </a:t>
            </a:r>
            <a:r>
              <a:rPr lang="en-US" sz="1300" dirty="0" err="1" smtClean="0"/>
              <a:t>pháp</a:t>
            </a:r>
            <a:r>
              <a:rPr lang="en-US" sz="1300" dirty="0"/>
              <a:t> </a:t>
            </a:r>
            <a:r>
              <a:rPr lang="en-US" sz="1300" dirty="0" err="1" smtClean="0"/>
              <a:t>sắp</a:t>
            </a:r>
            <a:r>
              <a:rPr lang="en-US" sz="1300" dirty="0" smtClean="0"/>
              <a:t> </a:t>
            </a:r>
            <a:r>
              <a:rPr lang="en-US" sz="1300" dirty="0" err="1" smtClean="0"/>
              <a:t>xếp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vùng</a:t>
            </a:r>
            <a:r>
              <a:rPr lang="en-US" sz="1300" dirty="0" smtClean="0"/>
              <a:t> </a:t>
            </a:r>
            <a:r>
              <a:rPr lang="en-US" sz="1300" dirty="0" err="1" smtClean="0"/>
              <a:t>chứa</a:t>
            </a:r>
            <a:r>
              <a:rPr lang="en-US" sz="1300" dirty="0" smtClean="0"/>
              <a:t> </a:t>
            </a:r>
            <a:r>
              <a:rPr lang="en-US" sz="1300" dirty="0" err="1" smtClean="0"/>
              <a:t>phần</a:t>
            </a:r>
            <a:r>
              <a:rPr lang="en-US" sz="1300" dirty="0" smtClean="0"/>
              <a:t> </a:t>
            </a:r>
            <a:r>
              <a:rPr lang="en-US" sz="1300" dirty="0" err="1" smtClean="0"/>
              <a:t>tử</a:t>
            </a:r>
            <a:r>
              <a:rPr lang="en-US" sz="1300" dirty="0" smtClean="0"/>
              <a:t> (items) </a:t>
            </a:r>
            <a:r>
              <a:rPr lang="en-US" sz="1300" dirty="0" err="1" smtClean="0"/>
              <a:t>theo</a:t>
            </a:r>
            <a:r>
              <a:rPr lang="en-US" sz="1300" dirty="0" smtClean="0"/>
              <a:t> </a:t>
            </a:r>
            <a:r>
              <a:rPr lang="en-US" sz="1300" dirty="0" err="1" smtClean="0"/>
              <a:t>hàng</a:t>
            </a:r>
            <a:r>
              <a:rPr lang="en-US" sz="1300" dirty="0" smtClean="0"/>
              <a:t> (row) </a:t>
            </a:r>
            <a:r>
              <a:rPr lang="en-US" sz="1300" dirty="0" err="1" smtClean="0"/>
              <a:t>hoặc</a:t>
            </a:r>
            <a:r>
              <a:rPr lang="en-US" sz="1300" dirty="0" smtClean="0"/>
              <a:t> </a:t>
            </a:r>
            <a:r>
              <a:rPr lang="en-US" sz="1300" dirty="0" err="1" smtClean="0"/>
              <a:t>cột</a:t>
            </a:r>
            <a:r>
              <a:rPr lang="en-US" sz="1300" dirty="0" smtClean="0"/>
              <a:t> (column);</a:t>
            </a:r>
          </a:p>
          <a:p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phần</a:t>
            </a:r>
            <a:r>
              <a:rPr lang="en-US" sz="1300" dirty="0" smtClean="0"/>
              <a:t> </a:t>
            </a:r>
            <a:r>
              <a:rPr lang="en-US" sz="1300" dirty="0" err="1" smtClean="0"/>
              <a:t>tử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bố</a:t>
            </a:r>
            <a:r>
              <a:rPr lang="en-US" sz="1300" dirty="0" smtClean="0"/>
              <a:t> </a:t>
            </a:r>
            <a:r>
              <a:rPr lang="en-US" sz="1300" dirty="0" err="1" smtClean="0"/>
              <a:t>đều</a:t>
            </a:r>
            <a:r>
              <a:rPr lang="en-US" sz="1300" dirty="0" smtClean="0"/>
              <a:t> </a:t>
            </a:r>
            <a:r>
              <a:rPr lang="en-US" sz="1300" dirty="0" err="1" smtClean="0"/>
              <a:t>theo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</a:t>
            </a:r>
            <a:r>
              <a:rPr lang="en-US" sz="1300" dirty="0" err="1" smtClean="0"/>
              <a:t>cao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khoảng</a:t>
            </a:r>
            <a:r>
              <a:rPr lang="en-US" sz="1300" dirty="0" smtClean="0"/>
              <a:t> </a:t>
            </a:r>
            <a:r>
              <a:rPr lang="en-US" sz="1300" dirty="0" err="1" smtClean="0"/>
              <a:t>cách</a:t>
            </a:r>
            <a:r>
              <a:rPr lang="en-US" sz="1300" dirty="0" smtClean="0"/>
              <a:t> </a:t>
            </a:r>
            <a:r>
              <a:rPr lang="en-US" sz="1300" dirty="0" err="1" smtClean="0"/>
              <a:t>giữa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item </a:t>
            </a:r>
            <a:r>
              <a:rPr lang="en-US" sz="1300" dirty="0" err="1" smtClean="0"/>
              <a:t>theo</a:t>
            </a:r>
            <a:r>
              <a:rPr lang="en-US" sz="1300" dirty="0" smtClean="0"/>
              <a:t> </a:t>
            </a:r>
            <a:r>
              <a:rPr lang="en-US" sz="1300" dirty="0" err="1" smtClean="0"/>
              <a:t>hàng</a:t>
            </a:r>
            <a:r>
              <a:rPr lang="en-US" sz="1300" dirty="0" smtClean="0"/>
              <a:t> </a:t>
            </a:r>
            <a:r>
              <a:rPr lang="en-US" sz="1300" dirty="0" err="1" smtClean="0"/>
              <a:t>hoặc</a:t>
            </a:r>
            <a:r>
              <a:rPr lang="en-US" sz="1300" dirty="0" smtClean="0"/>
              <a:t> </a:t>
            </a:r>
            <a:r>
              <a:rPr lang="en-US" sz="1300" dirty="0" err="1" smtClean="0"/>
              <a:t>cột</a:t>
            </a:r>
            <a:r>
              <a:rPr lang="en-US" sz="1300" dirty="0" smtClean="0"/>
              <a:t> </a:t>
            </a:r>
            <a:r>
              <a:rPr lang="en-US" sz="1300" dirty="0" err="1" smtClean="0"/>
              <a:t>cho</a:t>
            </a:r>
            <a:r>
              <a:rPr lang="en-US" sz="1300" dirty="0" smtClean="0"/>
              <a:t> </a:t>
            </a:r>
            <a:r>
              <a:rPr lang="en-US" sz="1300" dirty="0" err="1" smtClean="0"/>
              <a:t>dù</a:t>
            </a:r>
            <a:r>
              <a:rPr lang="en-US" sz="1300" dirty="0" smtClean="0"/>
              <a:t> </a:t>
            </a:r>
            <a:r>
              <a:rPr lang="en-US" sz="1300" dirty="0" err="1" smtClean="0"/>
              <a:t>chưa</a:t>
            </a:r>
            <a:r>
              <a:rPr lang="en-US" sz="1300" dirty="0" smtClean="0"/>
              <a:t> </a:t>
            </a:r>
            <a:r>
              <a:rPr lang="en-US" sz="1300" dirty="0" err="1" smtClean="0"/>
              <a:t>biết</a:t>
            </a:r>
            <a:r>
              <a:rPr lang="en-US" sz="1300" dirty="0" smtClean="0"/>
              <a:t> </a:t>
            </a:r>
            <a:r>
              <a:rPr lang="en-US" sz="1300" dirty="0" err="1" smtClean="0"/>
              <a:t>trước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vùng</a:t>
            </a:r>
            <a:r>
              <a:rPr lang="en-US" sz="1300" dirty="0" smtClean="0"/>
              <a:t> </a:t>
            </a:r>
            <a:r>
              <a:rPr lang="en-US" sz="1300" dirty="0" err="1" smtClean="0"/>
              <a:t>chứa</a:t>
            </a:r>
            <a:endParaRPr lang="en-US" sz="1300" dirty="0"/>
          </a:p>
          <a:p>
            <a:r>
              <a:rPr lang="en-US" sz="1300" dirty="0" err="1" smtClean="0"/>
              <a:t>Canh</a:t>
            </a:r>
            <a:r>
              <a:rPr lang="en-US" sz="1300" dirty="0" smtClean="0"/>
              <a:t> </a:t>
            </a:r>
            <a:r>
              <a:rPr lang="en-US" sz="1300" dirty="0" err="1" smtClean="0"/>
              <a:t>lề</a:t>
            </a:r>
            <a:r>
              <a:rPr lang="en-US" sz="1300" dirty="0" smtClean="0"/>
              <a:t> </a:t>
            </a:r>
            <a:r>
              <a:rPr lang="en-US" sz="1300" dirty="0" err="1" smtClean="0"/>
              <a:t>giữa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vùng</a:t>
            </a:r>
            <a:r>
              <a:rPr lang="en-US" sz="1300" dirty="0" smtClean="0"/>
              <a:t> </a:t>
            </a:r>
            <a:r>
              <a:rPr lang="en-US" sz="1300" dirty="0" err="1" smtClean="0"/>
              <a:t>chứa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phần</a:t>
            </a:r>
            <a:r>
              <a:rPr lang="en-US" sz="1300" dirty="0" smtClean="0"/>
              <a:t> </a:t>
            </a:r>
            <a:r>
              <a:rPr lang="en-US" sz="1300" dirty="0" err="1" smtClean="0"/>
              <a:t>tử</a:t>
            </a:r>
            <a:r>
              <a:rPr lang="en-US" sz="1300" dirty="0" smtClean="0"/>
              <a:t> </a:t>
            </a:r>
            <a:r>
              <a:rPr lang="en-US" sz="1300" dirty="0" err="1" smtClean="0"/>
              <a:t>trong</a:t>
            </a:r>
            <a:r>
              <a:rPr lang="en-US" sz="1300" dirty="0" smtClean="0"/>
              <a:t> </a:t>
            </a:r>
            <a:r>
              <a:rPr lang="en-US" sz="1300" dirty="0" err="1" smtClean="0"/>
              <a:t>vùng</a:t>
            </a:r>
            <a:r>
              <a:rPr lang="en-US" sz="1300" dirty="0" smtClean="0"/>
              <a:t> cha </a:t>
            </a:r>
            <a:r>
              <a:rPr lang="en-US" sz="1300" dirty="0" err="1" smtClean="0"/>
              <a:t>khi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bố</a:t>
            </a:r>
            <a:r>
              <a:rPr lang="en-US" sz="1300" dirty="0" smtClean="0"/>
              <a:t> </a:t>
            </a:r>
            <a:r>
              <a:rPr lang="en-US" sz="1300" dirty="0" err="1" smtClean="0"/>
              <a:t>trí</a:t>
            </a:r>
            <a:r>
              <a:rPr lang="en-US" sz="1300" dirty="0" smtClean="0"/>
              <a:t> </a:t>
            </a:r>
            <a:r>
              <a:rPr lang="en-US" sz="1300" dirty="0" err="1" smtClean="0"/>
              <a:t>theo</a:t>
            </a:r>
            <a:r>
              <a:rPr lang="en-US" sz="1300" dirty="0" smtClean="0"/>
              <a:t> </a:t>
            </a:r>
            <a:r>
              <a:rPr lang="en-US" sz="1300" dirty="0" err="1" smtClean="0"/>
              <a:t>hàng</a:t>
            </a:r>
            <a:endParaRPr lang="en-US" sz="1300" dirty="0" smtClean="0"/>
          </a:p>
          <a:p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thứ</a:t>
            </a:r>
            <a:r>
              <a:rPr lang="en-US" sz="1300" dirty="0" smtClean="0"/>
              <a:t> </a:t>
            </a:r>
            <a:r>
              <a:rPr lang="en-US" sz="1300" dirty="0" err="1" smtClean="0"/>
              <a:t>tự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vùng</a:t>
            </a:r>
            <a:r>
              <a:rPr lang="en-US" sz="1300" dirty="0" smtClean="0"/>
              <a:t> </a:t>
            </a:r>
            <a:r>
              <a:rPr lang="en-US" sz="1300" dirty="0" err="1" smtClean="0"/>
              <a:t>phần</a:t>
            </a:r>
            <a:r>
              <a:rPr lang="en-US" sz="1300" dirty="0" smtClean="0"/>
              <a:t> </a:t>
            </a:r>
            <a:r>
              <a:rPr lang="en-US" sz="1300" dirty="0" err="1" smtClean="0"/>
              <a:t>tử</a:t>
            </a:r>
            <a:r>
              <a:rPr lang="en-US" sz="1300" dirty="0" smtClean="0"/>
              <a:t> </a:t>
            </a:r>
            <a:r>
              <a:rPr lang="en-US" sz="1300" dirty="0" err="1" smtClean="0"/>
              <a:t>theo</a:t>
            </a:r>
            <a:r>
              <a:rPr lang="en-US" sz="1300" dirty="0" smtClean="0"/>
              <a:t> </a:t>
            </a:r>
            <a:r>
              <a:rPr lang="en-US" sz="1300" dirty="0" err="1" smtClean="0"/>
              <a:t>hàng</a:t>
            </a:r>
            <a:r>
              <a:rPr lang="en-US" sz="1300" dirty="0" smtClean="0"/>
              <a:t> </a:t>
            </a:r>
            <a:r>
              <a:rPr lang="en-US" sz="1300" dirty="0" err="1" smtClean="0"/>
              <a:t>hoặc</a:t>
            </a:r>
            <a:r>
              <a:rPr lang="en-US" sz="1300" dirty="0" smtClean="0"/>
              <a:t> </a:t>
            </a:r>
            <a:r>
              <a:rPr lang="en-US" sz="1300" dirty="0" err="1" smtClean="0"/>
              <a:t>cột</a:t>
            </a:r>
            <a:endParaRPr lang="en-US" sz="1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685800"/>
            <a:ext cx="5634990" cy="23538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30729" y="723901"/>
            <a:ext cx="3275172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"heading"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Section Title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"main-section"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"column"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First Article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Lorem ipsum dolor sit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adipisicing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..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"column diff"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Second Article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These are fine and they work, but in some ways they are also </a:t>
            </a:r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"column"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Third Article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Lorem ipsum dolor sit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adipisicing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  <a:r>
              <a:rPr lang="en-US" sz="7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Accusamus</a:t>
            </a:r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4161" y="3049380"/>
            <a:ext cx="2491740" cy="1708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D7BA7D"/>
                </a:solidFill>
                <a:latin typeface="Consolas" panose="020B0609020204030204" pitchFamily="49" charset="0"/>
              </a:rPr>
              <a:t>.main-section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flex-direction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row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7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7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space-around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700" dirty="0">
                <a:solidFill>
                  <a:srgbClr val="D7BA7D"/>
                </a:solidFill>
                <a:latin typeface="Consolas" panose="020B0609020204030204" pitchFamily="49" charset="0"/>
              </a:rPr>
              <a:t>column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{            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7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700" dirty="0" err="1">
                <a:solidFill>
                  <a:srgbClr val="CE9178"/>
                </a:solidFill>
                <a:latin typeface="Consolas" panose="020B0609020204030204" pitchFamily="49" charset="0"/>
              </a:rPr>
              <a:t>aqua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justify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B5CEA8"/>
                </a:solidFill>
                <a:latin typeface="Consolas" panose="020B0609020204030204" pitchFamily="49" charset="0"/>
              </a:rPr>
              <a:t>0.3rem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B5CEA8"/>
                </a:solidFill>
                <a:latin typeface="Consolas" panose="020B0609020204030204" pitchFamily="49" charset="0"/>
              </a:rPr>
              <a:t>1rem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7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700" dirty="0">
                <a:solidFill>
                  <a:srgbClr val="D7BA7D"/>
                </a:solidFill>
                <a:latin typeface="Consolas" panose="020B0609020204030204" pitchFamily="49" charset="0"/>
              </a:rPr>
              <a:t>diff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7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00" dirty="0">
                <a:solidFill>
                  <a:srgbClr val="B5CEA8"/>
                </a:solidFill>
                <a:latin typeface="Consolas" panose="020B0609020204030204" pitchFamily="49" charset="0"/>
              </a:rPr>
              <a:t>0.5rem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Layout </a:t>
            </a:r>
            <a:r>
              <a:rPr lang="en-US" b="0" dirty="0" smtClean="0"/>
              <a:t>– </a:t>
            </a:r>
            <a:r>
              <a:rPr lang="en-US" dirty="0" smtClean="0"/>
              <a:t>Flexbox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Diagram: comparison of flexbox alignment, direction, order, and size 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" y="2469488"/>
            <a:ext cx="3510839" cy="23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7221" y="1948979"/>
            <a:ext cx="465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Có</a:t>
            </a:r>
            <a:r>
              <a:rPr lang="en-US" dirty="0" smtClean="0"/>
              <a:t> 02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/>
              <a:t>Flexbox 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Flex Container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Flex Items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</a:t>
            </a:r>
            <a:r>
              <a:rPr lang="en-US" dirty="0" err="1" smtClean="0"/>
              <a:t>trong</a:t>
            </a:r>
            <a:r>
              <a:rPr lang="en-US" dirty="0" smtClean="0"/>
              <a:t> Layout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06" y="777230"/>
            <a:ext cx="3835650" cy="1038576"/>
          </a:xfrm>
          <a:prstGeom prst="rect">
            <a:avLst/>
          </a:prstGeom>
        </p:spPr>
      </p:pic>
      <p:sp>
        <p:nvSpPr>
          <p:cNvPr id="12" name="AutoShape 10" descr="A diagram explaining flexbox terminology. The size across the main axis of flexbox is called the main size, the other direction is the cross size. Those sizes have a main start, main end, cross start, and cross end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" y="777230"/>
            <a:ext cx="3569017" cy="1559085"/>
          </a:xfrm>
          <a:prstGeom prst="rect">
            <a:avLst/>
          </a:prstGeom>
        </p:spPr>
      </p:pic>
      <p:pic>
        <p:nvPicPr>
          <p:cNvPr id="17" name="Picture 2" descr="Diagram: no wrapping (boxes flowing outside of container), with wrapping (boxes wrapping to next line in container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0" y="3426308"/>
            <a:ext cx="2286202" cy="12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Flexbox: flex-direction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6027" y="1161979"/>
            <a:ext cx="86225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5D67B"/>
                </a:solidFill>
                <a:latin typeface="Operator Mono A"/>
              </a:rPr>
              <a:t>.container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{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flex-direction: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row | row-reverse | column | column-reverse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;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}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18" y="1801512"/>
            <a:ext cx="3927915" cy="20154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6026" y="182986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Operator Mono A"/>
              </a:rPr>
              <a:t>row</a:t>
            </a:r>
            <a:r>
              <a:rPr lang="en-US" dirty="0"/>
              <a:t> (default): left to right in </a:t>
            </a:r>
            <a:r>
              <a:rPr lang="en-US" dirty="0" err="1"/>
              <a:t>ltr</a:t>
            </a:r>
            <a:r>
              <a:rPr lang="en-US" dirty="0"/>
              <a:t>; right to left in </a:t>
            </a:r>
            <a:r>
              <a:rPr lang="en-US" dirty="0" err="1"/>
              <a:t>rtl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Operator Mono A"/>
              </a:rPr>
              <a:t>row-reverse</a:t>
            </a:r>
            <a:r>
              <a:rPr lang="en-US" dirty="0"/>
              <a:t>: right to left in </a:t>
            </a:r>
            <a:r>
              <a:rPr lang="en-US" dirty="0" err="1"/>
              <a:t>ltr</a:t>
            </a:r>
            <a:r>
              <a:rPr lang="en-US" dirty="0"/>
              <a:t>; left to right in </a:t>
            </a:r>
            <a:r>
              <a:rPr lang="en-US" dirty="0" err="1"/>
              <a:t>rtl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Operator Mono A"/>
              </a:rPr>
              <a:t>column</a:t>
            </a:r>
            <a:r>
              <a:rPr lang="en-US" dirty="0"/>
              <a:t>: same as row but top to bottom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Operator Mono A"/>
              </a:rPr>
              <a:t>column-reverse</a:t>
            </a:r>
            <a:r>
              <a:rPr lang="en-US" dirty="0"/>
              <a:t>: same as row-reverse but bottom to top</a:t>
            </a:r>
          </a:p>
        </p:txBody>
      </p:sp>
    </p:spTree>
    <p:extLst>
      <p:ext uri="{BB962C8B-B14F-4D97-AF65-F5344CB8AC3E}">
        <p14:creationId xmlns:p14="http://schemas.microsoft.com/office/powerpoint/2010/main" val="10329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087926" cy="644057"/>
          </a:xfrm>
        </p:spPr>
        <p:txBody>
          <a:bodyPr/>
          <a:lstStyle/>
          <a:p>
            <a:r>
              <a:rPr lang="en-US" sz="2800" dirty="0"/>
              <a:t>Flexbox: </a:t>
            </a:r>
            <a:r>
              <a:rPr lang="en-US" sz="2800" dirty="0" smtClean="0"/>
              <a:t>justify-content &amp; align-content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5" y="1633415"/>
            <a:ext cx="1965835" cy="3133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3824" y="718215"/>
            <a:ext cx="888825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5D67B"/>
                </a:solidFill>
                <a:latin typeface="Operator Mono A"/>
              </a:rPr>
              <a:t>.container 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{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justify-content: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flex-start | flex-end | center | space-between | space-around | space-evenly | start | end | left | right </a:t>
            </a:r>
            <a:r>
              <a:rPr lang="en-US" sz="1600" dirty="0">
                <a:solidFill>
                  <a:srgbClr val="FC9463"/>
                </a:solidFill>
                <a:latin typeface="Operator Mono A"/>
              </a:rPr>
              <a:t>...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sz="1600" dirty="0">
                <a:solidFill>
                  <a:srgbClr val="AA7EE1"/>
                </a:solidFill>
                <a:latin typeface="Operator Mono A"/>
              </a:rPr>
              <a:t>+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safe | unsafe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;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}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33" y="1591104"/>
            <a:ext cx="2513546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33613" y="3346848"/>
            <a:ext cx="3962400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5D67B"/>
                </a:solidFill>
                <a:latin typeface="Operator Mono A"/>
              </a:rPr>
              <a:t>.container 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{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align-content: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flex-start | flex-end | center | space-between | space-around | space-evenly | stretch | start | end | baseline | first baseline | last baseline </a:t>
            </a:r>
            <a:r>
              <a:rPr lang="en-US" sz="1600" dirty="0">
                <a:solidFill>
                  <a:srgbClr val="AA7EE1"/>
                </a:solidFill>
                <a:latin typeface="Operator Mono A"/>
              </a:rPr>
              <a:t>+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sz="1600" dirty="0">
                <a:solidFill>
                  <a:srgbClr val="FC9463"/>
                </a:solidFill>
                <a:latin typeface="Operator Mono A"/>
              </a:rPr>
              <a:t>...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safe | unsafe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;</a:t>
            </a:r>
            <a:r>
              <a:rPr lang="en-US" sz="1600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sz="1600" dirty="0">
                <a:solidFill>
                  <a:srgbClr val="72E0D1"/>
                </a:solidFill>
                <a:latin typeface="Operator Mono A"/>
              </a:rPr>
              <a:t>}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6196013" y="3444240"/>
            <a:ext cx="265747" cy="12434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93632" y="1318825"/>
            <a:ext cx="1181100" cy="31458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Flexbox:Order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86" y="1470749"/>
            <a:ext cx="3626100" cy="3139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3823" y="944106"/>
            <a:ext cx="435247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D67B"/>
                </a:solidFill>
                <a:latin typeface="Operator Mono A"/>
              </a:rPr>
              <a:t>.item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{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order: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&lt;integer&gt;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;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i="1" dirty="0">
                <a:solidFill>
                  <a:srgbClr val="5E7671"/>
                </a:solidFill>
                <a:latin typeface="Operator Mono A"/>
              </a:rPr>
              <a:t>/* default is 0 */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</a:t>
            </a:r>
            <a:r>
              <a:rPr lang="en-US" b="0" dirty="0" smtClean="0"/>
              <a:t>Grouping flex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 descr="Diagram: wrapping two flex items in a &lt;div&gt; to eliminate one of the flex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9" y="850106"/>
            <a:ext cx="4224655" cy="17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b page &lt;li&gt; elements laid out with nested flexbox contai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935504"/>
            <a:ext cx="4239894" cy="11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3398" y="2131325"/>
            <a:ext cx="3996287" cy="10772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 class=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A6B15"/>
                </a:solidFill>
                <a:effectLst/>
                <a:latin typeface="RysLatinModernMono"/>
              </a:rPr>
              <a:t>'menu'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 class=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A6B15"/>
                </a:solidFill>
                <a:effectLst/>
                <a:latin typeface="RysLatinModernMono"/>
              </a:rPr>
              <a:t>'date'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Aug 14, 2016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 class=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A6B15"/>
                </a:solidFill>
                <a:effectLst/>
                <a:latin typeface="RysLatinModernMono"/>
              </a:rPr>
              <a:t>'links'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 class=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A6B15"/>
                </a:solidFill>
                <a:effectLst/>
                <a:latin typeface="RysLatinModernMono"/>
              </a:rPr>
              <a:t>'signup'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Sign Up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RysLatinModernMono"/>
              </a:rPr>
              <a:t>&lt;!-- This is nested now --&gt;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 class=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A6B15"/>
                </a:solidFill>
                <a:effectLst/>
                <a:latin typeface="RysLatinModernMono"/>
              </a:rPr>
              <a:t>'login'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Login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RysLatinModernMono"/>
              </a:rPr>
              <a:t>&lt;!-- This one too! --&gt;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D7CC6"/>
                </a:solidFill>
                <a:effectLst/>
                <a:latin typeface="RysLatinModernMono"/>
              </a:rPr>
              <a:t>div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&gt;</a:t>
            </a:r>
            <a:r>
              <a:rPr kumimoji="0" lang="en-US" alt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1498" y="3464065"/>
            <a:ext cx="2701060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.links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09E33"/>
                </a:solidFill>
                <a:effectLst/>
                <a:latin typeface="RysLatinModernMono"/>
              </a:rPr>
              <a:t>border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: 1px solid #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fff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;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RysLatinModernMono"/>
              </a:rPr>
              <a:t>/* For debugging */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09E33"/>
                </a:solidFill>
                <a:effectLst/>
                <a:latin typeface="RysLatinModernMono"/>
              </a:rPr>
              <a:t>display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: flex;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09E33"/>
                </a:solidFill>
                <a:effectLst/>
                <a:latin typeface="RysLatinModernMono"/>
              </a:rPr>
              <a:t>justify-content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: flex-end;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649E"/>
                </a:solidFill>
                <a:effectLst/>
                <a:latin typeface="RysLatinModernMono"/>
              </a:rPr>
              <a:t>.login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7E8184"/>
                </a:solidFill>
                <a:latin typeface="RysLatinModernMono"/>
              </a:rPr>
              <a:t> </a:t>
            </a:r>
            <a:r>
              <a:rPr lang="en-US" altLang="en-US" sz="1000" b="1" dirty="0" smtClean="0">
                <a:solidFill>
                  <a:srgbClr val="7E8184"/>
                </a:solidFill>
                <a:latin typeface="RysLatinModernMono"/>
              </a:rPr>
              <a:t>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09E33"/>
                </a:solidFill>
                <a:effectLst/>
                <a:latin typeface="RysLatinModernMono"/>
              </a:rPr>
              <a:t>margin-left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: 20px;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E8184"/>
                </a:solidFill>
                <a:effectLst/>
                <a:latin typeface="RysLatinModernMono"/>
              </a:rPr>
              <a:t>}</a:t>
            </a:r>
            <a:r>
              <a:rPr kumimoji="0" lang="en-US" alt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7" y="1129166"/>
            <a:ext cx="3894252" cy="1286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08" y="3097843"/>
            <a:ext cx="3894252" cy="1321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189" y="2568456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đổi</a:t>
            </a:r>
            <a:r>
              <a:rPr lang="en-US" dirty="0" smtClean="0">
                <a:solidFill>
                  <a:srgbClr val="FF0000"/>
                </a:solidFill>
              </a:rPr>
              <a:t> Order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Flexbox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2971" y="1301827"/>
            <a:ext cx="4470401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"wrapper"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 Menu  --&gt;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Navbar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Vung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chua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noi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dung --&gt;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"item left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"item center"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Section 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"item right"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Section 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 Footer --&gt;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Footer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sz="11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3977" y="2358466"/>
            <a:ext cx="2842419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#656363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justify-content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section.item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30%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line-height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0618" y="2443104"/>
            <a:ext cx="2467429" cy="19543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.left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#dc4d4d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.center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#FD9A5C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.right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#e8a2af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618" y="872999"/>
            <a:ext cx="24589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22px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8892" y="957637"/>
            <a:ext cx="2797855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footer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0.5rem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#2795ee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9750" y="983410"/>
            <a:ext cx="2776935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nav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0.8rem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#5ca966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08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(Grid)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Float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Possition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con;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 smtClean="0"/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9" y="4130474"/>
            <a:ext cx="6579898" cy="5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HTML &amp; CSS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 descr="Trong hình ảnh có thể có: 1 người, đang cười, nội dung có thể là &quot;HTML Vs CSS HTML HTML + CSS    /head&gt; body&gt;      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7"/>
          <a:stretch/>
        </p:blipFill>
        <p:spPr bwMode="auto">
          <a:xfrm>
            <a:off x="1554480" y="822959"/>
            <a:ext cx="5105400" cy="38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" y="828559"/>
            <a:ext cx="4219054" cy="1819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3863" y="797182"/>
            <a:ext cx="3735600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"grid-container"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282" y="2994167"/>
            <a:ext cx="376167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.grid-container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grid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#2196F3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7463" y="2994167"/>
            <a:ext cx="4572000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.grid-item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63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container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grid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display: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Grid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block-level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Grid-inline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inline-level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grid container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grid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3037"/>
          <a:stretch/>
        </p:blipFill>
        <p:spPr>
          <a:xfrm>
            <a:off x="6583230" y="1611261"/>
            <a:ext cx="2372084" cy="74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663" y="3278471"/>
            <a:ext cx="2424566" cy="8118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8685" y="409034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ck"/>
              </a:rPr>
              <a:t>display: grid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943" y="3040392"/>
            <a:ext cx="932594" cy="13356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34031" y="427500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ack"/>
              </a:rPr>
              <a:t>display: inline-grid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2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https://www.w3schools.com/css/grid_colum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3" y="852237"/>
            <a:ext cx="1698824" cy="16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w3schools.com/css/grid_r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51" y="886214"/>
            <a:ext cx="2216460" cy="16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w3schools.com/css/grid_ga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65" y="885924"/>
            <a:ext cx="2041201" cy="16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0473" y="2674964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Grid Columns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9016" y="2609181"/>
            <a:ext cx="120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Grid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</a:rPr>
              <a:t>Rows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9692" y="2612839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Grid Gaps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366" y="1289718"/>
            <a:ext cx="202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B050"/>
                </a:solidFill>
              </a:rPr>
              <a:t>Khoảng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hở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giữa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các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hàng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và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cột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gọi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là</a:t>
            </a:r>
            <a:r>
              <a:rPr lang="en-US" sz="1600" dirty="0" smtClean="0">
                <a:solidFill>
                  <a:srgbClr val="00B050"/>
                </a:solidFill>
              </a:rPr>
              <a:t> gap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" name="AutoShape 8" descr="Example of grid-column-gap and grid-row-g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Gap (Gutters)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366" y="2674964"/>
            <a:ext cx="2025423" cy="16203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9287" y="3211891"/>
            <a:ext cx="6377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gap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03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lvl="1"/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grid-column-gap  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gap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giữa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các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cột</a:t>
            </a:r>
            <a:r>
              <a:rPr lang="en-US" altLang="en-US" sz="700" dirty="0"/>
              <a:t/>
            </a:r>
            <a:br>
              <a:rPr lang="en-US" altLang="en-US" sz="700" dirty="0"/>
            </a:b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grid-row-gap     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gap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giữa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các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hàng</a:t>
            </a:r>
            <a:r>
              <a:rPr lang="en-US" altLang="en-US" sz="700" dirty="0"/>
              <a:t/>
            </a:r>
            <a:br>
              <a:rPr lang="en-US" altLang="en-US" sz="700" dirty="0"/>
            </a:b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grid-gap		</a:t>
            </a:r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700" dirty="0" smtClean="0"/>
              <a:t>  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gap </a:t>
            </a:r>
            <a:r>
              <a:rPr lang="en-US" altLang="en-US" sz="1600" dirty="0" err="1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giữa</a:t>
            </a:r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các</a:t>
            </a:r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>
                <a:solidFill>
                  <a:srgbClr val="DC143C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hàng</a:t>
            </a:r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và</a:t>
            </a:r>
            <a:r>
              <a:rPr lang="en-US" altLang="en-US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cột</a:t>
            </a:r>
            <a:endParaRPr lang="en-US" sz="16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89224" y="4264977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grid-gap: </a:t>
            </a:r>
            <a:r>
              <a:rPr lang="en-US" sz="1400" b="1" dirty="0" smtClean="0">
                <a:solidFill>
                  <a:srgbClr val="00B050"/>
                </a:solidFill>
              </a:rPr>
              <a:t>15px 10px</a:t>
            </a:r>
            <a:r>
              <a:rPr lang="en-US" sz="1400" b="1" dirty="0">
                <a:solidFill>
                  <a:srgbClr val="00B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676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Grid </a:t>
            </a:r>
            <a:r>
              <a:rPr lang="en-US" b="0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container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items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grid-template-columns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Xác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cột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auto 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kích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thước</a:t>
            </a:r>
            <a:r>
              <a:rPr lang="en-US" dirty="0" smtClean="0">
                <a:sym typeface="Wingdings" panose="05000000000000000000" pitchFamily="2" charset="2"/>
              </a:rPr>
              <a:t> width)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grid-template-rows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Xác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cao</a:t>
            </a:r>
            <a:r>
              <a:rPr lang="en-US" dirty="0" smtClean="0">
                <a:sym typeface="Wingdings" panose="05000000000000000000" pitchFamily="2" charset="2"/>
              </a:rPr>
              <a:t> (height)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row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Sử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lớn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cột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hoạt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Tính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dựa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sẵn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container):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1fr </a:t>
            </a:r>
            <a:r>
              <a:rPr lang="en-US" dirty="0">
                <a:solidFill>
                  <a:srgbClr val="FF0000"/>
                </a:solidFill>
              </a:rPr>
              <a:t>= ((width of grid) - (3rem) - (25% of width of grid)) / 3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51829" y="829966"/>
            <a:ext cx="4157634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"grid-container"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4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6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7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CE9178"/>
                </a:solidFill>
                <a:latin typeface="Consolas" panose="020B0609020204030204" pitchFamily="49" charset="0"/>
              </a:rPr>
              <a:t>"grid-item"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9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" y="807934"/>
            <a:ext cx="4010105" cy="22777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605" y="3184808"/>
            <a:ext cx="350236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.grid-item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aquamarine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9920" y="3195938"/>
            <a:ext cx="4869543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.grid-container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B5CEA8"/>
                </a:solidFill>
                <a:latin typeface="Consolas" panose="020B0609020204030204" pitchFamily="49" charset="0"/>
              </a:rPr>
              <a:t>150px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B5CEA8"/>
                </a:solidFill>
                <a:latin typeface="Consolas" panose="020B0609020204030204" pitchFamily="49" charset="0"/>
              </a:rPr>
              <a:t>150px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grid-template-rows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grid-gap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20px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03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grid-template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 descr="https://o7planning.org/vi/12541/cache/images/i/5243075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1"/>
          <a:stretch/>
        </p:blipFill>
        <p:spPr bwMode="auto">
          <a:xfrm>
            <a:off x="1393372" y="950686"/>
            <a:ext cx="6172386" cy="3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8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CSS Grid </a:t>
            </a:r>
            <a:r>
              <a:rPr lang="en-US" sz="2800" b="0" dirty="0" smtClean="0"/>
              <a:t>Item – </a:t>
            </a:r>
            <a:r>
              <a:rPr lang="en-US" sz="2800" b="0" dirty="0" err="1" smtClean="0"/>
              <a:t>định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qua 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Item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Line </a:t>
            </a:r>
            <a:r>
              <a:rPr lang="en-US" dirty="0" err="1" smtClean="0"/>
              <a:t>trong</a:t>
            </a:r>
            <a:r>
              <a:rPr lang="en-US" dirty="0" smtClean="0"/>
              <a:t> Grid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Line </a:t>
            </a:r>
            <a:r>
              <a:rPr lang="en-US" dirty="0" err="1" smtClean="0"/>
              <a:t>trong</a:t>
            </a:r>
            <a:r>
              <a:rPr lang="en-US" dirty="0" smtClean="0"/>
              <a:t> grid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Line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(start)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lưới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19" y="2837596"/>
            <a:ext cx="2394857" cy="187423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52276" y="3003672"/>
            <a:ext cx="2428870" cy="1708160"/>
          </a:xfrm>
          <a:prstGeom prst="rect">
            <a:avLst/>
          </a:prstGeom>
          <a:solidFill>
            <a:srgbClr val="FFEE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.item1{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grid-row-start: 2;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343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grid-row-end: 3;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343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grid-column-start: 2;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343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grid-column-end: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07131" y="3239893"/>
            <a:ext cx="460603" cy="11248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3840" y="3202156"/>
            <a:ext cx="2031325" cy="1200329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.item1{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grid-row: 2;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grid-column: 2/2;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39" y="35861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5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Spanning Items Across Rows and </a:t>
            </a:r>
            <a:r>
              <a:rPr lang="en-US" sz="2400" dirty="0" smtClean="0"/>
              <a:t>Columns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13" y="850106"/>
            <a:ext cx="3095625" cy="36195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86857" y="1712550"/>
            <a:ext cx="2910115" cy="1154162"/>
          </a:xfrm>
          <a:prstGeom prst="rect">
            <a:avLst/>
          </a:prstGeom>
          <a:solidFill>
            <a:srgbClr val="FFEE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.item1{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Hack"/>
              </a:rPr>
              <a:t>   grid-column-start: 1;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34346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023"/>
                </a:solidFill>
                <a:effectLst/>
                <a:latin typeface="Hack"/>
              </a:rPr>
              <a:t>   grid-column-end: 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202023"/>
                </a:solidFill>
                <a:latin typeface="Hack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351" y="3546276"/>
            <a:ext cx="500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: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://learncssgrid.com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https://www.w3schools.com/css/css_grid_item.asp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CSS justify-items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8000" y="710977"/>
            <a:ext cx="8393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.container  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     justify-items: start | end |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HelveticaNeueLight"/>
              </a:rPr>
              <a:t>center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 | stretch;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 descr="https://o7planning.org/vi/12541/cache/images/i/524471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89" y="1283670"/>
            <a:ext cx="2888168" cy="167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o7planning.org/vi/12541/cache/images/i/524471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23" y="999683"/>
            <a:ext cx="3180134" cy="18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o7planning.org/vi/12541/cache/images/i/524473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23" y="2884684"/>
            <a:ext cx="3180134" cy="1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o7planning.org/vi/12541/cache/images/i/524473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83" y="2957300"/>
            <a:ext cx="3018037" cy="174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04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CSS </a:t>
            </a:r>
            <a:r>
              <a:rPr lang="en-US" b="0" dirty="0" smtClean="0"/>
              <a:t>align-items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8606" y="701097"/>
            <a:ext cx="83864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.container  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   align-items: start | end |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HelveticaNeueLight"/>
              </a:rPr>
              <a:t>center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 | stretch;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NeueLight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Picture 4" descr="https://o7planning.org/vi/12541/cache/images/i/52467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59" y="1244781"/>
            <a:ext cx="2733134" cy="17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o7planning.org/vi/12541/cache/images/i/52467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75" y="1172017"/>
            <a:ext cx="2730807" cy="17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o7planning.org/vi/12541/cache/images/i/524672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59" y="2969510"/>
            <a:ext cx="2746699" cy="183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o7planning.org/vi/12541/cache/images/i/524672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75" y="2988487"/>
            <a:ext cx="2745013" cy="183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5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html &amp; CSs 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887704"/>
            <a:ext cx="5890259" cy="34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" y="793897"/>
            <a:ext cx="3747347" cy="15548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90571" y="743285"/>
            <a:ext cx="44196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"wrapper"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Menu  --&gt;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Navbar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Vung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chua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noi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 dung --&gt;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"item left</a:t>
            </a:r>
            <a:r>
              <a:rPr lang="en-US" sz="1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"item center"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Section 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"item right"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Section 3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section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Footer --&gt;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Footer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sz="1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413" y="2474328"/>
            <a:ext cx="3741539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container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#656363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grid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repeat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1fr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grid-gap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Thay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doi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cau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truc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"r c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"r l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0571" y="2723709"/>
            <a:ext cx="4419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.left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#dc4d4d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grid-area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r;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.center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#FD9A5C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grid-area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c;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.right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#e8a2af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grid-area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: l;</a:t>
            </a: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53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Flexbox: Browser Support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04" y="960388"/>
            <a:ext cx="86225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Broken up by "version" of flexbox: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new) </a:t>
            </a:r>
            <a:r>
              <a:rPr lang="en-US" sz="2000" dirty="0"/>
              <a:t>means the recent syntax from the specification (e.g. </a:t>
            </a:r>
            <a:r>
              <a:rPr lang="en-US" sz="2000" dirty="0">
                <a:solidFill>
                  <a:srgbClr val="FF0000"/>
                </a:solidFill>
              </a:rPr>
              <a:t>display: flex;</a:t>
            </a:r>
            <a:r>
              <a:rPr lang="en-US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tweener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/>
              <a:t>means an odd unofficial syntax from 2011 (e.g. </a:t>
            </a:r>
            <a:r>
              <a:rPr lang="en-US" sz="2000" dirty="0">
                <a:solidFill>
                  <a:srgbClr val="FF0000"/>
                </a:solidFill>
              </a:rPr>
              <a:t>display: flexbox;</a:t>
            </a:r>
            <a:r>
              <a:rPr lang="en-US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(old) </a:t>
            </a:r>
            <a:r>
              <a:rPr lang="en-US" sz="2000" dirty="0"/>
              <a:t>means the old syntax from 2009 (e.g. </a:t>
            </a:r>
            <a:r>
              <a:rPr lang="en-US" sz="2000" dirty="0">
                <a:solidFill>
                  <a:srgbClr val="FF0000"/>
                </a:solidFill>
              </a:rPr>
              <a:t>display: box;</a:t>
            </a:r>
            <a:r>
              <a:rPr lang="en-US" sz="2000" dirty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" y="2706838"/>
            <a:ext cx="8431054" cy="13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Case Study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Case study 1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2" descr="Image result for web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1" t="1316" r="56" b="55618"/>
          <a:stretch/>
        </p:blipFill>
        <p:spPr bwMode="auto">
          <a:xfrm>
            <a:off x="99059" y="754379"/>
            <a:ext cx="4137660" cy="394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web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4" t="50669" r="-211" b="6499"/>
          <a:stretch/>
        </p:blipFill>
        <p:spPr bwMode="auto">
          <a:xfrm>
            <a:off x="4503418" y="754379"/>
            <a:ext cx="4175761" cy="394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22" y="590118"/>
            <a:ext cx="6179344" cy="678021"/>
          </a:xfrm>
        </p:spPr>
        <p:txBody>
          <a:bodyPr/>
          <a:lstStyle/>
          <a:p>
            <a:r>
              <a:rPr lang="en-US" dirty="0"/>
              <a:t>Front-End 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1622" y="1418079"/>
            <a:ext cx="6179344" cy="4349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Session 2: Web </a:t>
            </a:r>
            <a:r>
              <a:rPr lang="en-AU" dirty="0" smtClean="0">
                <a:solidFill>
                  <a:srgbClr val="00B050"/>
                </a:solidFill>
              </a:rPr>
              <a:t>Responsive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9" y="1914401"/>
            <a:ext cx="3087095" cy="263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Responsive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Adaptive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 descr="Responsive Vs Adaptive Web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4" y="930710"/>
            <a:ext cx="8102457" cy="35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57300" y="2355805"/>
            <a:ext cx="200025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4" y="811113"/>
            <a:ext cx="3823906" cy="374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58" y="805529"/>
            <a:ext cx="4471524" cy="375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2" descr="Diagram: HTML content pointing to media queries, which point to mobile, tablet, and desktop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24" y="816697"/>
            <a:ext cx="4138862" cy="39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 </a:t>
            </a:r>
            <a:r>
              <a:rPr lang="en-AU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2" descr="Diagram: media query composed of the @media at-rule, a media type, a media feature, then a bunch of ordinary C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4202" r="2603" b="8403"/>
          <a:stretch/>
        </p:blipFill>
        <p:spPr bwMode="auto">
          <a:xfrm>
            <a:off x="461216" y="964935"/>
            <a:ext cx="8257283" cy="34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" y="655933"/>
            <a:ext cx="4710376" cy="40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iagram: mobile device with red background, tablet with yellow background, desktop with blue background. Background colors set with media queri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46" y="3190465"/>
            <a:ext cx="3533465" cy="14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382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Fluid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fixed-width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8" name="Picture 2" descr="Diagram: fluid layout expanding to fill entire width of the browser, fixed-width layout staying the same even if browser gets w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30" y="1828800"/>
            <a:ext cx="6563684" cy="25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3A9B-4311-1942-ACB8-0AAE96A6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/>
              <a:t> </a:t>
            </a:r>
            <a:r>
              <a:rPr lang="en-US" dirty="0" smtClean="0"/>
              <a:t>dung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6896-78E5-EB47-8B1F-92735C91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Layout</a:t>
            </a:r>
            <a:endParaRPr lang="en-US" dirty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page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&lt;div&gt; </a:t>
            </a:r>
            <a:r>
              <a:rPr lang="en-US" dirty="0" err="1" smtClean="0"/>
              <a:t>và</a:t>
            </a:r>
            <a:r>
              <a:rPr lang="en-US" dirty="0" smtClean="0"/>
              <a:t> CSS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 </a:t>
            </a:r>
            <a:r>
              <a:rPr lang="en-US" dirty="0" err="1" smtClean="0"/>
              <a:t>vào</a:t>
            </a:r>
            <a:r>
              <a:rPr lang="en-US" dirty="0" smtClean="0"/>
              <a:t> page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layout</a:t>
            </a: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CSS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622B-1770-A146-9DBF-36D31A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AA82-EEA7-C747-876C-C92400FB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DB35-72A2-FA43-BB45-9FBF4C15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9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Responsive - </a:t>
            </a:r>
            <a:r>
              <a:rPr lang="en-AU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0" y="937023"/>
            <a:ext cx="850629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7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Responsive: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57300" y="2355805"/>
            <a:ext cx="200025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4" y="811113"/>
            <a:ext cx="3823906" cy="374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58" y="805529"/>
            <a:ext cx="4471524" cy="375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4" descr="Kết quả hình ảnh cho gr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9" y="1449148"/>
            <a:ext cx="6174582" cy="19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36" y="2353389"/>
            <a:ext cx="5329464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5" y="819626"/>
            <a:ext cx="4539537" cy="3744517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page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&lt;div&gt;?</a:t>
            </a:r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&lt;div&gt;?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Float</a:t>
            </a:r>
          </a:p>
          <a:p>
            <a:pPr lvl="2"/>
            <a:r>
              <a:rPr lang="en-US" dirty="0" smtClean="0"/>
              <a:t>Flex </a:t>
            </a:r>
          </a:p>
          <a:p>
            <a:pPr lvl="2"/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web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" r="50056" b="52901"/>
          <a:stretch/>
        </p:blipFill>
        <p:spPr bwMode="auto">
          <a:xfrm>
            <a:off x="4818142" y="766049"/>
            <a:ext cx="4082970" cy="40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iagram: Mixing and matching flexbox layout with block boxes and flo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89" y="2674620"/>
            <a:ext cx="2237463" cy="20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 In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layout Web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1030" name="Picture 6" descr="https://i1.wp.com/css-tricks.com/wp-content/csstricks-uploads/web-layout.png?resize=540%2C240&amp;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r="19765"/>
          <a:stretch/>
        </p:blipFill>
        <p:spPr bwMode="auto">
          <a:xfrm>
            <a:off x="5928995" y="2610348"/>
            <a:ext cx="2895600" cy="20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606" b="15988"/>
          <a:stretch/>
        </p:blipFill>
        <p:spPr>
          <a:xfrm>
            <a:off x="223043" y="2758440"/>
            <a:ext cx="2611597" cy="1680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8535" b="12566"/>
          <a:stretch/>
        </p:blipFill>
        <p:spPr>
          <a:xfrm>
            <a:off x="213220" y="4379908"/>
            <a:ext cx="1498083" cy="410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680" y="2641990"/>
            <a:ext cx="2697798" cy="2052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8116" r="26467" b="36375"/>
          <a:stretch/>
        </p:blipFill>
        <p:spPr>
          <a:xfrm>
            <a:off x="5059997" y="2222186"/>
            <a:ext cx="1196340" cy="3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layout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ttps://i1.wp.com/css-tricks.com/wp-content/csstricks-uploads/reflow-example-1.png?resize=540%2C177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18" y="1462722"/>
            <a:ext cx="5143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1.wp.com/css-tricks.com/wp-content/csstricks-uploads/reflow-example-2.png?resize=540%2C1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3083994"/>
            <a:ext cx="5112148" cy="16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</a:t>
            </a:r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https://i1.wp.com/css-tricks.com/wp-content/csstricks-uploads/unclearedfooter.png?resize=540%2C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" y="1422641"/>
            <a:ext cx="4257698" cy="153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2.wp.com/css-tricks.com/wp-content/csstricks-uploads/clearedfooter.png?resize=540%2C2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8"/>
          <a:stretch/>
        </p:blipFill>
        <p:spPr bwMode="auto">
          <a:xfrm>
            <a:off x="5181600" y="1357795"/>
            <a:ext cx="3291840" cy="16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0337" y="844895"/>
            <a:ext cx="239039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5D67B"/>
                </a:solidFill>
                <a:latin typeface="Operator Mono A"/>
              </a:rPr>
              <a:t>#footer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{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clear: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both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;</a:t>
            </a:r>
            <a:r>
              <a:rPr lang="en-US" dirty="0">
                <a:solidFill>
                  <a:srgbClr val="F5D67B"/>
                </a:solidFill>
                <a:latin typeface="Operator Mono A"/>
              </a:rPr>
              <a:t> </a:t>
            </a:r>
            <a:r>
              <a:rPr lang="en-US" dirty="0">
                <a:solidFill>
                  <a:srgbClr val="72E0D1"/>
                </a:solidFill>
                <a:latin typeface="Operator Mono A"/>
              </a:rPr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403" y="988463"/>
            <a:ext cx="403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Footer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nằm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1277" y="3056756"/>
            <a:ext cx="343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Footer </a:t>
            </a:r>
            <a:r>
              <a:rPr lang="en-US" sz="1600" dirty="0" err="1" smtClean="0">
                <a:solidFill>
                  <a:srgbClr val="FF0000"/>
                </a:solidFill>
              </a:rPr>
              <a:t>sau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khi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sử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dụng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thuộc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tính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clear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3078" name="Picture 6" descr="https://i1.wp.com/css-tricks.com/wp-content/csstricks-uploads/directionalclearing.png?resize=540%2C226&amp;ssl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7" y="3226033"/>
            <a:ext cx="3580546" cy="14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319" y="292954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Clear </a:t>
            </a:r>
            <a:r>
              <a:rPr lang="en-US" b="1" dirty="0" err="1" smtClean="0">
                <a:solidFill>
                  <a:srgbClr val="00B050"/>
                </a:solidFill>
              </a:rPr>
              <a:t>đơn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hướng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https://i1.wp.com/css-tricks.com/wp-content/csstricks-uploads/grid-blocks.png?resize=540%2C182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" y="819468"/>
            <a:ext cx="5143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0.wp.com/css-tricks.com/wp-content/csstricks-uploads/grid-blocks-cleared.png?resize=540%2C3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70"/>
          <a:stretch/>
        </p:blipFill>
        <p:spPr bwMode="auto">
          <a:xfrm>
            <a:off x="5797685" y="2348201"/>
            <a:ext cx="2732881" cy="24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ent Arrow 9"/>
          <p:cNvSpPr/>
          <p:nvPr/>
        </p:nvSpPr>
        <p:spPr>
          <a:xfrm rot="10800000" flipH="1">
            <a:off x="2987514" y="2642870"/>
            <a:ext cx="2301240" cy="131952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3449" y="4052251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Các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phân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vùng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sau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khi</a:t>
            </a:r>
            <a:r>
              <a:rPr lang="en-US" b="1" dirty="0" smtClean="0">
                <a:solidFill>
                  <a:srgbClr val="00B050"/>
                </a:solidFill>
              </a:rPr>
              <a:t> clear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2511</TotalTime>
  <Words>3458</Words>
  <Application>Microsoft Office PowerPoint</Application>
  <PresentationFormat>On-screen Show (16:9)</PresentationFormat>
  <Paragraphs>459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Consolas</vt:lpstr>
      <vt:lpstr>Hack</vt:lpstr>
      <vt:lpstr>HelveticaNeueLight</vt:lpstr>
      <vt:lpstr>Operator Mono A</vt:lpstr>
      <vt:lpstr>RysLatinModernMono</vt:lpstr>
      <vt:lpstr>Segoe UI</vt:lpstr>
      <vt:lpstr>Wingdings</vt:lpstr>
      <vt:lpstr>Template_Internal_Course</vt:lpstr>
      <vt:lpstr>Front-End Essentials</vt:lpstr>
      <vt:lpstr>Mối quan hệ giữa HTML &amp; CSS</vt:lpstr>
      <vt:lpstr>HTML, CSS và Js</vt:lpstr>
      <vt:lpstr>Nội dung </vt:lpstr>
      <vt:lpstr>Case Study 1</vt:lpstr>
      <vt:lpstr>Float</vt:lpstr>
      <vt:lpstr>Float</vt:lpstr>
      <vt:lpstr>Clearing the Float</vt:lpstr>
      <vt:lpstr>Clearing the Float</vt:lpstr>
      <vt:lpstr>Problems with Floats</vt:lpstr>
      <vt:lpstr>Flexbox Layout - Flexbox</vt:lpstr>
      <vt:lpstr>Flexbox Layout – Flexbox (tt)</vt:lpstr>
      <vt:lpstr>Flexbox: flex-direction</vt:lpstr>
      <vt:lpstr>Flexbox: justify-content &amp; align-content</vt:lpstr>
      <vt:lpstr>Flexbox:Order</vt:lpstr>
      <vt:lpstr>Flexbox: Grouping flex items</vt:lpstr>
      <vt:lpstr>Flexbox Example</vt:lpstr>
      <vt:lpstr>CSS </vt:lpstr>
      <vt:lpstr>Grid Layout</vt:lpstr>
      <vt:lpstr>Grid Layout</vt:lpstr>
      <vt:lpstr>Thuộc tính display</vt:lpstr>
      <vt:lpstr>Grid Gap (Gutters)</vt:lpstr>
      <vt:lpstr>Grid Container</vt:lpstr>
      <vt:lpstr>Grid Layout – Ví dụ</vt:lpstr>
      <vt:lpstr>grid-template</vt:lpstr>
      <vt:lpstr>CSS Grid Item – định vị thông qua Line</vt:lpstr>
      <vt:lpstr>Spanning Items Across Rows and Columns</vt:lpstr>
      <vt:lpstr>CSS justify-items</vt:lpstr>
      <vt:lpstr>CSS align-items</vt:lpstr>
      <vt:lpstr>Grid Layout</vt:lpstr>
      <vt:lpstr>Flexbox: Browser Support</vt:lpstr>
      <vt:lpstr>Các Case Study tượng tự Case study 1</vt:lpstr>
      <vt:lpstr>Front-End Essentials</vt:lpstr>
      <vt:lpstr>Sự khác biệt giữa Responsive và Adaptive</vt:lpstr>
      <vt:lpstr>PowerPoint Presentation</vt:lpstr>
      <vt:lpstr>Responsive Design</vt:lpstr>
      <vt:lpstr>Media Query</vt:lpstr>
      <vt:lpstr>Media Query</vt:lpstr>
      <vt:lpstr>PowerPoint Presentation</vt:lpstr>
      <vt:lpstr>Responsive - Exercise</vt:lpstr>
      <vt:lpstr>Responsive: Ẩn vùng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Ho Duc Linh (FA.DN)</cp:lastModifiedBy>
  <cp:revision>1085</cp:revision>
  <dcterms:created xsi:type="dcterms:W3CDTF">2015-08-31T01:44:46Z</dcterms:created>
  <dcterms:modified xsi:type="dcterms:W3CDTF">2021-01-26T02:11:38Z</dcterms:modified>
</cp:coreProperties>
</file>