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5" r:id="rId2"/>
    <p:sldId id="274" r:id="rId3"/>
    <p:sldId id="330" r:id="rId4"/>
    <p:sldId id="331" r:id="rId5"/>
    <p:sldId id="332" r:id="rId6"/>
    <p:sldId id="275" r:id="rId7"/>
    <p:sldId id="333" r:id="rId8"/>
    <p:sldId id="334" r:id="rId9"/>
    <p:sldId id="277" r:id="rId10"/>
    <p:sldId id="340" r:id="rId11"/>
    <p:sldId id="284" r:id="rId12"/>
    <p:sldId id="341" r:id="rId13"/>
    <p:sldId id="279" r:id="rId14"/>
    <p:sldId id="342" r:id="rId15"/>
    <p:sldId id="343" r:id="rId16"/>
    <p:sldId id="285" r:id="rId17"/>
    <p:sldId id="286" r:id="rId18"/>
    <p:sldId id="345" r:id="rId19"/>
    <p:sldId id="346" r:id="rId20"/>
    <p:sldId id="344" r:id="rId21"/>
    <p:sldId id="287" r:id="rId22"/>
    <p:sldId id="297" r:id="rId23"/>
    <p:sldId id="25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744" autoAdjust="0"/>
  </p:normalViewPr>
  <p:slideViewPr>
    <p:cSldViewPr snapToGrid="0" snapToObjects="1" showGuides="1">
      <p:cViewPr varScale="1">
        <p:scale>
          <a:sx n="92" d="100"/>
          <a:sy n="92" d="100"/>
        </p:scale>
        <p:origin x="56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-marsden.co.uk/css-cheat-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5375910" cy="4349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Session 1: </a:t>
            </a:r>
            <a:r>
              <a:rPr lang="en-US" dirty="0" smtClean="0">
                <a:solidFill>
                  <a:srgbClr val="00B050"/>
                </a:solidFill>
              </a:rPr>
              <a:t>Text, Link, List and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5139690" cy="678021"/>
          </a:xfrm>
        </p:spPr>
        <p:txBody>
          <a:bodyPr/>
          <a:lstStyle/>
          <a:p>
            <a:r>
              <a:rPr lang="en-US" dirty="0" smtClean="0"/>
              <a:t>Front-End </a:t>
            </a:r>
            <a:r>
              <a:rPr lang="en-US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27958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Session 2: </a:t>
            </a:r>
            <a:r>
              <a:rPr lang="en-US" b="1" dirty="0" smtClean="0">
                <a:solidFill>
                  <a:srgbClr val="00B050"/>
                </a:solidFill>
              </a:rPr>
              <a:t>Form and 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086" y="770279"/>
            <a:ext cx="5258026" cy="3744517"/>
          </a:xfrm>
        </p:spPr>
        <p:txBody>
          <a:bodyPr>
            <a:noAutofit/>
          </a:bodyPr>
          <a:lstStyle/>
          <a:p>
            <a:r>
              <a:rPr lang="en-US" sz="1600" dirty="0" smtClean="0"/>
              <a:t>Label: </a:t>
            </a:r>
            <a:r>
              <a:rPr lang="en-US" sz="1600" dirty="0" err="1" smtClean="0"/>
              <a:t>Nhãn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tử</a:t>
            </a:r>
            <a:r>
              <a:rPr lang="en-US" sz="1600" dirty="0" smtClean="0"/>
              <a:t> Form</a:t>
            </a:r>
          </a:p>
          <a:p>
            <a:r>
              <a:rPr lang="en-US" sz="1600" dirty="0" smtClean="0"/>
              <a:t>Input: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(</a:t>
            </a:r>
            <a:r>
              <a:rPr lang="en-US" sz="1600" dirty="0" err="1" smtClean="0"/>
              <a:t>trên</a:t>
            </a:r>
            <a:r>
              <a:rPr lang="en-US" sz="1600" dirty="0" smtClean="0"/>
              <a:t> 1 </a:t>
            </a:r>
            <a:r>
              <a:rPr lang="en-US" sz="1600" dirty="0" err="1" smtClean="0"/>
              <a:t>dòng</a:t>
            </a:r>
            <a:r>
              <a:rPr lang="en-US" sz="1600" dirty="0" smtClean="0"/>
              <a:t>), </a:t>
            </a: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.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chủ</a:t>
            </a:r>
            <a:r>
              <a:rPr lang="en-US" sz="1600" dirty="0" smtClean="0"/>
              <a:t> </a:t>
            </a:r>
            <a:r>
              <a:rPr lang="en-US" sz="1600" dirty="0" err="1" smtClean="0"/>
              <a:t>yếu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smtClean="0"/>
              <a:t>Date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Ngày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tháng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năm</a:t>
            </a:r>
            <a:endParaRPr lang="en-US" sz="1200" dirty="0"/>
          </a:p>
          <a:p>
            <a:pPr lvl="1"/>
            <a:r>
              <a:rPr lang="en-US" sz="1200" dirty="0" smtClean="0"/>
              <a:t>Checkboxes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Chọn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nhiều</a:t>
            </a:r>
            <a:endParaRPr lang="en-US" sz="1200" dirty="0"/>
          </a:p>
          <a:p>
            <a:pPr lvl="1"/>
            <a:r>
              <a:rPr lang="en-US" sz="1200" dirty="0" smtClean="0"/>
              <a:t>Select list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Danh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sách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sổ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xuống</a:t>
            </a:r>
            <a:r>
              <a:rPr lang="en-US" sz="1200" dirty="0" smtClean="0">
                <a:sym typeface="Wingdings" panose="05000000000000000000" pitchFamily="2" charset="2"/>
              </a:rPr>
              <a:t> (</a:t>
            </a:r>
            <a:r>
              <a:rPr lang="en-US" sz="1200" dirty="0" err="1" smtClean="0">
                <a:sym typeface="Wingdings" panose="05000000000000000000" pitchFamily="2" charset="2"/>
              </a:rPr>
              <a:t>Chọn</a:t>
            </a:r>
            <a:r>
              <a:rPr lang="en-US" sz="1200" dirty="0" smtClean="0">
                <a:sym typeface="Wingdings" panose="05000000000000000000" pitchFamily="2" charset="2"/>
              </a:rPr>
              <a:t> 1 </a:t>
            </a:r>
            <a:r>
              <a:rPr lang="en-US" sz="1200" dirty="0" err="1" smtClean="0">
                <a:sym typeface="Wingdings" panose="05000000000000000000" pitchFamily="2" charset="2"/>
              </a:rPr>
              <a:t>hoặc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nhiều</a:t>
            </a:r>
            <a:endParaRPr lang="en-US" sz="1200" dirty="0" smtClean="0"/>
          </a:p>
          <a:p>
            <a:pPr lvl="1"/>
            <a:r>
              <a:rPr lang="en-US" sz="1200" dirty="0" smtClean="0"/>
              <a:t>File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Chọn</a:t>
            </a:r>
            <a:r>
              <a:rPr lang="en-US" sz="1200" dirty="0" smtClean="0">
                <a:sym typeface="Wingdings" panose="05000000000000000000" pitchFamily="2" charset="2"/>
              </a:rPr>
              <a:t> file</a:t>
            </a:r>
            <a:endParaRPr lang="en-US" sz="1200" dirty="0"/>
          </a:p>
          <a:p>
            <a:pPr lvl="1"/>
            <a:r>
              <a:rPr lang="en-US" sz="1200" dirty="0"/>
              <a:t>Radio </a:t>
            </a:r>
            <a:r>
              <a:rPr lang="en-US" sz="1200" dirty="0" smtClean="0"/>
              <a:t>buttons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Chọn</a:t>
            </a:r>
            <a:r>
              <a:rPr lang="en-US" sz="1200" dirty="0" smtClean="0">
                <a:sym typeface="Wingdings" panose="05000000000000000000" pitchFamily="2" charset="2"/>
              </a:rPr>
              <a:t> 1 </a:t>
            </a:r>
            <a:r>
              <a:rPr lang="en-US" sz="1200" dirty="0" err="1" smtClean="0">
                <a:sym typeface="Wingdings" panose="05000000000000000000" pitchFamily="2" charset="2"/>
              </a:rPr>
              <a:t>trong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nhiều</a:t>
            </a:r>
            <a:endParaRPr lang="en-US" sz="1200" dirty="0"/>
          </a:p>
          <a:p>
            <a:pPr lvl="1"/>
            <a:r>
              <a:rPr lang="en-US" sz="1200" dirty="0" smtClean="0"/>
              <a:t>Password </a:t>
            </a:r>
            <a:r>
              <a:rPr lang="en-US" sz="1200" dirty="0" smtClean="0">
                <a:sym typeface="Wingdings" panose="05000000000000000000" pitchFamily="2" charset="2"/>
              </a:rPr>
              <a:t> Text </a:t>
            </a:r>
            <a:r>
              <a:rPr lang="en-US" sz="1200" dirty="0" err="1" smtClean="0">
                <a:sym typeface="Wingdings" panose="05000000000000000000" pitchFamily="2" charset="2"/>
              </a:rPr>
              <a:t>được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mã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hóa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thành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ký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hiệu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đặc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biệt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….</a:t>
            </a:r>
            <a:endParaRPr lang="en-US" sz="1200" dirty="0"/>
          </a:p>
          <a:p>
            <a:r>
              <a:rPr lang="en-US" sz="1600" dirty="0" err="1" smtClean="0"/>
              <a:t>Textarea</a:t>
            </a:r>
            <a:r>
              <a:rPr lang="en-US" sz="1600" dirty="0" smtClean="0"/>
              <a:t>: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(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dòng</a:t>
            </a:r>
            <a:r>
              <a:rPr lang="en-US" sz="1600" dirty="0" smtClean="0"/>
              <a:t>)</a:t>
            </a:r>
          </a:p>
          <a:p>
            <a:r>
              <a:rPr lang="en-US" sz="1400" dirty="0" smtClean="0"/>
              <a:t>Button: </a:t>
            </a:r>
            <a:r>
              <a:rPr lang="en-US" sz="1400" dirty="0" err="1" smtClean="0"/>
              <a:t>có</a:t>
            </a:r>
            <a:r>
              <a:rPr lang="en-US" sz="1400" dirty="0" smtClean="0"/>
              <a:t> 03 </a:t>
            </a:r>
            <a:r>
              <a:rPr lang="en-US" sz="1400" dirty="0" err="1" smtClean="0"/>
              <a:t>loại</a:t>
            </a:r>
            <a:r>
              <a:rPr lang="en-US" sz="1400" dirty="0" smtClean="0"/>
              <a:t>: </a:t>
            </a:r>
          </a:p>
          <a:p>
            <a:pPr lvl="1"/>
            <a:r>
              <a:rPr lang="en-US" sz="1200" dirty="0" smtClean="0"/>
              <a:t>Submit</a:t>
            </a:r>
            <a:r>
              <a:rPr lang="en-US" sz="1200" dirty="0"/>
              <a:t>: </a:t>
            </a:r>
            <a:r>
              <a:rPr lang="en-US" sz="1200" dirty="0" err="1" smtClean="0"/>
              <a:t>Gửi</a:t>
            </a:r>
            <a:r>
              <a:rPr lang="en-US" sz="1200" dirty="0" smtClean="0"/>
              <a:t> </a:t>
            </a:r>
            <a:r>
              <a:rPr lang="en-US" sz="1200" dirty="0" err="1" smtClean="0"/>
              <a:t>dữ</a:t>
            </a:r>
            <a:r>
              <a:rPr lang="en-US" sz="1200" dirty="0" smtClean="0"/>
              <a:t> </a:t>
            </a:r>
            <a:r>
              <a:rPr lang="en-US" sz="1200" dirty="0" err="1" smtClean="0"/>
              <a:t>liệu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Form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Web Server</a:t>
            </a:r>
          </a:p>
          <a:p>
            <a:pPr lvl="1"/>
            <a:r>
              <a:rPr lang="en-US" sz="1200" dirty="0" smtClean="0"/>
              <a:t>Reset </a:t>
            </a:r>
            <a:r>
              <a:rPr lang="en-US" sz="1200" dirty="0" err="1" smtClean="0"/>
              <a:t>Xóa</a:t>
            </a:r>
            <a:r>
              <a:rPr lang="en-US" sz="1200" dirty="0" smtClean="0"/>
              <a:t> </a:t>
            </a:r>
            <a:r>
              <a:rPr lang="en-US" sz="1200" dirty="0" err="1" smtClean="0"/>
              <a:t>dữ</a:t>
            </a:r>
            <a:r>
              <a:rPr lang="en-US" sz="1200" dirty="0" smtClean="0"/>
              <a:t> </a:t>
            </a:r>
            <a:r>
              <a:rPr lang="en-US" sz="1200" dirty="0" err="1" smtClean="0"/>
              <a:t>liệu</a:t>
            </a:r>
            <a:r>
              <a:rPr lang="en-US" sz="1200" dirty="0" smtClean="0"/>
              <a:t>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điền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phần</a:t>
            </a:r>
            <a:r>
              <a:rPr lang="en-US" sz="1200" dirty="0" smtClean="0"/>
              <a:t> </a:t>
            </a:r>
            <a:r>
              <a:rPr lang="en-US" sz="1200" dirty="0" err="1" smtClean="0"/>
              <a:t>tử</a:t>
            </a:r>
            <a:r>
              <a:rPr lang="en-US" sz="1200" dirty="0" smtClean="0"/>
              <a:t> ở Form</a:t>
            </a:r>
            <a:endParaRPr lang="en-US" sz="1200" dirty="0"/>
          </a:p>
          <a:p>
            <a:pPr lvl="1"/>
            <a:r>
              <a:rPr lang="en-US" sz="1200" dirty="0"/>
              <a:t>Button: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bình</a:t>
            </a:r>
            <a:r>
              <a:rPr lang="en-US" sz="1200" dirty="0" smtClean="0"/>
              <a:t> </a:t>
            </a:r>
            <a:r>
              <a:rPr lang="en-US" sz="1200" dirty="0" err="1" smtClean="0"/>
              <a:t>thường</a:t>
            </a:r>
            <a:r>
              <a:rPr lang="en-US" sz="1200" dirty="0" smtClean="0"/>
              <a:t>, </a:t>
            </a:r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động</a:t>
            </a:r>
            <a:r>
              <a:rPr lang="en-US" sz="1200" dirty="0" smtClean="0"/>
              <a:t> </a:t>
            </a:r>
            <a:r>
              <a:rPr lang="en-US" sz="1200" dirty="0" err="1" smtClean="0"/>
              <a:t>mặc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ban </a:t>
            </a:r>
            <a:r>
              <a:rPr lang="en-US" sz="1200" dirty="0" err="1" smtClean="0"/>
              <a:t>đầu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html For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" y="723780"/>
            <a:ext cx="3392127" cy="39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0540" y="3611880"/>
            <a:ext cx="578032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TextArea</a:t>
            </a:r>
            <a:endParaRPr 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1834" y="1932098"/>
            <a:ext cx="1400629" cy="11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Form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1022" y="16105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width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5537" y="12825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padding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1932" y="1262831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margin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7023" y="1655849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display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2811" y="2095216"/>
            <a:ext cx="82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border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539" y="2541440"/>
            <a:ext cx="146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border-radius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153" y="2987664"/>
            <a:ext cx="111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box-sizing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8302" y="355888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:focus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92399" y="215166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background-image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40425" y="271984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background-position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0038" y="322515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background-repeat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018" y="35178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6248400" y="2322142"/>
            <a:ext cx="314922" cy="130947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63322" y="2792211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icon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17" y="866314"/>
            <a:ext cx="7014995" cy="36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593" y="962875"/>
            <a:ext cx="7501052" cy="3485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"wrapper"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First Name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fname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"Your name.."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Last Name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"Your last name.."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australia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Australia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canada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Canada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usa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USA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"subject"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Subject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"subject"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"subject"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"Write something.."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390" y="865938"/>
            <a:ext cx="4572000" cy="360098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wrapper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900px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#f2f2f2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textarea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margin-top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6px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1326" y="869653"/>
            <a:ext cx="394656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:focus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select:focus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textarea:focus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darkcyan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 smtClean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#4CAF50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:hover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#45a049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&amp;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 descr="D:\MY LECTURES\LT GIAO DIEN WEB\GT_Versions_2\Bai tap_New\unique_login_form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0"/>
          <a:stretch/>
        </p:blipFill>
        <p:spPr bwMode="auto">
          <a:xfrm>
            <a:off x="962262" y="823954"/>
            <a:ext cx="7003256" cy="374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– </a:t>
            </a:r>
            <a:r>
              <a:rPr lang="en-AU" dirty="0" err="1" smtClean="0"/>
              <a:t>Cấu</a:t>
            </a:r>
            <a:r>
              <a:rPr lang="en-AU" dirty="0" smtClean="0"/>
              <a:t> </a:t>
            </a:r>
            <a:r>
              <a:rPr lang="en-AU" dirty="0" err="1" smtClean="0"/>
              <a:t>trúc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557" y="1262884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013" y="2118714"/>
            <a:ext cx="1612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Row </a:t>
            </a:r>
            <a:r>
              <a:rPr lang="en-US" sz="1400" dirty="0" err="1" smtClean="0">
                <a:solidFill>
                  <a:srgbClr val="FF0000"/>
                </a:solidFill>
              </a:rPr>
              <a:t>chứa</a:t>
            </a:r>
            <a:r>
              <a:rPr lang="en-US" sz="1400" dirty="0" smtClean="0">
                <a:solidFill>
                  <a:srgbClr val="FF0000"/>
                </a:solidFill>
              </a:rPr>
              <a:t> data &lt;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428" y="1808475"/>
            <a:ext cx="332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Row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Tiêu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đề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Table &lt;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tr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trong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&lt;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thead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013" y="2428271"/>
            <a:ext cx="1612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Row </a:t>
            </a:r>
            <a:r>
              <a:rPr lang="en-US" sz="1400" dirty="0" err="1" smtClean="0">
                <a:solidFill>
                  <a:srgbClr val="FF0000"/>
                </a:solidFill>
              </a:rPr>
              <a:t>chứa</a:t>
            </a:r>
            <a:r>
              <a:rPr lang="en-US" sz="1400" dirty="0" smtClean="0">
                <a:solidFill>
                  <a:srgbClr val="FF0000"/>
                </a:solidFill>
              </a:rPr>
              <a:t> data &lt;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013" y="2734212"/>
            <a:ext cx="1612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Row </a:t>
            </a:r>
            <a:r>
              <a:rPr lang="en-US" sz="1400" dirty="0" err="1" smtClean="0">
                <a:solidFill>
                  <a:srgbClr val="FF0000"/>
                </a:solidFill>
              </a:rPr>
              <a:t>chứa</a:t>
            </a:r>
            <a:r>
              <a:rPr lang="en-US" sz="1400" dirty="0" smtClean="0">
                <a:solidFill>
                  <a:srgbClr val="FF0000"/>
                </a:solidFill>
              </a:rPr>
              <a:t> data &lt;</a:t>
            </a:r>
            <a:r>
              <a:rPr lang="en-US" sz="1400" dirty="0" err="1" smtClean="0">
                <a:solidFill>
                  <a:srgbClr val="FF0000"/>
                </a:solidFill>
              </a:rPr>
              <a:t>tr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2344" y="3324237"/>
            <a:ext cx="92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- </a:t>
            </a:r>
            <a:r>
              <a:rPr lang="en-US" sz="1100" dirty="0" smtClean="0">
                <a:solidFill>
                  <a:srgbClr val="0070C0"/>
                </a:solidFill>
              </a:rPr>
              <a:t>&lt;td&gt;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058" y="3324237"/>
            <a:ext cx="92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- </a:t>
            </a:r>
            <a:r>
              <a:rPr lang="en-US" sz="1100" dirty="0" smtClean="0">
                <a:solidFill>
                  <a:srgbClr val="0070C0"/>
                </a:solidFill>
              </a:rPr>
              <a:t>&lt;td&gt;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110" y="3333109"/>
            <a:ext cx="92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- </a:t>
            </a:r>
            <a:r>
              <a:rPr lang="en-US" sz="1100" dirty="0" smtClean="0">
                <a:solidFill>
                  <a:srgbClr val="0070C0"/>
                </a:solidFill>
              </a:rPr>
              <a:t>&lt;td&gt;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1395" y="3333109"/>
            <a:ext cx="92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- </a:t>
            </a:r>
            <a:r>
              <a:rPr lang="en-US" sz="1100" dirty="0" smtClean="0">
                <a:solidFill>
                  <a:srgbClr val="0070C0"/>
                </a:solidFill>
              </a:rPr>
              <a:t>&lt;td&gt;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7596" y="1147468"/>
            <a:ext cx="925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</a:t>
            </a:r>
            <a:r>
              <a:rPr lang="en-US" sz="1100" dirty="0" err="1" smtClean="0">
                <a:solidFill>
                  <a:srgbClr val="FF0000"/>
                </a:solidFill>
              </a:rPr>
              <a:t>tiêu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đề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</a:rPr>
              <a:t>&lt;</a:t>
            </a:r>
            <a:r>
              <a:rPr lang="en-US" sz="1100" b="1" dirty="0" err="1" smtClean="0">
                <a:solidFill>
                  <a:srgbClr val="0070C0"/>
                </a:solidFill>
              </a:rPr>
              <a:t>th</a:t>
            </a:r>
            <a:r>
              <a:rPr lang="en-US" sz="1100" b="1" dirty="0" smtClean="0">
                <a:solidFill>
                  <a:srgbClr val="0070C0"/>
                </a:solidFill>
              </a:rPr>
              <a:t>&gt;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4561" y="1151715"/>
            <a:ext cx="925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</a:t>
            </a:r>
            <a:r>
              <a:rPr lang="en-US" sz="1100" dirty="0" err="1" smtClean="0">
                <a:solidFill>
                  <a:srgbClr val="FF0000"/>
                </a:solidFill>
              </a:rPr>
              <a:t>tiêu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đề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</a:rPr>
              <a:t>&lt;</a:t>
            </a:r>
            <a:r>
              <a:rPr lang="en-US" sz="1100" b="1" dirty="0" err="1" smtClean="0">
                <a:solidFill>
                  <a:srgbClr val="0070C0"/>
                </a:solidFill>
              </a:rPr>
              <a:t>th</a:t>
            </a:r>
            <a:r>
              <a:rPr lang="en-US" sz="1100" b="1" dirty="0" smtClean="0">
                <a:solidFill>
                  <a:srgbClr val="0070C0"/>
                </a:solidFill>
              </a:rPr>
              <a:t>&gt;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4311" y="1151715"/>
            <a:ext cx="925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</a:t>
            </a:r>
            <a:r>
              <a:rPr lang="en-US" sz="1100" dirty="0" err="1" smtClean="0">
                <a:solidFill>
                  <a:srgbClr val="FF0000"/>
                </a:solidFill>
              </a:rPr>
              <a:t>tiêu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đề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</a:rPr>
              <a:t>&lt;</a:t>
            </a:r>
            <a:r>
              <a:rPr lang="en-US" sz="1100" b="1" dirty="0" err="1" smtClean="0">
                <a:solidFill>
                  <a:srgbClr val="0070C0"/>
                </a:solidFill>
              </a:rPr>
              <a:t>th</a:t>
            </a:r>
            <a:r>
              <a:rPr lang="en-US" sz="1100" b="1" dirty="0" smtClean="0">
                <a:solidFill>
                  <a:srgbClr val="0070C0"/>
                </a:solidFill>
              </a:rPr>
              <a:t>&gt;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3283" y="1121677"/>
            <a:ext cx="925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0000"/>
                </a:solidFill>
              </a:rPr>
              <a:t>Cột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trong</a:t>
            </a:r>
            <a:r>
              <a:rPr lang="en-US" sz="1100" dirty="0" smtClean="0">
                <a:solidFill>
                  <a:srgbClr val="FF0000"/>
                </a:solidFill>
              </a:rPr>
              <a:t> row </a:t>
            </a:r>
            <a:r>
              <a:rPr lang="en-US" sz="1100" dirty="0" err="1" smtClean="0">
                <a:solidFill>
                  <a:srgbClr val="FF0000"/>
                </a:solidFill>
              </a:rPr>
              <a:t>tiêu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đề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</a:rPr>
              <a:t>&lt;</a:t>
            </a:r>
            <a:r>
              <a:rPr lang="en-US" sz="1100" b="1" dirty="0" err="1" smtClean="0">
                <a:solidFill>
                  <a:srgbClr val="0070C0"/>
                </a:solidFill>
              </a:rPr>
              <a:t>th</a:t>
            </a:r>
            <a:r>
              <a:rPr lang="en-US" sz="1100" b="1" dirty="0" smtClean="0">
                <a:solidFill>
                  <a:srgbClr val="0070C0"/>
                </a:solidFill>
              </a:rPr>
              <a:t>&gt;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9672" y="3008646"/>
            <a:ext cx="258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Row 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footer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của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table &lt;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tfoot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52726" y="1540157"/>
            <a:ext cx="723752" cy="27976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Image result for table s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25" y="4014870"/>
            <a:ext cx="2979161" cy="6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482700" y="4030245"/>
            <a:ext cx="3091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Gộp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ô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– </a:t>
            </a:r>
            <a:r>
              <a:rPr lang="en-US" sz="1600" dirty="0" err="1" smtClean="0">
                <a:solidFill>
                  <a:srgbClr val="FF0000"/>
                </a:solidFill>
              </a:rPr>
              <a:t>rowspan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Gộp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ô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cột</a:t>
            </a:r>
            <a:r>
              <a:rPr lang="en-US" sz="1600" dirty="0" smtClean="0"/>
              <a:t> - </a:t>
            </a:r>
            <a:r>
              <a:rPr lang="en-US" sz="1600" dirty="0" err="1" smtClean="0">
                <a:solidFill>
                  <a:srgbClr val="FF0000"/>
                </a:solidFill>
              </a:rPr>
              <a:t>colspan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79" y="1760078"/>
            <a:ext cx="4066666" cy="15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cho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8322" y="1735754"/>
            <a:ext cx="1400629" cy="11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76877" y="9687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padding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8516" y="1501034"/>
            <a:ext cx="108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text-align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237" y="1541757"/>
            <a:ext cx="82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border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137" y="1965899"/>
            <a:ext cx="146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border-radius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0204" y="332621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:hover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93779" y="211861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198" y="320705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background-color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91703" y="274150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font-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63" y="1766633"/>
            <a:ext cx="3647925" cy="1416522"/>
          </a:xfrm>
          <a:prstGeom prst="rect">
            <a:avLst/>
          </a:prstGeom>
        </p:spPr>
      </p:pic>
      <p:pic>
        <p:nvPicPr>
          <p:cNvPr id="21" name="Picture 2" descr="Image result for table sp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93" y="3639600"/>
            <a:ext cx="3873073" cy="8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-9665" y="249493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border-collapse</a:t>
            </a:r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1" y="30029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overflow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612" y="1117393"/>
            <a:ext cx="1624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border-spacing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Table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385"/>
          <a:stretch/>
        </p:blipFill>
        <p:spPr>
          <a:xfrm>
            <a:off x="278606" y="1494972"/>
            <a:ext cx="4569165" cy="1570929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333829" y="766071"/>
            <a:ext cx="4463142" cy="606886"/>
          </a:xfrm>
          <a:prstGeom prst="borderCallout1">
            <a:avLst>
              <a:gd name="adj1" fmla="val 106401"/>
              <a:gd name="adj2" fmla="val 49834"/>
              <a:gd name="adj3" fmla="val 174107"/>
              <a:gd name="adj4" fmla="val 44712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border-spacing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khoảng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cell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51" y="3187916"/>
            <a:ext cx="4288634" cy="157934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123541" y="1780718"/>
            <a:ext cx="3623243" cy="885371"/>
          </a:xfrm>
          <a:prstGeom prst="wedgeRectCallout">
            <a:avLst>
              <a:gd name="adj1" fmla="val -44069"/>
              <a:gd name="adj2" fmla="val 113319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border-collapse:collapse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cell </a:t>
            </a:r>
            <a:r>
              <a:rPr lang="en-US" dirty="0" err="1" smtClean="0">
                <a:solidFill>
                  <a:srgbClr val="FF0000"/>
                </a:solidFill>
              </a:rPr>
              <a:t>chung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boder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2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" y="850106"/>
            <a:ext cx="3185160" cy="391715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Cho Layout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endParaRPr lang="en-US" sz="1800" dirty="0" smtClean="0"/>
          </a:p>
          <a:p>
            <a:pPr lvl="1"/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cấu</a:t>
            </a:r>
            <a:r>
              <a:rPr lang="en-US" sz="1600" dirty="0" smtClean="0"/>
              <a:t> </a:t>
            </a:r>
            <a:r>
              <a:rPr lang="en-US" sz="1600" dirty="0" err="1" smtClean="0"/>
              <a:t>trúc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Layout</a:t>
            </a:r>
          </a:p>
          <a:p>
            <a:pPr lvl="1"/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tử</a:t>
            </a:r>
            <a:r>
              <a:rPr lang="en-US" sz="1600" dirty="0" smtClean="0"/>
              <a:t> HTML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endParaRPr lang="en-US" sz="1600" dirty="0" smtClean="0"/>
          </a:p>
          <a:p>
            <a:pPr lvl="1"/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tử</a:t>
            </a:r>
            <a:r>
              <a:rPr lang="en-US" sz="1600" dirty="0" smtClean="0"/>
              <a:t> HTML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bên</a:t>
            </a:r>
            <a:r>
              <a:rPr lang="en-US" sz="1600" dirty="0" smtClean="0"/>
              <a:t> (Heading, Text (p, span, …), Link, …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Image result for web templ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7200" r="4991" b="21200"/>
          <a:stretch/>
        </p:blipFill>
        <p:spPr bwMode="auto">
          <a:xfrm>
            <a:off x="3253740" y="939100"/>
            <a:ext cx="5815744" cy="2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472" y="747129"/>
            <a:ext cx="3998685" cy="35548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Product 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Product 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Product Quality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Product 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Quatity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"td-center"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Name 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"td-center"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Good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"td-center"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100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tfoot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Total: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"td-center"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310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tfoot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9112" y="775784"/>
            <a:ext cx="4575402" cy="300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collapse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thead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tfoot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8px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td.td-center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td.total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tbody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tr:hover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darkgrey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40" y="3815734"/>
            <a:ext cx="2582372" cy="10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2" descr="Image result for table c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22265" r="12889" b="22848"/>
          <a:stretch/>
        </p:blipFill>
        <p:spPr bwMode="auto">
          <a:xfrm>
            <a:off x="863742" y="806532"/>
            <a:ext cx="7452231" cy="37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4" descr="Kết quả hình ảnh cho 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9" y="1449148"/>
            <a:ext cx="6174582" cy="19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36" y="2353389"/>
            <a:ext cx="5329464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</a:t>
            </a:r>
            <a:r>
              <a:rPr lang="en-US" dirty="0" err="1" smtClean="0"/>
              <a:t>Chữ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34740" y="1884459"/>
            <a:ext cx="1203960" cy="11963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Text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2534" y="893269"/>
            <a:ext cx="394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color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(</a:t>
            </a:r>
            <a:r>
              <a:rPr lang="en-US" dirty="0" err="1" smtClean="0"/>
              <a:t>Hexa</a:t>
            </a:r>
            <a:r>
              <a:rPr lang="en-US" dirty="0" smtClean="0"/>
              <a:t>, </a:t>
            </a:r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4462" y="1964554"/>
            <a:ext cx="376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text-decoration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gạch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dưới</a:t>
            </a:r>
            <a:r>
              <a:rPr lang="en-US" dirty="0" smtClean="0">
                <a:sym typeface="Wingdings" panose="05000000000000000000" pitchFamily="2" charset="2"/>
              </a:rPr>
              <a:t>, ở </a:t>
            </a:r>
            <a:r>
              <a:rPr lang="en-US" dirty="0" err="1" smtClean="0">
                <a:sym typeface="Wingdings" panose="05000000000000000000" pitchFamily="2" charset="2"/>
              </a:rPr>
              <a:t>giữa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606" y="1964554"/>
            <a:ext cx="3139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>
                <a:solidFill>
                  <a:srgbClr val="FF6600"/>
                </a:solidFill>
              </a:rPr>
              <a:t>text-transform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6" y="922471"/>
            <a:ext cx="286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,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>
                <a:solidFill>
                  <a:srgbClr val="FF6600"/>
                </a:solidFill>
              </a:rPr>
              <a:t>text-align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2534" y="3231871"/>
            <a:ext cx="394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font-family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lập</a:t>
            </a:r>
            <a:r>
              <a:rPr lang="en-US" dirty="0" smtClean="0">
                <a:sym typeface="Wingdings" panose="05000000000000000000" pitchFamily="2" charset="2"/>
              </a:rPr>
              <a:t> font </a:t>
            </a:r>
            <a:r>
              <a:rPr lang="en-US" dirty="0" err="1" smtClean="0">
                <a:sym typeface="Wingdings" panose="05000000000000000000" pitchFamily="2" charset="2"/>
              </a:rPr>
              <a:t>chữ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Text (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nhiều</a:t>
            </a:r>
            <a:r>
              <a:rPr lang="en-US" dirty="0" smtClean="0">
                <a:sym typeface="Wingdings" panose="05000000000000000000" pitchFamily="2" charset="2"/>
              </a:rPr>
              <a:t>): “</a:t>
            </a:r>
            <a:r>
              <a:rPr lang="en-US" dirty="0" smtClean="0"/>
              <a:t>Open Sans”, </a:t>
            </a:r>
            <a:r>
              <a:rPr lang="en-US" dirty="0"/>
              <a:t>sans-serif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605" y="3397527"/>
            <a:ext cx="369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chữ</a:t>
            </a:r>
            <a:r>
              <a:rPr lang="en-US" dirty="0" smtClean="0">
                <a:sym typeface="Wingdings" panose="05000000000000000000" pitchFamily="2" charset="2"/>
              </a:rPr>
              <a:t>: in </a:t>
            </a:r>
            <a:r>
              <a:rPr lang="en-US" dirty="0" err="1" smtClean="0">
                <a:sym typeface="Wingdings" panose="05000000000000000000" pitchFamily="2" charset="2"/>
              </a:rPr>
              <a:t>đậm</a:t>
            </a:r>
            <a:r>
              <a:rPr lang="en-US" dirty="0" smtClean="0">
                <a:sym typeface="Wingdings" panose="05000000000000000000" pitchFamily="2" charset="2"/>
              </a:rPr>
              <a:t>, in </a:t>
            </a:r>
            <a:r>
              <a:rPr lang="en-US" dirty="0" err="1" smtClean="0">
                <a:sym typeface="Wingdings" panose="05000000000000000000" pitchFamily="2" charset="2"/>
              </a:rPr>
              <a:t>nghiêng</a:t>
            </a:r>
            <a:r>
              <a:rPr lang="en-US" dirty="0" smtClean="0">
                <a:sym typeface="Wingdings" panose="05000000000000000000" pitchFamily="2" charset="2"/>
              </a:rPr>
              <a:t>, ... </a:t>
            </a:r>
            <a:r>
              <a:rPr lang="en-US" b="1" dirty="0" smtClean="0">
                <a:solidFill>
                  <a:srgbClr val="FF6600"/>
                </a:solidFill>
              </a:rPr>
              <a:t>font-style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18" name="Elbow Connector 17"/>
          <p:cNvCxnSpPr>
            <a:stCxn id="8" idx="1"/>
            <a:endCxn id="12" idx="3"/>
          </p:cNvCxnSpPr>
          <p:nvPr/>
        </p:nvCxnSpPr>
        <p:spPr>
          <a:xfrm rot="16200000" flipV="1">
            <a:off x="3069581" y="1318183"/>
            <a:ext cx="814022" cy="6689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9" idx="1"/>
          </p:cNvCxnSpPr>
          <p:nvPr/>
        </p:nvCxnSpPr>
        <p:spPr>
          <a:xfrm rot="5400000" flipH="1" flipV="1">
            <a:off x="4300615" y="1152540"/>
            <a:ext cx="668024" cy="7958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7"/>
            <a:endCxn id="10" idx="1"/>
          </p:cNvCxnSpPr>
          <p:nvPr/>
        </p:nvCxnSpPr>
        <p:spPr>
          <a:xfrm rot="16200000" flipH="1">
            <a:off x="4750143" y="1971900"/>
            <a:ext cx="366560" cy="542078"/>
          </a:xfrm>
          <a:prstGeom prst="bentConnector4">
            <a:avLst>
              <a:gd name="adj1" fmla="val -62364"/>
              <a:gd name="adj2" fmla="val 6626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1" idx="0"/>
          </p:cNvCxnSpPr>
          <p:nvPr/>
        </p:nvCxnSpPr>
        <p:spPr>
          <a:xfrm rot="10800000">
            <a:off x="1848328" y="1964555"/>
            <a:ext cx="1786413" cy="518075"/>
          </a:xfrm>
          <a:prstGeom prst="bentConnector4">
            <a:avLst>
              <a:gd name="adj1" fmla="val 6065"/>
              <a:gd name="adj2" fmla="val 1441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14" idx="0"/>
          </p:cNvCxnSpPr>
          <p:nvPr/>
        </p:nvCxnSpPr>
        <p:spPr>
          <a:xfrm rot="5400000">
            <a:off x="2723044" y="2309515"/>
            <a:ext cx="491928" cy="1684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5"/>
            <a:endCxn id="13" idx="1"/>
          </p:cNvCxnSpPr>
          <p:nvPr/>
        </p:nvCxnSpPr>
        <p:spPr>
          <a:xfrm rot="16200000" flipH="1">
            <a:off x="4453491" y="3114492"/>
            <a:ext cx="787937" cy="370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5148" y="4177506"/>
            <a:ext cx="3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chữ</a:t>
            </a:r>
            <a:r>
              <a:rPr lang="en-US" dirty="0" smtClean="0">
                <a:sym typeface="Wingdings" panose="05000000000000000000" pitchFamily="2" charset="2"/>
              </a:rPr>
              <a:t>  </a:t>
            </a:r>
            <a:r>
              <a:rPr lang="en-US" b="1" dirty="0" smtClean="0">
                <a:solidFill>
                  <a:srgbClr val="FF6600"/>
                </a:solidFill>
              </a:rPr>
              <a:t>font-size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38" name="Elbow Connector 37"/>
          <p:cNvCxnSpPr>
            <a:stCxn id="8" idx="4"/>
            <a:endCxn id="35" idx="3"/>
          </p:cNvCxnSpPr>
          <p:nvPr/>
        </p:nvCxnSpPr>
        <p:spPr>
          <a:xfrm rot="5400000">
            <a:off x="3335294" y="3460745"/>
            <a:ext cx="1281373" cy="521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78170" y="4357901"/>
            <a:ext cx="442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https://adam-marsden.co.uk/css-cheat-sheet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06" y="748508"/>
            <a:ext cx="8622507" cy="374451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CSS </a:t>
            </a:r>
            <a:r>
              <a:rPr lang="en-US" sz="2000" b="1" dirty="0" err="1" smtClean="0">
                <a:solidFill>
                  <a:srgbClr val="00B050"/>
                </a:solidFill>
              </a:rPr>
              <a:t>của</a:t>
            </a:r>
            <a:r>
              <a:rPr lang="en-US" sz="2000" b="1" dirty="0" smtClean="0">
                <a:solidFill>
                  <a:srgbClr val="00B050"/>
                </a:solidFill>
              </a:rPr>
              <a:t> Text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CSS</a:t>
            </a:r>
            <a:r>
              <a:rPr lang="en-US" sz="2000" dirty="0" smtClean="0"/>
              <a:t> </a:t>
            </a:r>
            <a:r>
              <a:rPr lang="en-US" sz="2000" dirty="0" err="1" smtClean="0"/>
              <a:t>dành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liên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kết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(link – </a:t>
            </a:r>
            <a:r>
              <a:rPr lang="en-US" sz="2000" dirty="0" err="1" smtClean="0"/>
              <a:t>thẻ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&lt;a </a:t>
            </a:r>
            <a:r>
              <a:rPr lang="en-US" sz="2000" dirty="0" err="1" smtClean="0">
                <a:solidFill>
                  <a:srgbClr val="00B050"/>
                </a:solidFill>
              </a:rPr>
              <a:t>href</a:t>
            </a:r>
            <a:r>
              <a:rPr lang="en-US" sz="2000" dirty="0" smtClean="0">
                <a:solidFill>
                  <a:srgbClr val="00B050"/>
                </a:solidFill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</a:rPr>
              <a:t>url</a:t>
            </a:r>
            <a:r>
              <a:rPr lang="en-US" sz="2000" dirty="0" smtClean="0">
                <a:solidFill>
                  <a:srgbClr val="00B050"/>
                </a:solidFill>
              </a:rPr>
              <a:t>”&gt; … &lt;/a&gt;)</a:t>
            </a:r>
          </a:p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Link: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(:link, :visited, :hover, :active)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0312" y="2111321"/>
            <a:ext cx="23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CSS Link – Image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15" y="4348164"/>
            <a:ext cx="3347999" cy="492918"/>
          </a:xfrm>
          <a:prstGeom prst="rect">
            <a:avLst/>
          </a:prstGeom>
        </p:spPr>
      </p:pic>
      <p:pic>
        <p:nvPicPr>
          <p:cNvPr id="7170" name="Picture 2" descr="https://i0.wp.com/css-tricks.com/wp-content/uploads/2018/02/mouse-cursor.jp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40" y="1230490"/>
            <a:ext cx="560585" cy="3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0.wp.com/css-tricks.com/wp-content/uploads/2018/02/mouse-pointer.jpg?ssl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40" y="1645178"/>
            <a:ext cx="580087" cy="3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0800" y="1288717"/>
            <a:ext cx="377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Trỏ</a:t>
            </a:r>
            <a:r>
              <a:rPr lang="en-US" sz="1600" dirty="0" smtClean="0"/>
              <a:t> </a:t>
            </a:r>
            <a:r>
              <a:rPr lang="en-US" sz="1600" dirty="0" err="1" smtClean="0"/>
              <a:t>chuột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trạng</a:t>
            </a:r>
            <a:r>
              <a:rPr lang="en-US" sz="1600" dirty="0" smtClean="0"/>
              <a:t> </a:t>
            </a:r>
            <a:r>
              <a:rPr lang="en-US" sz="1600" dirty="0" err="1" smtClean="0"/>
              <a:t>thái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hover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link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716" y="2224532"/>
            <a:ext cx="320285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a:link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a:visited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#f44336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14px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a:hover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a:active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05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928" y="4380576"/>
            <a:ext cx="1031458" cy="422972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3628572" y="4592062"/>
            <a:ext cx="589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9728" y="4356806"/>
            <a:ext cx="584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:hover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0312" y="2558706"/>
            <a:ext cx="442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&lt;a </a:t>
            </a:r>
            <a:r>
              <a:rPr lang="en-US" b="1" dirty="0" err="1">
                <a:solidFill>
                  <a:srgbClr val="00B050"/>
                </a:solidFill>
              </a:rPr>
              <a:t>href</a:t>
            </a:r>
            <a:r>
              <a:rPr lang="en-US" b="1" dirty="0" smtClean="0">
                <a:solidFill>
                  <a:srgbClr val="00B050"/>
                </a:solidFill>
              </a:rPr>
              <a:t>=“</a:t>
            </a:r>
            <a:r>
              <a:rPr lang="en-US" b="1" dirty="0" err="1" smtClean="0">
                <a:solidFill>
                  <a:srgbClr val="00B050"/>
                </a:solidFill>
              </a:rPr>
              <a:t>url</a:t>
            </a:r>
            <a:r>
              <a:rPr lang="en-US" b="1" dirty="0" smtClean="0">
                <a:solidFill>
                  <a:srgbClr val="00B050"/>
                </a:solidFill>
              </a:rPr>
              <a:t>"&gt;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 smtClean="0"/>
              <a:t>=“image.jpg"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</a:t>
            </a:r>
            <a:r>
              <a:rPr lang="en-US" dirty="0"/>
              <a:t>="HTML tutorial"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&lt;/a&gt;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316" y="4136432"/>
            <a:ext cx="1409700" cy="6286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393758" y="3751626"/>
            <a:ext cx="25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border-radius: 35px 5px;</a:t>
            </a:r>
          </a:p>
        </p:txBody>
      </p:sp>
    </p:spTree>
    <p:extLst>
      <p:ext uri="{BB962C8B-B14F-4D97-AF65-F5344CB8AC3E}">
        <p14:creationId xmlns:p14="http://schemas.microsoft.com/office/powerpoint/2010/main" val="3571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84" y="846002"/>
            <a:ext cx="3974137" cy="292378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02 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Width: </a:t>
            </a:r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chiều</a:t>
            </a:r>
            <a:r>
              <a:rPr lang="en-US" sz="1600" dirty="0" smtClean="0"/>
              <a:t> </a:t>
            </a:r>
            <a:r>
              <a:rPr lang="en-US" sz="1600" dirty="0" err="1" smtClean="0"/>
              <a:t>rộng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ảnh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Height: </a:t>
            </a:r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chiều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ảnh</a:t>
            </a:r>
            <a:endParaRPr lang="en-US" sz="1600" dirty="0" smtClean="0"/>
          </a:p>
          <a:p>
            <a:r>
              <a:rPr lang="en-US" sz="1800" dirty="0" err="1" smtClean="0"/>
              <a:t>Tốt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: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để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ảnh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vùng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chứa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(width </a:t>
            </a:r>
            <a:r>
              <a:rPr lang="en-US" sz="1800" dirty="0" err="1" smtClean="0">
                <a:solidFill>
                  <a:srgbClr val="00B050"/>
                </a:solidFill>
              </a:rPr>
              <a:t>và</a:t>
            </a:r>
            <a:r>
              <a:rPr lang="en-US" sz="1800" dirty="0" smtClean="0">
                <a:solidFill>
                  <a:srgbClr val="00B050"/>
                </a:solidFill>
              </a:rPr>
              <a:t> height) </a:t>
            </a:r>
            <a:r>
              <a:rPr lang="en-US" sz="1800" dirty="0" err="1" smtClean="0">
                <a:solidFill>
                  <a:srgbClr val="00B050"/>
                </a:solidFill>
              </a:rPr>
              <a:t>bằng</a:t>
            </a:r>
            <a:r>
              <a:rPr lang="en-US" sz="1800" dirty="0" smtClean="0">
                <a:solidFill>
                  <a:srgbClr val="00B050"/>
                </a:solidFill>
              </a:rPr>
              <a:t> 100%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vùng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02240" y="3461945"/>
            <a:ext cx="3323772" cy="806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class=“image-container”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image.jpg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67684" y="1499589"/>
            <a:ext cx="1019328" cy="1008742"/>
            <a:chOff x="1346501" y="2467430"/>
            <a:chExt cx="1019328" cy="1008742"/>
          </a:xfrm>
        </p:grpSpPr>
        <p:sp>
          <p:nvSpPr>
            <p:cNvPr id="12" name="Oval 11"/>
            <p:cNvSpPr/>
            <p:nvPr/>
          </p:nvSpPr>
          <p:spPr>
            <a:xfrm>
              <a:off x="1346501" y="2467430"/>
              <a:ext cx="1019328" cy="100874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 descr="Image result for fpt software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300" y="2728686"/>
              <a:ext cx="888699" cy="50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86807" y="925176"/>
            <a:ext cx="1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Chiều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rộng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 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width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8667" y="968617"/>
            <a:ext cx="175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Height 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Chiều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46" y="1951577"/>
            <a:ext cx="157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ngoài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border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8125" y="2346818"/>
            <a:ext cx="1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border-radius  </a:t>
            </a:r>
            <a:r>
              <a:rPr lang="en-US" dirty="0" smtClean="0">
                <a:sym typeface="Wingdings" panose="05000000000000000000" pitchFamily="2" charset="2"/>
              </a:rPr>
              <a:t>Bo </a:t>
            </a:r>
            <a:r>
              <a:rPr lang="en-US" dirty="0" err="1" smtClean="0">
                <a:sym typeface="Wingdings" panose="05000000000000000000" pitchFamily="2" charset="2"/>
              </a:rPr>
              <a:t>góc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22" y="3192707"/>
            <a:ext cx="48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opacity  </a:t>
            </a: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suốt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mờ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 (0-1)</a:t>
            </a:r>
          </a:p>
          <a:p>
            <a:r>
              <a:rPr lang="en-US" dirty="0"/>
              <a:t>filter: </a:t>
            </a:r>
            <a:r>
              <a:rPr lang="en-US" b="1" dirty="0"/>
              <a:t>alpha</a:t>
            </a:r>
            <a:r>
              <a:rPr lang="en-US" dirty="0"/>
              <a:t>(opacity=100); </a:t>
            </a:r>
            <a:r>
              <a:rPr lang="en-US" sz="1400" dirty="0" smtClean="0"/>
              <a:t>/* </a:t>
            </a:r>
            <a:r>
              <a:rPr lang="en-US" sz="1400" dirty="0" err="1" smtClean="0"/>
              <a:t>Dành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IE8 </a:t>
            </a:r>
            <a:r>
              <a:rPr lang="en-US" sz="1400" dirty="0" err="1" smtClean="0"/>
              <a:t>trở</a:t>
            </a:r>
            <a:r>
              <a:rPr lang="en-US" sz="1400" dirty="0" smtClean="0"/>
              <a:t> </a:t>
            </a:r>
            <a:r>
              <a:rPr lang="en-US" sz="1400" dirty="0" err="1" smtClean="0"/>
              <a:t>xuống</a:t>
            </a:r>
            <a:r>
              <a:rPr lang="en-US" sz="1400" dirty="0" smtClean="0"/>
              <a:t>*/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12" idx="1"/>
            <a:endCxn id="16" idx="3"/>
          </p:cNvCxnSpPr>
          <p:nvPr/>
        </p:nvCxnSpPr>
        <p:spPr>
          <a:xfrm rot="16200000" flipV="1">
            <a:off x="1642009" y="1272363"/>
            <a:ext cx="398974" cy="3509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7"/>
            <a:endCxn id="18" idx="1"/>
          </p:cNvCxnSpPr>
          <p:nvPr/>
        </p:nvCxnSpPr>
        <p:spPr>
          <a:xfrm rot="5400000" flipH="1" flipV="1">
            <a:off x="2735435" y="1294084"/>
            <a:ext cx="355533" cy="3509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5"/>
            <a:endCxn id="20" idx="1"/>
          </p:cNvCxnSpPr>
          <p:nvPr/>
        </p:nvCxnSpPr>
        <p:spPr>
          <a:xfrm rot="16200000" flipH="1">
            <a:off x="2803240" y="2295099"/>
            <a:ext cx="309380" cy="4403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2"/>
            <a:endCxn id="19" idx="3"/>
          </p:cNvCxnSpPr>
          <p:nvPr/>
        </p:nvCxnSpPr>
        <p:spPr>
          <a:xfrm rot="10800000" flipV="1">
            <a:off x="1617570" y="2003960"/>
            <a:ext cx="250115" cy="409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4"/>
          </p:cNvCxnSpPr>
          <p:nvPr/>
        </p:nvCxnSpPr>
        <p:spPr>
          <a:xfrm rot="5400000">
            <a:off x="1692547" y="2583714"/>
            <a:ext cx="760185" cy="6094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6240" y="4093284"/>
            <a:ext cx="499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Img:hover</a:t>
            </a:r>
            <a:r>
              <a:rPr lang="en-US" b="1" dirty="0" smtClean="0">
                <a:solidFill>
                  <a:srgbClr val="FF0000"/>
                </a:solidFill>
              </a:rPr>
              <a:t>{ … }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hover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vào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err="1" smtClean="0"/>
              <a:t>Stuy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112943"/>
            <a:ext cx="9009380" cy="31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-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2707"/>
          <a:stretch/>
        </p:blipFill>
        <p:spPr>
          <a:xfrm>
            <a:off x="2051720" y="1463284"/>
            <a:ext cx="1561488" cy="135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7" y="1455322"/>
            <a:ext cx="1461384" cy="13643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24904" y="3819061"/>
            <a:ext cx="47666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"list"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Here's an example of the list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Here's an example of the list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Here's an example of the list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Here's an example of the list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6472" y="785316"/>
            <a:ext cx="2175128" cy="3000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{       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0.5em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99.5%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a:link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a:visited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li::before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\203A</a:t>
            </a:r>
            <a:r>
              <a:rPr lang="en-US" sz="9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4904" y="2437303"/>
            <a:ext cx="2549684" cy="1338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li:hover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::before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chocolate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ul.list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D7BA7D"/>
                </a:solidFill>
                <a:latin typeface="Consolas" panose="020B0609020204030204" pitchFamily="49" charset="0"/>
              </a:rPr>
              <a:t>li:hover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chocolate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border-left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chocolate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padding-left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}    </a:t>
            </a:r>
            <a:endParaRPr 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278605" y="3912018"/>
            <a:ext cx="712221" cy="6019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445" y="2961227"/>
            <a:ext cx="2404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Roboto"/>
              </a:rPr>
              <a:t>Xác</a:t>
            </a:r>
            <a:r>
              <a:rPr lang="en-US" sz="1400" b="1" dirty="0" smtClean="0">
                <a:latin typeface="Roboto"/>
              </a:rPr>
              <a:t> </a:t>
            </a:r>
            <a:r>
              <a:rPr lang="en-US" sz="1400" b="1" dirty="0" err="1" smtClean="0">
                <a:latin typeface="Roboto"/>
              </a:rPr>
              <a:t>định</a:t>
            </a:r>
            <a:r>
              <a:rPr lang="en-US" sz="1400" b="1" dirty="0" smtClean="0">
                <a:latin typeface="Roboto"/>
              </a:rPr>
              <a:t> </a:t>
            </a:r>
            <a:r>
              <a:rPr lang="en-US" sz="1400" b="1" dirty="0" err="1" smtClean="0">
                <a:latin typeface="Roboto"/>
              </a:rPr>
              <a:t>kiểu</a:t>
            </a:r>
            <a:r>
              <a:rPr lang="en-US" sz="1400" b="1" dirty="0" smtClean="0">
                <a:latin typeface="Roboto"/>
              </a:rPr>
              <a:t> </a:t>
            </a:r>
            <a:r>
              <a:rPr lang="en-US" sz="1400" b="1" dirty="0" err="1" smtClean="0">
                <a:latin typeface="Roboto"/>
              </a:rPr>
              <a:t>dấu</a:t>
            </a:r>
            <a:r>
              <a:rPr lang="en-US" sz="1400" b="1" dirty="0" smtClean="0">
                <a:latin typeface="Roboto"/>
              </a:rPr>
              <a:t> </a:t>
            </a:r>
            <a:r>
              <a:rPr lang="en-US" sz="1400" b="1" dirty="0" err="1" smtClean="0">
                <a:latin typeface="Roboto"/>
              </a:rPr>
              <a:t>đầu</a:t>
            </a:r>
            <a:r>
              <a:rPr lang="en-US" sz="1400" b="1" dirty="0" smtClean="0">
                <a:latin typeface="Roboto"/>
              </a:rPr>
              <a:t> list </a:t>
            </a:r>
            <a:r>
              <a:rPr lang="en-US" sz="1400" b="1" dirty="0" smtClean="0">
                <a:latin typeface="Roboto"/>
                <a:sym typeface="Wingdings" panose="05000000000000000000" pitchFamily="2" charset="2"/>
              </a:rPr>
              <a:t> </a:t>
            </a:r>
            <a:r>
              <a:rPr lang="en-US" sz="1400" b="1" dirty="0" smtClean="0">
                <a:solidFill>
                  <a:srgbClr val="FF0000"/>
                </a:solidFill>
                <a:latin typeface="Roboto"/>
              </a:rPr>
              <a:t>list-style-type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4569" y="4036018"/>
            <a:ext cx="28603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b="1" dirty="0" smtClean="0">
                <a:solidFill>
                  <a:srgbClr val="FF0000"/>
                </a:solidFill>
              </a:rPr>
              <a:t>list-style-postion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latin typeface="Roboto"/>
              </a:rPr>
              <a:t>X</a:t>
            </a:r>
            <a:r>
              <a:rPr lang="vi-VN" sz="1400" b="1" dirty="0">
                <a:latin typeface="Roboto"/>
              </a:rPr>
              <a:t>ác định dấu đầu mục được đặt bên trong hay bên ngoài nội </a:t>
            </a:r>
            <a:r>
              <a:rPr lang="vi-VN" sz="1400" b="1" dirty="0" smtClean="0">
                <a:latin typeface="Roboto"/>
              </a:rPr>
              <a:t>dung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2812" y="3470366"/>
            <a:ext cx="2415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Roboto"/>
              </a:rPr>
              <a:t>list-style-image</a:t>
            </a:r>
            <a:r>
              <a:rPr lang="en-US" sz="1400" b="1" dirty="0">
                <a:latin typeface="Roboto"/>
              </a:rPr>
              <a:t> 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latin typeface="Roboto"/>
                <a:sym typeface="Wingdings" panose="05000000000000000000" pitchFamily="2" charset="2"/>
              </a:rPr>
              <a:t>Xác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latin typeface="Roboto"/>
                <a:sym typeface="Wingdings" panose="05000000000000000000" pitchFamily="2" charset="2"/>
              </a:rPr>
              <a:t>định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latin typeface="Roboto"/>
                <a:sym typeface="Wingdings" panose="05000000000000000000" pitchFamily="2" charset="2"/>
              </a:rPr>
              <a:t>ảnh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 icon </a:t>
            </a:r>
            <a:r>
              <a:rPr lang="en-US" sz="1400" b="1" dirty="0" err="1">
                <a:latin typeface="Roboto"/>
                <a:sym typeface="Wingdings" panose="05000000000000000000" pitchFamily="2" charset="2"/>
              </a:rPr>
              <a:t>thay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latin typeface="Roboto"/>
                <a:sym typeface="Wingdings" panose="05000000000000000000" pitchFamily="2" charset="2"/>
              </a:rPr>
              <a:t>dấu</a:t>
            </a:r>
            <a:r>
              <a:rPr lang="en-US" sz="1400" b="1" dirty="0">
                <a:latin typeface="Roboto"/>
                <a:sym typeface="Wingdings" panose="05000000000000000000" pitchFamily="2" charset="2"/>
              </a:rPr>
              <a:t> list</a:t>
            </a:r>
            <a:endParaRPr lang="en-US" sz="1400" b="1" dirty="0">
              <a:latin typeface="Robot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589" y="1010674"/>
            <a:ext cx="1956313" cy="1265850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3" idx="0"/>
          </p:cNvCxnSpPr>
          <p:nvPr/>
        </p:nvCxnSpPr>
        <p:spPr>
          <a:xfrm rot="16200000" flipV="1">
            <a:off x="242877" y="3520179"/>
            <a:ext cx="427570" cy="3561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6"/>
            <a:endCxn id="16" idx="1"/>
          </p:cNvCxnSpPr>
          <p:nvPr/>
        </p:nvCxnSpPr>
        <p:spPr>
          <a:xfrm flipV="1">
            <a:off x="990826" y="3731976"/>
            <a:ext cx="451986" cy="4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5"/>
            <a:endCxn id="15" idx="1"/>
          </p:cNvCxnSpPr>
          <p:nvPr/>
        </p:nvCxnSpPr>
        <p:spPr>
          <a:xfrm rot="5400000" flipH="1" flipV="1">
            <a:off x="1115325" y="4176548"/>
            <a:ext cx="20441" cy="478045"/>
          </a:xfrm>
          <a:prstGeom prst="bentConnector4">
            <a:avLst>
              <a:gd name="adj1" fmla="val -1118341"/>
              <a:gd name="adj2" fmla="val 6090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7977" y="699748"/>
            <a:ext cx="1502229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... 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... 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1720" y="699748"/>
            <a:ext cx="1502229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... 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1050" dirty="0">
                <a:solidFill>
                  <a:srgbClr val="D4D4D4"/>
                </a:solidFill>
                <a:latin typeface="Consolas" panose="020B0609020204030204" pitchFamily="49" charset="0"/>
              </a:rPr>
              <a:t> ... 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105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smtClean="0"/>
              <a:t>– List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7163" y="1236759"/>
            <a:ext cx="4271963" cy="479822"/>
          </a:xfrm>
        </p:spPr>
        <p:txBody>
          <a:bodyPr/>
          <a:lstStyle/>
          <a:p>
            <a:r>
              <a:rPr lang="en-US" dirty="0" smtClean="0"/>
              <a:t>List – </a:t>
            </a:r>
            <a:r>
              <a:rPr lang="en-US" dirty="0" smtClean="0">
                <a:solidFill>
                  <a:srgbClr val="FF0000"/>
                </a:solidFill>
              </a:rPr>
              <a:t>Vertical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00577" y="1223662"/>
            <a:ext cx="4300537" cy="479822"/>
          </a:xfrm>
        </p:spPr>
        <p:txBody>
          <a:bodyPr>
            <a:normAutofit/>
          </a:bodyPr>
          <a:lstStyle/>
          <a:p>
            <a:r>
              <a:rPr lang="en-US" dirty="0" smtClean="0"/>
              <a:t>List – </a:t>
            </a:r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b="0" dirty="0"/>
              <a:t> </a:t>
            </a:r>
            <a:r>
              <a:rPr lang="en-US" dirty="0"/>
              <a:t>Menu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9" y="1759092"/>
            <a:ext cx="2553284" cy="1142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6" y="1703484"/>
            <a:ext cx="3794125" cy="6269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433" y="3657458"/>
            <a:ext cx="3905250" cy="6286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80789" y="3247044"/>
            <a:ext cx="223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Horizontal List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study </a:t>
            </a:r>
            <a:r>
              <a:rPr lang="en-AU" dirty="0" smtClean="0"/>
              <a:t>4 </a:t>
            </a:r>
            <a:r>
              <a:rPr lang="en-AU" dirty="0"/>
              <a:t>&amp; </a:t>
            </a:r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D:\MY LECTURES\LT GIAO DIEN WEB\DETHI\test1_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10" y="850105"/>
            <a:ext cx="3677602" cy="38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imple and clean web layout by Defaa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8"/>
          <a:stretch/>
        </p:blipFill>
        <p:spPr bwMode="auto">
          <a:xfrm>
            <a:off x="278606" y="870658"/>
            <a:ext cx="3525341" cy="38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2785</TotalTime>
  <Words>2597</Words>
  <Application>Microsoft Office PowerPoint</Application>
  <PresentationFormat>On-screen Show (16:9)</PresentationFormat>
  <Paragraphs>355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Roboto</vt:lpstr>
      <vt:lpstr>Wingdings</vt:lpstr>
      <vt:lpstr>Template_Internal_Course</vt:lpstr>
      <vt:lpstr>Front-End Essentials</vt:lpstr>
      <vt:lpstr>Case Study 2</vt:lpstr>
      <vt:lpstr>CSS cho Nội dung văn bản (Chữ)</vt:lpstr>
      <vt:lpstr>CSS cho Liên kết</vt:lpstr>
      <vt:lpstr>Định dạng Image</vt:lpstr>
      <vt:lpstr>Case Stuy 3</vt:lpstr>
      <vt:lpstr>Danh sách - List</vt:lpstr>
      <vt:lpstr>Danh sách – List (tt)</vt:lpstr>
      <vt:lpstr>Case study 4 &amp; 5</vt:lpstr>
      <vt:lpstr>Front-End Essentials</vt:lpstr>
      <vt:lpstr>Form</vt:lpstr>
      <vt:lpstr>CSS Form</vt:lpstr>
      <vt:lpstr>Ví dụ:</vt:lpstr>
      <vt:lpstr>HTML Code</vt:lpstr>
      <vt:lpstr>CSS Code</vt:lpstr>
      <vt:lpstr>Exercise 4 &amp; 5</vt:lpstr>
      <vt:lpstr>Table – Cấu trúc</vt:lpstr>
      <vt:lpstr>CSS cho Table</vt:lpstr>
      <vt:lpstr>Một số vấn đề lưu ý khi làm việc với Table</vt:lpstr>
      <vt:lpstr>Code ví dụ</vt:lpstr>
      <vt:lpstr>Execise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Duc Linh (FA.DN)</dc:creator>
  <cp:lastModifiedBy>Ho Duc Linh (FA.DN)</cp:lastModifiedBy>
  <cp:revision>1048</cp:revision>
  <dcterms:created xsi:type="dcterms:W3CDTF">2015-08-31T01:44:46Z</dcterms:created>
  <dcterms:modified xsi:type="dcterms:W3CDTF">2021-01-26T02:22:41Z</dcterms:modified>
</cp:coreProperties>
</file>