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7" r:id="rId2"/>
    <p:sldId id="258" r:id="rId3"/>
    <p:sldId id="261" r:id="rId4"/>
    <p:sldId id="262" r:id="rId5"/>
    <p:sldId id="263" r:id="rId6"/>
    <p:sldId id="264" r:id="rId7"/>
    <p:sldId id="268" r:id="rId8"/>
    <p:sldId id="269" r:id="rId9"/>
    <p:sldId id="272" r:id="rId10"/>
    <p:sldId id="265" r:id="rId11"/>
    <p:sldId id="276" r:id="rId12"/>
    <p:sldId id="275" r:id="rId13"/>
    <p:sldId id="266" r:id="rId14"/>
    <p:sldId id="327" r:id="rId15"/>
    <p:sldId id="271" r:id="rId16"/>
    <p:sldId id="282" r:id="rId17"/>
    <p:sldId id="283" r:id="rId18"/>
    <p:sldId id="273" r:id="rId19"/>
    <p:sldId id="274" r:id="rId20"/>
    <p:sldId id="270" r:id="rId21"/>
    <p:sldId id="277" r:id="rId22"/>
    <p:sldId id="284" r:id="rId23"/>
    <p:sldId id="285" r:id="rId24"/>
    <p:sldId id="279" r:id="rId25"/>
    <p:sldId id="280" r:id="rId26"/>
    <p:sldId id="281" r:id="rId27"/>
    <p:sldId id="288" r:id="rId28"/>
    <p:sldId id="307" r:id="rId29"/>
    <p:sldId id="308" r:id="rId30"/>
    <p:sldId id="309" r:id="rId31"/>
    <p:sldId id="311" r:id="rId32"/>
    <p:sldId id="312" r:id="rId33"/>
    <p:sldId id="289" r:id="rId34"/>
    <p:sldId id="294" r:id="rId35"/>
    <p:sldId id="295" r:id="rId36"/>
    <p:sldId id="297" r:id="rId37"/>
    <p:sldId id="310" r:id="rId38"/>
    <p:sldId id="313" r:id="rId39"/>
    <p:sldId id="298" r:id="rId40"/>
    <p:sldId id="292" r:id="rId41"/>
    <p:sldId id="293" r:id="rId42"/>
    <p:sldId id="316" r:id="rId43"/>
    <p:sldId id="314" r:id="rId44"/>
    <p:sldId id="317" r:id="rId45"/>
    <p:sldId id="315" r:id="rId46"/>
    <p:sldId id="325" r:id="rId47"/>
    <p:sldId id="267" r:id="rId48"/>
    <p:sldId id="318" r:id="rId49"/>
    <p:sldId id="323" r:id="rId50"/>
    <p:sldId id="319" r:id="rId51"/>
    <p:sldId id="320" r:id="rId52"/>
    <p:sldId id="324" r:id="rId53"/>
    <p:sldId id="321" r:id="rId54"/>
    <p:sldId id="26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D5DC3-5D73-48A6-9D88-D6F58D70EF6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0A500-D77F-4D24-A883-AD429B388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7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0A500-D77F-4D24-A883-AD429B388E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6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325053"/>
            <a:ext cx="8239125" cy="904028"/>
          </a:xfrm>
        </p:spPr>
        <p:txBody>
          <a:bodyPr>
            <a:noAutofit/>
          </a:bodyPr>
          <a:lstStyle>
            <a:lvl1pPr algn="ctr">
              <a:defRPr sz="4267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1"/>
            <a:ext cx="8239125" cy="579967"/>
          </a:xfrm>
        </p:spPr>
        <p:txBody>
          <a:bodyPr>
            <a:normAutofit/>
          </a:bodyPr>
          <a:lstStyle>
            <a:lvl1pPr marL="0" indent="0" algn="ctr">
              <a:buNone/>
              <a:defRPr sz="2667" i="1">
                <a:solidFill>
                  <a:srgbClr val="99CC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1" y="6356351"/>
            <a:ext cx="1823087" cy="365125"/>
          </a:xfrm>
        </p:spPr>
        <p:txBody>
          <a:bodyPr/>
          <a:lstStyle/>
          <a:p>
            <a:fld id="{E627B0BD-55AE-4FC4-97D4-B03E812D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1410" y="6356351"/>
            <a:ext cx="8186116" cy="365125"/>
          </a:xfr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29925" y="6356351"/>
            <a:ext cx="752475" cy="365125"/>
          </a:xfrm>
        </p:spPr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1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3" cy="85874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406901"/>
            <a:ext cx="11277599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550" y="2906713"/>
            <a:ext cx="11277599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0552" y="6356351"/>
            <a:ext cx="1604009" cy="365125"/>
          </a:xfrm>
        </p:spPr>
        <p:txBody>
          <a:bodyPr/>
          <a:lstStyle/>
          <a:p>
            <a:fld id="{2E514E71-5B55-40CA-92C6-792A1650B0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00151"/>
            <a:ext cx="5622925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670549" cy="5029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01DB-29D7-4060-BC3C-D29E12B8D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4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49" y="74379"/>
            <a:ext cx="9467851" cy="7209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549" y="1144588"/>
            <a:ext cx="5695951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49" y="1784349"/>
            <a:ext cx="5695951" cy="4368801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4101" y="1127125"/>
            <a:ext cx="5734049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4101" y="1766887"/>
            <a:ext cx="5734049" cy="4386264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9551" y="6356351"/>
            <a:ext cx="1985011" cy="365125"/>
          </a:xfrm>
        </p:spPr>
        <p:txBody>
          <a:bodyPr/>
          <a:lstStyle/>
          <a:p>
            <a:fld id="{9A232A5F-C45E-4813-BF98-E829FA6508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C2DF-DFA8-47E8-A24F-4BBEDF5320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0"/>
            <a:ext cx="9180692" cy="858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133476"/>
            <a:ext cx="11496676" cy="499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4" y="6356351"/>
            <a:ext cx="1823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11EEF6AF-F711-4476-A29E-7F6867A888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356351"/>
            <a:ext cx="849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6356351"/>
            <a:ext cx="895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4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sz="4267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_method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_method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es.as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2255909"/>
            <a:ext cx="8239125" cy="904028"/>
          </a:xfrm>
        </p:spPr>
        <p:txBody>
          <a:bodyPr/>
          <a:lstStyle/>
          <a:p>
            <a:r>
              <a:rPr lang="en-US" dirty="0"/>
              <a:t>Front-end Essentials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3359857"/>
            <a:ext cx="8239125" cy="579967"/>
          </a:xfrm>
        </p:spPr>
        <p:txBody>
          <a:bodyPr>
            <a:noAutofit/>
          </a:bodyPr>
          <a:lstStyle/>
          <a:p>
            <a:r>
              <a:rPr lang="en-US" sz="3733" dirty="0">
                <a:solidFill>
                  <a:srgbClr val="00B050"/>
                </a:solidFill>
              </a:rPr>
              <a:t>JavaScript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16EB-69A5-47D0-B519-D25BBA6D5E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bằng</a:t>
            </a:r>
            <a:r>
              <a:rPr lang="en-AU" dirty="0" smtClean="0"/>
              <a:t> </a:t>
            </a:r>
            <a:r>
              <a:rPr lang="en-AU" dirty="0" err="1" smtClean="0"/>
              <a:t>từ</a:t>
            </a:r>
            <a:r>
              <a:rPr lang="en-AU" dirty="0" smtClean="0"/>
              <a:t> </a:t>
            </a:r>
            <a:r>
              <a:rPr lang="en-AU" dirty="0" err="1" smtClean="0"/>
              <a:t>khóa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var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có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.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tự</a:t>
            </a:r>
            <a:r>
              <a:rPr lang="en-AU" dirty="0" smtClean="0"/>
              <a:t> 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thông</a:t>
            </a:r>
            <a:r>
              <a:rPr lang="en-AU" dirty="0" smtClean="0"/>
              <a:t> qua </a:t>
            </a:r>
            <a:r>
              <a:rPr lang="en-AU" dirty="0" err="1" smtClean="0"/>
              <a:t>giá</a:t>
            </a:r>
            <a:r>
              <a:rPr lang="en-AU" dirty="0" smtClean="0"/>
              <a:t> </a:t>
            </a:r>
            <a:r>
              <a:rPr lang="en-AU" dirty="0" err="1" smtClean="0"/>
              <a:t>trị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endParaRPr lang="en-AU" dirty="0" smtClean="0"/>
          </a:p>
          <a:p>
            <a:r>
              <a:rPr lang="en-AU" dirty="0" err="1" smtClean="0"/>
              <a:t>Tên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hợp</a:t>
            </a:r>
            <a:r>
              <a:rPr lang="en-AU" dirty="0" smtClean="0"/>
              <a:t> </a:t>
            </a:r>
            <a:r>
              <a:rPr lang="en-AU" dirty="0" err="1" smtClean="0"/>
              <a:t>lệ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đặt</a:t>
            </a:r>
            <a:r>
              <a:rPr lang="en-AU" dirty="0" smtClean="0"/>
              <a:t> </a:t>
            </a:r>
            <a:r>
              <a:rPr lang="en-AU" dirty="0" err="1" smtClean="0"/>
              <a:t>bằng</a:t>
            </a:r>
            <a:r>
              <a:rPr lang="en-AU" dirty="0" smtClean="0"/>
              <a:t> </a:t>
            </a:r>
            <a:r>
              <a:rPr lang="en-AU" dirty="0" err="1" smtClean="0"/>
              <a:t>ký</a:t>
            </a:r>
            <a:r>
              <a:rPr lang="en-AU" dirty="0" smtClean="0"/>
              <a:t> </a:t>
            </a:r>
            <a:r>
              <a:rPr lang="en-AU" dirty="0" err="1" smtClean="0"/>
              <a:t>tự</a:t>
            </a:r>
            <a:r>
              <a:rPr lang="en-AU" dirty="0"/>
              <a:t> </a:t>
            </a:r>
            <a:r>
              <a:rPr lang="en-AU" dirty="0" smtClean="0"/>
              <a:t>in </a:t>
            </a:r>
            <a:r>
              <a:rPr lang="en-AU" dirty="0" err="1" smtClean="0"/>
              <a:t>hoa</a:t>
            </a:r>
            <a:r>
              <a:rPr lang="en-AU" dirty="0" smtClean="0"/>
              <a:t> </a:t>
            </a:r>
            <a:r>
              <a:rPr lang="en-AU" dirty="0" err="1" smtClean="0"/>
              <a:t>hoặc</a:t>
            </a:r>
            <a:r>
              <a:rPr lang="en-AU" dirty="0" smtClean="0"/>
              <a:t> in </a:t>
            </a:r>
            <a:r>
              <a:rPr lang="en-AU" dirty="0" err="1" smtClean="0"/>
              <a:t>thường</a:t>
            </a:r>
            <a:r>
              <a:rPr lang="en-AU" dirty="0" smtClean="0"/>
              <a:t>, </a:t>
            </a:r>
            <a:r>
              <a:rPr lang="en-AU" dirty="0" err="1" smtClean="0"/>
              <a:t>gạch</a:t>
            </a:r>
            <a:r>
              <a:rPr lang="en-AU" dirty="0" smtClean="0"/>
              <a:t> </a:t>
            </a:r>
            <a:r>
              <a:rPr lang="en-AU" dirty="0" err="1" smtClean="0"/>
              <a:t>dưới</a:t>
            </a:r>
            <a:r>
              <a:rPr lang="en-AU" dirty="0" smtClean="0"/>
              <a:t> (_),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chữ</a:t>
            </a:r>
            <a:r>
              <a:rPr lang="en-AU" dirty="0" smtClean="0"/>
              <a:t> </a:t>
            </a:r>
            <a:r>
              <a:rPr lang="en-AU" dirty="0" err="1" smtClean="0"/>
              <a:t>số</a:t>
            </a:r>
            <a:r>
              <a:rPr lang="en-AU" dirty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đấu</a:t>
            </a:r>
            <a:r>
              <a:rPr lang="en-AU" dirty="0" smtClean="0"/>
              <a:t> $;</a:t>
            </a:r>
          </a:p>
          <a:p>
            <a:pPr lvl="1"/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đặt</a:t>
            </a:r>
            <a:r>
              <a:rPr lang="en-AU" dirty="0" smtClean="0"/>
              <a:t> </a:t>
            </a:r>
            <a:r>
              <a:rPr lang="en-AU" dirty="0" err="1" smtClean="0"/>
              <a:t>phái</a:t>
            </a:r>
            <a:r>
              <a:rPr lang="en-AU" dirty="0" smtClean="0"/>
              <a:t> </a:t>
            </a:r>
            <a:r>
              <a:rPr lang="en-AU" dirty="0" err="1" smtClean="0"/>
              <a:t>có</a:t>
            </a:r>
            <a:r>
              <a:rPr lang="en-AU" dirty="0" smtClean="0"/>
              <a:t> ý </a:t>
            </a:r>
            <a:r>
              <a:rPr lang="en-AU" dirty="0" err="1" smtClean="0"/>
              <a:t>nghĩa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dễ</a:t>
            </a:r>
            <a:r>
              <a:rPr lang="en-AU" dirty="0" smtClean="0"/>
              <a:t> </a:t>
            </a:r>
            <a:r>
              <a:rPr lang="en-AU" dirty="0" err="1" smtClean="0"/>
              <a:t>hiểu</a:t>
            </a:r>
            <a:r>
              <a:rPr lang="en-AU" dirty="0" smtClean="0"/>
              <a:t>;</a:t>
            </a:r>
          </a:p>
          <a:p>
            <a:pPr lvl="1"/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đặt</a:t>
            </a:r>
            <a:r>
              <a:rPr lang="en-AU" dirty="0" smtClean="0"/>
              <a:t> </a:t>
            </a:r>
            <a:r>
              <a:rPr lang="en-AU" dirty="0" err="1" smtClean="0"/>
              <a:t>theo</a:t>
            </a:r>
            <a:r>
              <a:rPr lang="en-AU" dirty="0" smtClean="0"/>
              <a:t> code convention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công</a:t>
            </a:r>
            <a:r>
              <a:rPr lang="en-AU" dirty="0" smtClean="0"/>
              <a:t> ty</a:t>
            </a:r>
          </a:p>
          <a:p>
            <a:r>
              <a:rPr lang="en-AU" dirty="0" err="1" smtClean="0"/>
              <a:t>Tên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không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/>
              <a:t>hợp</a:t>
            </a:r>
            <a:r>
              <a:rPr lang="en-AU" dirty="0" smtClean="0"/>
              <a:t> </a:t>
            </a:r>
            <a:r>
              <a:rPr lang="en-AU" dirty="0" err="1" smtClean="0"/>
              <a:t>lệ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Bắt</a:t>
            </a:r>
            <a:r>
              <a:rPr lang="en-AU" dirty="0" smtClean="0"/>
              <a:t> </a:t>
            </a:r>
            <a:r>
              <a:rPr lang="en-AU" dirty="0" err="1" smtClean="0"/>
              <a:t>đầu</a:t>
            </a:r>
            <a:r>
              <a:rPr lang="en-AU" dirty="0" smtClean="0"/>
              <a:t> </a:t>
            </a:r>
            <a:r>
              <a:rPr lang="en-AU" dirty="0" err="1" smtClean="0"/>
              <a:t>bằng</a:t>
            </a:r>
            <a:r>
              <a:rPr lang="en-AU" dirty="0" smtClean="0"/>
              <a:t> </a:t>
            </a:r>
            <a:r>
              <a:rPr lang="en-AU" dirty="0" err="1" smtClean="0"/>
              <a:t>số</a:t>
            </a:r>
            <a:endParaRPr lang="en-AU" dirty="0" smtClean="0"/>
          </a:p>
          <a:p>
            <a:pPr lvl="1"/>
            <a:r>
              <a:rPr lang="en-AU" dirty="0" err="1" smtClean="0"/>
              <a:t>Trung</a:t>
            </a:r>
            <a:r>
              <a:rPr lang="en-AU" dirty="0" smtClean="0"/>
              <a:t> </a:t>
            </a:r>
            <a:r>
              <a:rPr lang="en-AU" dirty="0" err="1" smtClean="0"/>
              <a:t>tên</a:t>
            </a:r>
            <a:r>
              <a:rPr lang="en-AU" dirty="0" smtClean="0"/>
              <a:t> </a:t>
            </a:r>
            <a:r>
              <a:rPr lang="en-AU" dirty="0" err="1" smtClean="0"/>
              <a:t>với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từ</a:t>
            </a:r>
            <a:r>
              <a:rPr lang="en-AU" dirty="0" smtClean="0"/>
              <a:t> </a:t>
            </a:r>
            <a:r>
              <a:rPr lang="en-AU" dirty="0" err="1" smtClean="0"/>
              <a:t>khóa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endParaRPr lang="en-AU" dirty="0" smtClean="0"/>
          </a:p>
          <a:p>
            <a:pPr marL="609585" lvl="1" indent="0">
              <a:buNone/>
            </a:pPr>
            <a:r>
              <a:rPr lang="en-AU" dirty="0" err="1" smtClean="0"/>
              <a:t>Ngôn</a:t>
            </a:r>
            <a:r>
              <a:rPr lang="en-AU" dirty="0" smtClean="0"/>
              <a:t> </a:t>
            </a:r>
            <a:r>
              <a:rPr lang="en-AU" dirty="0" err="1" smtClean="0"/>
              <a:t>ngữ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2451-2E0E-4A59-ABC4-A18769DB7C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5194" y="4325026"/>
            <a:ext cx="556107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Đặt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tên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Đúng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highScore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_money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từ</a:t>
            </a:r>
            <a:r>
              <a:rPr lang="en-AU" dirty="0" smtClean="0"/>
              <a:t> </a:t>
            </a:r>
            <a:r>
              <a:rPr lang="en-AU" dirty="0" err="1" smtClean="0"/>
              <a:t>khóa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từ</a:t>
            </a:r>
            <a:r>
              <a:rPr lang="en-AU" dirty="0" smtClean="0"/>
              <a:t> </a:t>
            </a:r>
            <a:r>
              <a:rPr lang="en-AU" dirty="0" err="1" smtClean="0"/>
              <a:t>khóa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, </a:t>
            </a:r>
            <a:r>
              <a:rPr lang="en-AU" dirty="0" err="1" smtClean="0">
                <a:solidFill>
                  <a:srgbClr val="FF0000"/>
                </a:solidFill>
              </a:rPr>
              <a:t>việc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đặt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tên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biến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tránh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các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từ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khóa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này</a:t>
            </a:r>
            <a:r>
              <a:rPr lang="en-AU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622-0F9C-4CCA-99B3-C3C8674777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4" y="2455494"/>
            <a:ext cx="10930076" cy="3198331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44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err="1" smtClean="0"/>
              <a:t>Khai</a:t>
            </a:r>
            <a:r>
              <a:rPr lang="en-AU" sz="4000" dirty="0" smtClean="0"/>
              <a:t> </a:t>
            </a:r>
            <a:r>
              <a:rPr lang="en-AU" sz="4000" dirty="0" err="1" smtClean="0"/>
              <a:t>báo</a:t>
            </a:r>
            <a:r>
              <a:rPr lang="en-AU" sz="4000" dirty="0" smtClean="0"/>
              <a:t> </a:t>
            </a:r>
            <a:r>
              <a:rPr lang="en-AU" sz="4000" dirty="0" err="1" smtClean="0"/>
              <a:t>biến</a:t>
            </a:r>
            <a:r>
              <a:rPr lang="en-AU" sz="4000" dirty="0" smtClean="0"/>
              <a:t> </a:t>
            </a:r>
            <a:r>
              <a:rPr lang="en-AU" sz="4000" dirty="0" err="1" smtClean="0"/>
              <a:t>và</a:t>
            </a:r>
            <a:r>
              <a:rPr lang="en-AU" sz="4000" dirty="0" smtClean="0"/>
              <a:t> </a:t>
            </a:r>
            <a:r>
              <a:rPr lang="en-AU" sz="4000" dirty="0" err="1" smtClean="0"/>
              <a:t>gán</a:t>
            </a:r>
            <a:r>
              <a:rPr lang="en-AU" sz="4000" dirty="0" smtClean="0"/>
              <a:t> </a:t>
            </a:r>
            <a:r>
              <a:rPr lang="en-AU" sz="4000" dirty="0" err="1" smtClean="0"/>
              <a:t>giá</a:t>
            </a:r>
            <a:r>
              <a:rPr lang="en-AU" sz="4000" dirty="0" smtClean="0"/>
              <a:t> </a:t>
            </a:r>
            <a:r>
              <a:rPr lang="en-AU" sz="4000" dirty="0" err="1" smtClean="0"/>
              <a:t>trị</a:t>
            </a:r>
            <a:r>
              <a:rPr lang="en-AU" sz="4000" dirty="0" smtClean="0"/>
              <a:t> </a:t>
            </a:r>
            <a:r>
              <a:rPr lang="en-AU" sz="4000" dirty="0" err="1" smtClean="0"/>
              <a:t>cho</a:t>
            </a:r>
            <a:r>
              <a:rPr lang="en-AU" sz="4000" dirty="0" smtClean="0"/>
              <a:t> </a:t>
            </a:r>
            <a:r>
              <a:rPr lang="en-AU" sz="4000" dirty="0" err="1" smtClean="0"/>
              <a:t>biến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D5C-C528-44D2-92F8-E3847B0620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7945"/>
          <a:stretch/>
        </p:blipFill>
        <p:spPr>
          <a:xfrm>
            <a:off x="9552168" y="2211272"/>
            <a:ext cx="2450069" cy="37897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6928" y="1746620"/>
            <a:ext cx="8759647" cy="34470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AU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 </a:t>
            </a:r>
            <a:r>
              <a:rPr lang="nb-NO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//Khai báo biến</a:t>
            </a:r>
            <a:endParaRPr lang="nb-NO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b-NO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b-NO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b-NO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b-NO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losers</a:t>
            </a:r>
            <a:r>
              <a:rPr lang="nb-NO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số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nguyên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winners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chuỗi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"Duke"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booblean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Đúng</a:t>
            </a:r>
            <a:r>
              <a:rPr lang="en-US" sz="20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/Sai - True/False)</a:t>
            </a:r>
            <a:endParaRPr lang="en-US" sz="20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isEligible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0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50784" y="3138015"/>
            <a:ext cx="5937160" cy="35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59876" y="4014674"/>
            <a:ext cx="6812924" cy="87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26546" y="4724611"/>
            <a:ext cx="5340777" cy="324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7485" r="11864" b="12708"/>
          <a:stretch/>
        </p:blipFill>
        <p:spPr>
          <a:xfrm>
            <a:off x="9449137" y="1142895"/>
            <a:ext cx="1030310" cy="131885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3039415" y="1746620"/>
            <a:ext cx="6645498" cy="777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2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Gán</a:t>
            </a:r>
            <a:r>
              <a:rPr lang="en-AU" dirty="0" smtClean="0"/>
              <a:t> </a:t>
            </a:r>
            <a:r>
              <a:rPr lang="en-AU" dirty="0" err="1" smtClean="0"/>
              <a:t>giá</a:t>
            </a:r>
            <a:r>
              <a:rPr lang="en-AU" dirty="0" smtClean="0"/>
              <a:t> </a:t>
            </a:r>
            <a:r>
              <a:rPr lang="en-AU" dirty="0" err="1" smtClean="0"/>
              <a:t>trị</a:t>
            </a:r>
            <a:r>
              <a:rPr lang="en-AU" dirty="0" smtClean="0"/>
              <a:t> </a:t>
            </a:r>
            <a:r>
              <a:rPr lang="en-AU" dirty="0" err="1" smtClean="0"/>
              <a:t>cho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Gán</a:t>
            </a:r>
            <a:r>
              <a:rPr lang="en-AU" dirty="0" smtClean="0"/>
              <a:t> </a:t>
            </a:r>
            <a:r>
              <a:rPr lang="en-AU" dirty="0" err="1" smtClean="0"/>
              <a:t>giá</a:t>
            </a:r>
            <a:r>
              <a:rPr lang="en-AU" dirty="0" smtClean="0"/>
              <a:t> </a:t>
            </a:r>
            <a:r>
              <a:rPr lang="en-AU" dirty="0" err="1" smtClean="0"/>
              <a:t>trị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thông</a:t>
            </a:r>
            <a:r>
              <a:rPr lang="en-AU" dirty="0" smtClean="0"/>
              <a:t> qua </a:t>
            </a:r>
            <a:r>
              <a:rPr lang="en-AU" dirty="0" err="1" smtClean="0"/>
              <a:t>dấu</a:t>
            </a:r>
            <a:r>
              <a:rPr lang="en-AU" dirty="0" smtClean="0"/>
              <a:t> </a:t>
            </a:r>
            <a:r>
              <a:rPr lang="en-AU" dirty="0" err="1" smtClean="0"/>
              <a:t>bằng</a:t>
            </a:r>
            <a:r>
              <a:rPr lang="en-AU" dirty="0" smtClean="0"/>
              <a:t> (=)</a:t>
            </a:r>
          </a:p>
          <a:p>
            <a:pPr lvl="1"/>
            <a:r>
              <a:rPr lang="en-AU" dirty="0" smtClean="0"/>
              <a:t>Sau </a:t>
            </a:r>
            <a:r>
              <a:rPr lang="en-AU" dirty="0" err="1" smtClean="0"/>
              <a:t>tên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ngay</a:t>
            </a:r>
            <a:r>
              <a:rPr lang="en-AU" dirty="0" smtClean="0"/>
              <a:t> </a:t>
            </a:r>
            <a:r>
              <a:rPr lang="en-AU" dirty="0" err="1" smtClean="0"/>
              <a:t>khi</a:t>
            </a:r>
            <a:r>
              <a:rPr lang="en-AU" dirty="0" smtClean="0"/>
              <a:t>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; </a:t>
            </a:r>
          </a:p>
          <a:p>
            <a:pPr lvl="1"/>
            <a:r>
              <a:rPr lang="en-AU" dirty="0" err="1" smtClean="0"/>
              <a:t>Hoặc</a:t>
            </a:r>
            <a:r>
              <a:rPr lang="en-AU" dirty="0" smtClean="0"/>
              <a:t> </a:t>
            </a:r>
            <a:r>
              <a:rPr lang="en-AU" dirty="0" err="1" smtClean="0"/>
              <a:t>sau</a:t>
            </a:r>
            <a:r>
              <a:rPr lang="en-AU" dirty="0" smtClean="0"/>
              <a:t> </a:t>
            </a:r>
            <a:r>
              <a:rPr lang="en-AU" dirty="0" err="1" smtClean="0"/>
              <a:t>khi</a:t>
            </a:r>
            <a:r>
              <a:rPr lang="en-AU" dirty="0" smtClean="0"/>
              <a:t> </a:t>
            </a:r>
            <a:r>
              <a:rPr lang="en-AU" dirty="0" err="1" smtClean="0"/>
              <a:t>đã</a:t>
            </a:r>
            <a:r>
              <a:rPr lang="en-AU" dirty="0" smtClean="0"/>
              <a:t>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1EC7-A624-425C-B498-15F6ABCC62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7113" y="2638680"/>
            <a:ext cx="7299772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Đặt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tên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Đúng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Fsoft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'Academy'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highScore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'Student'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_money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Gán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x, y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z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8.5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1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02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(Local Variable</a:t>
            </a:r>
            <a:r>
              <a:rPr lang="en-US" i="1" dirty="0" smtClean="0">
                <a:solidFill>
                  <a:srgbClr val="FF0000"/>
                </a:solidFill>
              </a:rPr>
              <a:t>): </a:t>
            </a:r>
            <a:r>
              <a:rPr lang="en-US" i="1" dirty="0" err="1" smtClean="0"/>
              <a:t>Biến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khai</a:t>
            </a:r>
            <a:r>
              <a:rPr lang="en-US" i="1" dirty="0" smtClean="0"/>
              <a:t> </a:t>
            </a:r>
            <a:r>
              <a:rPr lang="en-US" i="1" dirty="0" err="1" smtClean="0"/>
              <a:t>báo</a:t>
            </a:r>
            <a:r>
              <a:rPr lang="en-US" i="1" dirty="0" smtClean="0"/>
              <a:t> </a:t>
            </a:r>
            <a:r>
              <a:rPr lang="en-US" i="1" dirty="0" err="1" smtClean="0"/>
              <a:t>bên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chỉ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ở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;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 </a:t>
            </a:r>
            <a:r>
              <a:rPr lang="en-US" i="1" dirty="0">
                <a:solidFill>
                  <a:srgbClr val="FF0000"/>
                </a:solidFill>
              </a:rPr>
              <a:t>(Global Variable</a:t>
            </a:r>
            <a:r>
              <a:rPr lang="en-US" i="1" dirty="0" smtClean="0">
                <a:solidFill>
                  <a:srgbClr val="FF0000"/>
                </a:solidFill>
              </a:rPr>
              <a:t>): </a:t>
            </a:r>
            <a:r>
              <a:rPr lang="en-US" i="1" dirty="0" err="1" smtClean="0"/>
              <a:t>Biến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khai</a:t>
            </a:r>
            <a:r>
              <a:rPr lang="en-US" i="1" dirty="0" smtClean="0"/>
              <a:t> </a:t>
            </a:r>
            <a:r>
              <a:rPr lang="en-US" i="1" dirty="0" err="1" smtClean="0"/>
              <a:t>báo</a:t>
            </a:r>
            <a:r>
              <a:rPr lang="en-US" i="1" dirty="0" smtClean="0"/>
              <a:t> </a:t>
            </a:r>
            <a:r>
              <a:rPr lang="en-US" i="1" dirty="0" err="1" smtClean="0"/>
              <a:t>bên</a:t>
            </a:r>
            <a:r>
              <a:rPr lang="en-US" i="1" dirty="0" smtClean="0"/>
              <a:t> </a:t>
            </a:r>
            <a:r>
              <a:rPr lang="en-US" i="1" dirty="0" err="1" smtClean="0"/>
              <a:t>ngoài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vi-VN" i="1" dirty="0"/>
              <a:t>có thể được truy cập ở bất kỳ vị trí nào trong chương trình JavaScript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Phạm vi hoạt động của biến trong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70" y="3686886"/>
            <a:ext cx="5662613" cy="24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34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toán</a:t>
            </a:r>
            <a:r>
              <a:rPr lang="en-AU" dirty="0" smtClean="0"/>
              <a:t> </a:t>
            </a:r>
            <a:r>
              <a:rPr lang="en-AU" dirty="0" err="1" smtClean="0"/>
              <a:t>tử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9A99-BA02-45CF-8728-06F7C6498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8278"/>
              </p:ext>
            </p:extLst>
          </p:nvPr>
        </p:nvGraphicFramePr>
        <p:xfrm>
          <a:off x="754051" y="1840489"/>
          <a:ext cx="4655076" cy="4114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00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Toán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tử</a:t>
                      </a:r>
                      <a:endParaRPr lang="en-US" sz="2000" b="1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Mô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tả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Cộng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Trừ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Nhân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Lũy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thừa</a:t>
                      </a:r>
                      <a:r>
                        <a:rPr lang="en-US" sz="2000" dirty="0" smtClean="0">
                          <a:effectLst/>
                        </a:rPr>
                        <a:t>( </a:t>
                      </a:r>
                      <a:r>
                        <a:rPr lang="en-US" sz="2000" dirty="0" err="1" smtClean="0">
                          <a:effectLst/>
                        </a:rPr>
                        <a:t>theo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chuẩn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kern="1200" dirty="0" smtClean="0">
                          <a:effectLst/>
                        </a:rPr>
                        <a:t>ES2016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Chia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Chia </a:t>
                      </a:r>
                      <a:r>
                        <a:rPr lang="en-US" sz="2000" dirty="0" err="1" smtClean="0">
                          <a:effectLst/>
                        </a:rPr>
                        <a:t>lấy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phần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dư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</a:rPr>
                        <a:t>đơn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vị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</a:rPr>
                        <a:t>đơn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vị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30995"/>
              </p:ext>
            </p:extLst>
          </p:nvPr>
        </p:nvGraphicFramePr>
        <p:xfrm>
          <a:off x="5615189" y="1840489"/>
          <a:ext cx="5512157" cy="43281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97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err="1" smtClean="0">
                          <a:effectLst/>
                        </a:rPr>
                        <a:t>Toán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tử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và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phép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baseline="0" dirty="0" err="1" smtClean="0">
                          <a:effectLst/>
                        </a:rPr>
                        <a:t>tính</a:t>
                      </a:r>
                      <a:endParaRPr lang="en-US" sz="1800" b="1" dirty="0">
                        <a:effectLst/>
                      </a:endParaRP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Ví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dụ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Tương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đương</a:t>
                      </a:r>
                      <a:endParaRPr lang="en-US" sz="2000" b="1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12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toán</a:t>
            </a:r>
            <a:r>
              <a:rPr lang="en-AU" dirty="0" smtClean="0"/>
              <a:t> </a:t>
            </a:r>
            <a:r>
              <a:rPr lang="en-AU" dirty="0" err="1" smtClean="0"/>
              <a:t>hạng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D72C-B952-4083-8E6B-DC0D065132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24" y="995609"/>
            <a:ext cx="7990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AU" sz="2400" dirty="0" err="1" smtClean="0"/>
              <a:t>Các</a:t>
            </a:r>
            <a:r>
              <a:rPr lang="en-AU" sz="2400" dirty="0" smtClean="0"/>
              <a:t> </a:t>
            </a:r>
            <a:r>
              <a:rPr lang="en-AU" sz="2400" dirty="0" err="1" smtClean="0"/>
              <a:t>toán</a:t>
            </a:r>
            <a:r>
              <a:rPr lang="en-AU" sz="2400" dirty="0" smtClean="0"/>
              <a:t> </a:t>
            </a:r>
            <a:r>
              <a:rPr lang="en-AU" sz="2400" dirty="0" err="1" smtClean="0"/>
              <a:t>hạng</a:t>
            </a:r>
            <a:r>
              <a:rPr lang="en-AU" sz="2400" dirty="0" smtClean="0"/>
              <a:t> </a:t>
            </a:r>
            <a:r>
              <a:rPr lang="en-AU" sz="2400" dirty="0" err="1" smtClean="0"/>
              <a:t>thường</a:t>
            </a:r>
            <a:r>
              <a:rPr lang="en-AU" sz="2400" dirty="0" smtClean="0"/>
              <a:t> </a:t>
            </a:r>
            <a:r>
              <a:rPr lang="en-AU" sz="2400" dirty="0" err="1" smtClean="0"/>
              <a:t>dùng</a:t>
            </a:r>
            <a:r>
              <a:rPr lang="en-AU" sz="2400" dirty="0" smtClean="0"/>
              <a:t> </a:t>
            </a:r>
            <a:r>
              <a:rPr lang="en-AU" sz="2400" dirty="0" err="1" smtClean="0"/>
              <a:t>trong</a:t>
            </a:r>
            <a:r>
              <a:rPr lang="en-AU" sz="2400" dirty="0" smtClean="0"/>
              <a:t> </a:t>
            </a:r>
            <a:r>
              <a:rPr lang="en-AU" sz="2400" dirty="0" err="1" smtClean="0"/>
              <a:t>việc</a:t>
            </a:r>
            <a:r>
              <a:rPr lang="en-AU" sz="2400" dirty="0" smtClean="0"/>
              <a:t> so </a:t>
            </a:r>
            <a:r>
              <a:rPr lang="en-AU" sz="2400" dirty="0" err="1" smtClean="0"/>
              <a:t>sách</a:t>
            </a:r>
            <a:r>
              <a:rPr lang="en-AU" sz="2400" dirty="0" smtClean="0"/>
              <a:t> </a:t>
            </a:r>
            <a:r>
              <a:rPr lang="en-AU" sz="2400" dirty="0" err="1" smtClean="0"/>
              <a:t>giữa</a:t>
            </a:r>
            <a:r>
              <a:rPr lang="en-AU" sz="2400" dirty="0" smtClean="0"/>
              <a:t> </a:t>
            </a:r>
            <a:r>
              <a:rPr lang="en-AU" sz="2400" dirty="0" err="1" smtClean="0"/>
              <a:t>các</a:t>
            </a:r>
            <a:r>
              <a:rPr lang="en-AU" sz="2400" dirty="0" smtClean="0"/>
              <a:t> </a:t>
            </a:r>
            <a:r>
              <a:rPr lang="en-AU" sz="2400" dirty="0" err="1" smtClean="0"/>
              <a:t>biến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17354"/>
              </p:ext>
            </p:extLst>
          </p:nvPr>
        </p:nvGraphicFramePr>
        <p:xfrm>
          <a:off x="421918" y="1594140"/>
          <a:ext cx="10998556" cy="4419620"/>
        </p:xfrm>
        <a:graphic>
          <a:graphicData uri="http://schemas.openxmlformats.org/drawingml/2006/table">
            <a:tbl>
              <a:tblPr/>
              <a:tblGrid>
                <a:gridCol w="179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5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8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Toán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hạng</a:t>
                      </a:r>
                      <a:endParaRPr lang="en-US" sz="2000" b="1" dirty="0">
                        <a:effectLst/>
                      </a:endParaRP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 err="1" smtClean="0">
                          <a:effectLst/>
                        </a:rPr>
                        <a:t>Mô</a:t>
                      </a:r>
                      <a:r>
                        <a:rPr lang="en-US" sz="2000" b="1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err="1" smtClean="0">
                          <a:effectLst/>
                        </a:rPr>
                        <a:t>tả</a:t>
                      </a:r>
                      <a:endParaRPr lang="en-US" sz="2000" b="1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==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So </a:t>
                      </a:r>
                      <a:r>
                        <a:rPr lang="en-US" sz="2000" dirty="0" err="1" smtClean="0">
                          <a:effectLst/>
                        </a:rPr>
                        <a:t>sánh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hai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biến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nhau</a:t>
                      </a:r>
                      <a:r>
                        <a:rPr lang="en-US" sz="2000" baseline="0" dirty="0" smtClean="0">
                          <a:effectLst/>
                        </a:rPr>
                        <a:t> hay 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mà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cần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xem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xét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kiểu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dữ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liệu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của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biến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===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</a:rPr>
                        <a:t>So </a:t>
                      </a:r>
                      <a:r>
                        <a:rPr lang="en-US" sz="2000" dirty="0" err="1" smtClean="0">
                          <a:effectLst/>
                        </a:rPr>
                        <a:t>sánh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hai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biến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nhau</a:t>
                      </a:r>
                      <a:r>
                        <a:rPr lang="en-US" sz="2000" baseline="0" dirty="0" smtClean="0">
                          <a:effectLst/>
                        </a:rPr>
                        <a:t> hay 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 </a:t>
                      </a:r>
                      <a:r>
                        <a:rPr lang="en-US" sz="2000" baseline="0" dirty="0" err="1" smtClean="0">
                          <a:effectLst/>
                        </a:rPr>
                        <a:t>dựa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trên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giá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trị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và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kiểu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giá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trị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của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smtClean="0">
                          <a:effectLst/>
                        </a:rPr>
                        <a:t>chúng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!=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Khác</a:t>
                      </a:r>
                      <a:r>
                        <a:rPr lang="en-US" sz="2000" baseline="0" dirty="0" smtClean="0">
                          <a:effectLst/>
                        </a:rPr>
                        <a:t> (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r>
                        <a:rPr lang="en-US" sz="2000" baseline="0" dirty="0" smtClean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!==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Giá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trị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nhau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hoặc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kiểu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dữ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liệu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giống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nhau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&gt;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Lớn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hơn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&lt;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Nhỏ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hơn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&gt;=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Lớn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hơn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hoặc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9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&lt;=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Nhỏ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hơn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hoặc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bằng</a:t>
                      </a:r>
                      <a:endParaRPr lang="en-US" sz="2000" dirty="0"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6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137162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</a:rPr>
                        <a:t>Toán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tử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cho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biểu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thức</a:t>
                      </a:r>
                      <a:r>
                        <a:rPr lang="en-US" sz="2000" baseline="0" dirty="0" smtClean="0">
                          <a:effectLst/>
                        </a:rPr>
                        <a:t> logic 3 </a:t>
                      </a:r>
                      <a:r>
                        <a:rPr lang="en-US" sz="2000" baseline="0" dirty="0" err="1" smtClean="0">
                          <a:effectLst/>
                        </a:rPr>
                        <a:t>vế</a:t>
                      </a:r>
                      <a:r>
                        <a:rPr lang="en-US" sz="2000" baseline="0" dirty="0" smtClean="0">
                          <a:effectLst/>
                        </a:rPr>
                        <a:t>. </a:t>
                      </a:r>
                      <a:r>
                        <a:rPr lang="en-US" sz="2000" baseline="0" dirty="0" err="1" smtClean="0">
                          <a:effectLst/>
                        </a:rPr>
                        <a:t>Ví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</a:rPr>
                        <a:t>dụ</a:t>
                      </a:r>
                      <a:r>
                        <a:rPr lang="en-US" sz="2000" baseline="0" dirty="0" smtClean="0">
                          <a:effectLst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(a&gt;b) ? a : b;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1" marR="68581" marT="68581" marB="685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1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76" y="0"/>
            <a:ext cx="9180693" cy="858743"/>
          </a:xfrm>
        </p:spPr>
        <p:txBody>
          <a:bodyPr/>
          <a:lstStyle/>
          <a:p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toán</a:t>
            </a:r>
            <a:r>
              <a:rPr lang="en-AU" dirty="0" smtClean="0"/>
              <a:t> </a:t>
            </a:r>
            <a:r>
              <a:rPr lang="en-AU" dirty="0" err="1" smtClean="0"/>
              <a:t>hạng</a:t>
            </a:r>
            <a:r>
              <a:rPr lang="en-AU" dirty="0" smtClean="0"/>
              <a:t> Logic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048105"/>
              </p:ext>
            </p:extLst>
          </p:nvPr>
        </p:nvGraphicFramePr>
        <p:xfrm>
          <a:off x="3161292" y="2230366"/>
          <a:ext cx="6266043" cy="2072640"/>
        </p:xfrm>
        <a:graphic>
          <a:graphicData uri="http://schemas.openxmlformats.org/drawingml/2006/table">
            <a:tbl>
              <a:tblPr/>
              <a:tblGrid>
                <a:gridCol w="196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 smtClean="0">
                          <a:effectLst/>
                        </a:rPr>
                        <a:t>Toán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hạng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 smtClean="0">
                          <a:effectLst/>
                        </a:rPr>
                        <a:t>Mô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tả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 err="1" smtClean="0">
                          <a:effectLst/>
                        </a:rPr>
                        <a:t>Toán</a:t>
                      </a:r>
                      <a:r>
                        <a:rPr lang="en-AU" baseline="0" dirty="0" smtClean="0">
                          <a:effectLst/>
                        </a:rPr>
                        <a:t> </a:t>
                      </a:r>
                      <a:r>
                        <a:rPr lang="en-AU" baseline="0" dirty="0" err="1" smtClean="0">
                          <a:effectLst/>
                        </a:rPr>
                        <a:t>hạng</a:t>
                      </a:r>
                      <a:r>
                        <a:rPr lang="en-AU" baseline="0" dirty="0" smtClean="0">
                          <a:effectLst/>
                        </a:rPr>
                        <a:t> Logic </a:t>
                      </a:r>
                      <a:r>
                        <a:rPr lang="en-AU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r>
                        <a:rPr lang="en-AU" dirty="0" err="1" smtClean="0">
                          <a:solidFill>
                            <a:srgbClr val="FF0000"/>
                          </a:solidFill>
                          <a:effectLst/>
                        </a:rPr>
                        <a:t>à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 err="1" smtClean="0">
                          <a:effectLst/>
                        </a:rPr>
                        <a:t>Toán</a:t>
                      </a:r>
                      <a:r>
                        <a:rPr lang="en-AU" baseline="0" dirty="0" smtClean="0">
                          <a:effectLst/>
                        </a:rPr>
                        <a:t> </a:t>
                      </a:r>
                      <a:r>
                        <a:rPr lang="en-AU" baseline="0" dirty="0" err="1" smtClean="0">
                          <a:effectLst/>
                        </a:rPr>
                        <a:t>hạng</a:t>
                      </a:r>
                      <a:r>
                        <a:rPr lang="en-AU" baseline="0" dirty="0" smtClean="0">
                          <a:effectLst/>
                        </a:rPr>
                        <a:t> Logic </a:t>
                      </a:r>
                      <a:r>
                        <a:rPr lang="en-AU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hoặc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dirty="0" err="1" smtClean="0">
                          <a:effectLst/>
                        </a:rPr>
                        <a:t>Toán</a:t>
                      </a:r>
                      <a:r>
                        <a:rPr lang="en-AU" baseline="0" dirty="0" smtClean="0">
                          <a:effectLst/>
                        </a:rPr>
                        <a:t> </a:t>
                      </a:r>
                      <a:r>
                        <a:rPr lang="en-AU" baseline="0" dirty="0" err="1" smtClean="0">
                          <a:effectLst/>
                        </a:rPr>
                        <a:t>hạng</a:t>
                      </a:r>
                      <a:r>
                        <a:rPr lang="en-AU" baseline="0" dirty="0" smtClean="0">
                          <a:effectLst/>
                        </a:rPr>
                        <a:t> Logic </a:t>
                      </a:r>
                      <a:r>
                        <a:rPr lang="en-AU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phủ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AU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định</a:t>
                      </a:r>
                      <a:r>
                        <a:rPr lang="en-AU" baseline="0" dirty="0" smtClean="0">
                          <a:solidFill>
                            <a:srgbClr val="FF0000"/>
                          </a:solidFill>
                          <a:effectLst/>
                        </a:rPr>
                        <a:t> (not)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8DA35-A2C0-4C47-BB69-B445C42864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err="1" smtClean="0"/>
              <a:t>Khi</a:t>
            </a:r>
            <a:r>
              <a:rPr lang="en-AU" dirty="0" smtClean="0"/>
              <a:t> </a:t>
            </a:r>
            <a:r>
              <a:rPr lang="en-AU" dirty="0" err="1" smtClean="0"/>
              <a:t>khái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ko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cần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khai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báo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kiểu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dữ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liệu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cho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biến</a:t>
            </a:r>
            <a:r>
              <a:rPr lang="en-AU" dirty="0" smtClean="0"/>
              <a:t>;</a:t>
            </a:r>
          </a:p>
          <a:p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sẽ</a:t>
            </a:r>
            <a:r>
              <a:rPr lang="en-AU" dirty="0" smtClean="0"/>
              <a:t> </a:t>
            </a:r>
            <a:r>
              <a:rPr lang="en-AU" dirty="0" err="1" smtClean="0"/>
              <a:t>tự</a:t>
            </a:r>
            <a:r>
              <a:rPr lang="en-AU" dirty="0" smtClean="0"/>
              <a:t> 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định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kiểu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dữ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liệu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của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biến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/>
              <a:t>thông</a:t>
            </a:r>
            <a:r>
              <a:rPr lang="en-AU" dirty="0" smtClean="0"/>
              <a:t> qua </a:t>
            </a:r>
            <a:r>
              <a:rPr lang="en-AU" b="1" dirty="0" err="1" smtClean="0">
                <a:solidFill>
                  <a:srgbClr val="FF0000"/>
                </a:solidFill>
              </a:rPr>
              <a:t>giá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trị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của</a:t>
            </a:r>
            <a:r>
              <a:rPr lang="en-AU" b="1" dirty="0" smtClean="0">
                <a:solidFill>
                  <a:srgbClr val="FF0000"/>
                </a:solidFill>
              </a:rPr>
              <a:t> </a:t>
            </a:r>
            <a:r>
              <a:rPr lang="en-AU" b="1" dirty="0" err="1" smtClean="0">
                <a:solidFill>
                  <a:srgbClr val="FF0000"/>
                </a:solidFill>
              </a:rPr>
              <a:t>biến</a:t>
            </a:r>
            <a:r>
              <a:rPr lang="en-AU" dirty="0" smtClean="0"/>
              <a:t>;</a:t>
            </a:r>
          </a:p>
          <a:p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b="1" dirty="0" err="1" smtClean="0"/>
              <a:t>JS</a:t>
            </a:r>
            <a:r>
              <a:rPr lang="en-AU" b="1" dirty="0" smtClean="0"/>
              <a:t> </a:t>
            </a:r>
            <a:r>
              <a:rPr lang="en-AU" b="1" dirty="0" err="1" smtClean="0"/>
              <a:t>có</a:t>
            </a:r>
            <a:r>
              <a:rPr lang="en-AU" b="1" dirty="0" smtClean="0"/>
              <a:t> </a:t>
            </a:r>
            <a:r>
              <a:rPr lang="en-AU" b="1" dirty="0" err="1" smtClean="0"/>
              <a:t>các</a:t>
            </a:r>
            <a:r>
              <a:rPr lang="en-AU" b="1" dirty="0" smtClean="0"/>
              <a:t> </a:t>
            </a:r>
            <a:r>
              <a:rPr lang="en-AU" b="1" dirty="0" err="1" smtClean="0"/>
              <a:t>kiểu</a:t>
            </a:r>
            <a:r>
              <a:rPr lang="en-AU" b="1" dirty="0" smtClean="0"/>
              <a:t> </a:t>
            </a:r>
            <a:r>
              <a:rPr lang="en-AU" b="1" dirty="0" err="1" smtClean="0"/>
              <a:t>dữ</a:t>
            </a:r>
            <a:r>
              <a:rPr lang="en-AU" b="1" dirty="0" smtClean="0"/>
              <a:t> </a:t>
            </a:r>
            <a:r>
              <a:rPr lang="en-AU" b="1" dirty="0" err="1" smtClean="0"/>
              <a:t>liệu</a:t>
            </a:r>
            <a:r>
              <a:rPr lang="en-AU" b="1" dirty="0" smtClean="0"/>
              <a:t> </a:t>
            </a:r>
            <a:r>
              <a:rPr lang="en-AU" dirty="0" err="1" smtClean="0"/>
              <a:t>sau</a:t>
            </a:r>
            <a:r>
              <a:rPr lang="en-AU" dirty="0" smtClean="0"/>
              <a:t> </a:t>
            </a:r>
            <a:r>
              <a:rPr lang="en-AU" dirty="0" err="1" smtClean="0"/>
              <a:t>đây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 smtClean="0"/>
              <a:t>Số</a:t>
            </a:r>
            <a:r>
              <a:rPr lang="en-AU" dirty="0" smtClean="0"/>
              <a:t> (Number)</a:t>
            </a:r>
          </a:p>
          <a:p>
            <a:pPr lvl="1"/>
            <a:r>
              <a:rPr lang="en-AU" dirty="0" err="1" smtClean="0"/>
              <a:t>Chuỗi</a:t>
            </a:r>
            <a:r>
              <a:rPr lang="en-AU" dirty="0" smtClean="0"/>
              <a:t> (String)</a:t>
            </a:r>
          </a:p>
          <a:p>
            <a:pPr lvl="1"/>
            <a:r>
              <a:rPr lang="en-AU" dirty="0" err="1" smtClean="0"/>
              <a:t>Đúng</a:t>
            </a:r>
            <a:r>
              <a:rPr lang="en-AU" dirty="0" smtClean="0"/>
              <a:t>/Sai (Boolean)</a:t>
            </a:r>
          </a:p>
          <a:p>
            <a:pPr lvl="1"/>
            <a:r>
              <a:rPr lang="en-AU" dirty="0" err="1" smtClean="0"/>
              <a:t>Rỗng</a:t>
            </a:r>
            <a:r>
              <a:rPr lang="en-AU" dirty="0" smtClean="0"/>
              <a:t>/</a:t>
            </a:r>
            <a:r>
              <a:rPr lang="en-AU" dirty="0" err="1" smtClean="0"/>
              <a:t>Giá</a:t>
            </a:r>
            <a:r>
              <a:rPr lang="en-AU" dirty="0" smtClean="0"/>
              <a:t> </a:t>
            </a:r>
            <a:r>
              <a:rPr lang="en-AU" dirty="0" err="1" smtClean="0"/>
              <a:t>trị</a:t>
            </a:r>
            <a:r>
              <a:rPr lang="en-AU" dirty="0" smtClean="0"/>
              <a:t> </a:t>
            </a:r>
            <a:r>
              <a:rPr lang="en-AU" dirty="0" err="1" smtClean="0"/>
              <a:t>rỗng</a:t>
            </a:r>
            <a:r>
              <a:rPr lang="en-AU" dirty="0" smtClean="0"/>
              <a:t> (Null) </a:t>
            </a: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err="1" smtClean="0">
                <a:sym typeface="Wingdings" panose="05000000000000000000" pitchFamily="2" charset="2"/>
              </a:rPr>
              <a:t>Biến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được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khai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báo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có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giá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trị</a:t>
            </a:r>
            <a:r>
              <a:rPr lang="en-AU" dirty="0" smtClean="0">
                <a:sym typeface="Wingdings" panose="05000000000000000000" pitchFamily="2" charset="2"/>
              </a:rPr>
              <a:t> Null </a:t>
            </a:r>
            <a:r>
              <a:rPr lang="en-AU" dirty="0" err="1" smtClean="0">
                <a:sym typeface="Wingdings" panose="05000000000000000000" pitchFamily="2" charset="2"/>
              </a:rPr>
              <a:t>hoặc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rỗng</a:t>
            </a:r>
            <a:endParaRPr lang="en-AU" dirty="0" smtClean="0"/>
          </a:p>
          <a:p>
            <a:pPr lvl="1"/>
            <a:r>
              <a:rPr lang="en-AU" dirty="0" err="1" smtClean="0"/>
              <a:t>Không</a:t>
            </a:r>
            <a:r>
              <a:rPr lang="en-AU" dirty="0" smtClean="0"/>
              <a:t> 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(</a:t>
            </a:r>
            <a:r>
              <a:rPr lang="en-AU" dirty="0" err="1" smtClean="0"/>
              <a:t>Undefine</a:t>
            </a:r>
            <a:r>
              <a:rPr lang="en-AU" dirty="0" smtClean="0"/>
              <a:t>) </a:t>
            </a:r>
            <a:r>
              <a:rPr lang="en-AU" dirty="0" smtClean="0">
                <a:sym typeface="Wingdings" panose="05000000000000000000" pitchFamily="2" charset="2"/>
              </a:rPr>
              <a:t> </a:t>
            </a:r>
            <a:r>
              <a:rPr lang="en-AU" dirty="0" err="1" smtClean="0">
                <a:sym typeface="Wingdings" panose="05000000000000000000" pitchFamily="2" charset="2"/>
              </a:rPr>
              <a:t>Biến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được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khai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báo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nhưng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không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có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giá</a:t>
            </a:r>
            <a:r>
              <a:rPr lang="en-AU" dirty="0" smtClean="0">
                <a:sym typeface="Wingdings" panose="05000000000000000000" pitchFamily="2" charset="2"/>
              </a:rPr>
              <a:t> </a:t>
            </a:r>
            <a:r>
              <a:rPr lang="en-AU" dirty="0" err="1" smtClean="0">
                <a:sym typeface="Wingdings" panose="05000000000000000000" pitchFamily="2" charset="2"/>
              </a:rPr>
              <a:t>trị</a:t>
            </a:r>
            <a:endParaRPr lang="en-AU" dirty="0" smtClean="0"/>
          </a:p>
          <a:p>
            <a:pPr lvl="1"/>
            <a:r>
              <a:rPr lang="en-AU" dirty="0" err="1"/>
              <a:t>Đ</a:t>
            </a:r>
            <a:r>
              <a:rPr lang="en-AU" dirty="0" err="1" smtClean="0"/>
              <a:t>ối</a:t>
            </a:r>
            <a:r>
              <a:rPr lang="en-AU" dirty="0" smtClean="0"/>
              <a:t> </a:t>
            </a:r>
            <a:r>
              <a:rPr lang="en-AU" dirty="0" err="1" smtClean="0"/>
              <a:t>tượng</a:t>
            </a:r>
            <a:r>
              <a:rPr lang="en-AU" dirty="0" smtClean="0"/>
              <a:t> (Object)</a:t>
            </a:r>
          </a:p>
          <a:p>
            <a:pPr lvl="1"/>
            <a:r>
              <a:rPr lang="en-AU" dirty="0" err="1" smtClean="0"/>
              <a:t>Mảng</a:t>
            </a:r>
            <a:r>
              <a:rPr lang="en-AU" dirty="0" smtClean="0"/>
              <a:t> (Array)</a:t>
            </a:r>
          </a:p>
          <a:p>
            <a:pPr lvl="1"/>
            <a:r>
              <a:rPr lang="en-AU" dirty="0" err="1" smtClean="0"/>
              <a:t>Ngày</a:t>
            </a:r>
            <a:r>
              <a:rPr lang="en-AU" dirty="0" smtClean="0"/>
              <a:t> </a:t>
            </a:r>
            <a:r>
              <a:rPr lang="en-AU" dirty="0" err="1" smtClean="0"/>
              <a:t>tháng</a:t>
            </a:r>
            <a:r>
              <a:rPr lang="en-AU" dirty="0" smtClean="0"/>
              <a:t> (Date)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AEDA-69E2-47CC-AB1D-6E904C4923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323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Ví</a:t>
            </a:r>
            <a:r>
              <a:rPr lang="en-AU" dirty="0" smtClean="0"/>
              <a:t> </a:t>
            </a:r>
            <a:r>
              <a:rPr lang="en-AU" dirty="0" err="1" smtClean="0"/>
              <a:t>dụ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0085-FF31-4521-BF0C-96B948FC90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494" y="891584"/>
            <a:ext cx="10784581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số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chuỗi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"Duke"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"Donal"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//Nối chuỗi --&gt; Dùng dấu Cộng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chứa giá trị Null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AU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oặc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có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bằng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null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Boolean (true/false)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Undefine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//hoặc biến có giá trị là undefined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đối tượng - Object Person gồm 03 thuộc tính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fName: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lName: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vi-VN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eyeColor: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//Biến kiểu mảng - Array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vi-VN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vi-VN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Mục</a:t>
            </a:r>
            <a:r>
              <a:rPr lang="en-AU" dirty="0" smtClean="0"/>
              <a:t> </a:t>
            </a:r>
            <a:r>
              <a:rPr lang="en-AU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67" dirty="0" err="1" smtClean="0"/>
              <a:t>Hiểu</a:t>
            </a:r>
            <a:r>
              <a:rPr lang="en-AU" sz="2667" dirty="0" smtClean="0"/>
              <a:t> </a:t>
            </a:r>
            <a:r>
              <a:rPr lang="en-AU" sz="2667" dirty="0" err="1" smtClean="0"/>
              <a:t>và</a:t>
            </a:r>
            <a:r>
              <a:rPr lang="en-AU" sz="2667" dirty="0" smtClean="0"/>
              <a:t> </a:t>
            </a:r>
            <a:r>
              <a:rPr lang="en-AU" sz="2667" dirty="0" err="1" smtClean="0"/>
              <a:t>nắm</a:t>
            </a:r>
            <a:r>
              <a:rPr lang="en-AU" sz="2667" dirty="0" smtClean="0"/>
              <a:t> </a:t>
            </a:r>
            <a:r>
              <a:rPr lang="en-AU" sz="2667" dirty="0" err="1" smtClean="0"/>
              <a:t>vững</a:t>
            </a:r>
            <a:r>
              <a:rPr lang="en-AU" sz="2667" dirty="0"/>
              <a:t> </a:t>
            </a:r>
            <a:r>
              <a:rPr lang="en-AU" sz="2667" dirty="0" err="1" smtClean="0"/>
              <a:t>cấu</a:t>
            </a:r>
            <a:r>
              <a:rPr lang="en-AU" sz="2667" dirty="0" smtClean="0"/>
              <a:t> </a:t>
            </a:r>
            <a:r>
              <a:rPr lang="en-AU" sz="2667" dirty="0" err="1" smtClean="0"/>
              <a:t>trúc</a:t>
            </a:r>
            <a:r>
              <a:rPr lang="en-AU" sz="2667" dirty="0" smtClean="0"/>
              <a:t> </a:t>
            </a:r>
            <a:r>
              <a:rPr lang="en-AU" sz="2667" dirty="0" err="1" smtClean="0"/>
              <a:t>ngữ</a:t>
            </a:r>
            <a:r>
              <a:rPr lang="en-AU" sz="2667" dirty="0" smtClean="0"/>
              <a:t> </a:t>
            </a:r>
            <a:r>
              <a:rPr lang="en-AU" sz="2667" dirty="0" err="1" smtClean="0"/>
              <a:t>pháp</a:t>
            </a:r>
            <a:r>
              <a:rPr lang="en-AU" sz="2667" dirty="0" smtClean="0"/>
              <a:t> </a:t>
            </a:r>
            <a:r>
              <a:rPr lang="en-AU" sz="2667" dirty="0" err="1" smtClean="0"/>
              <a:t>của</a:t>
            </a:r>
            <a:r>
              <a:rPr lang="en-AU" sz="2667" dirty="0" smtClean="0"/>
              <a:t> </a:t>
            </a:r>
            <a:r>
              <a:rPr lang="en-AU" sz="2667" dirty="0" err="1" smtClean="0"/>
              <a:t>ngôn</a:t>
            </a:r>
            <a:r>
              <a:rPr lang="en-AU" sz="2667" dirty="0" smtClean="0"/>
              <a:t> </a:t>
            </a:r>
            <a:r>
              <a:rPr lang="en-AU" sz="2667" dirty="0" err="1" smtClean="0"/>
              <a:t>ngữ</a:t>
            </a:r>
            <a:r>
              <a:rPr lang="en-AU" sz="2667" dirty="0" smtClean="0"/>
              <a:t> </a:t>
            </a:r>
            <a:r>
              <a:rPr lang="en-AU" sz="2667" dirty="0" err="1" smtClean="0"/>
              <a:t>lập</a:t>
            </a:r>
            <a:r>
              <a:rPr lang="en-AU" sz="2667" dirty="0" smtClean="0"/>
              <a:t> </a:t>
            </a:r>
            <a:r>
              <a:rPr lang="en-AU" sz="2667" dirty="0" err="1" smtClean="0"/>
              <a:t>trình</a:t>
            </a:r>
            <a:r>
              <a:rPr lang="en-AU" sz="2667" dirty="0" smtClean="0"/>
              <a:t> JavaScript;</a:t>
            </a:r>
          </a:p>
          <a:p>
            <a:r>
              <a:rPr lang="en-AU" sz="2667" dirty="0" err="1" smtClean="0"/>
              <a:t>Hiểu</a:t>
            </a:r>
            <a:r>
              <a:rPr lang="en-AU" sz="2667" dirty="0" smtClean="0"/>
              <a:t> </a:t>
            </a:r>
            <a:r>
              <a:rPr lang="en-AU" sz="2667" dirty="0" err="1" smtClean="0"/>
              <a:t>và</a:t>
            </a:r>
            <a:r>
              <a:rPr lang="en-AU" sz="2667" dirty="0" smtClean="0"/>
              <a:t> </a:t>
            </a:r>
            <a:r>
              <a:rPr lang="en-AU" sz="2667" dirty="0" err="1" smtClean="0"/>
              <a:t>khai</a:t>
            </a:r>
            <a:r>
              <a:rPr lang="en-AU" sz="2667" dirty="0" smtClean="0"/>
              <a:t> </a:t>
            </a:r>
            <a:r>
              <a:rPr lang="en-AU" sz="2667" dirty="0" err="1" smtClean="0"/>
              <a:t>báo</a:t>
            </a:r>
            <a:r>
              <a:rPr lang="en-AU" sz="2667" dirty="0" smtClean="0"/>
              <a:t> </a:t>
            </a:r>
            <a:r>
              <a:rPr lang="en-AU" sz="2667" dirty="0" err="1" smtClean="0"/>
              <a:t>được</a:t>
            </a:r>
            <a:r>
              <a:rPr lang="en-AU" sz="2667" dirty="0" smtClean="0"/>
              <a:t> </a:t>
            </a:r>
            <a:r>
              <a:rPr lang="en-AU" sz="2667" dirty="0" err="1" smtClean="0"/>
              <a:t>biến</a:t>
            </a:r>
            <a:r>
              <a:rPr lang="en-AU" sz="2667" dirty="0" smtClean="0"/>
              <a:t>, </a:t>
            </a:r>
            <a:r>
              <a:rPr lang="en-AU" sz="2667" dirty="0" err="1" smtClean="0"/>
              <a:t>Phạm</a:t>
            </a:r>
            <a:r>
              <a:rPr lang="en-AU" sz="2667" dirty="0" smtClean="0"/>
              <a:t> vi </a:t>
            </a:r>
            <a:r>
              <a:rPr lang="en-AU" sz="2667" dirty="0" err="1" smtClean="0"/>
              <a:t>của</a:t>
            </a:r>
            <a:r>
              <a:rPr lang="en-AU" sz="2667" dirty="0" smtClean="0"/>
              <a:t> </a:t>
            </a:r>
            <a:r>
              <a:rPr lang="en-AU" sz="2667" dirty="0" err="1" smtClean="0"/>
              <a:t>biến</a:t>
            </a:r>
            <a:r>
              <a:rPr lang="en-AU" sz="2667" dirty="0" smtClean="0"/>
              <a:t>, </a:t>
            </a:r>
            <a:r>
              <a:rPr lang="en-AU" sz="2667" dirty="0" err="1" smtClean="0"/>
              <a:t>biểu</a:t>
            </a:r>
            <a:r>
              <a:rPr lang="en-AU" sz="2667" dirty="0" smtClean="0"/>
              <a:t> </a:t>
            </a:r>
            <a:r>
              <a:rPr lang="en-AU" sz="2667" dirty="0" err="1" smtClean="0"/>
              <a:t>thức</a:t>
            </a:r>
            <a:r>
              <a:rPr lang="en-AU" sz="2667" dirty="0" smtClean="0"/>
              <a:t> logic, </a:t>
            </a:r>
            <a:r>
              <a:rPr lang="en-AU" sz="2667" dirty="0" err="1" smtClean="0"/>
              <a:t>cấu</a:t>
            </a:r>
            <a:r>
              <a:rPr lang="en-AU" sz="2667" dirty="0" smtClean="0"/>
              <a:t> </a:t>
            </a:r>
            <a:r>
              <a:rPr lang="en-AU" sz="2667" dirty="0" err="1" smtClean="0"/>
              <a:t>trúc</a:t>
            </a:r>
            <a:r>
              <a:rPr lang="en-AU" sz="2667" dirty="0" smtClean="0"/>
              <a:t> </a:t>
            </a:r>
            <a:r>
              <a:rPr lang="en-AU" sz="2667" dirty="0" err="1" smtClean="0"/>
              <a:t>điều</a:t>
            </a:r>
            <a:r>
              <a:rPr lang="en-AU" sz="2667" dirty="0" smtClean="0"/>
              <a:t> </a:t>
            </a:r>
            <a:r>
              <a:rPr lang="en-AU" sz="2667" dirty="0" err="1" smtClean="0"/>
              <a:t>kiện</a:t>
            </a:r>
            <a:r>
              <a:rPr lang="en-AU" sz="2667" dirty="0" smtClean="0"/>
              <a:t> if-else, switch-case, </a:t>
            </a:r>
            <a:r>
              <a:rPr lang="en-AU" sz="2667" dirty="0" err="1" smtClean="0"/>
              <a:t>cấu</a:t>
            </a:r>
            <a:r>
              <a:rPr lang="en-AU" sz="2667" dirty="0" smtClean="0"/>
              <a:t> </a:t>
            </a:r>
            <a:r>
              <a:rPr lang="en-AU" sz="2667" dirty="0" err="1" smtClean="0"/>
              <a:t>trúc</a:t>
            </a:r>
            <a:r>
              <a:rPr lang="en-AU" sz="2667" dirty="0" smtClean="0"/>
              <a:t> </a:t>
            </a:r>
            <a:r>
              <a:rPr lang="en-AU" sz="2667" dirty="0" err="1" smtClean="0"/>
              <a:t>vòng</a:t>
            </a:r>
            <a:r>
              <a:rPr lang="en-AU" sz="2667" dirty="0" smtClean="0"/>
              <a:t> </a:t>
            </a:r>
            <a:r>
              <a:rPr lang="en-AU" sz="2667" dirty="0" err="1" smtClean="0"/>
              <a:t>lặp</a:t>
            </a:r>
            <a:r>
              <a:rPr lang="en-AU" sz="2667" dirty="0" smtClean="0"/>
              <a:t>;</a:t>
            </a:r>
          </a:p>
          <a:p>
            <a:r>
              <a:rPr lang="en-AU" sz="2667" dirty="0" err="1" smtClean="0"/>
              <a:t>Hiểu</a:t>
            </a:r>
            <a:r>
              <a:rPr lang="en-AU" sz="2667" dirty="0" smtClean="0"/>
              <a:t>, </a:t>
            </a:r>
            <a:r>
              <a:rPr lang="en-AU" sz="2667" dirty="0" err="1" smtClean="0"/>
              <a:t>khai</a:t>
            </a:r>
            <a:r>
              <a:rPr lang="en-AU" sz="2667" dirty="0" smtClean="0"/>
              <a:t> </a:t>
            </a:r>
            <a:r>
              <a:rPr lang="en-AU" sz="2667" dirty="0" err="1" smtClean="0"/>
              <a:t>báo</a:t>
            </a:r>
            <a:r>
              <a:rPr lang="en-AU" sz="2667" dirty="0" smtClean="0"/>
              <a:t> </a:t>
            </a:r>
            <a:r>
              <a:rPr lang="en-AU" sz="2667" dirty="0" err="1" smtClean="0"/>
              <a:t>và</a:t>
            </a:r>
            <a:r>
              <a:rPr lang="en-AU" sz="2667" dirty="0" smtClean="0"/>
              <a:t> </a:t>
            </a:r>
            <a:r>
              <a:rPr lang="en-AU" sz="2667" dirty="0" err="1" smtClean="0"/>
              <a:t>sử</a:t>
            </a:r>
            <a:r>
              <a:rPr lang="en-AU" sz="2667" dirty="0" smtClean="0"/>
              <a:t> </a:t>
            </a:r>
            <a:r>
              <a:rPr lang="en-AU" sz="2667" dirty="0" err="1" smtClean="0"/>
              <a:t>dụng</a:t>
            </a:r>
            <a:r>
              <a:rPr lang="en-AU" sz="2667" dirty="0" smtClean="0"/>
              <a:t> </a:t>
            </a:r>
            <a:r>
              <a:rPr lang="en-AU" sz="2667" dirty="0" err="1" smtClean="0"/>
              <a:t>cấu</a:t>
            </a:r>
            <a:r>
              <a:rPr lang="en-AU" sz="2667" dirty="0" smtClean="0"/>
              <a:t> </a:t>
            </a:r>
            <a:r>
              <a:rPr lang="en-AU" sz="2667" dirty="0" err="1" smtClean="0"/>
              <a:t>trúc</a:t>
            </a:r>
            <a:r>
              <a:rPr lang="en-AU" sz="2667" dirty="0" smtClean="0"/>
              <a:t> </a:t>
            </a:r>
            <a:r>
              <a:rPr lang="en-AU" sz="2667" dirty="0" err="1" smtClean="0"/>
              <a:t>mảng</a:t>
            </a:r>
            <a:r>
              <a:rPr lang="en-AU" sz="2667" dirty="0" smtClean="0"/>
              <a:t> </a:t>
            </a:r>
            <a:r>
              <a:rPr lang="en-AU" sz="2667" dirty="0" err="1" smtClean="0"/>
              <a:t>trong</a:t>
            </a:r>
            <a:r>
              <a:rPr lang="en-AU" sz="2667" dirty="0" smtClean="0"/>
              <a:t> JavaScript </a:t>
            </a:r>
            <a:r>
              <a:rPr lang="en-AU" sz="2667" dirty="0" err="1" smtClean="0"/>
              <a:t>để</a:t>
            </a:r>
            <a:r>
              <a:rPr lang="en-AU" sz="2667" dirty="0" smtClean="0"/>
              <a:t> </a:t>
            </a:r>
            <a:r>
              <a:rPr lang="en-AU" sz="2667" dirty="0" err="1" smtClean="0"/>
              <a:t>giải</a:t>
            </a:r>
            <a:r>
              <a:rPr lang="en-AU" sz="2667" dirty="0" smtClean="0"/>
              <a:t> </a:t>
            </a:r>
            <a:r>
              <a:rPr lang="en-AU" sz="2667" dirty="0" err="1" smtClean="0"/>
              <a:t>quyết</a:t>
            </a:r>
            <a:r>
              <a:rPr lang="en-AU" sz="2667" dirty="0" smtClean="0"/>
              <a:t> </a:t>
            </a:r>
            <a:r>
              <a:rPr lang="en-AU" sz="2667" dirty="0" err="1" smtClean="0"/>
              <a:t>các</a:t>
            </a:r>
            <a:r>
              <a:rPr lang="en-AU" sz="2667" dirty="0" smtClean="0"/>
              <a:t> </a:t>
            </a:r>
            <a:r>
              <a:rPr lang="en-AU" sz="2667" dirty="0" err="1" smtClean="0"/>
              <a:t>bài</a:t>
            </a:r>
            <a:r>
              <a:rPr lang="en-AU" sz="2667" dirty="0" smtClean="0"/>
              <a:t> </a:t>
            </a:r>
            <a:r>
              <a:rPr lang="en-AU" sz="2667" dirty="0" err="1" smtClean="0"/>
              <a:t>toán</a:t>
            </a:r>
            <a:r>
              <a:rPr lang="en-AU" sz="2667" dirty="0" smtClean="0"/>
              <a:t> </a:t>
            </a:r>
            <a:r>
              <a:rPr lang="en-AU" sz="2667" dirty="0" err="1" smtClean="0"/>
              <a:t>cụ</a:t>
            </a:r>
            <a:r>
              <a:rPr lang="en-AU" sz="2667" dirty="0" smtClean="0"/>
              <a:t> </a:t>
            </a:r>
            <a:r>
              <a:rPr lang="en-AU" sz="2667" dirty="0" err="1" smtClean="0"/>
              <a:t>thể</a:t>
            </a:r>
            <a:r>
              <a:rPr lang="en-AU" sz="2667" dirty="0" smtClean="0"/>
              <a:t>;</a:t>
            </a:r>
          </a:p>
          <a:p>
            <a:r>
              <a:rPr lang="en-AU" sz="2667" dirty="0" err="1" smtClean="0"/>
              <a:t>Hiểu</a:t>
            </a:r>
            <a:r>
              <a:rPr lang="en-AU" sz="2667" dirty="0" smtClean="0"/>
              <a:t> </a:t>
            </a:r>
            <a:r>
              <a:rPr lang="en-AU" sz="2667" dirty="0" err="1" smtClean="0"/>
              <a:t>cách</a:t>
            </a:r>
            <a:r>
              <a:rPr lang="en-AU" sz="2667" dirty="0" smtClean="0"/>
              <a:t> </a:t>
            </a:r>
            <a:r>
              <a:rPr lang="en-AU" sz="2667" dirty="0" err="1" smtClean="0"/>
              <a:t>tạo</a:t>
            </a:r>
            <a:r>
              <a:rPr lang="en-AU" sz="2667" dirty="0" smtClean="0"/>
              <a:t> </a:t>
            </a:r>
            <a:r>
              <a:rPr lang="en-AU" sz="2667" dirty="0" err="1" smtClean="0"/>
              <a:t>và</a:t>
            </a:r>
            <a:r>
              <a:rPr lang="en-AU" sz="2667" dirty="0" smtClean="0"/>
              <a:t> </a:t>
            </a:r>
            <a:r>
              <a:rPr lang="en-AU" sz="2667" dirty="0" err="1" smtClean="0"/>
              <a:t>truyền</a:t>
            </a:r>
            <a:r>
              <a:rPr lang="en-AU" sz="2667" dirty="0" smtClean="0"/>
              <a:t> </a:t>
            </a:r>
            <a:r>
              <a:rPr lang="en-AU" sz="2667" dirty="0" err="1" smtClean="0"/>
              <a:t>tham</a:t>
            </a:r>
            <a:r>
              <a:rPr lang="en-AU" sz="2667" dirty="0" smtClean="0"/>
              <a:t> </a:t>
            </a:r>
            <a:r>
              <a:rPr lang="en-AU" sz="2667" dirty="0" err="1" smtClean="0"/>
              <a:t>số</a:t>
            </a:r>
            <a:r>
              <a:rPr lang="en-AU" sz="2667" dirty="0" smtClean="0"/>
              <a:t> </a:t>
            </a:r>
            <a:r>
              <a:rPr lang="en-AU" sz="2667" dirty="0" err="1" smtClean="0"/>
              <a:t>vào</a:t>
            </a:r>
            <a:r>
              <a:rPr lang="en-AU" sz="2667" dirty="0" smtClean="0"/>
              <a:t> </a:t>
            </a:r>
            <a:r>
              <a:rPr lang="en-AU" sz="2667" dirty="0" err="1" smtClean="0"/>
              <a:t>cho</a:t>
            </a:r>
            <a:r>
              <a:rPr lang="en-AU" sz="2667" dirty="0" smtClean="0"/>
              <a:t> </a:t>
            </a:r>
            <a:r>
              <a:rPr lang="en-AU" sz="2667" dirty="0" err="1" smtClean="0"/>
              <a:t>hàm</a:t>
            </a:r>
            <a:r>
              <a:rPr lang="en-AU" sz="2667" dirty="0" smtClean="0"/>
              <a:t>, </a:t>
            </a:r>
            <a:r>
              <a:rPr lang="en-AU" sz="2667" dirty="0" err="1" smtClean="0"/>
              <a:t>sử</a:t>
            </a:r>
            <a:r>
              <a:rPr lang="en-AU" sz="2667" dirty="0" smtClean="0"/>
              <a:t> </a:t>
            </a:r>
            <a:r>
              <a:rPr lang="en-AU" sz="2667" dirty="0" err="1" smtClean="0"/>
              <a:t>dụng</a:t>
            </a:r>
            <a:r>
              <a:rPr lang="en-AU" sz="2667" dirty="0" smtClean="0"/>
              <a:t> </a:t>
            </a:r>
            <a:r>
              <a:rPr lang="en-AU" sz="2667" dirty="0" err="1" smtClean="0"/>
              <a:t>hàm</a:t>
            </a:r>
            <a:r>
              <a:rPr lang="en-AU" sz="2667" dirty="0" smtClean="0"/>
              <a:t>;</a:t>
            </a:r>
          </a:p>
          <a:p>
            <a:r>
              <a:rPr lang="en-AU" sz="2667" dirty="0" err="1" smtClean="0"/>
              <a:t>Sử</a:t>
            </a:r>
            <a:r>
              <a:rPr lang="en-AU" sz="2667" dirty="0" smtClean="0"/>
              <a:t> </a:t>
            </a:r>
            <a:r>
              <a:rPr lang="en-AU" sz="2667" dirty="0" err="1" smtClean="0"/>
              <a:t>dụng</a:t>
            </a:r>
            <a:r>
              <a:rPr lang="en-AU" sz="2667" dirty="0" smtClean="0"/>
              <a:t> </a:t>
            </a:r>
            <a:r>
              <a:rPr lang="en-AU" sz="2667" dirty="0" err="1" smtClean="0"/>
              <a:t>được</a:t>
            </a:r>
            <a:r>
              <a:rPr lang="en-AU" sz="2667" dirty="0" smtClean="0"/>
              <a:t> </a:t>
            </a:r>
            <a:r>
              <a:rPr lang="en-AU" sz="2667" dirty="0" err="1" smtClean="0"/>
              <a:t>các</a:t>
            </a:r>
            <a:r>
              <a:rPr lang="en-AU" sz="2667" dirty="0" smtClean="0"/>
              <a:t> </a:t>
            </a:r>
            <a:r>
              <a:rPr lang="en-AU" sz="2667" dirty="0" err="1" smtClean="0"/>
              <a:t>hàm</a:t>
            </a:r>
            <a:r>
              <a:rPr lang="en-AU" sz="2667" dirty="0" smtClean="0"/>
              <a:t> </a:t>
            </a:r>
            <a:r>
              <a:rPr lang="en-AU" sz="2667" dirty="0" err="1" smtClean="0"/>
              <a:t>có</a:t>
            </a:r>
            <a:r>
              <a:rPr lang="en-AU" sz="2667" dirty="0" smtClean="0"/>
              <a:t> </a:t>
            </a:r>
            <a:r>
              <a:rPr lang="en-AU" sz="2667" dirty="0" err="1" smtClean="0"/>
              <a:t>sẵn</a:t>
            </a:r>
            <a:r>
              <a:rPr lang="en-AU" sz="2667" dirty="0" smtClean="0"/>
              <a:t> </a:t>
            </a:r>
            <a:r>
              <a:rPr lang="en-AU" sz="2667" dirty="0" err="1" smtClean="0"/>
              <a:t>của</a:t>
            </a:r>
            <a:r>
              <a:rPr lang="en-AU" sz="2667" dirty="0" smtClean="0"/>
              <a:t> JS: </a:t>
            </a:r>
            <a:r>
              <a:rPr lang="en-AU" sz="2667" dirty="0" err="1" smtClean="0"/>
              <a:t>Hàm</a:t>
            </a:r>
            <a:r>
              <a:rPr lang="en-AU" sz="2667" dirty="0" smtClean="0"/>
              <a:t> </a:t>
            </a:r>
            <a:r>
              <a:rPr lang="en-AU" sz="2667" dirty="0" err="1" smtClean="0"/>
              <a:t>xử</a:t>
            </a:r>
            <a:r>
              <a:rPr lang="en-AU" sz="2667" dirty="0" smtClean="0"/>
              <a:t> </a:t>
            </a:r>
            <a:r>
              <a:rPr lang="en-AU" sz="2667" dirty="0" err="1" smtClean="0"/>
              <a:t>lý</a:t>
            </a:r>
            <a:r>
              <a:rPr lang="en-AU" sz="2667" dirty="0" smtClean="0"/>
              <a:t> </a:t>
            </a:r>
            <a:r>
              <a:rPr lang="en-AU" sz="2667" dirty="0" err="1" smtClean="0"/>
              <a:t>số</a:t>
            </a:r>
            <a:r>
              <a:rPr lang="en-AU" sz="2667" dirty="0" smtClean="0"/>
              <a:t>, </a:t>
            </a:r>
            <a:r>
              <a:rPr lang="en-AU" sz="2667" dirty="0" err="1" smtClean="0"/>
              <a:t>hàm</a:t>
            </a:r>
            <a:r>
              <a:rPr lang="en-AU" sz="2667" dirty="0" smtClean="0"/>
              <a:t> </a:t>
            </a:r>
            <a:r>
              <a:rPr lang="en-AU" sz="2667" dirty="0" err="1" smtClean="0"/>
              <a:t>xử</a:t>
            </a:r>
            <a:r>
              <a:rPr lang="en-AU" sz="2667" dirty="0" smtClean="0"/>
              <a:t> </a:t>
            </a:r>
            <a:r>
              <a:rPr lang="en-AU" sz="2667" dirty="0" err="1" smtClean="0"/>
              <a:t>lý</a:t>
            </a:r>
            <a:r>
              <a:rPr lang="en-AU" sz="2667" dirty="0" smtClean="0"/>
              <a:t> </a:t>
            </a:r>
            <a:r>
              <a:rPr lang="en-AU" sz="2667" dirty="0" err="1" smtClean="0"/>
              <a:t>chuỗi</a:t>
            </a:r>
            <a:r>
              <a:rPr lang="en-AU" sz="2667" dirty="0" smtClean="0"/>
              <a:t>, </a:t>
            </a:r>
            <a:r>
              <a:rPr lang="en-AU" sz="2667" dirty="0" err="1" smtClean="0"/>
              <a:t>hàm</a:t>
            </a:r>
            <a:r>
              <a:rPr lang="en-AU" sz="2667" dirty="0" smtClean="0"/>
              <a:t> </a:t>
            </a:r>
            <a:r>
              <a:rPr lang="en-AU" sz="2667" dirty="0" err="1" smtClean="0"/>
              <a:t>xử</a:t>
            </a:r>
            <a:r>
              <a:rPr lang="en-AU" sz="2667" dirty="0" smtClean="0"/>
              <a:t> </a:t>
            </a:r>
            <a:r>
              <a:rPr lang="en-AU" sz="2667" dirty="0" err="1" smtClean="0"/>
              <a:t>lý</a:t>
            </a:r>
            <a:r>
              <a:rPr lang="en-AU" sz="2667" dirty="0" smtClean="0"/>
              <a:t> </a:t>
            </a:r>
            <a:r>
              <a:rPr lang="en-AU" sz="2667" dirty="0" err="1" smtClean="0"/>
              <a:t>ngày</a:t>
            </a:r>
            <a:r>
              <a:rPr lang="en-AU" sz="2667" dirty="0"/>
              <a:t> </a:t>
            </a:r>
            <a:r>
              <a:rPr lang="en-AU" sz="2667" dirty="0" err="1" smtClean="0"/>
              <a:t>tháng</a:t>
            </a:r>
            <a:r>
              <a:rPr lang="en-AU" sz="2667" dirty="0" smtClean="0"/>
              <a:t>, </a:t>
            </a:r>
            <a:r>
              <a:rPr lang="en-AU" sz="2667" dirty="0" err="1" smtClean="0"/>
              <a:t>và</a:t>
            </a:r>
            <a:r>
              <a:rPr lang="en-AU" sz="2667" dirty="0" smtClean="0"/>
              <a:t> </a:t>
            </a:r>
            <a:r>
              <a:rPr lang="en-AU" sz="2667" dirty="0" err="1" smtClean="0"/>
              <a:t>các</a:t>
            </a:r>
            <a:r>
              <a:rPr lang="en-AU" sz="2667" dirty="0" smtClean="0"/>
              <a:t> </a:t>
            </a:r>
            <a:r>
              <a:rPr lang="en-AU" sz="2667" dirty="0" err="1" smtClean="0"/>
              <a:t>hàm</a:t>
            </a:r>
            <a:r>
              <a:rPr lang="en-AU" sz="2667" dirty="0" smtClean="0"/>
              <a:t> </a:t>
            </a:r>
            <a:r>
              <a:rPr lang="en-AU" sz="2667" dirty="0" err="1" smtClean="0"/>
              <a:t>liên</a:t>
            </a:r>
            <a:r>
              <a:rPr lang="en-AU" sz="2667" dirty="0" smtClean="0"/>
              <a:t> </a:t>
            </a:r>
            <a:r>
              <a:rPr lang="en-AU" sz="2667" dirty="0" err="1" smtClean="0"/>
              <a:t>quan</a:t>
            </a:r>
            <a:r>
              <a:rPr lang="en-AU" sz="2667" dirty="0" smtClean="0"/>
              <a:t> </a:t>
            </a:r>
            <a:r>
              <a:rPr lang="en-AU" sz="2667" dirty="0" err="1" smtClean="0"/>
              <a:t>đến</a:t>
            </a:r>
            <a:r>
              <a:rPr lang="en-AU" sz="2667" dirty="0" smtClean="0"/>
              <a:t> </a:t>
            </a:r>
            <a:r>
              <a:rPr lang="en-AU" sz="2667" dirty="0" err="1" smtClean="0"/>
              <a:t>biến</a:t>
            </a:r>
            <a:r>
              <a:rPr lang="en-AU" sz="2667" dirty="0" smtClean="0"/>
              <a:t>, </a:t>
            </a:r>
            <a:r>
              <a:rPr lang="en-AU" sz="2667" dirty="0" err="1" smtClean="0"/>
              <a:t>kiểu</a:t>
            </a:r>
            <a:r>
              <a:rPr lang="en-AU" sz="2667" dirty="0" smtClean="0"/>
              <a:t> </a:t>
            </a:r>
            <a:r>
              <a:rPr lang="en-AU" sz="2667" dirty="0" err="1" smtClean="0"/>
              <a:t>biến</a:t>
            </a:r>
            <a:r>
              <a:rPr lang="en-AU" sz="2667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FE6D-2695-46A5-8AD0-322E876014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60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Làm</a:t>
            </a:r>
            <a:r>
              <a:rPr lang="en-AU" dirty="0" smtClean="0"/>
              <a:t> </a:t>
            </a:r>
            <a:r>
              <a:rPr lang="en-AU" dirty="0" err="1" smtClean="0"/>
              <a:t>thế</a:t>
            </a:r>
            <a:r>
              <a:rPr lang="en-AU" dirty="0" smtClean="0"/>
              <a:t> </a:t>
            </a:r>
            <a:r>
              <a:rPr lang="en-AU" dirty="0" err="1" smtClean="0"/>
              <a:t>nào</a:t>
            </a:r>
            <a:r>
              <a:rPr lang="en-AU" dirty="0" smtClean="0"/>
              <a:t> </a:t>
            </a:r>
            <a:r>
              <a:rPr lang="en-AU" dirty="0" err="1" smtClean="0"/>
              <a:t>để</a:t>
            </a:r>
            <a:r>
              <a:rPr lang="en-AU" dirty="0" smtClean="0"/>
              <a:t> </a:t>
            </a:r>
            <a:r>
              <a:rPr lang="en-AU" dirty="0" err="1" smtClean="0"/>
              <a:t>xác</a:t>
            </a:r>
            <a:r>
              <a:rPr lang="en-AU" dirty="0" smtClean="0"/>
              <a:t> </a:t>
            </a:r>
            <a:r>
              <a:rPr lang="en-AU" dirty="0" err="1" smtClean="0"/>
              <a:t>định</a:t>
            </a:r>
            <a:r>
              <a:rPr lang="en-AU" dirty="0" smtClean="0"/>
              <a:t> </a:t>
            </a:r>
            <a:r>
              <a:rPr lang="en-AU" dirty="0" err="1" smtClean="0"/>
              <a:t>một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 </a:t>
            </a:r>
            <a:r>
              <a:rPr lang="en-AU" dirty="0" err="1" smtClean="0"/>
              <a:t>bất</a:t>
            </a:r>
            <a:r>
              <a:rPr lang="en-AU" dirty="0" smtClean="0"/>
              <a:t> </a:t>
            </a:r>
            <a:r>
              <a:rPr lang="en-AU" dirty="0" err="1" smtClean="0"/>
              <a:t>kỳ</a:t>
            </a:r>
            <a:r>
              <a:rPr lang="en-AU" dirty="0" smtClean="0"/>
              <a:t> </a:t>
            </a:r>
            <a:r>
              <a:rPr lang="en-AU" dirty="0" err="1" smtClean="0"/>
              <a:t>có</a:t>
            </a:r>
            <a:r>
              <a:rPr lang="en-AU" dirty="0" smtClean="0"/>
              <a:t> </a:t>
            </a:r>
            <a:r>
              <a:rPr lang="en-AU" dirty="0" err="1" smtClean="0"/>
              <a:t>kiểu</a:t>
            </a:r>
            <a:r>
              <a:rPr lang="en-AU" dirty="0" smtClean="0"/>
              <a:t>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</a:t>
            </a:r>
            <a:r>
              <a:rPr lang="en-AU" dirty="0" err="1" smtClean="0"/>
              <a:t>là</a:t>
            </a:r>
            <a:r>
              <a:rPr lang="en-AU" dirty="0" smtClean="0"/>
              <a:t> </a:t>
            </a:r>
            <a:r>
              <a:rPr lang="en-AU" dirty="0" err="1" smtClean="0"/>
              <a:t>gì</a:t>
            </a:r>
            <a:r>
              <a:rPr lang="en-AU" dirty="0" smtClean="0"/>
              <a:t>?</a:t>
            </a:r>
          </a:p>
          <a:p>
            <a:pPr marL="609585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F4EC-5C00-4C26-B90A-C92BB00690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80752"/>
              </p:ext>
            </p:extLst>
          </p:nvPr>
        </p:nvGraphicFramePr>
        <p:xfrm>
          <a:off x="631065" y="2405421"/>
          <a:ext cx="11237084" cy="1554480"/>
        </p:xfrm>
        <a:graphic>
          <a:graphicData uri="http://schemas.openxmlformats.org/drawingml/2006/table">
            <a:tbl>
              <a:tblPr/>
              <a:tblGrid>
                <a:gridCol w="201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 smtClean="0">
                          <a:effectLst/>
                        </a:rPr>
                        <a:t>Toán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tử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 smtClean="0">
                          <a:effectLst/>
                        </a:rPr>
                        <a:t>Mô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err="1" smtClean="0">
                          <a:effectLst/>
                        </a:rPr>
                        <a:t>tả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>
                          <a:effectLst/>
                        </a:rPr>
                        <a:t>typeof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dữ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liệu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của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err="1">
                          <a:effectLst/>
                        </a:rPr>
                        <a:t>instanceof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 smtClean="0">
                          <a:effectLst/>
                        </a:rPr>
                        <a:t>Trả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về</a:t>
                      </a:r>
                      <a:r>
                        <a:rPr lang="en-US" baseline="0" dirty="0" smtClean="0">
                          <a:effectLst/>
                        </a:rPr>
                        <a:t> True (</a:t>
                      </a:r>
                      <a:r>
                        <a:rPr lang="en-US" baseline="0" dirty="0" err="1" smtClean="0">
                          <a:effectLst/>
                        </a:rPr>
                        <a:t>Đúng</a:t>
                      </a:r>
                      <a:r>
                        <a:rPr lang="en-US" baseline="0" dirty="0" smtClean="0">
                          <a:effectLst/>
                        </a:rPr>
                        <a:t>) </a:t>
                      </a:r>
                      <a:r>
                        <a:rPr lang="en-US" baseline="0" dirty="0" err="1" smtClean="0">
                          <a:effectLst/>
                        </a:rPr>
                        <a:t>nếu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biến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là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một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thực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thể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kiểu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đối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aseline="0" dirty="0" err="1" smtClean="0">
                          <a:effectLst/>
                        </a:rPr>
                        <a:t>tượng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98950" y="4162309"/>
            <a:ext cx="8641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"string"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"number"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"number"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</a:t>
            </a:r>
            <a:r>
              <a:rPr lang="en-US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'John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b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Date()             </a:t>
            </a:r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4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Hiển</a:t>
            </a:r>
            <a:r>
              <a:rPr lang="en-AU" dirty="0" smtClean="0"/>
              <a:t> </a:t>
            </a:r>
            <a:r>
              <a:rPr lang="en-AU" dirty="0" err="1" smtClean="0"/>
              <a:t>thị</a:t>
            </a:r>
            <a:r>
              <a:rPr lang="en-AU" dirty="0" smtClean="0"/>
              <a:t> </a:t>
            </a:r>
            <a:r>
              <a:rPr lang="en-AU" dirty="0" err="1" smtClean="0"/>
              <a:t>giá</a:t>
            </a:r>
            <a:r>
              <a:rPr lang="en-AU" dirty="0" smtClean="0"/>
              <a:t> </a:t>
            </a:r>
            <a:r>
              <a:rPr lang="en-AU" dirty="0" err="1" smtClean="0"/>
              <a:t>trị</a:t>
            </a:r>
            <a:r>
              <a:rPr lang="en-AU" dirty="0" smtClean="0"/>
              <a:t> </a:t>
            </a:r>
            <a:r>
              <a:rPr lang="en-AU" dirty="0" err="1" smtClean="0"/>
              <a:t>ra</a:t>
            </a:r>
            <a:r>
              <a:rPr lang="en-AU" dirty="0" smtClean="0"/>
              <a:t> Web </a:t>
            </a:r>
            <a:r>
              <a:rPr lang="en-AU" dirty="0" err="1" smtClean="0"/>
              <a:t>với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15" y="856752"/>
            <a:ext cx="11496676" cy="1974570"/>
          </a:xfrm>
        </p:spPr>
        <p:txBody>
          <a:bodyPr>
            <a:normAutofit/>
          </a:bodyPr>
          <a:lstStyle/>
          <a:p>
            <a:r>
              <a:rPr lang="en-AU" sz="2400" dirty="0" err="1" smtClean="0"/>
              <a:t>Trong</a:t>
            </a:r>
            <a:r>
              <a:rPr lang="en-AU" sz="2400" dirty="0" smtClean="0"/>
              <a:t> </a:t>
            </a:r>
            <a:r>
              <a:rPr lang="en-AU" sz="2400" dirty="0" err="1" smtClean="0"/>
              <a:t>Js</a:t>
            </a:r>
            <a:r>
              <a:rPr lang="en-AU" sz="2400" dirty="0" smtClean="0"/>
              <a:t> </a:t>
            </a:r>
            <a:r>
              <a:rPr lang="en-AU" sz="2400" dirty="0" err="1" smtClean="0"/>
              <a:t>có</a:t>
            </a:r>
            <a:r>
              <a:rPr lang="en-AU" sz="2400" dirty="0" smtClean="0"/>
              <a:t> </a:t>
            </a:r>
            <a:r>
              <a:rPr lang="en-AU" sz="2400" dirty="0" err="1" smtClean="0"/>
              <a:t>các</a:t>
            </a:r>
            <a:r>
              <a:rPr lang="en-AU" sz="2400" dirty="0" smtClean="0"/>
              <a:t> </a:t>
            </a:r>
            <a:r>
              <a:rPr lang="en-AU" sz="2400" dirty="0" err="1" smtClean="0"/>
              <a:t>cách</a:t>
            </a:r>
            <a:r>
              <a:rPr lang="en-AU" sz="2400" dirty="0" smtClean="0"/>
              <a:t> </a:t>
            </a:r>
            <a:r>
              <a:rPr lang="en-AU" sz="2400" dirty="0" err="1" smtClean="0"/>
              <a:t>sau</a:t>
            </a:r>
            <a:r>
              <a:rPr lang="en-AU" sz="2400" dirty="0" smtClean="0"/>
              <a:t> </a:t>
            </a:r>
            <a:r>
              <a:rPr lang="en-AU" sz="2400" dirty="0" err="1" smtClean="0"/>
              <a:t>đây</a:t>
            </a:r>
            <a:r>
              <a:rPr lang="en-AU" sz="2400" dirty="0" smtClean="0"/>
              <a:t> </a:t>
            </a:r>
            <a:r>
              <a:rPr lang="en-AU" sz="2400" dirty="0" err="1" smtClean="0"/>
              <a:t>để</a:t>
            </a:r>
            <a:r>
              <a:rPr lang="en-AU" sz="2400" dirty="0" smtClean="0"/>
              <a:t> </a:t>
            </a:r>
            <a:r>
              <a:rPr lang="en-AU" sz="2400" dirty="0" err="1" smtClean="0"/>
              <a:t>hiển</a:t>
            </a:r>
            <a:r>
              <a:rPr lang="en-AU" sz="2400" dirty="0" smtClean="0"/>
              <a:t> </a:t>
            </a:r>
            <a:r>
              <a:rPr lang="en-AU" sz="2400" dirty="0" err="1" smtClean="0"/>
              <a:t>thị</a:t>
            </a:r>
            <a:r>
              <a:rPr lang="en-AU" sz="2400" dirty="0" smtClean="0"/>
              <a:t> </a:t>
            </a:r>
            <a:r>
              <a:rPr lang="en-AU" sz="2400" dirty="0" err="1" smtClean="0"/>
              <a:t>giá</a:t>
            </a:r>
            <a:r>
              <a:rPr lang="en-AU" sz="2400" dirty="0"/>
              <a:t> </a:t>
            </a:r>
            <a:r>
              <a:rPr lang="en-AU" sz="2400" dirty="0" err="1" smtClean="0"/>
              <a:t>trị</a:t>
            </a:r>
            <a:r>
              <a:rPr lang="en-AU" sz="2400" dirty="0" smtClean="0"/>
              <a:t> </a:t>
            </a:r>
            <a:r>
              <a:rPr lang="en-AU" sz="2400" dirty="0" err="1" smtClean="0"/>
              <a:t>ra</a:t>
            </a:r>
            <a:r>
              <a:rPr lang="en-AU" sz="2400" dirty="0" smtClean="0"/>
              <a:t> Web:</a:t>
            </a:r>
          </a:p>
          <a:p>
            <a:pPr lvl="1"/>
            <a:r>
              <a:rPr lang="en-AU" sz="2000" dirty="0" err="1" smtClean="0"/>
              <a:t>Hiển</a:t>
            </a:r>
            <a:r>
              <a:rPr lang="en-AU" sz="2000" dirty="0" smtClean="0"/>
              <a:t> </a:t>
            </a:r>
            <a:r>
              <a:rPr lang="en-AU" sz="2000" dirty="0" err="1" smtClean="0"/>
              <a:t>thi</a:t>
            </a:r>
            <a:r>
              <a:rPr lang="en-AU" sz="2000" dirty="0" smtClean="0"/>
              <a:t> </a:t>
            </a:r>
            <a:r>
              <a:rPr lang="en-AU" sz="2000" dirty="0" err="1" smtClean="0"/>
              <a:t>ra</a:t>
            </a:r>
            <a:r>
              <a:rPr lang="en-AU" sz="2000" dirty="0" smtClean="0"/>
              <a:t> </a:t>
            </a:r>
            <a:r>
              <a:rPr lang="en-AU" sz="2000" dirty="0" err="1" smtClean="0"/>
              <a:t>trang</a:t>
            </a:r>
            <a:r>
              <a:rPr lang="en-AU" sz="2000" dirty="0" smtClean="0"/>
              <a:t> HTML </a:t>
            </a:r>
            <a:r>
              <a:rPr lang="en-AU" sz="2000" dirty="0" err="1" smtClean="0"/>
              <a:t>sử</a:t>
            </a:r>
            <a:r>
              <a:rPr lang="en-AU" sz="2000" dirty="0" smtClean="0"/>
              <a:t> </a:t>
            </a:r>
            <a:r>
              <a:rPr lang="en-AU" sz="2000" dirty="0" err="1" smtClean="0"/>
              <a:t>dụng</a:t>
            </a:r>
            <a:r>
              <a:rPr lang="en-AU" sz="2000" dirty="0" smtClean="0"/>
              <a:t> </a:t>
            </a:r>
            <a:r>
              <a:rPr lang="en-AU" sz="2000" b="1" dirty="0" err="1" smtClean="0">
                <a:solidFill>
                  <a:srgbClr val="FF0000"/>
                </a:solidFill>
              </a:rPr>
              <a:t>document.write</a:t>
            </a:r>
            <a:r>
              <a:rPr lang="en-AU" sz="2000" b="1" dirty="0" smtClean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AU" sz="2000" dirty="0" err="1" smtClean="0"/>
              <a:t>Hiển</a:t>
            </a:r>
            <a:r>
              <a:rPr lang="en-AU" sz="2000" dirty="0" smtClean="0"/>
              <a:t> </a:t>
            </a:r>
            <a:r>
              <a:rPr lang="en-AU" sz="2000" dirty="0" err="1" smtClean="0"/>
              <a:t>thị</a:t>
            </a:r>
            <a:r>
              <a:rPr lang="en-AU" sz="2000" dirty="0" smtClean="0"/>
              <a:t> </a:t>
            </a:r>
            <a:r>
              <a:rPr lang="en-AU" sz="2000" dirty="0" err="1" smtClean="0"/>
              <a:t>dạng</a:t>
            </a:r>
            <a:r>
              <a:rPr lang="en-AU" sz="2000" dirty="0" smtClean="0"/>
              <a:t> </a:t>
            </a:r>
            <a:r>
              <a:rPr lang="en-AU" sz="2000" dirty="0" err="1" smtClean="0"/>
              <a:t>hộp</a:t>
            </a:r>
            <a:r>
              <a:rPr lang="en-AU" sz="2000" dirty="0" smtClean="0"/>
              <a:t> </a:t>
            </a:r>
            <a:r>
              <a:rPr lang="en-AU" sz="2000" dirty="0" err="1" smtClean="0"/>
              <a:t>thoại</a:t>
            </a:r>
            <a:r>
              <a:rPr lang="en-AU" sz="2000" dirty="0" smtClean="0"/>
              <a:t> </a:t>
            </a:r>
            <a:r>
              <a:rPr lang="en-AU" sz="2000" dirty="0" err="1" smtClean="0"/>
              <a:t>sử</a:t>
            </a:r>
            <a:r>
              <a:rPr lang="en-AU" sz="2000" dirty="0" smtClean="0"/>
              <a:t> </a:t>
            </a:r>
            <a:r>
              <a:rPr lang="en-AU" sz="2000" dirty="0" err="1" smtClean="0"/>
              <a:t>dụng</a:t>
            </a:r>
            <a:r>
              <a:rPr lang="en-AU" sz="2000" dirty="0" smtClean="0"/>
              <a:t> </a:t>
            </a:r>
            <a:r>
              <a:rPr lang="en-AU" sz="2000" b="1" dirty="0" err="1" smtClean="0">
                <a:solidFill>
                  <a:srgbClr val="FF0000"/>
                </a:solidFill>
              </a:rPr>
              <a:t>window.alert</a:t>
            </a:r>
            <a:r>
              <a:rPr lang="en-AU" sz="2000" b="1" dirty="0">
                <a:solidFill>
                  <a:srgbClr val="FF0000"/>
                </a:solidFill>
              </a:rPr>
              <a:t>() </a:t>
            </a:r>
            <a:r>
              <a:rPr lang="en-AU" sz="2000" dirty="0" err="1" smtClean="0"/>
              <a:t>hoặc</a:t>
            </a:r>
            <a:r>
              <a:rPr lang="en-AU" sz="2000" dirty="0" smtClean="0"/>
              <a:t> </a:t>
            </a:r>
            <a:r>
              <a:rPr lang="en-AU" sz="2000" b="1" dirty="0">
                <a:solidFill>
                  <a:srgbClr val="FF0000"/>
                </a:solidFill>
              </a:rPr>
              <a:t>alert()</a:t>
            </a:r>
          </a:p>
          <a:p>
            <a:pPr lvl="1"/>
            <a:r>
              <a:rPr lang="en-AU" sz="2000" dirty="0" err="1" smtClean="0"/>
              <a:t>Hiển</a:t>
            </a:r>
            <a:r>
              <a:rPr lang="en-AU" sz="2000" dirty="0" smtClean="0"/>
              <a:t> </a:t>
            </a:r>
            <a:r>
              <a:rPr lang="en-AU" sz="2000" dirty="0" err="1" smtClean="0"/>
              <a:t>thị</a:t>
            </a:r>
            <a:r>
              <a:rPr lang="en-AU" sz="2000" dirty="0" smtClean="0"/>
              <a:t> </a:t>
            </a:r>
            <a:r>
              <a:rPr lang="en-AU" sz="2000" dirty="0" err="1" smtClean="0"/>
              <a:t>trên</a:t>
            </a:r>
            <a:r>
              <a:rPr lang="en-AU" sz="2000" dirty="0" smtClean="0"/>
              <a:t> Browser Console </a:t>
            </a:r>
            <a:r>
              <a:rPr lang="en-AU" sz="2000" dirty="0" err="1" smtClean="0"/>
              <a:t>sử</a:t>
            </a:r>
            <a:r>
              <a:rPr lang="en-AU" sz="2000" dirty="0" smtClean="0"/>
              <a:t> </a:t>
            </a:r>
            <a:r>
              <a:rPr lang="en-AU" sz="2000" dirty="0" err="1" smtClean="0"/>
              <a:t>dụng</a:t>
            </a:r>
            <a:r>
              <a:rPr lang="en-AU" sz="2000" dirty="0" smtClean="0"/>
              <a:t> </a:t>
            </a:r>
            <a:r>
              <a:rPr lang="en-AU" sz="2000" b="1" dirty="0" err="1">
                <a:solidFill>
                  <a:srgbClr val="FF0000"/>
                </a:solidFill>
              </a:rPr>
              <a:t>console.log</a:t>
            </a:r>
            <a:r>
              <a:rPr lang="en-AU" sz="2000" b="1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AU" sz="2000" dirty="0" err="1" smtClean="0"/>
              <a:t>Hiển</a:t>
            </a:r>
            <a:r>
              <a:rPr lang="en-AU" sz="2000" dirty="0" smtClean="0"/>
              <a:t> </a:t>
            </a:r>
            <a:r>
              <a:rPr lang="en-AU" sz="2000" dirty="0" err="1" smtClean="0"/>
              <a:t>thị</a:t>
            </a:r>
            <a:r>
              <a:rPr lang="en-AU" sz="2000" dirty="0" smtClean="0"/>
              <a:t> </a:t>
            </a:r>
            <a:r>
              <a:rPr lang="en-AU" sz="2000" dirty="0" err="1" smtClean="0"/>
              <a:t>ra</a:t>
            </a:r>
            <a:r>
              <a:rPr lang="en-AU" sz="2000" dirty="0" smtClean="0"/>
              <a:t> </a:t>
            </a:r>
            <a:r>
              <a:rPr lang="en-AU" sz="2000" dirty="0" err="1" smtClean="0"/>
              <a:t>một</a:t>
            </a:r>
            <a:r>
              <a:rPr lang="en-AU" sz="2000" dirty="0" smtClean="0"/>
              <a:t> </a:t>
            </a:r>
            <a:r>
              <a:rPr lang="en-AU" sz="2000" dirty="0" err="1" smtClean="0"/>
              <a:t>phần</a:t>
            </a:r>
            <a:r>
              <a:rPr lang="en-AU" sz="2000" dirty="0" smtClean="0"/>
              <a:t> </a:t>
            </a:r>
            <a:r>
              <a:rPr lang="en-AU" sz="2000" dirty="0" err="1" smtClean="0"/>
              <a:t>tử</a:t>
            </a:r>
            <a:r>
              <a:rPr lang="en-AU" sz="2000" dirty="0" smtClean="0"/>
              <a:t> HTML </a:t>
            </a:r>
            <a:r>
              <a:rPr lang="en-AU" sz="2000" dirty="0" err="1" smtClean="0"/>
              <a:t>hoặc</a:t>
            </a:r>
            <a:r>
              <a:rPr lang="en-AU" sz="2000" dirty="0" smtClean="0"/>
              <a:t> </a:t>
            </a:r>
            <a:r>
              <a:rPr lang="en-AU" sz="2000" dirty="0" err="1" smtClean="0"/>
              <a:t>phần</a:t>
            </a:r>
            <a:r>
              <a:rPr lang="en-AU" sz="2000" dirty="0" smtClean="0"/>
              <a:t> </a:t>
            </a:r>
            <a:r>
              <a:rPr lang="en-AU" sz="2000" dirty="0" err="1" smtClean="0"/>
              <a:t>tử</a:t>
            </a:r>
            <a:r>
              <a:rPr lang="en-AU" sz="2000" dirty="0" smtClean="0"/>
              <a:t> </a:t>
            </a:r>
            <a:r>
              <a:rPr lang="en-AU" sz="2000" dirty="0" err="1" smtClean="0"/>
              <a:t>có</a:t>
            </a:r>
            <a:r>
              <a:rPr lang="en-AU" sz="2000" dirty="0" smtClean="0"/>
              <a:t> id, class </a:t>
            </a:r>
            <a:r>
              <a:rPr lang="en-AU" sz="2000" dirty="0" err="1" smtClean="0"/>
              <a:t>sử</a:t>
            </a:r>
            <a:r>
              <a:rPr lang="en-AU" sz="2000" dirty="0" smtClean="0"/>
              <a:t> </a:t>
            </a:r>
            <a:r>
              <a:rPr lang="en-AU" sz="2000" dirty="0" err="1" smtClean="0"/>
              <a:t>dụng</a:t>
            </a:r>
            <a:r>
              <a:rPr lang="en-AU" sz="2000" dirty="0" smtClean="0"/>
              <a:t> </a:t>
            </a:r>
            <a:r>
              <a:rPr lang="en-AU" sz="2000" b="1" dirty="0" err="1">
                <a:solidFill>
                  <a:srgbClr val="FF0000"/>
                </a:solidFill>
              </a:rPr>
              <a:t>innerHTML</a:t>
            </a:r>
            <a:r>
              <a:rPr lang="en-AU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2B2-17A7-4C8A-86DE-32ADEB9D6D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473" y="2807691"/>
            <a:ext cx="7381609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//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kiểu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số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trang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HTML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 = 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 = 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a+b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="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Biến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kiểu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chuỗi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"Duke"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Donal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Nối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chuỗi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--&gt;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Dùng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dấu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Cộng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giá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trị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trang</a:t>
            </a:r>
            <a:r>
              <a:rPr lang="en-US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HTML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486" y="4277174"/>
            <a:ext cx="4028805" cy="986218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rot="284396">
            <a:off x="7404375" y="3412321"/>
            <a:ext cx="2120531" cy="74759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5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b="1" dirty="0" smtClean="0"/>
              <a:t> </a:t>
            </a:r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AU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 (if):</a:t>
            </a:r>
            <a:endParaRPr lang="en-US" sz="2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27" y="4899504"/>
            <a:ext cx="2128023" cy="170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9058" y="1161770"/>
            <a:ext cx="4355817" cy="184665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 Cấu trúc If đơn 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Chuyện gì xẩy ra khi biểu thức điều kiện (condition) là True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*/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vi-VN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//true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vi-VN" sz="16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//Làm gì đó trong này</a:t>
            </a:r>
            <a:endParaRPr lang="vi-VN" sz="16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155" y="3962870"/>
            <a:ext cx="352881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 Won!'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5310" y="1161770"/>
            <a:ext cx="3882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err="1" smtClean="0">
                <a:solidFill>
                  <a:srgbClr val="FF0000"/>
                </a:solidFill>
              </a:rPr>
              <a:t>Cấu</a:t>
            </a:r>
            <a:r>
              <a:rPr lang="en-AU" sz="2800" b="1" dirty="0" smtClean="0">
                <a:solidFill>
                  <a:srgbClr val="FF0000"/>
                </a:solidFill>
              </a:rPr>
              <a:t> </a:t>
            </a:r>
            <a:r>
              <a:rPr lang="en-AU" sz="2800" b="1" dirty="0" err="1" smtClean="0">
                <a:solidFill>
                  <a:srgbClr val="FF0000"/>
                </a:solidFill>
              </a:rPr>
              <a:t>trúc</a:t>
            </a:r>
            <a:r>
              <a:rPr lang="en-AU" sz="2800" b="1" dirty="0" smtClean="0">
                <a:solidFill>
                  <a:srgbClr val="FF0000"/>
                </a:solidFill>
              </a:rPr>
              <a:t> </a:t>
            </a:r>
            <a:r>
              <a:rPr lang="en-AU" sz="2800" b="1" dirty="0" err="1" smtClean="0">
                <a:solidFill>
                  <a:srgbClr val="FF0000"/>
                </a:solidFill>
              </a:rPr>
              <a:t>điều</a:t>
            </a:r>
            <a:r>
              <a:rPr lang="en-AU" sz="2800" b="1" dirty="0" smtClean="0">
                <a:solidFill>
                  <a:srgbClr val="FF0000"/>
                </a:solidFill>
              </a:rPr>
              <a:t> </a:t>
            </a:r>
            <a:r>
              <a:rPr lang="en-AU" sz="2800" b="1" dirty="0" err="1" smtClean="0">
                <a:solidFill>
                  <a:srgbClr val="FF0000"/>
                </a:solidFill>
              </a:rPr>
              <a:t>kiện</a:t>
            </a:r>
            <a:r>
              <a:rPr lang="en-AU" sz="2800" b="1" dirty="0" smtClean="0">
                <a:solidFill>
                  <a:srgbClr val="FF0000"/>
                </a:solidFill>
              </a:rPr>
              <a:t> If-else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5310" y="1729971"/>
            <a:ext cx="4948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làm</a:t>
            </a:r>
            <a:r>
              <a:rPr lang="en-US" sz="16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gì</a:t>
            </a:r>
            <a:r>
              <a:rPr lang="en-US" sz="16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đó</a:t>
            </a:r>
            <a:r>
              <a:rPr lang="en-US" sz="16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condition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True</a:t>
            </a:r>
            <a:b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sz="16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Làm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gì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đó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khi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condition </a:t>
            </a:r>
            <a:r>
              <a:rPr lang="en-US" sz="1600" b="0" i="1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False</a:t>
            </a:r>
            <a:br>
              <a:rPr lang="en-US" sz="1600" b="0" i="1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299177" y="3942231"/>
            <a:ext cx="6568972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mySal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yourSal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mySal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yourSal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Salary is greater than your salary"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Salary is less than or equal to your salary"</a:t>
            </a:r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74" y="6356351"/>
            <a:ext cx="1823087" cy="365125"/>
          </a:xfrm>
        </p:spPr>
        <p:txBody>
          <a:bodyPr/>
          <a:lstStyle/>
          <a:p>
            <a:fld id="{74108BE5-3D95-413C-A91A-56894EC04D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8963" y="3383598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rgbClr val="FF0000"/>
                </a:solidFill>
              </a:rPr>
              <a:t>Ví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dụ</a:t>
            </a:r>
            <a:r>
              <a:rPr lang="en-US" sz="2400" b="1" dirty="0" smtClean="0">
                <a:solidFill>
                  <a:srgbClr val="FF0000"/>
                </a:solidFill>
              </a:rPr>
              <a:t> (if-else):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ecision Ma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869" y="1161770"/>
            <a:ext cx="2009381" cy="25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91" y="110511"/>
            <a:ext cx="9039684" cy="799597"/>
          </a:xfrm>
        </p:spPr>
        <p:txBody>
          <a:bodyPr>
            <a:normAutofit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 – else - if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2985202"/>
            <a:ext cx="3770559" cy="306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71474" y="6356351"/>
            <a:ext cx="1823087" cy="365125"/>
          </a:xfrm>
        </p:spPr>
        <p:txBody>
          <a:bodyPr/>
          <a:lstStyle/>
          <a:p>
            <a:fld id="{5E4DAB18-DE61-4BD0-BEE5-41FADC2731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991" y="1110697"/>
            <a:ext cx="11749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if-else-if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>
                <a:solidFill>
                  <a:srgbClr val="FF0000"/>
                </a:solidFill>
              </a:rPr>
              <a:t>kiểm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nhiều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trường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hợp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có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thể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xẩy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biểu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thức</a:t>
            </a:r>
            <a:r>
              <a:rPr lang="en-US" sz="2400" dirty="0" smtClean="0">
                <a:solidFill>
                  <a:srgbClr val="FF0000"/>
                </a:solidFill>
              </a:rPr>
              <a:t> logic </a:t>
            </a:r>
            <a:r>
              <a:rPr lang="en-US" sz="2400" dirty="0" err="1" smtClean="0"/>
              <a:t>của</a:t>
            </a:r>
            <a:r>
              <a:rPr lang="en-US" sz="2400" dirty="0" smtClean="0"/>
              <a:t> if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35672" y="1768970"/>
            <a:ext cx="7532477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biểu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thức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condition 1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True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biểu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thức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condition 2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True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biểu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thức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condition 3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True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condition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biểu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thức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condition 4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True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không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có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biểu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thức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condition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nào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ở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trên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True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011" y="4048027"/>
            <a:ext cx="7404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(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&gt;= 50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xem</a:t>
            </a:r>
            <a:r>
              <a:rPr lang="en-US" dirty="0" smtClean="0">
                <a:sym typeface="Wingdings" panose="05000000000000000000" pitchFamily="2" charset="2"/>
              </a:rPr>
              <a:t> Film”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50 &lt;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&lt;= 35 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đồ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ăn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35 &lt; </a:t>
            </a: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&lt;= 12 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xem</a:t>
            </a:r>
            <a:r>
              <a:rPr lang="en-US" dirty="0" smtClean="0">
                <a:sym typeface="Wingdings" panose="05000000000000000000" pitchFamily="2" charset="2"/>
              </a:rPr>
              <a:t> Film”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sym typeface="Wingdings" panose="05000000000000000000" pitchFamily="2" charset="2"/>
              </a:rPr>
              <a:t>Số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tiền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nằm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trường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hợp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trên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“</a:t>
            </a:r>
            <a:r>
              <a:rPr lang="en-US" dirty="0" err="1" smtClean="0">
                <a:sym typeface="Wingdings" panose="05000000000000000000" pitchFamily="2" charset="2"/>
              </a:rPr>
              <a:t>Bạn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nên</a:t>
            </a:r>
            <a:r>
              <a:rPr lang="en-US" dirty="0" smtClean="0">
                <a:sym typeface="Wingdings" panose="05000000000000000000" pitchFamily="2" charset="2"/>
              </a:rPr>
              <a:t> ở </a:t>
            </a:r>
            <a:r>
              <a:rPr lang="en-US" dirty="0" err="1" smtClean="0">
                <a:sym typeface="Wingdings" panose="05000000000000000000" pitchFamily="2" charset="2"/>
              </a:rPr>
              <a:t>nhà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xem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Tivi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switch-case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kiểm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giá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trị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một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biến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Biểu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thức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có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thể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xẩy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hành</a:t>
            </a:r>
            <a:r>
              <a:rPr lang="en-US" sz="2800" dirty="0" smtClean="0">
                <a:solidFill>
                  <a:srgbClr val="FF0000"/>
                </a:solidFill>
              </a:rPr>
              <a:t> vi/</a:t>
            </a:r>
            <a:r>
              <a:rPr lang="en-US" sz="2800" dirty="0" err="1" smtClean="0">
                <a:solidFill>
                  <a:srgbClr val="FF0000"/>
                </a:solidFill>
              </a:rPr>
              <a:t>thực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hiện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phù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D</a:t>
            </a:r>
            <a:r>
              <a:rPr lang="en-US" sz="2800" dirty="0" err="1" smtClean="0">
                <a:sym typeface="Wingdings" panose="05000000000000000000" pitchFamily="2" charset="2"/>
              </a:rPr>
              <a:t>ùng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switch-case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0993-5BC4-43A1-BDD1-A7CC32E08F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Switch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238" y="2081115"/>
            <a:ext cx="2459866" cy="32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393" y="2183270"/>
            <a:ext cx="86868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expression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value-1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hoàn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thành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xử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lý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value-1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thúc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value-2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Hoàn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thành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xử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lý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value-2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thúc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value-n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Hoàn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thành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xử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lý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value-1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thúc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Làm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gì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khi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expression KHÔNG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thuộc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các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ở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trên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393" y="5173389"/>
            <a:ext cx="9297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biểu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case </a:t>
            </a:r>
            <a:r>
              <a:rPr lang="en-US" dirty="0" err="1" smtClean="0">
                <a:solidFill>
                  <a:srgbClr val="FF0000"/>
                </a:solidFill>
              </a:rPr>
              <a:t>chứa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chuỗi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xẩy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expression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break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Kết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thúc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thưc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khối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case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và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kết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thúc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switch-case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Khối</a:t>
            </a:r>
            <a:r>
              <a:rPr lang="en-US" dirty="0" smtClean="0"/>
              <a:t> code </a:t>
            </a:r>
            <a:r>
              <a:rPr lang="en-US" dirty="0" smtClean="0">
                <a:solidFill>
                  <a:srgbClr val="FF0000"/>
                </a:solidFill>
              </a:rPr>
              <a:t>default </a:t>
            </a:r>
            <a:r>
              <a:rPr lang="en-US" dirty="0" err="1" smtClean="0">
                <a:solidFill>
                  <a:srgbClr val="FF0000"/>
                </a:solidFill>
              </a:rPr>
              <a:t>sẽ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thực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expression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thỏa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khối</a:t>
            </a:r>
            <a:r>
              <a:rPr lang="en-US" dirty="0" smtClean="0">
                <a:solidFill>
                  <a:srgbClr val="FF0000"/>
                </a:solidFill>
              </a:rPr>
              <a:t> case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3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smtClean="0"/>
              <a:t>switch-case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A674-E7D0-4804-9354-D756234EAE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975" y="1016428"/>
            <a:ext cx="8105775" cy="53399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vi-VN" sz="11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vi-VN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Kiểm tra xem hôm nay (Hiện tại) là thứ mấy - Dùng hàm Date()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 hiển thị ra thông điệp tương ứng với các ngày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vi-VN" sz="11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100" dirty="0">
                <a:solidFill>
                  <a:srgbClr val="6A9955"/>
                </a:solidFill>
                <a:latin typeface="Consolas" panose="020B0609020204030204" pitchFamily="49" charset="0"/>
              </a:rPr>
              <a:t>Dùng hàm getDay() để lấy giá trị ngày trong tuần (0-6)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vi-VN" sz="1100" dirty="0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>
                <a:solidFill>
                  <a:srgbClr val="DCDCAA"/>
                </a:solidFill>
                <a:latin typeface="Consolas" panose="020B0609020204030204" pitchFamily="49" charset="0"/>
              </a:rPr>
              <a:t>getDay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Chủ nhật ... Chúc các bạn cuối tuần vui vẻ"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Thứ 2 ... Thứ 2 là ngày đầu tuần, Bé hứa cố gắng và chăm ngoan"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Thứ 3 ... 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Thứ 4 ... 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Thứ 5 ... 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"Hôm nay là Thứ 6 ... 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100" dirty="0">
                <a:solidFill>
                  <a:srgbClr val="CE9178"/>
                </a:solidFill>
                <a:latin typeface="Consolas" panose="020B0609020204030204" pitchFamily="49" charset="0"/>
              </a:rPr>
              <a:t>"Chỉ có thể là thứ 7 ... Hôm nay là ngày cuối tuần"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vi-VN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vi-V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vi-VN" sz="11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vi-VN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vi-V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5" y="4933126"/>
            <a:ext cx="3686175" cy="742950"/>
          </a:xfrm>
          <a:prstGeom prst="rect">
            <a:avLst/>
          </a:prstGeom>
        </p:spPr>
      </p:pic>
      <p:sp>
        <p:nvSpPr>
          <p:cNvPr id="10" name="Curved Down Arrow 9"/>
          <p:cNvSpPr/>
          <p:nvPr/>
        </p:nvSpPr>
        <p:spPr>
          <a:xfrm rot="2624433">
            <a:off x="7951453" y="3382148"/>
            <a:ext cx="2031948" cy="105802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7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switch-case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E071-4758-4624-84C4-13F0DEF857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183" y="1875186"/>
            <a:ext cx="8677275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"Entering switch block&lt;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grade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"Good job&lt;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"Pretty good&lt;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"Passed&lt;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"Not so good&lt;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"Failed&lt;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"Unknown grade&lt;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"Exiting switch block"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542" y="1074577"/>
            <a:ext cx="809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quả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đoạn</a:t>
            </a:r>
            <a:r>
              <a:rPr lang="en-US" sz="3200" dirty="0" smtClean="0"/>
              <a:t> code </a:t>
            </a:r>
            <a:r>
              <a:rPr lang="en-US" sz="3200" dirty="0" err="1" smtClean="0"/>
              <a:t>dưới</a:t>
            </a:r>
            <a:r>
              <a:rPr lang="en-US" sz="3200" dirty="0" smtClean="0"/>
              <a:t> </a:t>
            </a:r>
            <a:r>
              <a:rPr lang="en-US" sz="3200" dirty="0" err="1" smtClean="0"/>
              <a:t>đây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gì</a:t>
            </a:r>
            <a:r>
              <a:rPr lang="en-US" sz="3200" dirty="0" smtClean="0"/>
              <a:t>? </a:t>
            </a:r>
            <a:r>
              <a:rPr lang="en-US" sz="3200" dirty="0" err="1" smtClean="0"/>
              <a:t>Vì</a:t>
            </a:r>
            <a:r>
              <a:rPr lang="en-US" sz="3200" dirty="0" smtClean="0"/>
              <a:t> </a:t>
            </a:r>
            <a:r>
              <a:rPr lang="en-US" sz="3200" dirty="0" err="1" smtClean="0"/>
              <a:t>sao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1026" name="Picture 2" descr="Question mark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r="19887"/>
          <a:stretch/>
        </p:blipFill>
        <p:spPr bwMode="auto">
          <a:xfrm>
            <a:off x="9786732" y="2110532"/>
            <a:ext cx="1767092" cy="30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450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Cú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Statement 1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giá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trị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xuất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phát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Statement 2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biểu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thức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điều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kiện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để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r>
              <a:rPr lang="en-US" sz="1800" dirty="0" smtClean="0"/>
              <a:t> </a:t>
            </a:r>
            <a:r>
              <a:rPr lang="en-US" sz="1800" dirty="0" err="1" smtClean="0"/>
              <a:t>tiếp</a:t>
            </a:r>
            <a:r>
              <a:rPr lang="en-US" sz="1800" dirty="0" smtClean="0"/>
              <a:t> </a:t>
            </a:r>
            <a:r>
              <a:rPr lang="en-US" sz="1800" dirty="0" err="1" smtClean="0"/>
              <a:t>tục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Statement 3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xác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tăng</a:t>
            </a:r>
            <a:r>
              <a:rPr lang="en-US" sz="1800" dirty="0" smtClean="0">
                <a:solidFill>
                  <a:srgbClr val="FF0000"/>
                </a:solidFill>
              </a:rPr>
              <a:t>/</a:t>
            </a:r>
            <a:r>
              <a:rPr lang="en-US" sz="1800" dirty="0" err="1" smtClean="0">
                <a:solidFill>
                  <a:srgbClr val="FF0000"/>
                </a:solidFill>
              </a:rPr>
              <a:t>giảm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của</a:t>
            </a:r>
            <a:r>
              <a:rPr lang="en-US" sz="1800" dirty="0" smtClean="0">
                <a:solidFill>
                  <a:srgbClr val="FF0000"/>
                </a:solidFill>
              </a:rPr>
              <a:t> Statement 1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/>
              <a:t> </a:t>
            </a:r>
            <a:r>
              <a:rPr lang="en-US" sz="1800" dirty="0" err="1" smtClean="0"/>
              <a:t>mỗi</a:t>
            </a:r>
            <a:r>
              <a:rPr lang="en-US" sz="1800" dirty="0" smtClean="0"/>
              <a:t> </a:t>
            </a:r>
            <a:r>
              <a:rPr lang="en-US" sz="1800" dirty="0" err="1" smtClean="0"/>
              <a:t>lần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vòng</a:t>
            </a:r>
            <a:r>
              <a:rPr lang="en-US" sz="1800" dirty="0" smtClean="0"/>
              <a:t> </a:t>
            </a:r>
            <a:r>
              <a:rPr lang="en-US" sz="1800" dirty="0" err="1" smtClean="0"/>
              <a:t>lặp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8D40-9B24-481F-8389-E5214D88B4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For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4" y="1088929"/>
            <a:ext cx="3486151" cy="236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3924" y="16846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statement 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statement 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 to be executed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83017" y="4225967"/>
            <a:ext cx="704850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"Starting Loop"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"Current Count : 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/&gt;"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      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"Loop stopped!"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108" y="4159292"/>
            <a:ext cx="2305867" cy="220843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511675" y="4676775"/>
            <a:ext cx="536258" cy="134461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33476"/>
            <a:ext cx="11496676" cy="52228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For-in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chạy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lặp</a:t>
            </a:r>
            <a:r>
              <a:rPr lang="en-US" sz="2400" dirty="0" smtClean="0">
                <a:solidFill>
                  <a:srgbClr val="FF0000"/>
                </a:solidFill>
              </a:rPr>
              <a:t> qua </a:t>
            </a:r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thuộc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tính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đối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tượng</a:t>
            </a:r>
            <a:r>
              <a:rPr lang="en-US" sz="2400" dirty="0" smtClean="0">
                <a:solidFill>
                  <a:srgbClr val="FF0000"/>
                </a:solidFill>
              </a:rPr>
              <a:t> (Object)</a:t>
            </a:r>
          </a:p>
          <a:p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</a:rPr>
              <a:t>objProperty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tên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biến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vòng</a:t>
            </a:r>
            <a:r>
              <a:rPr lang="en-US" sz="2000" dirty="0" smtClean="0"/>
              <a:t> </a:t>
            </a:r>
            <a:r>
              <a:rPr lang="en-US" sz="2000" dirty="0" err="1" smtClean="0"/>
              <a:t>lặp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chứa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các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thuộc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tính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đối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tượng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Object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Object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đối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tượng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 ta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duyệt</a:t>
            </a:r>
            <a:r>
              <a:rPr lang="en-US" sz="2000" dirty="0" smtClean="0"/>
              <a:t>,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8425" y="1753216"/>
            <a:ext cx="6096000" cy="107721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objProperty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objProperty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statement or block to execute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354" y="4048027"/>
            <a:ext cx="860839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vi-VN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vi-VN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vi-V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vi-VN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200" dirty="0">
                <a:solidFill>
                  <a:srgbClr val="6A9955"/>
                </a:solidFill>
                <a:latin typeface="Consolas" panose="020B0609020204030204" pitchFamily="49" charset="0"/>
              </a:rPr>
              <a:t>Khai báo đối tượng Person chưa các thuộc </a:t>
            </a:r>
            <a:r>
              <a:rPr lang="vi-VN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tính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các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thuộc</a:t>
            </a:r>
            <a:r>
              <a:rPr lang="en-US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tính</a:t>
            </a:r>
            <a:r>
              <a:rPr lang="vi-VN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r>
              <a:rPr lang="vi-VN" sz="1200" dirty="0">
                <a:solidFill>
                  <a:srgbClr val="6A9955"/>
                </a:solidFill>
                <a:latin typeface="Consolas" panose="020B0609020204030204" pitchFamily="49" charset="0"/>
              </a:rPr>
              <a:t> fname, lname và </a:t>
            </a:r>
            <a:r>
              <a:rPr lang="vi-VN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age</a:t>
            </a:r>
            <a:endParaRPr lang="vi-V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vi-VN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fname: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lname: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"Doe"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vi-VN" sz="12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vi-VN" sz="12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200" dirty="0">
                <a:solidFill>
                  <a:srgbClr val="6A9955"/>
                </a:solidFill>
                <a:latin typeface="Consolas" panose="020B0609020204030204" pitchFamily="49" charset="0"/>
              </a:rPr>
              <a:t>duyệt các thuộc tính của Object</a:t>
            </a:r>
            <a:endParaRPr lang="vi-V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vi-VN" sz="12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personProperty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vi-VN" sz="12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personProperty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vi-V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vi-V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"Thuộc tính của Object:"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personProperty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vi-V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vi-VN" sz="12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2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"Giá trị của thuộc tính:"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personProperty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vi-VN" sz="1200" dirty="0">
                <a:solidFill>
                  <a:srgbClr val="CE9178"/>
                </a:solidFill>
                <a:latin typeface="Consolas" panose="020B0609020204030204" pitchFamily="49" charset="0"/>
              </a:rPr>
              <a:t>" là:"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vi-VN" sz="1200" dirty="0">
                <a:solidFill>
                  <a:srgbClr val="9CDCFE"/>
                </a:solidFill>
                <a:latin typeface="Consolas" panose="020B0609020204030204" pitchFamily="49" charset="0"/>
              </a:rPr>
              <a:t>personProperty</a:t>
            </a:r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vi-VN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vi-V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vi-VN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vi-VN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vi-V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4805362"/>
            <a:ext cx="2343150" cy="10763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9117629" y="4776786"/>
            <a:ext cx="247651" cy="1076325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0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smtClean="0"/>
              <a:t>For-of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For-of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lặp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qua </a:t>
            </a:r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giá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trị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đối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tượng</a:t>
            </a:r>
            <a:r>
              <a:rPr lang="en-US" sz="2400" dirty="0">
                <a:solidFill>
                  <a:srgbClr val="FF0000"/>
                </a:solidFill>
              </a:rPr>
              <a:t> (Object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for-of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Object: </a:t>
            </a:r>
            <a:r>
              <a:rPr lang="en-US" sz="2400" dirty="0" smtClean="0">
                <a:solidFill>
                  <a:srgbClr val="00B050"/>
                </a:solidFill>
              </a:rPr>
              <a:t>String, Array, </a:t>
            </a:r>
            <a:r>
              <a:rPr lang="en-US" sz="2400" dirty="0">
                <a:solidFill>
                  <a:srgbClr val="00B050"/>
                </a:solidFill>
              </a:rPr>
              <a:t>Maps, </a:t>
            </a:r>
            <a:r>
              <a:rPr lang="en-US" sz="2400" dirty="0" smtClean="0">
                <a:solidFill>
                  <a:srgbClr val="00B050"/>
                </a:solidFill>
              </a:rPr>
              <a:t>Set, </a:t>
            </a:r>
            <a:r>
              <a:rPr lang="en-US" sz="2400" dirty="0" err="1" smtClean="0">
                <a:solidFill>
                  <a:srgbClr val="00B050"/>
                </a:solidFill>
              </a:rPr>
              <a:t>NodeLists</a:t>
            </a:r>
            <a:r>
              <a:rPr lang="en-US" sz="2400" dirty="0" smtClean="0">
                <a:solidFill>
                  <a:srgbClr val="00B050"/>
                </a:solidFill>
              </a:rPr>
              <a:t>, …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 err="1" smtClean="0">
                <a:solidFill>
                  <a:srgbClr val="FF0000"/>
                </a:solidFill>
              </a:rPr>
              <a:t>Trong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đó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sz="1867" dirty="0">
                <a:solidFill>
                  <a:srgbClr val="FF0000"/>
                </a:solidFill>
              </a:rPr>
              <a:t>v</a:t>
            </a:r>
            <a:r>
              <a:rPr lang="en-US" sz="1867" dirty="0" smtClean="0">
                <a:solidFill>
                  <a:srgbClr val="FF0000"/>
                </a:solidFill>
              </a:rPr>
              <a:t>ariable</a:t>
            </a:r>
            <a:r>
              <a:rPr lang="en-US" sz="1867" dirty="0" smtClean="0"/>
              <a:t> </a:t>
            </a:r>
            <a:r>
              <a:rPr lang="en-US" sz="1867" dirty="0" err="1" smtClean="0"/>
              <a:t>là</a:t>
            </a:r>
            <a:r>
              <a:rPr lang="en-US" sz="1867" dirty="0" smtClean="0"/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tên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biến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/>
              <a:t>của</a:t>
            </a:r>
            <a:r>
              <a:rPr lang="en-US" sz="1867" dirty="0" smtClean="0"/>
              <a:t> </a:t>
            </a:r>
            <a:r>
              <a:rPr lang="en-US" sz="1867" dirty="0" err="1" smtClean="0"/>
              <a:t>vòng</a:t>
            </a:r>
            <a:r>
              <a:rPr lang="en-US" sz="1867" dirty="0" smtClean="0"/>
              <a:t> </a:t>
            </a:r>
            <a:r>
              <a:rPr lang="en-US" sz="1867" dirty="0" err="1" smtClean="0"/>
              <a:t>lặp</a:t>
            </a:r>
            <a:r>
              <a:rPr lang="en-US" sz="1867" dirty="0" smtClean="0"/>
              <a:t> </a:t>
            </a:r>
            <a:r>
              <a:rPr lang="en-US" sz="1867" dirty="0" err="1" smtClean="0"/>
              <a:t>và</a:t>
            </a:r>
            <a:r>
              <a:rPr lang="en-US" sz="1867" dirty="0" smtClean="0"/>
              <a:t> </a:t>
            </a:r>
            <a:r>
              <a:rPr lang="en-US" sz="1867" dirty="0" err="1" smtClean="0"/>
              <a:t>cũng</a:t>
            </a:r>
            <a:r>
              <a:rPr lang="en-US" sz="1867" dirty="0" smtClean="0"/>
              <a:t> </a:t>
            </a:r>
            <a:r>
              <a:rPr lang="en-US" sz="1867" dirty="0" err="1" smtClean="0"/>
              <a:t>là</a:t>
            </a:r>
            <a:r>
              <a:rPr lang="en-US" sz="1867" dirty="0" smtClean="0"/>
              <a:t> </a:t>
            </a:r>
            <a:r>
              <a:rPr lang="en-US" sz="1867" dirty="0" err="1" smtClean="0"/>
              <a:t>một</a:t>
            </a:r>
            <a:r>
              <a:rPr lang="en-US" sz="1867" dirty="0" smtClean="0"/>
              <a:t> </a:t>
            </a:r>
            <a:r>
              <a:rPr lang="en-US" sz="1867" dirty="0" err="1" smtClean="0"/>
              <a:t>thực</a:t>
            </a:r>
            <a:r>
              <a:rPr lang="en-US" sz="1867" dirty="0" smtClean="0"/>
              <a:t> </a:t>
            </a:r>
            <a:r>
              <a:rPr lang="en-US" sz="1867" dirty="0" err="1" smtClean="0"/>
              <a:t>thể</a:t>
            </a:r>
            <a:r>
              <a:rPr lang="en-US" sz="1867" dirty="0" smtClean="0"/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chứa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giá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trị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/>
              <a:t>của</a:t>
            </a:r>
            <a:r>
              <a:rPr lang="en-US" sz="1867" dirty="0" smtClean="0"/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đối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tượng</a:t>
            </a:r>
            <a:r>
              <a:rPr lang="en-US" sz="1867" dirty="0" smtClean="0">
                <a:solidFill>
                  <a:srgbClr val="FF0000"/>
                </a:solidFill>
              </a:rPr>
              <a:t> </a:t>
            </a:r>
            <a:r>
              <a:rPr lang="en-US" sz="1867" dirty="0" err="1" smtClean="0">
                <a:solidFill>
                  <a:srgbClr val="FF0000"/>
                </a:solidFill>
              </a:rPr>
              <a:t>iterable</a:t>
            </a:r>
            <a:endParaRPr lang="en-US" sz="1867" dirty="0" smtClean="0">
              <a:solidFill>
                <a:srgbClr val="FF0000"/>
              </a:solidFill>
            </a:endParaRPr>
          </a:p>
          <a:p>
            <a:pPr lvl="1"/>
            <a:r>
              <a:rPr lang="en-US" sz="1867" dirty="0" err="1" smtClean="0">
                <a:solidFill>
                  <a:srgbClr val="FF0000"/>
                </a:solidFill>
              </a:rPr>
              <a:t>iterable</a:t>
            </a:r>
            <a:r>
              <a:rPr lang="en-US" sz="1867" dirty="0" smtClean="0"/>
              <a:t> </a:t>
            </a:r>
            <a:r>
              <a:rPr lang="en-US" sz="1867" dirty="0" err="1" smtClean="0"/>
              <a:t>là</a:t>
            </a:r>
            <a:r>
              <a:rPr lang="en-US" sz="1867" dirty="0" smtClean="0"/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đối</a:t>
            </a:r>
            <a:r>
              <a:rPr lang="en-US" sz="1867" i="1" dirty="0" smtClean="0">
                <a:solidFill>
                  <a:srgbClr val="FF0000"/>
                </a:solidFill>
              </a:rPr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tượng</a:t>
            </a:r>
            <a:r>
              <a:rPr lang="en-US" sz="1867" i="1" dirty="0" smtClean="0">
                <a:solidFill>
                  <a:srgbClr val="FF0000"/>
                </a:solidFill>
              </a:rPr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chứa</a:t>
            </a:r>
            <a:r>
              <a:rPr lang="en-US" sz="1867" i="1" dirty="0" smtClean="0">
                <a:solidFill>
                  <a:srgbClr val="FF0000"/>
                </a:solidFill>
              </a:rPr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các</a:t>
            </a:r>
            <a:r>
              <a:rPr lang="en-US" sz="1867" i="1" dirty="0" smtClean="0">
                <a:solidFill>
                  <a:srgbClr val="FF0000"/>
                </a:solidFill>
              </a:rPr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giá</a:t>
            </a:r>
            <a:r>
              <a:rPr lang="en-US" sz="1867" i="1" dirty="0" smtClean="0">
                <a:solidFill>
                  <a:srgbClr val="FF0000"/>
                </a:solidFill>
              </a:rPr>
              <a:t> </a:t>
            </a:r>
            <a:r>
              <a:rPr lang="en-US" sz="1867" i="1" dirty="0" err="1" smtClean="0">
                <a:solidFill>
                  <a:srgbClr val="FF0000"/>
                </a:solidFill>
              </a:rPr>
              <a:t>trị</a:t>
            </a:r>
            <a:endParaRPr lang="en-US" sz="1867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9900" y="2706490"/>
            <a:ext cx="43624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variable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of 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code block to be executed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5773" y="4823899"/>
            <a:ext cx="520065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ojbCars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'BMW'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'Volvo'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'Mini'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ojbCars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&gt;"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199" y="4797629"/>
            <a:ext cx="4981575" cy="12265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objString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'Learn JavaScript'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objString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551" y="2706490"/>
            <a:ext cx="596512" cy="365363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1058224" y="4740306"/>
            <a:ext cx="217876" cy="120032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Nội</a:t>
            </a:r>
            <a:r>
              <a:rPr lang="en-AU" dirty="0" smtClean="0"/>
              <a:t> dung </a:t>
            </a:r>
            <a:r>
              <a:rPr lang="en-AU" dirty="0" err="1" smtClean="0"/>
              <a:t>sẽ</a:t>
            </a:r>
            <a:r>
              <a:rPr lang="en-AU" dirty="0" smtClean="0"/>
              <a:t> </a:t>
            </a:r>
            <a:r>
              <a:rPr lang="en-AU" dirty="0" err="1" smtClean="0"/>
              <a:t>học</a:t>
            </a:r>
            <a:r>
              <a:rPr lang="en-AU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Giới</a:t>
            </a:r>
            <a:r>
              <a:rPr lang="en-AU" dirty="0" smtClean="0"/>
              <a:t> </a:t>
            </a:r>
            <a:r>
              <a:rPr lang="en-AU" dirty="0" err="1" smtClean="0"/>
              <a:t>thiệu</a:t>
            </a:r>
            <a:r>
              <a:rPr lang="en-AU" dirty="0" smtClean="0"/>
              <a:t> </a:t>
            </a:r>
            <a:r>
              <a:rPr lang="en-AU" dirty="0" err="1" smtClean="0"/>
              <a:t>chung</a:t>
            </a:r>
            <a:r>
              <a:rPr lang="en-AU" dirty="0" smtClean="0"/>
              <a:t> </a:t>
            </a:r>
            <a:r>
              <a:rPr lang="en-AU" dirty="0" err="1" smtClean="0"/>
              <a:t>về</a:t>
            </a:r>
            <a:r>
              <a:rPr lang="en-AU" dirty="0" smtClean="0"/>
              <a:t> JavaScript (</a:t>
            </a:r>
            <a:r>
              <a:rPr lang="en-AU" dirty="0" err="1" smtClean="0"/>
              <a:t>JS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Liên</a:t>
            </a:r>
            <a:r>
              <a:rPr lang="en-AU" dirty="0" smtClean="0"/>
              <a:t> </a:t>
            </a:r>
            <a:r>
              <a:rPr lang="en-AU" dirty="0" err="1" smtClean="0"/>
              <a:t>kết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trang</a:t>
            </a:r>
            <a:r>
              <a:rPr lang="en-AU" dirty="0" smtClean="0"/>
              <a:t> HTML</a:t>
            </a:r>
          </a:p>
          <a:p>
            <a:r>
              <a:rPr lang="en-AU" dirty="0" err="1" smtClean="0"/>
              <a:t>Cú</a:t>
            </a:r>
            <a:r>
              <a:rPr lang="en-AU" dirty="0" smtClean="0"/>
              <a:t> </a:t>
            </a:r>
            <a:r>
              <a:rPr lang="en-AU" dirty="0" err="1" smtClean="0"/>
              <a:t>pháp</a:t>
            </a:r>
            <a:r>
              <a:rPr lang="en-AU" dirty="0" smtClean="0"/>
              <a:t>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biến</a:t>
            </a:r>
            <a:r>
              <a:rPr lang="en-AU" dirty="0" smtClean="0"/>
              <a:t>, </a:t>
            </a:r>
            <a:r>
              <a:rPr lang="en-AU" dirty="0" err="1" smtClean="0"/>
              <a:t>biểu</a:t>
            </a:r>
            <a:r>
              <a:rPr lang="en-AU" dirty="0" smtClean="0"/>
              <a:t> </a:t>
            </a:r>
            <a:r>
              <a:rPr lang="en-AU" dirty="0" err="1" smtClean="0"/>
              <a:t>thức</a:t>
            </a:r>
            <a:r>
              <a:rPr lang="en-AU" dirty="0" smtClean="0"/>
              <a:t> logic</a:t>
            </a:r>
          </a:p>
          <a:p>
            <a:r>
              <a:rPr lang="en-AU" dirty="0" err="1" smtClean="0"/>
              <a:t>Cú</a:t>
            </a:r>
            <a:r>
              <a:rPr lang="en-AU" dirty="0" smtClean="0"/>
              <a:t> </a:t>
            </a:r>
            <a:r>
              <a:rPr lang="en-AU" dirty="0" err="1" smtClean="0"/>
              <a:t>pháp</a:t>
            </a:r>
            <a:r>
              <a:rPr lang="en-AU" dirty="0" smtClean="0"/>
              <a:t> </a:t>
            </a:r>
            <a:r>
              <a:rPr lang="en-AU" dirty="0" err="1" smtClean="0"/>
              <a:t>khái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sử</a:t>
            </a:r>
            <a:r>
              <a:rPr lang="en-AU" dirty="0" smtClean="0"/>
              <a:t> </a:t>
            </a:r>
            <a:r>
              <a:rPr lang="en-AU" dirty="0" err="1" smtClean="0"/>
              <a:t>dụng</a:t>
            </a:r>
            <a:r>
              <a:rPr lang="en-AU" dirty="0" smtClean="0"/>
              <a:t> </a:t>
            </a:r>
            <a:r>
              <a:rPr lang="en-AU" dirty="0" err="1" smtClean="0"/>
              <a:t>cấu</a:t>
            </a:r>
            <a:r>
              <a:rPr lang="en-AU" dirty="0" smtClean="0"/>
              <a:t> </a:t>
            </a:r>
            <a:r>
              <a:rPr lang="en-AU" dirty="0" err="1" smtClean="0"/>
              <a:t>trúc</a:t>
            </a:r>
            <a:r>
              <a:rPr lang="en-AU" dirty="0" smtClean="0"/>
              <a:t> </a:t>
            </a:r>
            <a:r>
              <a:rPr lang="en-AU" dirty="0" err="1" smtClean="0"/>
              <a:t>điều</a:t>
            </a:r>
            <a:r>
              <a:rPr lang="en-AU" dirty="0" smtClean="0"/>
              <a:t> </a:t>
            </a:r>
            <a:r>
              <a:rPr lang="en-AU" dirty="0" err="1" smtClean="0"/>
              <a:t>kiện</a:t>
            </a:r>
            <a:r>
              <a:rPr lang="en-AU" dirty="0" smtClean="0"/>
              <a:t> if-else, switch-case</a:t>
            </a:r>
          </a:p>
          <a:p>
            <a:r>
              <a:rPr lang="en-AU" dirty="0" err="1" smtClean="0"/>
              <a:t>Cú</a:t>
            </a:r>
            <a:r>
              <a:rPr lang="en-AU" dirty="0" smtClean="0"/>
              <a:t> </a:t>
            </a:r>
            <a:r>
              <a:rPr lang="en-AU" dirty="0" err="1" smtClean="0"/>
              <a:t>pháp</a:t>
            </a:r>
            <a:r>
              <a:rPr lang="en-AU" dirty="0" smtClean="0"/>
              <a:t>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sử</a:t>
            </a:r>
            <a:r>
              <a:rPr lang="en-AU" dirty="0" smtClean="0"/>
              <a:t> </a:t>
            </a:r>
            <a:r>
              <a:rPr lang="en-AU" dirty="0" err="1" smtClean="0"/>
              <a:t>dụng</a:t>
            </a:r>
            <a:r>
              <a:rPr lang="en-AU" dirty="0" smtClean="0"/>
              <a:t> </a:t>
            </a:r>
            <a:r>
              <a:rPr lang="en-AU" dirty="0" err="1" smtClean="0"/>
              <a:t>vòng</a:t>
            </a:r>
            <a:r>
              <a:rPr lang="en-AU" dirty="0" smtClean="0"/>
              <a:t> </a:t>
            </a:r>
            <a:r>
              <a:rPr lang="en-AU" dirty="0" err="1" smtClean="0"/>
              <a:t>lặp</a:t>
            </a:r>
            <a:r>
              <a:rPr lang="en-AU" dirty="0" smtClean="0"/>
              <a:t>: for, while</a:t>
            </a:r>
          </a:p>
          <a:p>
            <a:r>
              <a:rPr lang="en-AU" dirty="0" err="1" smtClean="0"/>
              <a:t>Hàm</a:t>
            </a:r>
            <a:r>
              <a:rPr lang="en-AU" dirty="0" smtClean="0"/>
              <a:t>: </a:t>
            </a:r>
            <a:r>
              <a:rPr lang="en-AU" dirty="0" err="1" smtClean="0"/>
              <a:t>Khai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cách</a:t>
            </a:r>
            <a:r>
              <a:rPr lang="en-AU" dirty="0" smtClean="0"/>
              <a:t> </a:t>
            </a:r>
            <a:r>
              <a:rPr lang="en-AU" dirty="0" err="1" smtClean="0"/>
              <a:t>sử</a:t>
            </a:r>
            <a:r>
              <a:rPr lang="en-AU" dirty="0" smtClean="0"/>
              <a:t> </a:t>
            </a:r>
            <a:r>
              <a:rPr lang="en-AU" dirty="0" err="1" smtClean="0"/>
              <a:t>dụng</a:t>
            </a:r>
            <a:r>
              <a:rPr lang="en-AU" dirty="0" smtClean="0"/>
              <a:t> </a:t>
            </a:r>
            <a:r>
              <a:rPr lang="en-AU" dirty="0" err="1" smtClean="0"/>
              <a:t>hàm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AU" dirty="0" smtClean="0"/>
          </a:p>
          <a:p>
            <a:r>
              <a:rPr lang="en-AU" dirty="0" err="1" smtClean="0"/>
              <a:t>Sự</a:t>
            </a:r>
            <a:r>
              <a:rPr lang="en-AU" dirty="0" smtClean="0"/>
              <a:t> </a:t>
            </a:r>
            <a:r>
              <a:rPr lang="en-AU" dirty="0" err="1" smtClean="0"/>
              <a:t>kiện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bắt</a:t>
            </a:r>
            <a:r>
              <a:rPr lang="en-AU" dirty="0" smtClean="0"/>
              <a:t> </a:t>
            </a:r>
            <a:r>
              <a:rPr lang="en-AU" dirty="0" err="1" smtClean="0"/>
              <a:t>sự</a:t>
            </a:r>
            <a:r>
              <a:rPr lang="en-AU" dirty="0" smtClean="0"/>
              <a:t> </a:t>
            </a:r>
            <a:r>
              <a:rPr lang="en-AU" dirty="0" err="1" smtClean="0"/>
              <a:t>kiện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A004-E6A5-4AA4-8E17-FDE5D02751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5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và</a:t>
            </a:r>
            <a:r>
              <a:rPr lang="en-US" dirty="0" smtClean="0"/>
              <a:t>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33476"/>
            <a:ext cx="9534525" cy="499268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while</a:t>
            </a:r>
            <a:r>
              <a:rPr lang="en-US" sz="2400" dirty="0" smtClean="0"/>
              <a:t>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thực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hiện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lệnh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bên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khi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điều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khiện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lặp</a:t>
            </a:r>
            <a:r>
              <a:rPr lang="en-US" sz="2400" b="1" dirty="0" smtClean="0">
                <a:solidFill>
                  <a:srgbClr val="FF0000"/>
                </a:solidFill>
              </a:rPr>
              <a:t> (condition) </a:t>
            </a:r>
            <a:r>
              <a:rPr lang="en-US" sz="2400" dirty="0" err="1" smtClean="0"/>
              <a:t>vẫn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true</a:t>
            </a:r>
          </a:p>
          <a:p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: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lặp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do-while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thực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các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lệnh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bên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trong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lặp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một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lần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rồi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kiểm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điều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kiện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đầu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vào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(condition)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của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vòng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lặp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có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còn</a:t>
            </a:r>
            <a:r>
              <a:rPr lang="en-US" sz="2400" dirty="0" smtClean="0">
                <a:solidFill>
                  <a:srgbClr val="FF0000"/>
                </a:solidFill>
              </a:rPr>
              <a:t> true hay </a:t>
            </a:r>
            <a:r>
              <a:rPr lang="en-US" sz="2400" dirty="0" err="1" smtClean="0">
                <a:solidFill>
                  <a:srgbClr val="FF0000"/>
                </a:solidFill>
              </a:rPr>
              <a:t>không</a:t>
            </a:r>
            <a:r>
              <a:rPr lang="en-US" sz="2400" dirty="0" smtClean="0"/>
              <a:t>? (</a:t>
            </a:r>
            <a:r>
              <a:rPr lang="en-US" sz="2400" dirty="0" err="1" smtClean="0"/>
              <a:t>còn</a:t>
            </a:r>
            <a:r>
              <a:rPr lang="en-US" sz="2400" dirty="0" smtClean="0"/>
              <a:t> true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8900" y="2233910"/>
            <a:ext cx="4410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 to be executed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8900" y="4552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 code block to be executed</a:t>
            </a:r>
            <a:b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4098" name="Picture 2" descr="While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7" y="1133476"/>
            <a:ext cx="1620546" cy="248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o While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938" y="3961723"/>
            <a:ext cx="1993900" cy="238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40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Alert </a:t>
            </a:r>
            <a:r>
              <a:rPr lang="en-US" dirty="0" smtClean="0">
                <a:solidFill>
                  <a:srgbClr val="FF0000"/>
                </a:solidFill>
              </a:rPr>
              <a:t>Box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một</a:t>
            </a:r>
            <a:r>
              <a:rPr lang="en-US" dirty="0" smtClean="0">
                <a:sym typeface="Wingdings" panose="05000000000000000000" pitchFamily="2" charset="2"/>
              </a:rPr>
              <a:t> Popup </a:t>
            </a:r>
            <a:r>
              <a:rPr lang="en-US" dirty="0" err="1" smtClean="0">
                <a:sym typeface="Wingdings" panose="05000000000000000000" pitchFamily="2" charset="2"/>
              </a:rPr>
              <a:t>chứa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chỉ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Ok</a:t>
            </a:r>
            <a:r>
              <a:rPr lang="en-US" dirty="0" smtClean="0">
                <a:sym typeface="Wingdings" panose="05000000000000000000" pitchFamily="2" charset="2"/>
              </a:rPr>
              <a:t>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FF0000"/>
                </a:solidFill>
              </a:rPr>
              <a:t>Confirm </a:t>
            </a:r>
            <a:r>
              <a:rPr lang="en-US" dirty="0" smtClean="0">
                <a:solidFill>
                  <a:srgbClr val="FF0000"/>
                </a:solidFill>
              </a:rPr>
              <a:t>Box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Hiển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hộp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chứa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02 </a:t>
            </a:r>
            <a:r>
              <a:rPr lang="en-US" dirty="0" err="1" smtClean="0">
                <a:sym typeface="Wingdings" panose="05000000000000000000" pitchFamily="2" charset="2"/>
              </a:rPr>
              <a:t>nút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Cancel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Nếu</a:t>
            </a:r>
            <a:r>
              <a:rPr lang="en-US" dirty="0" smtClean="0">
                <a:sym typeface="Wingdings" panose="05000000000000000000" pitchFamily="2" charset="2"/>
              </a:rPr>
              <a:t> Click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thì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kết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về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của</a:t>
            </a:r>
            <a:r>
              <a:rPr lang="en-US" dirty="0" smtClean="0">
                <a:sym typeface="Wingdings" panose="05000000000000000000" pitchFamily="2" charset="2"/>
              </a:rPr>
              <a:t> popup box </a:t>
            </a:r>
            <a:r>
              <a:rPr lang="en-US" dirty="0" err="1" smtClean="0">
                <a:sym typeface="Wingdings" panose="05000000000000000000" pitchFamily="2" charset="2"/>
              </a:rPr>
              <a:t>là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True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Click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Cancel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về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popup box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85" y="1778593"/>
            <a:ext cx="3440950" cy="1019541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481342" y="1964168"/>
            <a:ext cx="465513" cy="64839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5285" y="4869262"/>
            <a:ext cx="420624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"Are You Happy?"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"You say Yes/Ok"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"You say No/Cancel"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89304" y="210369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nb-NO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CE9178"/>
                </a:solidFill>
                <a:latin typeface="Consolas" panose="020B0609020204030204" pitchFamily="49" charset="0"/>
              </a:rPr>
              <a:t>"I am an alert box!"</a:t>
            </a:r>
            <a:r>
              <a:rPr lang="nb-NO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nb-NO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048" y="4902599"/>
            <a:ext cx="3729747" cy="11362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895" y="5069287"/>
            <a:ext cx="3043410" cy="67428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4604565" y="4992416"/>
            <a:ext cx="250964" cy="95657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681265" y="4963841"/>
            <a:ext cx="250964" cy="95657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</a:t>
            </a:r>
            <a:r>
              <a:rPr lang="en-US" dirty="0" smtClean="0"/>
              <a:t>Box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Hộp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có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điệp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người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nhập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vào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trước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khi</a:t>
            </a:r>
            <a:r>
              <a:rPr lang="en-US" dirty="0" smtClean="0">
                <a:sym typeface="Wingdings" panose="05000000000000000000" pitchFamily="2" charset="2"/>
              </a:rPr>
              <a:t> Enter/Ok </a:t>
            </a:r>
            <a:r>
              <a:rPr lang="en-US" dirty="0" err="1" smtClean="0">
                <a:sym typeface="Wingdings" panose="05000000000000000000" pitchFamily="2" charset="2"/>
              </a:rPr>
              <a:t>hoặc</a:t>
            </a:r>
            <a:r>
              <a:rPr lang="en-US" dirty="0" smtClean="0">
                <a:sym typeface="Wingdings" panose="05000000000000000000" pitchFamily="2" charset="2"/>
              </a:rPr>
              <a:t> Cancel</a:t>
            </a:r>
          </a:p>
          <a:p>
            <a:pPr lvl="1"/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3650" y="2391460"/>
            <a:ext cx="6400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3409907"/>
            <a:ext cx="3457575" cy="1419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4" y="5134704"/>
            <a:ext cx="3019425" cy="7143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499" y="5202748"/>
            <a:ext cx="798195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"Please enter your name"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FSoft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Da Nang"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"Your Name:"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429125" y="3838575"/>
            <a:ext cx="53269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29124" y="3838575"/>
            <a:ext cx="9525" cy="1248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16200000">
            <a:off x="4356813" y="3673107"/>
            <a:ext cx="154414" cy="2866766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16200000">
            <a:off x="7043333" y="4178405"/>
            <a:ext cx="182045" cy="1828538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6784" y="418844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message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85559" y="46489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 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endCxn id="25" idx="1"/>
          </p:cNvCxnSpPr>
          <p:nvPr/>
        </p:nvCxnSpPr>
        <p:spPr>
          <a:xfrm>
            <a:off x="5867136" y="4235920"/>
            <a:ext cx="1267220" cy="76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8572500" y="5202748"/>
            <a:ext cx="200025" cy="64633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32DB-82EE-4ADF-9933-40820ED23F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2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5400" dirty="0" smtClean="0"/>
              <a:t>JavaScript - </a:t>
            </a:r>
            <a:r>
              <a:rPr lang="en-AU" sz="5400" dirty="0"/>
              <a:t>Array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một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biến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Vị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đầu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 smtClean="0"/>
              <a:t>myCar</a:t>
            </a:r>
            <a:r>
              <a:rPr lang="en-US" sz="2800" dirty="0" smtClean="0"/>
              <a:t> = [“</a:t>
            </a:r>
            <a:r>
              <a:rPr lang="en-US" sz="2800" dirty="0" err="1" smtClean="0"/>
              <a:t>Chev</a:t>
            </a:r>
            <a:r>
              <a:rPr lang="en-US" sz="2800" dirty="0" smtClean="0"/>
              <a:t>”, “Ford”, “Buick”, “Lincoln”, “Truck”];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30D0-AA75-4D11-BC96-3BB3CCB741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Kết quả hình ảnh cho javascript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17" y="2853621"/>
            <a:ext cx="332422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tutorialsteacher.com/Content/images/js/js-arra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1"/>
          <a:stretch/>
        </p:blipFill>
        <p:spPr bwMode="auto">
          <a:xfrm>
            <a:off x="5675542" y="3382949"/>
            <a:ext cx="5297258" cy="81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JavaScript - Array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BE1F-8C3B-41D2-81B1-890A4ED6D23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A013-C3ED-4617-AFFC-9E3E03D173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7" y="3070668"/>
            <a:ext cx="4403711" cy="301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89826"/>
            <a:ext cx="685516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09906"/>
            <a:ext cx="4267200" cy="182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Hình ảnh có li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04" y="4173858"/>
            <a:ext cx="3820639" cy="14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7171" idx="2"/>
            <a:endCxn id="7172" idx="1"/>
          </p:cNvCxnSpPr>
          <p:nvPr/>
        </p:nvCxnSpPr>
        <p:spPr>
          <a:xfrm rot="16200000" flipH="1">
            <a:off x="5220094" y="926992"/>
            <a:ext cx="912192" cy="32780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Cách</a:t>
            </a:r>
            <a:r>
              <a:rPr lang="en-US" sz="2800" dirty="0" smtClean="0"/>
              <a:t> 1: </a:t>
            </a:r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thồng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2800" dirty="0" err="1" smtClean="0"/>
              <a:t>Cách</a:t>
            </a:r>
            <a:r>
              <a:rPr lang="en-US" sz="2800" dirty="0" smtClean="0"/>
              <a:t> 2: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qua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tượng</a:t>
            </a:r>
            <a:r>
              <a:rPr lang="en-US" sz="2800" dirty="0" smtClean="0"/>
              <a:t> Array (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khởi</a:t>
            </a:r>
            <a:r>
              <a:rPr lang="en-US" sz="2800" dirty="0" smtClean="0"/>
              <a:t> </a:t>
            </a:r>
            <a:r>
              <a:rPr lang="en-US" sz="2800" dirty="0" err="1" smtClean="0"/>
              <a:t>tạo</a:t>
            </a:r>
            <a:r>
              <a:rPr lang="en-US" sz="2800" dirty="0" smtClean="0"/>
              <a:t>):</a:t>
            </a:r>
          </a:p>
          <a:p>
            <a:endParaRPr lang="en-US" dirty="0" smtClean="0"/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32725-C770-4D5A-BFE4-6A3BD91C29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5083" y="1746555"/>
            <a:ext cx="811942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array_name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...];   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5118" y="2933803"/>
            <a:ext cx="8109387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array_name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item2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,...);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5082" y="3982889"/>
            <a:ext cx="727635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"BMW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Hoặc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cars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"Saab"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arr_nums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12.30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2.45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5.00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7.15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9.30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Hoặc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arr_nums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Array(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12.30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2.45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5.00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7.15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9.30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Thuộc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Mảng</a:t>
            </a:r>
            <a:r>
              <a:rPr lang="en-US" sz="4000" dirty="0" smtClean="0"/>
              <a:t> </a:t>
            </a: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 smtClean="0"/>
              <a:t>duyệt</a:t>
            </a:r>
            <a:r>
              <a:rPr lang="en-US" sz="4000" dirty="0" smtClean="0"/>
              <a:t> </a:t>
            </a:r>
            <a:r>
              <a:rPr lang="en-US" sz="4000" dirty="0" err="1" smtClean="0"/>
              <a:t>mảng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1123950"/>
            <a:ext cx="11496676" cy="5002215"/>
          </a:xfrm>
        </p:spPr>
        <p:txBody>
          <a:bodyPr/>
          <a:lstStyle/>
          <a:p>
            <a:r>
              <a:rPr lang="en-US" dirty="0" err="1" smtClean="0"/>
              <a:t>Đ</a:t>
            </a:r>
            <a:r>
              <a:rPr lang="en-US" dirty="0" err="1"/>
              <a:t>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length</a:t>
            </a:r>
          </a:p>
          <a:p>
            <a:endParaRPr lang="en-US" sz="4000" dirty="0" smtClean="0"/>
          </a:p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vòng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lặp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vòng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lặp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Dùng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vòng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lặp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forEach</a:t>
            </a:r>
            <a:r>
              <a:rPr lang="en-US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75486" y="1722501"/>
            <a:ext cx="7357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"Mango"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Độ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dài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là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81087" y="3594533"/>
            <a:ext cx="71247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]+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2" y="3509701"/>
            <a:ext cx="2952750" cy="11620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265317" y="3702314"/>
            <a:ext cx="295275" cy="861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81087" y="5314154"/>
            <a:ext cx="71247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"Orange"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"Mango"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fruits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265317" y="5242444"/>
            <a:ext cx="295275" cy="861656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996" y="5277984"/>
            <a:ext cx="29527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506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799" y="2781346"/>
            <a:ext cx="824865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chan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le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chan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le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"Tổng giá trị trong mảng:"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sum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"&lt;br&gt;Số lượng phần tử có giá trị chẵn trong mảng:"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chan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"&lt;br&gt;Số lượng phần tử có giá trị trong mảng:"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le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vi-V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799" y="1022223"/>
            <a:ext cx="84391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Ví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</a:t>
            </a:r>
            <a:r>
              <a:rPr lang="en-US" sz="3200" b="1" dirty="0" smtClean="0"/>
              <a:t>: </a:t>
            </a:r>
            <a:r>
              <a:rPr lang="en-US" sz="3200" b="1" dirty="0"/>
              <a:t>C</a:t>
            </a:r>
            <a:r>
              <a:rPr lang="en-US" sz="3200" b="1" dirty="0" smtClean="0"/>
              <a:t>ho </a:t>
            </a:r>
            <a:r>
              <a:rPr lang="en-US" sz="3200" b="1" dirty="0" err="1" smtClean="0"/>
              <a:t>mảng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nguyên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hãy</a:t>
            </a:r>
            <a:r>
              <a:rPr lang="en-US" sz="3200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tổng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mảng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lẻ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 smtClean="0"/>
              <a:t>Đếm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chẵn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49" y="4477735"/>
            <a:ext cx="3067050" cy="1123950"/>
          </a:xfrm>
          <a:prstGeom prst="rect">
            <a:avLst/>
          </a:prstGeom>
        </p:spPr>
      </p:pic>
      <p:sp>
        <p:nvSpPr>
          <p:cNvPr id="11" name="Bent Arrow 10"/>
          <p:cNvSpPr/>
          <p:nvPr/>
        </p:nvSpPr>
        <p:spPr>
          <a:xfrm rot="5400000">
            <a:off x="8933049" y="2952334"/>
            <a:ext cx="1145802" cy="1905000"/>
          </a:xfrm>
          <a:prstGeom prst="ben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/</a:t>
            </a:r>
            <a:r>
              <a:rPr lang="en-US" sz="2800" dirty="0" err="1" smtClean="0"/>
              <a:t>Phương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9420-7441-498D-89DD-8E7CDED7A3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A013-C3ED-4617-AFFC-9E3E03D173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40028"/>
              </p:ext>
            </p:extLst>
          </p:nvPr>
        </p:nvGraphicFramePr>
        <p:xfrm>
          <a:off x="288923" y="1005416"/>
          <a:ext cx="11398252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322">
                  <a:extLst>
                    <a:ext uri="{9D8B030D-6E8A-4147-A177-3AD203B41FA5}">
                      <a16:colId xmlns:a16="http://schemas.microsoft.com/office/drawing/2014/main" val="184981743"/>
                    </a:ext>
                  </a:extLst>
                </a:gridCol>
                <a:gridCol w="8654930">
                  <a:extLst>
                    <a:ext uri="{9D8B030D-6E8A-4147-A177-3AD203B41FA5}">
                      <a16:colId xmlns:a16="http://schemas.microsoft.com/office/drawing/2014/main" val="2830677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hàm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Chức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năng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hàm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8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pop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Lấy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xóa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phân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ở </a:t>
                      </a:r>
                      <a:r>
                        <a:rPr lang="en-US" sz="1800" baseline="0" dirty="0" err="1" smtClean="0"/>
                        <a:t>cuối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0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push</a:t>
                      </a:r>
                      <a:r>
                        <a:rPr lang="en-US" sz="1800" dirty="0" smtClean="0"/>
                        <a:t>(item1, item2, …)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Thêm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(item) </a:t>
                      </a:r>
                      <a:r>
                        <a:rPr lang="en-US" sz="1800" baseline="0" dirty="0" err="1" smtClean="0"/>
                        <a:t>vào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cuối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5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toString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Convert </a:t>
                      </a:r>
                      <a:r>
                        <a:rPr lang="en-US" sz="1800" dirty="0" err="1" smtClean="0"/>
                        <a:t>mảng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phân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bằng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dấu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phẩy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6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(separator)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Nối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tất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thành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phân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biệt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với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bằng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nào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đó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separator)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9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splice</a:t>
                      </a:r>
                      <a:r>
                        <a:rPr lang="en-US" sz="1800" dirty="0" smtClean="0"/>
                        <a:t>(start, </a:t>
                      </a:r>
                      <a:r>
                        <a:rPr lang="en-US" sz="1800" dirty="0" err="1" smtClean="0"/>
                        <a:t>deleteCount</a:t>
                      </a:r>
                      <a:r>
                        <a:rPr lang="en-US" sz="1800" dirty="0" smtClean="0"/>
                        <a:t>, item 1, item 2….)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Chèn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xóa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bắt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deleteCount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xóa</a:t>
                      </a:r>
                      <a:r>
                        <a:rPr lang="en-US" sz="1800" baseline="0" dirty="0" smtClean="0"/>
                        <a:t> (0 – </a:t>
                      </a:r>
                      <a:r>
                        <a:rPr lang="en-US" sz="1800" baseline="0" dirty="0" err="1" smtClean="0"/>
                        <a:t>không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xóa</a:t>
                      </a:r>
                      <a:r>
                        <a:rPr lang="en-US" sz="1800" baseline="0" dirty="0" smtClean="0"/>
                        <a:t>),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item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thêm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vào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8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sort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Sắp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sếp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shift</a:t>
                      </a:r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Lấy</a:t>
                      </a:r>
                      <a:r>
                        <a:rPr lang="en-US" sz="1800" dirty="0" smtClean="0"/>
                        <a:t>/</a:t>
                      </a:r>
                      <a:r>
                        <a:rPr lang="en-US" sz="1800" dirty="0" err="1" smtClean="0"/>
                        <a:t>xóa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phân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ở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unshift</a:t>
                      </a:r>
                      <a:r>
                        <a:rPr lang="en-US" sz="1800" dirty="0" smtClean="0"/>
                        <a:t>(item1, item2, …)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Thêm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tử</a:t>
                      </a:r>
                      <a:r>
                        <a:rPr lang="en-US" sz="1800" baseline="0" dirty="0" smtClean="0"/>
                        <a:t> (item) </a:t>
                      </a:r>
                      <a:r>
                        <a:rPr lang="en-US" sz="1800" baseline="0" dirty="0" err="1" smtClean="0"/>
                        <a:t>vào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mảng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0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find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baseline="0" dirty="0" smtClean="0"/>
                        <a:t>logic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tìm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thấy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thỏa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mãn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biểu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điều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kiện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FF0000"/>
                          </a:solidFill>
                        </a:rPr>
                        <a:t>concat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otherArray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Nối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otherArray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vào</a:t>
                      </a:r>
                      <a:r>
                        <a:rPr lang="en-US" sz="1800" baseline="0" dirty="0" smtClean="0"/>
                        <a:t> array </a:t>
                      </a:r>
                      <a:r>
                        <a:rPr lang="en-US" sz="1800" baseline="0" dirty="0" err="1" smtClean="0"/>
                        <a:t>đang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có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50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 err="1" smtClean="0"/>
                        <a:t>Tham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khảo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thêm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dirty="0" smtClean="0">
                          <a:hlinkClick r:id="rId2"/>
                        </a:rPr>
                        <a:t>https://www.w3schools.com/js/js_array_methods.asp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1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Giới</a:t>
            </a:r>
            <a:r>
              <a:rPr lang="en-AU" dirty="0" smtClean="0"/>
              <a:t> </a:t>
            </a:r>
            <a:r>
              <a:rPr lang="en-AU" dirty="0" err="1" smtClean="0"/>
              <a:t>thiệu</a:t>
            </a:r>
            <a:r>
              <a:rPr lang="en-AU" dirty="0" smtClean="0"/>
              <a:t> </a:t>
            </a:r>
            <a:r>
              <a:rPr lang="en-AU" dirty="0" err="1" smtClean="0"/>
              <a:t>chung</a:t>
            </a:r>
            <a:r>
              <a:rPr lang="en-AU" dirty="0" smtClean="0"/>
              <a:t> </a:t>
            </a:r>
            <a:r>
              <a:rPr lang="en-AU" dirty="0" err="1" smtClean="0"/>
              <a:t>về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JavaScript (</a:t>
            </a:r>
            <a:r>
              <a:rPr lang="en-AU" dirty="0" err="1" smtClean="0"/>
              <a:t>JS</a:t>
            </a:r>
            <a:r>
              <a:rPr lang="en-AU" dirty="0" smtClean="0"/>
              <a:t>) </a:t>
            </a:r>
            <a:r>
              <a:rPr lang="en-AU" dirty="0" err="1" smtClean="0"/>
              <a:t>là</a:t>
            </a:r>
            <a:r>
              <a:rPr lang="en-AU" dirty="0" smtClean="0"/>
              <a:t> </a:t>
            </a:r>
            <a:r>
              <a:rPr lang="en-AU" dirty="0" err="1" smtClean="0"/>
              <a:t>một</a:t>
            </a:r>
            <a:r>
              <a:rPr lang="en-AU" dirty="0" smtClean="0"/>
              <a:t> </a:t>
            </a:r>
            <a:r>
              <a:rPr lang="en-AU" dirty="0" err="1" smtClean="0"/>
              <a:t>ngôn</a:t>
            </a:r>
            <a:r>
              <a:rPr lang="en-AU" dirty="0" smtClean="0"/>
              <a:t> </a:t>
            </a:r>
            <a:r>
              <a:rPr lang="en-AU" dirty="0" err="1" smtClean="0"/>
              <a:t>ngữ</a:t>
            </a:r>
            <a:r>
              <a:rPr lang="en-AU" dirty="0" smtClean="0"/>
              <a:t> </a:t>
            </a:r>
            <a:r>
              <a:rPr lang="en-AU" dirty="0" err="1" smtClean="0"/>
              <a:t>lập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kịch</a:t>
            </a:r>
            <a:r>
              <a:rPr lang="en-AU" dirty="0" smtClean="0"/>
              <a:t> </a:t>
            </a:r>
            <a:r>
              <a:rPr lang="en-AU" dirty="0" err="1" smtClean="0"/>
              <a:t>bản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thực</a:t>
            </a:r>
            <a:r>
              <a:rPr lang="en-AU" dirty="0" smtClean="0"/>
              <a:t> </a:t>
            </a:r>
            <a:r>
              <a:rPr lang="en-AU" dirty="0" err="1" smtClean="0"/>
              <a:t>thi</a:t>
            </a:r>
            <a:r>
              <a:rPr lang="en-AU" dirty="0" smtClean="0"/>
              <a:t> </a:t>
            </a:r>
            <a:r>
              <a:rPr lang="en-AU" dirty="0" err="1" smtClean="0"/>
              <a:t>trên</a:t>
            </a:r>
            <a:r>
              <a:rPr lang="en-AU" dirty="0" smtClean="0"/>
              <a:t> </a:t>
            </a:r>
            <a:r>
              <a:rPr lang="en-AU" dirty="0" err="1" smtClean="0"/>
              <a:t>phía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duyệt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người</a:t>
            </a:r>
            <a:r>
              <a:rPr lang="en-AU" dirty="0" smtClean="0"/>
              <a:t> dung </a:t>
            </a:r>
            <a:r>
              <a:rPr lang="en-AU" dirty="0" err="1" smtClean="0"/>
              <a:t>đầu</a:t>
            </a:r>
            <a:r>
              <a:rPr lang="en-AU" dirty="0" smtClean="0"/>
              <a:t> </a:t>
            </a:r>
            <a:r>
              <a:rPr lang="en-AU" dirty="0" err="1" smtClean="0"/>
              <a:t>cuối</a:t>
            </a:r>
            <a:r>
              <a:rPr lang="en-AU" dirty="0" smtClean="0"/>
              <a:t>;</a:t>
            </a:r>
          </a:p>
          <a:p>
            <a:r>
              <a:rPr lang="en-AU" dirty="0" err="1" smtClean="0"/>
              <a:t>Thường</a:t>
            </a:r>
            <a:r>
              <a:rPr lang="en-AU" dirty="0" smtClean="0"/>
              <a:t> </a:t>
            </a:r>
            <a:r>
              <a:rPr lang="en-AU" dirty="0" err="1" smtClean="0"/>
              <a:t>kết</a:t>
            </a:r>
            <a:r>
              <a:rPr lang="en-AU" dirty="0" smtClean="0"/>
              <a:t> </a:t>
            </a:r>
            <a:r>
              <a:rPr lang="en-AU" dirty="0" err="1" smtClean="0"/>
              <a:t>hợp</a:t>
            </a:r>
            <a:r>
              <a:rPr lang="en-AU" dirty="0" smtClean="0"/>
              <a:t> </a:t>
            </a:r>
            <a:r>
              <a:rPr lang="en-AU" dirty="0" err="1" smtClean="0"/>
              <a:t>với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phần</a:t>
            </a:r>
            <a:r>
              <a:rPr lang="en-AU" dirty="0" smtClean="0"/>
              <a:t> </a:t>
            </a:r>
            <a:r>
              <a:rPr lang="en-AU" dirty="0" err="1" smtClean="0"/>
              <a:t>tử</a:t>
            </a:r>
            <a:r>
              <a:rPr lang="en-AU" dirty="0" smtClean="0"/>
              <a:t> HTML </a:t>
            </a:r>
            <a:r>
              <a:rPr lang="en-AU" dirty="0" err="1" smtClean="0"/>
              <a:t>để</a:t>
            </a:r>
            <a:r>
              <a:rPr lang="en-AU" dirty="0" smtClean="0"/>
              <a:t> </a:t>
            </a:r>
            <a:r>
              <a:rPr lang="en-AU" dirty="0" err="1" smtClean="0"/>
              <a:t>làm</a:t>
            </a:r>
            <a:r>
              <a:rPr lang="en-AU" dirty="0" smtClean="0"/>
              <a:t> </a:t>
            </a:r>
            <a:r>
              <a:rPr lang="en-AU" dirty="0" err="1" smtClean="0"/>
              <a:t>cho</a:t>
            </a:r>
            <a:r>
              <a:rPr lang="en-AU" dirty="0" smtClean="0"/>
              <a:t> Web HTML </a:t>
            </a:r>
            <a:r>
              <a:rPr lang="en-AU" dirty="0" err="1" smtClean="0"/>
              <a:t>trở</a:t>
            </a:r>
            <a:r>
              <a:rPr lang="en-AU" dirty="0" smtClean="0"/>
              <a:t> </a:t>
            </a:r>
            <a:r>
              <a:rPr lang="en-AU" dirty="0" err="1" smtClean="0"/>
              <a:t>nên</a:t>
            </a:r>
            <a:r>
              <a:rPr lang="en-AU" dirty="0" smtClean="0"/>
              <a:t> </a:t>
            </a:r>
            <a:r>
              <a:rPr lang="en-AU" dirty="0" err="1" smtClean="0"/>
              <a:t>động</a:t>
            </a:r>
            <a:r>
              <a:rPr lang="en-AU" dirty="0" smtClean="0"/>
              <a:t> </a:t>
            </a:r>
            <a:r>
              <a:rPr lang="en-AU" dirty="0" err="1" smtClean="0"/>
              <a:t>hơn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tương</a:t>
            </a:r>
            <a:r>
              <a:rPr lang="en-AU" dirty="0" smtClean="0"/>
              <a:t> </a:t>
            </a:r>
            <a:r>
              <a:rPr lang="en-AU" dirty="0" err="1" smtClean="0"/>
              <a:t>tác</a:t>
            </a:r>
            <a:r>
              <a:rPr lang="en-AU" dirty="0" smtClean="0"/>
              <a:t> </a:t>
            </a:r>
            <a:r>
              <a:rPr lang="en-AU" dirty="0" err="1" smtClean="0"/>
              <a:t>tốt</a:t>
            </a:r>
            <a:r>
              <a:rPr lang="en-AU" dirty="0" smtClean="0"/>
              <a:t> </a:t>
            </a:r>
            <a:r>
              <a:rPr lang="en-AU" dirty="0" err="1" smtClean="0"/>
              <a:t>hơn</a:t>
            </a:r>
            <a:r>
              <a:rPr lang="en-AU" dirty="0" smtClean="0"/>
              <a:t>;</a:t>
            </a:r>
          </a:p>
          <a:p>
            <a:pPr lvl="1"/>
            <a:r>
              <a:rPr lang="en-AU" dirty="0" smtClean="0"/>
              <a:t>Validation </a:t>
            </a:r>
            <a:r>
              <a:rPr lang="en-AU" dirty="0" err="1" smtClean="0"/>
              <a:t>dữ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endParaRPr lang="en-AU" dirty="0" smtClean="0"/>
          </a:p>
          <a:p>
            <a:pPr lvl="1"/>
            <a:r>
              <a:rPr lang="en-AU" dirty="0" err="1" smtClean="0"/>
              <a:t>Hiển</a:t>
            </a:r>
            <a:r>
              <a:rPr lang="en-AU" dirty="0" smtClean="0"/>
              <a:t> </a:t>
            </a:r>
            <a:r>
              <a:rPr lang="en-AU" dirty="0" err="1" smtClean="0"/>
              <a:t>thị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hộp</a:t>
            </a:r>
            <a:r>
              <a:rPr lang="en-AU" dirty="0" smtClean="0"/>
              <a:t> </a:t>
            </a:r>
            <a:r>
              <a:rPr lang="en-AU" dirty="0" err="1" smtClean="0"/>
              <a:t>thoại</a:t>
            </a:r>
            <a:endParaRPr lang="en-AU" dirty="0" smtClean="0"/>
          </a:p>
          <a:p>
            <a:pPr lvl="1"/>
            <a:r>
              <a:rPr lang="en-AU" dirty="0" err="1" smtClean="0"/>
              <a:t>Xử</a:t>
            </a:r>
            <a:r>
              <a:rPr lang="en-AU" dirty="0" smtClean="0"/>
              <a:t> </a:t>
            </a:r>
            <a:r>
              <a:rPr lang="en-AU" dirty="0" err="1" smtClean="0"/>
              <a:t>lý</a:t>
            </a:r>
            <a:r>
              <a:rPr lang="en-AU" dirty="0" smtClean="0"/>
              <a:t> </a:t>
            </a:r>
            <a:r>
              <a:rPr lang="en-AU" dirty="0" err="1" smtClean="0"/>
              <a:t>sự</a:t>
            </a:r>
            <a:r>
              <a:rPr lang="en-AU" dirty="0" smtClean="0"/>
              <a:t> </a:t>
            </a:r>
            <a:r>
              <a:rPr lang="en-AU" dirty="0" err="1" smtClean="0"/>
              <a:t>kiện</a:t>
            </a:r>
            <a:endParaRPr lang="en-AU" dirty="0" smtClean="0"/>
          </a:p>
          <a:p>
            <a:pPr lvl="1"/>
            <a:r>
              <a:rPr lang="en-AU" dirty="0" err="1" smtClean="0"/>
              <a:t>Thay</a:t>
            </a:r>
            <a:r>
              <a:rPr lang="en-AU" dirty="0" smtClean="0"/>
              <a:t> </a:t>
            </a:r>
            <a:r>
              <a:rPr lang="en-AU" dirty="0" err="1" smtClean="0"/>
              <a:t>đổi</a:t>
            </a:r>
            <a:r>
              <a:rPr lang="en-AU" dirty="0" smtClean="0"/>
              <a:t> style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phần</a:t>
            </a:r>
            <a:r>
              <a:rPr lang="en-AU" dirty="0" smtClean="0"/>
              <a:t> </a:t>
            </a:r>
            <a:r>
              <a:rPr lang="en-AU" dirty="0" err="1" smtClean="0"/>
              <a:t>tử</a:t>
            </a:r>
            <a:r>
              <a:rPr lang="en-AU" dirty="0" smtClean="0"/>
              <a:t> HTML (DOM)</a:t>
            </a:r>
          </a:p>
          <a:p>
            <a:pPr lvl="1"/>
            <a:r>
              <a:rPr lang="en-AU" dirty="0" smtClean="0"/>
              <a:t>…</a:t>
            </a:r>
          </a:p>
          <a:p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là</a:t>
            </a:r>
            <a:r>
              <a:rPr lang="en-AU" dirty="0" smtClean="0"/>
              <a:t> </a:t>
            </a:r>
            <a:r>
              <a:rPr lang="en-AU" dirty="0" err="1" smtClean="0"/>
              <a:t>ngôn</a:t>
            </a:r>
            <a:r>
              <a:rPr lang="en-AU" dirty="0" smtClean="0"/>
              <a:t> </a:t>
            </a:r>
            <a:r>
              <a:rPr lang="en-AU" dirty="0" err="1" smtClean="0"/>
              <a:t>ngữ</a:t>
            </a:r>
            <a:r>
              <a:rPr lang="en-AU" dirty="0" smtClean="0"/>
              <a:t> </a:t>
            </a:r>
            <a:r>
              <a:rPr lang="en-AU" dirty="0" err="1" smtClean="0"/>
              <a:t>lập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mở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đa</a:t>
            </a:r>
            <a:r>
              <a:rPr lang="en-AU" dirty="0" smtClean="0"/>
              <a:t> </a:t>
            </a:r>
            <a:r>
              <a:rPr lang="en-AU" dirty="0" err="1" smtClean="0"/>
              <a:t>nền</a:t>
            </a:r>
            <a:r>
              <a:rPr lang="en-AU" dirty="0" smtClean="0"/>
              <a:t> </a:t>
            </a:r>
            <a:r>
              <a:rPr lang="en-AU" dirty="0" err="1" smtClean="0"/>
              <a:t>tảng</a:t>
            </a:r>
            <a:endParaRPr lang="en-A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AFA-00CB-4B42-B855-44BE36E944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31" y="2794716"/>
            <a:ext cx="2075043" cy="312782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56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138C-C696-4887-A9C4-3CA70BF8A25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4" y="1180523"/>
            <a:ext cx="6686031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vi-V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400" dirty="0">
                <a:solidFill>
                  <a:srgbClr val="6A9955"/>
                </a:solidFill>
                <a:latin typeface="Consolas" panose="020B0609020204030204" pitchFamily="49" charset="0"/>
              </a:rPr>
              <a:t>Sắp xếp mảng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sort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vi-VN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Mảng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 đã sắp xếp:"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400" dirty="0">
                <a:solidFill>
                  <a:srgbClr val="6A9955"/>
                </a:solidFill>
                <a:latin typeface="Consolas" panose="020B0609020204030204" pitchFamily="49" charset="0"/>
              </a:rPr>
              <a:t>Nối thêm giá trị ở mảng khác vào mảng đã có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otherArrayNumbers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otherArrayNumbers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"Mảng cũ sau khi được nối thêm:"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400" dirty="0">
                <a:solidFill>
                  <a:srgbClr val="6A9955"/>
                </a:solidFill>
                <a:latin typeface="Consolas" panose="020B0609020204030204" pitchFamily="49" charset="0"/>
              </a:rPr>
              <a:t>Lấy phần tử ở đầu mảng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"Phần tử ở đầu mảng:"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>
                <a:solidFill>
                  <a:srgbClr val="DCDCAA"/>
                </a:solidFill>
                <a:latin typeface="Consolas" panose="020B0609020204030204" pitchFamily="49" charset="0"/>
              </a:rPr>
              <a:t>shift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400" dirty="0">
                <a:solidFill>
                  <a:srgbClr val="6A9955"/>
                </a:solidFill>
                <a:latin typeface="Consolas" panose="020B0609020204030204" pitchFamily="49" charset="0"/>
              </a:rPr>
              <a:t>Lấy phần tử ở cuối mảng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"Phần tử ở cuối mảng:"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vi-VN" sz="1400" dirty="0">
                <a:solidFill>
                  <a:srgbClr val="6A9955"/>
                </a:solidFill>
                <a:latin typeface="Consolas" panose="020B0609020204030204" pitchFamily="49" charset="0"/>
              </a:rPr>
              <a:t>Thêm phần tử ở vị trí bất kỳ mà ko xóa phần tử đã có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addingArrayNumber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vi-VN" sz="1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addingArrayNumber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vi-VN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vi-VN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"Mảng chứa giá trị mới:"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vi-VN" sz="1400" dirty="0">
                <a:solidFill>
                  <a:srgbClr val="9CDCFE"/>
                </a:solidFill>
                <a:latin typeface="Consolas" panose="020B0609020204030204" pitchFamily="49" charset="0"/>
              </a:rPr>
              <a:t>newNumbers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vi-VN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vi-VN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vi-VN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vi-VN" sz="1400" dirty="0">
                <a:solidFill>
                  <a:srgbClr val="CE9178"/>
                </a:solidFill>
                <a:latin typeface="Consolas" panose="020B0609020204030204" pitchFamily="49" charset="0"/>
              </a:rPr>
              <a:t>"&lt;br&gt;"</a:t>
            </a:r>
            <a:r>
              <a:rPr lang="vi-VN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vi-V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21" y="3192972"/>
            <a:ext cx="4875294" cy="11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44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-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8AA2-D6AD-4A06-84AA-6153F96297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73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code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Chia </a:t>
            </a:r>
            <a:r>
              <a:rPr lang="en-US" dirty="0" err="1" smtClean="0">
                <a:sym typeface="Wingdings" panose="05000000000000000000" pitchFamily="2" charset="2"/>
              </a:rPr>
              <a:t>nhỏ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bài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toán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vấn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đề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nhỏ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Giảm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phức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tạp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code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Đơn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giản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trong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việc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kiểm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tra</a:t>
            </a:r>
            <a:r>
              <a:rPr lang="en-US" dirty="0" smtClean="0">
                <a:sym typeface="Wingdings" panose="05000000000000000000" pitchFamily="2" charset="2"/>
              </a:rPr>
              <a:t> code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Dễ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bảo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trì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thay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đổi</a:t>
            </a:r>
            <a:r>
              <a:rPr lang="en-US" dirty="0" smtClean="0">
                <a:sym typeface="Wingdings" panose="05000000000000000000" pitchFamily="2" charset="2"/>
              </a:rPr>
              <a:t>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03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" y="2715918"/>
            <a:ext cx="11465851" cy="3278066"/>
          </a:xfrm>
        </p:spPr>
        <p:txBody>
          <a:bodyPr/>
          <a:lstStyle/>
          <a:p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/>
              <a:t>: </a:t>
            </a:r>
            <a:r>
              <a:rPr lang="en-US" sz="2400" dirty="0" err="1"/>
              <a:t>L</a:t>
            </a:r>
            <a:r>
              <a:rPr lang="en-US" sz="2400" dirty="0" err="1" smtClean="0"/>
              <a:t>à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khóa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JS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cái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nghìa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name</a:t>
            </a:r>
            <a:r>
              <a:rPr lang="en-US" sz="2400" dirty="0" smtClean="0"/>
              <a:t>: 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.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tuân</a:t>
            </a:r>
            <a:r>
              <a:rPr lang="en-US" sz="2400" dirty="0" smtClean="0"/>
              <a:t> </a:t>
            </a:r>
            <a:r>
              <a:rPr lang="en-US" sz="2400" dirty="0" err="1" smtClean="0"/>
              <a:t>thủ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JS;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paramater1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paramater2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paramater3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ta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–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6211" y="1362485"/>
            <a:ext cx="84623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parameter1, parameter2, </a:t>
            </a:r>
            <a:r>
              <a:rPr lang="en-US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parameter3, …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Viết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code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thực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hiện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giải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quyết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vấn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đề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trong</a:t>
            </a:r>
            <a:r>
              <a:rPr lang="en-US" sz="20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này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1026" name="Picture 2" descr="JavaScript Function — Declaration vs Expression - Ravi Roshan -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5" r="16666"/>
          <a:stretch/>
        </p:blipFill>
        <p:spPr bwMode="auto">
          <a:xfrm>
            <a:off x="8986056" y="1196513"/>
            <a:ext cx="2335876" cy="17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3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- </a:t>
            </a:r>
            <a:r>
              <a:rPr lang="en-US" dirty="0" err="1" smtClean="0"/>
              <a:t>có</a:t>
            </a:r>
            <a:r>
              <a:rPr lang="en-US" dirty="0" smtClean="0"/>
              <a:t> return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endParaRPr lang="en-US" dirty="0"/>
          </a:p>
          <a:p>
            <a:endParaRPr lang="en-US" sz="1800" dirty="0" smtClean="0"/>
          </a:p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smtClean="0"/>
              <a:t>anonymous – </a:t>
            </a:r>
            <a:r>
              <a:rPr lang="en-US" dirty="0" err="1"/>
              <a:t>H</a:t>
            </a:r>
            <a:r>
              <a:rPr lang="en-US" dirty="0" err="1" smtClean="0"/>
              <a:t>àm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/>
              <a:t>Closure </a:t>
            </a:r>
            <a:r>
              <a:rPr lang="en-US" dirty="0" smtClean="0"/>
              <a:t>- H</a:t>
            </a:r>
            <a:r>
              <a:rPr lang="vi-VN" dirty="0" smtClean="0"/>
              <a:t>àm </a:t>
            </a:r>
            <a:r>
              <a:rPr lang="vi-VN" dirty="0"/>
              <a:t>được tạo ra từ bên trong một hàm khác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52675" y="1645606"/>
            <a:ext cx="6096000" cy="73866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addTwoNumber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352675" y="2960834"/>
            <a:ext cx="6096000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addTwonumber2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2675" y="4328056"/>
            <a:ext cx="6096000" cy="73866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25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–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(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hàm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3128" y="1717885"/>
            <a:ext cx="755904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tính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tổng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hai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Input: 2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giả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sử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2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biến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b)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Output: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tổng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2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đó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addTwoNumber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3128" y="4532946"/>
            <a:ext cx="755904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Gọi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truyền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vào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cho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addTwoNumber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Hiển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thị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quả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ra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Web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21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Closure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Hàm</a:t>
            </a:r>
            <a:r>
              <a:rPr lang="en-US" i="1" dirty="0" smtClean="0"/>
              <a:t> </a:t>
            </a:r>
            <a:r>
              <a:rPr lang="vi-VN" i="1" dirty="0" smtClean="0"/>
              <a:t>Closure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vi-VN" dirty="0" smtClean="0">
                <a:solidFill>
                  <a:srgbClr val="FF0000"/>
                </a:solidFill>
              </a:rPr>
              <a:t>ột </a:t>
            </a:r>
            <a:r>
              <a:rPr lang="vi-VN" dirty="0">
                <a:solidFill>
                  <a:srgbClr val="FF0000"/>
                </a:solidFill>
              </a:rPr>
              <a:t>hàm </a:t>
            </a:r>
            <a:r>
              <a:rPr lang="vi-VN" dirty="0"/>
              <a:t>được </a:t>
            </a:r>
            <a:r>
              <a:rPr lang="vi-VN" dirty="0">
                <a:solidFill>
                  <a:srgbClr val="FF0000"/>
                </a:solidFill>
              </a:rPr>
              <a:t>viết lồng vào bên </a:t>
            </a:r>
            <a:r>
              <a:rPr lang="vi-VN" dirty="0"/>
              <a:t>trong một </a:t>
            </a:r>
            <a:r>
              <a:rPr lang="vi-VN" dirty="0">
                <a:solidFill>
                  <a:srgbClr val="FF0000"/>
                </a:solidFill>
              </a:rPr>
              <a:t>hàm khác (hàm </a:t>
            </a:r>
            <a:r>
              <a:rPr lang="vi-VN" dirty="0" smtClean="0">
                <a:solidFill>
                  <a:srgbClr val="FF0000"/>
                </a:solidFill>
              </a:rPr>
              <a:t>cha</a:t>
            </a:r>
            <a:r>
              <a:rPr lang="en-US" dirty="0" smtClean="0">
                <a:solidFill>
                  <a:srgbClr val="FF0000"/>
                </a:solidFill>
              </a:rPr>
              <a:t> - </a:t>
            </a:r>
            <a:r>
              <a:rPr lang="en-US" dirty="0">
                <a:solidFill>
                  <a:srgbClr val="FF0000"/>
                </a:solidFill>
              </a:rPr>
              <a:t>inner function</a:t>
            </a:r>
            <a:r>
              <a:rPr lang="vi-VN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Nó</a:t>
            </a:r>
            <a:r>
              <a:rPr lang="vi-VN" dirty="0" smtClean="0"/>
              <a:t> </a:t>
            </a:r>
            <a:r>
              <a:rPr lang="vi-VN" dirty="0">
                <a:solidFill>
                  <a:srgbClr val="FF0000"/>
                </a:solidFill>
              </a:rPr>
              <a:t>có thể sử dụng biến toàn cục, biến cục bộ</a:t>
            </a:r>
            <a:r>
              <a:rPr lang="vi-VN" dirty="0"/>
              <a:t> của hàm cha và </a:t>
            </a:r>
            <a:r>
              <a:rPr lang="vi-VN" dirty="0">
                <a:solidFill>
                  <a:srgbClr val="FF0000"/>
                </a:solidFill>
              </a:rPr>
              <a:t>biến cục bộ của chính nó </a:t>
            </a:r>
            <a:r>
              <a:rPr lang="vi-VN" dirty="0"/>
              <a:t>(lexical scoping)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ìm hiểu về JavaScript Closur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3621341"/>
            <a:ext cx="4659904" cy="26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76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52D61-9285-4785-93F1-8CFA7A7BD4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474" y="1014297"/>
            <a:ext cx="5771631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trả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về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quả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addTwoNumber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không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trả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về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quả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addTwonumber2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không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có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tên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của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Closure 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sumTwoNumber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 =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"b =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1527" y="1014297"/>
            <a:ext cx="5422669" cy="338554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Gọi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và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truyền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giá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trị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vào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cho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addTwoNumber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Kết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quả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Gọi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không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trả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về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kết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quả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addTwonumber2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Gọi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không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tên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Gọi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hàm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Closure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"Closure -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Tổng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hai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số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sumTwoNumber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27" y="4819828"/>
            <a:ext cx="3220641" cy="14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094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chuỗi</a:t>
            </a:r>
            <a:r>
              <a:rPr lang="en-US" sz="3600" dirty="0" smtClean="0"/>
              <a:t> (String) </a:t>
            </a:r>
            <a:r>
              <a:rPr lang="en-US" sz="3600" dirty="0" err="1" smtClean="0"/>
              <a:t>trong</a:t>
            </a:r>
            <a:r>
              <a:rPr lang="en-US" sz="3600" dirty="0" smtClean="0"/>
              <a:t> JS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72754"/>
              </p:ext>
            </p:extLst>
          </p:nvPr>
        </p:nvGraphicFramePr>
        <p:xfrm>
          <a:off x="476305" y="2021934"/>
          <a:ext cx="11052234" cy="40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943">
                  <a:extLst>
                    <a:ext uri="{9D8B030D-6E8A-4147-A177-3AD203B41FA5}">
                      <a16:colId xmlns:a16="http://schemas.microsoft.com/office/drawing/2014/main" val="3833900284"/>
                    </a:ext>
                  </a:extLst>
                </a:gridCol>
                <a:gridCol w="7596291">
                  <a:extLst>
                    <a:ext uri="{9D8B030D-6E8A-4147-A177-3AD203B41FA5}">
                      <a16:colId xmlns:a16="http://schemas.microsoft.com/office/drawing/2014/main" val="1292930331"/>
                    </a:ext>
                  </a:extLst>
                </a:gridCol>
              </a:tblGrid>
              <a:tr h="435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hàm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Mô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hàm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4846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charAt</a:t>
                      </a:r>
                      <a:r>
                        <a:rPr lang="en-US" sz="1800" dirty="0" smtClean="0"/>
                        <a:t>(index)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tự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tại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index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501629"/>
                  </a:ext>
                </a:extLst>
              </a:tr>
              <a:tr h="39901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charCodeAt</a:t>
                      </a:r>
                      <a:r>
                        <a:rPr lang="en-US" sz="1800" dirty="0" smtClean="0"/>
                        <a:t>(index)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tự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tại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index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mã</a:t>
                      </a:r>
                      <a:r>
                        <a:rPr lang="en-US" sz="1800" baseline="0" dirty="0" smtClean="0"/>
                        <a:t> ASCII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692943"/>
                  </a:ext>
                </a:extLst>
              </a:tr>
              <a:tr h="407324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(string,[index])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mà</a:t>
                      </a:r>
                      <a:r>
                        <a:rPr lang="en-US" sz="1800" baseline="0" dirty="0" smtClean="0"/>
                        <a:t> string </a:t>
                      </a:r>
                      <a:r>
                        <a:rPr lang="en-US" sz="1800" baseline="0" dirty="0" err="1" smtClean="0"/>
                        <a:t>xuất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index </a:t>
                      </a:r>
                      <a:r>
                        <a:rPr lang="en-US" sz="1800" baseline="0" dirty="0" err="1" smtClean="0"/>
                        <a:t>trở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đi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707183"/>
                  </a:ext>
                </a:extLst>
              </a:tr>
              <a:tr h="423949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(string,[index])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Trả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cuối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cùng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mà</a:t>
                      </a:r>
                      <a:r>
                        <a:rPr lang="en-US" sz="1800" baseline="0" dirty="0" smtClean="0"/>
                        <a:t> string </a:t>
                      </a:r>
                      <a:r>
                        <a:rPr lang="en-US" sz="1800" baseline="0" dirty="0" err="1" smtClean="0"/>
                        <a:t>xuất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hiện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index </a:t>
                      </a:r>
                      <a:r>
                        <a:rPr lang="en-US" sz="1800" baseline="0" dirty="0" err="1" smtClean="0"/>
                        <a:t>trở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đi</a:t>
                      </a:r>
                      <a:endParaRPr lang="en-US" sz="1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028232"/>
                  </a:ext>
                </a:extLst>
              </a:tr>
              <a:tr h="5231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split([separator],[limit])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ban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thông</a:t>
                      </a:r>
                      <a:r>
                        <a:rPr lang="en-US" sz="1800" baseline="0" dirty="0" smtClean="0"/>
                        <a:t> qua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tự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đặc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biệt</a:t>
                      </a:r>
                      <a:r>
                        <a:rPr lang="en-US" sz="1800" baseline="0" dirty="0" smtClean="0"/>
                        <a:t> separator </a:t>
                      </a:r>
                      <a:r>
                        <a:rPr lang="en-US" sz="1800" baseline="0" dirty="0" err="1" smtClean="0"/>
                        <a:t>nào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đó</a:t>
                      </a:r>
                      <a:r>
                        <a:rPr lang="en-US" sz="1800" baseline="0" dirty="0" smtClean="0"/>
                        <a:t>, </a:t>
                      </a:r>
                      <a:r>
                        <a:rPr lang="en-US" sz="1800" baseline="0" dirty="0" err="1" smtClean="0"/>
                        <a:t>có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thể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giới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hạn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tách</a:t>
                      </a:r>
                      <a:r>
                        <a:rPr lang="en-US" sz="1800" baseline="0" dirty="0" smtClean="0"/>
                        <a:t> limit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945882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(start, length)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bắt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start </a:t>
                      </a:r>
                      <a:r>
                        <a:rPr lang="en-US" sz="1800" baseline="0" dirty="0" err="1" smtClean="0"/>
                        <a:t>với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ký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tự</a:t>
                      </a:r>
                      <a:r>
                        <a:rPr lang="en-US" sz="1800" baseline="0" dirty="0" smtClean="0"/>
                        <a:t> length </a:t>
                      </a:r>
                      <a:r>
                        <a:rPr lang="en-US" sz="1800" baseline="0" dirty="0" err="1" smtClean="0"/>
                        <a:t>cần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tiếp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460112"/>
                  </a:ext>
                </a:extLst>
              </a:tr>
              <a:tr h="3906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substring(start, end)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chuỗi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bắt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đầu</a:t>
                      </a:r>
                      <a:r>
                        <a:rPr lang="en-US" sz="1800" baseline="0" dirty="0" smtClean="0"/>
                        <a:t> start </a:t>
                      </a:r>
                      <a:r>
                        <a:rPr lang="en-US" sz="1800" baseline="0" dirty="0" err="1" smtClean="0"/>
                        <a:t>và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trí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kết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thúc</a:t>
                      </a:r>
                      <a:r>
                        <a:rPr lang="en-US" sz="1800" baseline="0" dirty="0" smtClean="0"/>
                        <a:t> end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91502"/>
                  </a:ext>
                </a:extLst>
              </a:tr>
              <a:tr h="523172">
                <a:tc gridSpan="2">
                  <a:txBody>
                    <a:bodyPr/>
                    <a:lstStyle/>
                    <a:p>
                      <a:r>
                        <a:rPr lang="en-US" sz="1800" dirty="0" err="1" smtClean="0"/>
                        <a:t>Tham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khảo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thêm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dirty="0" smtClean="0">
                          <a:hlinkClick r:id="rId2"/>
                        </a:rPr>
                        <a:t>https://www.w3schools.com/js/js_string_methods.asp</a:t>
                      </a:r>
                      <a:endParaRPr 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8502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84" y="1136534"/>
            <a:ext cx="4276804" cy="663488"/>
          </a:xfrm>
          <a:prstGeom prst="rect">
            <a:avLst/>
          </a:prstGeom>
        </p:spPr>
      </p:pic>
      <p:sp>
        <p:nvSpPr>
          <p:cNvPr id="8" name="Line Callout 1 (Border and Accent Bar) 7"/>
          <p:cNvSpPr/>
          <p:nvPr/>
        </p:nvSpPr>
        <p:spPr>
          <a:xfrm>
            <a:off x="8113222" y="1205345"/>
            <a:ext cx="3415317" cy="656706"/>
          </a:xfrm>
          <a:prstGeom prst="accentBorderCallout1">
            <a:avLst>
              <a:gd name="adj1" fmla="val 20016"/>
              <a:gd name="adj2" fmla="val -2978"/>
              <a:gd name="adj3" fmla="val 62676"/>
              <a:gd name="adj4" fmla="val -212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(index)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(char)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919324" y="1108595"/>
            <a:ext cx="1845426" cy="573578"/>
          </a:xfrm>
          <a:prstGeom prst="accentBorderCallout1">
            <a:avLst>
              <a:gd name="adj1" fmla="val 50634"/>
              <a:gd name="adj2" fmla="val 105631"/>
              <a:gd name="adj3" fmla="val 42935"/>
              <a:gd name="adj4" fmla="val 1368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89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(String)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8173" y="1034018"/>
            <a:ext cx="11229976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"This a string in JavaScript, Let's create strings using string literals or string objects"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"Out String:"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"Len of String:"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charAt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position 2:"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charCodeAt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at position:"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charCodeAt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IndexOf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'string':"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LastIndexOf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'string':"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lastIndexOf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"string"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"Split string with separator is space and length = 3:"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Substr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start at 5 with length = 20:"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"Sub string start at position 5 and end at position 20:"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"Replace string 'JavaScript' with 'JS' value:"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JavaScript'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'JS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"Replace all string 'string' with 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 value:"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outString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4" y="4219168"/>
            <a:ext cx="6505574" cy="2222908"/>
          </a:xfrm>
          <a:prstGeom prst="rect">
            <a:avLst/>
          </a:prstGeom>
        </p:spPr>
      </p:pic>
      <p:sp>
        <p:nvSpPr>
          <p:cNvPr id="9" name="Curved Right Arrow 8"/>
          <p:cNvSpPr/>
          <p:nvPr/>
        </p:nvSpPr>
        <p:spPr>
          <a:xfrm>
            <a:off x="66674" y="2995926"/>
            <a:ext cx="923925" cy="229004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3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Ưu</a:t>
            </a:r>
            <a:r>
              <a:rPr lang="en-AU" dirty="0" smtClean="0"/>
              <a:t> </a:t>
            </a:r>
            <a:r>
              <a:rPr lang="en-AU" dirty="0" err="1" smtClean="0"/>
              <a:t>điểm</a:t>
            </a:r>
            <a:r>
              <a:rPr lang="en-AU" dirty="0" smtClean="0"/>
              <a:t> </a:t>
            </a:r>
            <a:r>
              <a:rPr lang="en-AU" dirty="0" err="1" smtClean="0"/>
              <a:t>chung</a:t>
            </a:r>
            <a:r>
              <a:rPr lang="en-AU" dirty="0" smtClean="0"/>
              <a:t>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3000" dirty="0" err="1" smtClean="0"/>
              <a:t>Dễ</a:t>
            </a:r>
            <a:r>
              <a:rPr lang="en-AU" sz="3000" dirty="0" smtClean="0"/>
              <a:t> </a:t>
            </a:r>
            <a:r>
              <a:rPr lang="en-AU" sz="3000" dirty="0" err="1" smtClean="0"/>
              <a:t>học</a:t>
            </a:r>
            <a:endParaRPr lang="en-AU" sz="3000" dirty="0" smtClean="0"/>
          </a:p>
          <a:p>
            <a:r>
              <a:rPr lang="en-AU" sz="3000" dirty="0" err="1" smtClean="0"/>
              <a:t>Thực</a:t>
            </a:r>
            <a:r>
              <a:rPr lang="en-AU" sz="3000" dirty="0" smtClean="0"/>
              <a:t> </a:t>
            </a:r>
            <a:r>
              <a:rPr lang="en-AU" sz="3000" dirty="0" err="1" smtClean="0"/>
              <a:t>thi</a:t>
            </a:r>
            <a:r>
              <a:rPr lang="en-AU" sz="3000" dirty="0" smtClean="0"/>
              <a:t> </a:t>
            </a:r>
            <a:r>
              <a:rPr lang="en-AU" sz="3000" dirty="0" err="1" smtClean="0"/>
              <a:t>bên</a:t>
            </a:r>
            <a:r>
              <a:rPr lang="en-AU" sz="3000" dirty="0" smtClean="0"/>
              <a:t> </a:t>
            </a:r>
            <a:r>
              <a:rPr lang="en-AU" sz="3000" dirty="0" err="1" smtClean="0"/>
              <a:t>trình</a:t>
            </a:r>
            <a:r>
              <a:rPr lang="en-AU" sz="3000" dirty="0" smtClean="0"/>
              <a:t> </a:t>
            </a:r>
            <a:r>
              <a:rPr lang="en-AU" sz="3000" dirty="0" err="1" smtClean="0"/>
              <a:t>duyệt</a:t>
            </a:r>
            <a:r>
              <a:rPr lang="en-AU" sz="3000" dirty="0" smtClean="0"/>
              <a:t> </a:t>
            </a:r>
            <a:r>
              <a:rPr lang="en-AU" sz="3000" dirty="0" err="1" smtClean="0"/>
              <a:t>người</a:t>
            </a:r>
            <a:r>
              <a:rPr lang="en-AU" sz="3000" dirty="0" smtClean="0"/>
              <a:t> dung </a:t>
            </a:r>
            <a:r>
              <a:rPr lang="en-AU" sz="3000" dirty="0" err="1" smtClean="0"/>
              <a:t>đầu</a:t>
            </a:r>
            <a:r>
              <a:rPr lang="en-AU" sz="3000" dirty="0" smtClean="0"/>
              <a:t> </a:t>
            </a:r>
            <a:r>
              <a:rPr lang="en-AU" sz="3000" dirty="0" err="1" smtClean="0"/>
              <a:t>cuối</a:t>
            </a:r>
            <a:r>
              <a:rPr lang="en-AU" sz="3000" dirty="0" smtClean="0"/>
              <a:t>, </a:t>
            </a:r>
            <a:r>
              <a:rPr lang="en-AU" sz="3000" dirty="0" err="1" smtClean="0"/>
              <a:t>để</a:t>
            </a:r>
            <a:r>
              <a:rPr lang="en-AU" sz="3000" dirty="0" smtClean="0"/>
              <a:t> </a:t>
            </a:r>
            <a:r>
              <a:rPr lang="en-AU" sz="3000" dirty="0" err="1" smtClean="0"/>
              <a:t>hạn</a:t>
            </a:r>
            <a:r>
              <a:rPr lang="en-AU" sz="3000" dirty="0" smtClean="0"/>
              <a:t> </a:t>
            </a:r>
            <a:r>
              <a:rPr lang="en-AU" sz="3000" dirty="0" err="1" smtClean="0"/>
              <a:t>chế</a:t>
            </a:r>
            <a:r>
              <a:rPr lang="en-AU" sz="3000" dirty="0" smtClean="0"/>
              <a:t> </a:t>
            </a:r>
            <a:r>
              <a:rPr lang="en-AU" sz="3000" dirty="0" err="1" smtClean="0"/>
              <a:t>việc</a:t>
            </a:r>
            <a:r>
              <a:rPr lang="en-AU" sz="3000" dirty="0" smtClean="0"/>
              <a:t> </a:t>
            </a:r>
            <a:r>
              <a:rPr lang="en-AU" sz="3000" dirty="0" err="1" smtClean="0"/>
              <a:t>xử</a:t>
            </a:r>
            <a:r>
              <a:rPr lang="en-AU" sz="3000" dirty="0" smtClean="0"/>
              <a:t> </a:t>
            </a:r>
            <a:r>
              <a:rPr lang="en-AU" sz="3000" dirty="0" err="1" smtClean="0"/>
              <a:t>lý</a:t>
            </a:r>
            <a:r>
              <a:rPr lang="en-AU" sz="3000" dirty="0" smtClean="0"/>
              <a:t> </a:t>
            </a:r>
            <a:r>
              <a:rPr lang="en-AU" sz="3000" dirty="0" err="1" smtClean="0"/>
              <a:t>bên</a:t>
            </a:r>
            <a:r>
              <a:rPr lang="en-AU" sz="3000" dirty="0" smtClean="0"/>
              <a:t> </a:t>
            </a:r>
            <a:r>
              <a:rPr lang="en-AU" sz="3000" dirty="0" err="1" smtClean="0"/>
              <a:t>phía</a:t>
            </a:r>
            <a:r>
              <a:rPr lang="en-AU" sz="3000" dirty="0" smtClean="0"/>
              <a:t> Server;</a:t>
            </a:r>
          </a:p>
          <a:p>
            <a:r>
              <a:rPr lang="en-AU" sz="3000" dirty="0" err="1" smtClean="0"/>
              <a:t>Chạy</a:t>
            </a:r>
            <a:r>
              <a:rPr lang="en-AU" sz="3000" dirty="0" smtClean="0"/>
              <a:t> </a:t>
            </a:r>
            <a:r>
              <a:rPr lang="en-AU" sz="3000" dirty="0" err="1" smtClean="0"/>
              <a:t>được</a:t>
            </a:r>
            <a:r>
              <a:rPr lang="en-AU" sz="3000" dirty="0" smtClean="0"/>
              <a:t> </a:t>
            </a:r>
            <a:r>
              <a:rPr lang="en-AU" sz="3000" dirty="0" err="1" smtClean="0"/>
              <a:t>trên</a:t>
            </a:r>
            <a:r>
              <a:rPr lang="en-AU" sz="3000" dirty="0" smtClean="0"/>
              <a:t> </a:t>
            </a:r>
            <a:r>
              <a:rPr lang="en-AU" sz="3000" dirty="0" err="1" smtClean="0"/>
              <a:t>nhiều</a:t>
            </a:r>
            <a:r>
              <a:rPr lang="en-AU" sz="3000" dirty="0" smtClean="0"/>
              <a:t> </a:t>
            </a:r>
            <a:r>
              <a:rPr lang="en-AU" sz="3000" dirty="0" err="1" smtClean="0"/>
              <a:t>hệ</a:t>
            </a:r>
            <a:r>
              <a:rPr lang="en-AU" sz="3000" dirty="0" smtClean="0"/>
              <a:t> </a:t>
            </a:r>
            <a:r>
              <a:rPr lang="en-AU" sz="3000" dirty="0" err="1" smtClean="0"/>
              <a:t>điều</a:t>
            </a:r>
            <a:r>
              <a:rPr lang="en-AU" sz="3000" dirty="0" smtClean="0"/>
              <a:t> </a:t>
            </a:r>
            <a:r>
              <a:rPr lang="en-AU" sz="3000" dirty="0" err="1" smtClean="0"/>
              <a:t>hành</a:t>
            </a:r>
            <a:r>
              <a:rPr lang="en-AU" sz="3000" dirty="0" smtClean="0"/>
              <a:t> </a:t>
            </a:r>
            <a:r>
              <a:rPr lang="en-AU" sz="3000" dirty="0" err="1" smtClean="0"/>
              <a:t>khác</a:t>
            </a:r>
            <a:r>
              <a:rPr lang="en-AU" sz="3000" dirty="0" smtClean="0"/>
              <a:t> </a:t>
            </a:r>
            <a:r>
              <a:rPr lang="en-AU" sz="3000" dirty="0" err="1" smtClean="0"/>
              <a:t>nhau</a:t>
            </a:r>
            <a:r>
              <a:rPr lang="en-AU" sz="3000" dirty="0" smtClean="0"/>
              <a:t>;</a:t>
            </a:r>
          </a:p>
          <a:p>
            <a:r>
              <a:rPr lang="en-AU" sz="3000" dirty="0" err="1" smtClean="0"/>
              <a:t>Sử</a:t>
            </a:r>
            <a:r>
              <a:rPr lang="en-AU" sz="3000" dirty="0" smtClean="0"/>
              <a:t> </a:t>
            </a:r>
            <a:r>
              <a:rPr lang="en-AU" sz="3000" dirty="0" err="1" smtClean="0"/>
              <a:t>dụng</a:t>
            </a:r>
            <a:r>
              <a:rPr lang="en-AU" sz="3000" dirty="0" smtClean="0"/>
              <a:t> </a:t>
            </a:r>
            <a:r>
              <a:rPr lang="en-AU" sz="3000" dirty="0" err="1" smtClean="0"/>
              <a:t>kết</a:t>
            </a:r>
            <a:r>
              <a:rPr lang="en-AU" sz="3000" dirty="0" smtClean="0"/>
              <a:t> </a:t>
            </a:r>
            <a:r>
              <a:rPr lang="en-AU" sz="3000" dirty="0" err="1" smtClean="0"/>
              <a:t>hợp</a:t>
            </a:r>
            <a:r>
              <a:rPr lang="en-AU" sz="3000" dirty="0" smtClean="0"/>
              <a:t> </a:t>
            </a:r>
            <a:r>
              <a:rPr lang="en-AU" sz="3000" dirty="0" err="1" smtClean="0"/>
              <a:t>được</a:t>
            </a:r>
            <a:r>
              <a:rPr lang="en-AU" sz="3000" dirty="0" smtClean="0"/>
              <a:t> </a:t>
            </a:r>
            <a:r>
              <a:rPr lang="en-AU" sz="3000" dirty="0" err="1" smtClean="0"/>
              <a:t>với</a:t>
            </a:r>
            <a:r>
              <a:rPr lang="en-AU" sz="3000" dirty="0" smtClean="0"/>
              <a:t> </a:t>
            </a:r>
            <a:r>
              <a:rPr lang="en-AU" sz="3000" dirty="0" err="1" smtClean="0"/>
              <a:t>nhiều</a:t>
            </a:r>
            <a:r>
              <a:rPr lang="en-AU" sz="3000" dirty="0" smtClean="0"/>
              <a:t> </a:t>
            </a:r>
            <a:r>
              <a:rPr lang="en-AU" sz="3000" dirty="0" err="1" smtClean="0"/>
              <a:t>ngôn</a:t>
            </a:r>
            <a:r>
              <a:rPr lang="en-AU" sz="3000" dirty="0" smtClean="0"/>
              <a:t> </a:t>
            </a:r>
            <a:r>
              <a:rPr lang="en-AU" sz="3000" dirty="0" err="1" smtClean="0"/>
              <a:t>ngữ</a:t>
            </a:r>
            <a:r>
              <a:rPr lang="en-AU" sz="3000" dirty="0" smtClean="0"/>
              <a:t> </a:t>
            </a:r>
            <a:r>
              <a:rPr lang="en-AU" sz="3000" dirty="0" err="1" smtClean="0"/>
              <a:t>lập</a:t>
            </a:r>
            <a:r>
              <a:rPr lang="en-AU" sz="3000" dirty="0" smtClean="0"/>
              <a:t> </a:t>
            </a:r>
            <a:r>
              <a:rPr lang="en-AU" sz="3000" dirty="0" err="1" smtClean="0"/>
              <a:t>trình</a:t>
            </a:r>
            <a:r>
              <a:rPr lang="en-AU" sz="3000" dirty="0" smtClean="0"/>
              <a:t> Web </a:t>
            </a:r>
            <a:r>
              <a:rPr lang="en-AU" sz="3000" dirty="0" err="1" smtClean="0"/>
              <a:t>khác</a:t>
            </a:r>
            <a:r>
              <a:rPr lang="en-AU" sz="3000" dirty="0" smtClean="0"/>
              <a:t>: Java, </a:t>
            </a:r>
            <a:r>
              <a:rPr lang="en-AU" sz="3000" dirty="0" err="1" smtClean="0"/>
              <a:t>ASP.NET</a:t>
            </a:r>
            <a:r>
              <a:rPr lang="en-AU" sz="3000" dirty="0" smtClean="0"/>
              <a:t>, Ruby, Perl, PHP, …</a:t>
            </a:r>
          </a:p>
          <a:p>
            <a:r>
              <a:rPr lang="en-AU" sz="3000" dirty="0" err="1" smtClean="0"/>
              <a:t>Js</a:t>
            </a:r>
            <a:r>
              <a:rPr lang="en-AU" sz="3000" dirty="0" smtClean="0"/>
              <a:t> </a:t>
            </a:r>
            <a:r>
              <a:rPr lang="en-AU" sz="3000" dirty="0" err="1" smtClean="0"/>
              <a:t>tốt</a:t>
            </a:r>
            <a:r>
              <a:rPr lang="en-AU" sz="3000" dirty="0" smtClean="0"/>
              <a:t> </a:t>
            </a:r>
            <a:r>
              <a:rPr lang="en-AU" sz="3000" dirty="0" err="1" smtClean="0"/>
              <a:t>giúp</a:t>
            </a:r>
            <a:r>
              <a:rPr lang="en-AU" sz="3000" dirty="0" smtClean="0"/>
              <a:t> </a:t>
            </a:r>
            <a:r>
              <a:rPr lang="en-AU" sz="3000" dirty="0" err="1" smtClean="0"/>
              <a:t>tăng</a:t>
            </a:r>
            <a:r>
              <a:rPr lang="en-AU" sz="3000" dirty="0" smtClean="0"/>
              <a:t> </a:t>
            </a:r>
            <a:r>
              <a:rPr lang="en-AU" sz="3000" dirty="0" err="1" smtClean="0"/>
              <a:t>hiệu</a:t>
            </a:r>
            <a:r>
              <a:rPr lang="en-AU" sz="3000" dirty="0" smtClean="0"/>
              <a:t> </a:t>
            </a:r>
            <a:r>
              <a:rPr lang="en-AU" sz="3000" dirty="0" err="1" smtClean="0"/>
              <a:t>suất</a:t>
            </a:r>
            <a:r>
              <a:rPr lang="en-AU" sz="3000" dirty="0" smtClean="0"/>
              <a:t> </a:t>
            </a:r>
            <a:r>
              <a:rPr lang="en-AU" sz="3000" dirty="0" err="1" smtClean="0"/>
              <a:t>tải</a:t>
            </a:r>
            <a:r>
              <a:rPr lang="en-AU" sz="3000" dirty="0" smtClean="0"/>
              <a:t> </a:t>
            </a:r>
            <a:r>
              <a:rPr lang="en-AU" sz="3000" dirty="0" err="1" smtClean="0"/>
              <a:t>của</a:t>
            </a:r>
            <a:r>
              <a:rPr lang="en-AU" sz="3000" dirty="0" smtClean="0"/>
              <a:t> </a:t>
            </a:r>
            <a:r>
              <a:rPr lang="en-AU" sz="3000" dirty="0" err="1" smtClean="0"/>
              <a:t>trang</a:t>
            </a:r>
            <a:r>
              <a:rPr lang="en-AU" sz="3000" dirty="0" smtClean="0"/>
              <a:t> web (load </a:t>
            </a:r>
            <a:r>
              <a:rPr lang="en-AU" sz="3000" dirty="0" err="1" smtClean="0"/>
              <a:t>nhanh</a:t>
            </a:r>
            <a:r>
              <a:rPr lang="en-AU" sz="3000" dirty="0" smtClean="0"/>
              <a:t>, </a:t>
            </a:r>
            <a:r>
              <a:rPr lang="en-AU" sz="3000" dirty="0" err="1" smtClean="0"/>
              <a:t>nhẹ</a:t>
            </a:r>
            <a:r>
              <a:rPr lang="en-AU" sz="3000" dirty="0" smtClean="0"/>
              <a:t> </a:t>
            </a:r>
            <a:r>
              <a:rPr lang="en-AU" sz="3000" dirty="0" err="1" smtClean="0"/>
              <a:t>hơn</a:t>
            </a:r>
            <a:r>
              <a:rPr lang="en-AU" sz="3000" dirty="0" smtClean="0"/>
              <a:t>)</a:t>
            </a:r>
          </a:p>
          <a:p>
            <a:r>
              <a:rPr lang="en-AU" sz="3000" dirty="0" err="1" smtClean="0"/>
              <a:t>Giảm</a:t>
            </a:r>
            <a:r>
              <a:rPr lang="en-AU" sz="3000" dirty="0" smtClean="0"/>
              <a:t> request </a:t>
            </a:r>
            <a:r>
              <a:rPr lang="en-AU" sz="3000" dirty="0" err="1" smtClean="0"/>
              <a:t>không</a:t>
            </a:r>
            <a:r>
              <a:rPr lang="en-AU" sz="3000" dirty="0" smtClean="0"/>
              <a:t> </a:t>
            </a:r>
            <a:r>
              <a:rPr lang="en-AU" sz="3000" dirty="0" err="1" smtClean="0"/>
              <a:t>hợp</a:t>
            </a:r>
            <a:r>
              <a:rPr lang="en-AU" sz="3000" dirty="0" smtClean="0"/>
              <a:t> </a:t>
            </a:r>
            <a:r>
              <a:rPr lang="en-AU" sz="3000" dirty="0" err="1" smtClean="0"/>
              <a:t>lệ</a:t>
            </a:r>
            <a:r>
              <a:rPr lang="en-AU" sz="3000" dirty="0" smtClean="0"/>
              <a:t> </a:t>
            </a:r>
            <a:r>
              <a:rPr lang="en-AU" sz="3000" dirty="0" err="1" smtClean="0"/>
              <a:t>tới</a:t>
            </a:r>
            <a:r>
              <a:rPr lang="en-AU" sz="3000" dirty="0" smtClean="0"/>
              <a:t> Server</a:t>
            </a:r>
          </a:p>
          <a:p>
            <a:r>
              <a:rPr lang="en-AU" sz="3000" dirty="0" err="1" smtClean="0"/>
              <a:t>Được</a:t>
            </a:r>
            <a:r>
              <a:rPr lang="en-AU" sz="3000" dirty="0" smtClean="0"/>
              <a:t> dung </a:t>
            </a:r>
            <a:r>
              <a:rPr lang="en-AU" sz="3000" dirty="0" err="1" smtClean="0"/>
              <a:t>để</a:t>
            </a:r>
            <a:r>
              <a:rPr lang="en-AU" sz="3000" dirty="0" smtClean="0"/>
              <a:t> </a:t>
            </a:r>
            <a:r>
              <a:rPr lang="en-AU" sz="3000" dirty="0" err="1" smtClean="0"/>
              <a:t>tạo</a:t>
            </a:r>
            <a:r>
              <a:rPr lang="en-AU" sz="3000" dirty="0" smtClean="0"/>
              <a:t> </a:t>
            </a:r>
            <a:r>
              <a:rPr lang="en-AU" sz="3000" dirty="0" err="1" smtClean="0"/>
              <a:t>ra</a:t>
            </a:r>
            <a:r>
              <a:rPr lang="en-AU" sz="3000" dirty="0" smtClean="0"/>
              <a:t> </a:t>
            </a:r>
            <a:r>
              <a:rPr lang="en-AU" sz="3000" dirty="0" err="1" smtClean="0"/>
              <a:t>nhiều</a:t>
            </a:r>
            <a:r>
              <a:rPr lang="en-AU" sz="3000" dirty="0" smtClean="0"/>
              <a:t> </a:t>
            </a:r>
            <a:r>
              <a:rPr lang="en-AU" sz="3000" dirty="0" err="1" smtClean="0"/>
              <a:t>thư</a:t>
            </a:r>
            <a:r>
              <a:rPr lang="en-AU" sz="3000" dirty="0" smtClean="0"/>
              <a:t> </a:t>
            </a:r>
            <a:r>
              <a:rPr lang="en-AU" sz="3000" dirty="0" err="1" smtClean="0"/>
              <a:t>viện</a:t>
            </a:r>
            <a:r>
              <a:rPr lang="en-AU" sz="3000" dirty="0" smtClean="0"/>
              <a:t> </a:t>
            </a:r>
            <a:r>
              <a:rPr lang="en-AU" sz="3000" dirty="0" err="1" smtClean="0"/>
              <a:t>JS</a:t>
            </a:r>
            <a:r>
              <a:rPr lang="en-AU" sz="3000" dirty="0" smtClean="0"/>
              <a:t> </a:t>
            </a:r>
            <a:r>
              <a:rPr lang="en-AU" sz="3000" dirty="0" err="1" smtClean="0"/>
              <a:t>khác</a:t>
            </a:r>
            <a:r>
              <a:rPr lang="en-AU" sz="3000" dirty="0" smtClean="0"/>
              <a:t>: jQuery, Angular, 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BE89-BCD5-4CA5-857E-60364A378E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3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hàm</a:t>
            </a:r>
            <a:r>
              <a:rPr lang="en-US" sz="4000" dirty="0" smtClean="0"/>
              <a:t> </a:t>
            </a:r>
            <a:r>
              <a:rPr lang="en-US" sz="4000" dirty="0" err="1" smtClean="0"/>
              <a:t>xử</a:t>
            </a:r>
            <a:r>
              <a:rPr lang="en-US" sz="4000" dirty="0" smtClean="0"/>
              <a:t> </a:t>
            </a:r>
            <a:r>
              <a:rPr lang="en-US" sz="4000" dirty="0" err="1" smtClean="0"/>
              <a:t>lý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(Number) </a:t>
            </a:r>
            <a:r>
              <a:rPr lang="en-US" sz="4000" dirty="0" err="1" smtClean="0"/>
              <a:t>trong</a:t>
            </a:r>
            <a:r>
              <a:rPr lang="en-US" sz="4000" dirty="0" smtClean="0"/>
              <a:t> JS</a:t>
            </a:r>
            <a:endParaRPr lang="en-US" sz="4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225385"/>
              </p:ext>
            </p:extLst>
          </p:nvPr>
        </p:nvGraphicFramePr>
        <p:xfrm>
          <a:off x="548640" y="1029390"/>
          <a:ext cx="10424160" cy="547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635">
                  <a:extLst>
                    <a:ext uri="{9D8B030D-6E8A-4147-A177-3AD203B41FA5}">
                      <a16:colId xmlns:a16="http://schemas.microsoft.com/office/drawing/2014/main" val="4210091893"/>
                    </a:ext>
                  </a:extLst>
                </a:gridCol>
                <a:gridCol w="7132525">
                  <a:extLst>
                    <a:ext uri="{9D8B030D-6E8A-4147-A177-3AD203B41FA5}">
                      <a16:colId xmlns:a16="http://schemas.microsoft.com/office/drawing/2014/main" val="2907219412"/>
                    </a:ext>
                  </a:extLst>
                </a:gridCol>
              </a:tblGrid>
              <a:tr h="47694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Mô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hàm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51170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numOjb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Convert </a:t>
                      </a:r>
                      <a:r>
                        <a:rPr lang="en-US" sz="200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đối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tượng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numOjb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3508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Convert </a:t>
                      </a:r>
                      <a:r>
                        <a:rPr lang="en-US" sz="200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num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thực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05858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Convert </a:t>
                      </a:r>
                      <a:r>
                        <a:rPr lang="en-US" sz="200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num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endParaRPr 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2946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toFixed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Trả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n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lẻ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76467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toPrecision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Trả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độ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dài</a:t>
                      </a:r>
                      <a:r>
                        <a:rPr lang="en-US" sz="2000" baseline="0" dirty="0" smtClean="0"/>
                        <a:t> n </a:t>
                      </a:r>
                      <a:r>
                        <a:rPr lang="en-US" sz="2000" baseline="0" dirty="0" err="1" smtClean="0"/>
                        <a:t>số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76211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Chuyển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52055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isFinite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Trả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hữu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hạn</a:t>
                      </a:r>
                      <a:r>
                        <a:rPr lang="en-US" sz="2000" baseline="0" dirty="0" smtClean="0"/>
                        <a:t> hay </a:t>
                      </a:r>
                      <a:r>
                        <a:rPr lang="en-US" sz="2000" baseline="0" dirty="0" err="1" smtClean="0"/>
                        <a:t>không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7385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isInteger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Trả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kiểm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hay </a:t>
                      </a:r>
                      <a:r>
                        <a:rPr lang="en-US" sz="2000" baseline="0" dirty="0" err="1" smtClean="0"/>
                        <a:t>không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794745"/>
                  </a:ext>
                </a:extLst>
              </a:tr>
              <a:tr h="476943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isNaN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Kiểm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một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được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đưa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có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NaN</a:t>
                      </a:r>
                      <a:r>
                        <a:rPr lang="en-US" sz="2000" baseline="0" dirty="0" smtClean="0"/>
                        <a:t> (</a:t>
                      </a:r>
                      <a:r>
                        <a:rPr lang="en-US" sz="2000" baseline="0" dirty="0" err="1" smtClean="0"/>
                        <a:t>Không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phải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số</a:t>
                      </a:r>
                      <a:r>
                        <a:rPr lang="en-US" sz="2000" baseline="0" dirty="0" smtClean="0"/>
                        <a:t>) hay </a:t>
                      </a:r>
                      <a:r>
                        <a:rPr lang="en-US" sz="2000" baseline="0" dirty="0" err="1" smtClean="0"/>
                        <a:t>không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8614"/>
                  </a:ext>
                </a:extLst>
              </a:tr>
              <a:tr h="476943">
                <a:tc gridSpan="2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dirty="0" smtClean="0">
                          <a:hlinkClick r:id="rId2"/>
                        </a:rPr>
                        <a:t>https://www.w3schools.com/js/js_number_methods.asp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1628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17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Hàm</a:t>
            </a:r>
            <a:r>
              <a:rPr lang="en-US" sz="3600" dirty="0" smtClean="0"/>
              <a:t> </a:t>
            </a:r>
            <a:r>
              <a:rPr lang="en-US" sz="3600" dirty="0" err="1" smtClean="0"/>
              <a:t>xử</a:t>
            </a:r>
            <a:r>
              <a:rPr lang="en-US" sz="3600" dirty="0" smtClean="0"/>
              <a:t> </a:t>
            </a:r>
            <a:r>
              <a:rPr lang="en-US" sz="3600" dirty="0" err="1" smtClean="0"/>
              <a:t>lý</a:t>
            </a:r>
            <a:r>
              <a:rPr lang="en-US" sz="3600" dirty="0" smtClean="0"/>
              <a:t> </a:t>
            </a:r>
            <a:r>
              <a:rPr lang="en-US" sz="3600" dirty="0" err="1" smtClean="0"/>
              <a:t>Ngày</a:t>
            </a:r>
            <a:r>
              <a:rPr lang="en-US" sz="3600" dirty="0" smtClean="0"/>
              <a:t> </a:t>
            </a:r>
            <a:r>
              <a:rPr lang="en-US" sz="3600" dirty="0" err="1" smtClean="0"/>
              <a:t>tháng</a:t>
            </a:r>
            <a:r>
              <a:rPr lang="en-US" sz="3600" dirty="0" smtClean="0"/>
              <a:t> (Date) </a:t>
            </a:r>
            <a:r>
              <a:rPr lang="en-US" sz="3600" dirty="0" err="1" smtClean="0"/>
              <a:t>trong</a:t>
            </a:r>
            <a:r>
              <a:rPr lang="en-US" sz="3600" dirty="0" smtClean="0"/>
              <a:t> JS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39" y="1032487"/>
            <a:ext cx="11033588" cy="2483796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Các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cách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khai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báo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kiểu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ngày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tháng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trong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 JS</a:t>
            </a:r>
          </a:p>
          <a:p>
            <a:pPr marL="914400" lvl="1" indent="-457200"/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Date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lấy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ngày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tháng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hiện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tại</a:t>
            </a:r>
            <a:endParaRPr lang="en-US" sz="1800" dirty="0"/>
          </a:p>
          <a:p>
            <a:pPr marL="914400" lvl="1" indent="-457200"/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Date(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year, month, day, hours, minutes, seconds, milliseconds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Tạo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ngày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tháng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năm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giờ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phút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giây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mili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giây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theo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giá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trị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được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truyền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vào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pPr marL="914400" lvl="1" indent="-457200"/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Date(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milliseconds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marL="914400" lvl="1" indent="-457200"/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Date(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date string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Tạo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ngày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tháng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năm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theo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chuỗi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ngày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tháng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năm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được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truyền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vào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(date string)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25181"/>
              </p:ext>
            </p:extLst>
          </p:nvPr>
        </p:nvGraphicFramePr>
        <p:xfrm>
          <a:off x="850752" y="3516283"/>
          <a:ext cx="10122048" cy="284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05">
                  <a:extLst>
                    <a:ext uri="{9D8B030D-6E8A-4147-A177-3AD203B41FA5}">
                      <a16:colId xmlns:a16="http://schemas.microsoft.com/office/drawing/2014/main" val="3245457154"/>
                    </a:ext>
                  </a:extLst>
                </a:gridCol>
                <a:gridCol w="4389119">
                  <a:extLst>
                    <a:ext uri="{9D8B030D-6E8A-4147-A177-3AD203B41FA5}">
                      <a16:colId xmlns:a16="http://schemas.microsoft.com/office/drawing/2014/main" val="3800789192"/>
                    </a:ext>
                  </a:extLst>
                </a:gridCol>
                <a:gridCol w="1404308">
                  <a:extLst>
                    <a:ext uri="{9D8B030D-6E8A-4147-A177-3AD203B41FA5}">
                      <a16:colId xmlns:a16="http://schemas.microsoft.com/office/drawing/2014/main" val="748902236"/>
                    </a:ext>
                  </a:extLst>
                </a:gridCol>
                <a:gridCol w="3117816">
                  <a:extLst>
                    <a:ext uri="{9D8B030D-6E8A-4147-A177-3AD203B41FA5}">
                      <a16:colId xmlns:a16="http://schemas.microsoft.com/office/drawing/2014/main" val="883132050"/>
                    </a:ext>
                  </a:extLst>
                </a:gridCol>
              </a:tblGrid>
              <a:tr h="3732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hàm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Mô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tả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hàm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hàm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88974"/>
                  </a:ext>
                </a:extLst>
              </a:tr>
              <a:tr h="294486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getFullYear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năm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4 </a:t>
                      </a:r>
                      <a:r>
                        <a:rPr lang="en-US" sz="1400" baseline="0" dirty="0" err="1" smtClean="0"/>
                        <a:t>số</a:t>
                      </a:r>
                      <a:r>
                        <a:rPr lang="en-US" sz="1400" baseline="0" dirty="0" smtClean="0"/>
                        <a:t> (</a:t>
                      </a:r>
                      <a:r>
                        <a:rPr lang="en-US" sz="1400" baseline="0" dirty="0" err="1" smtClean="0"/>
                        <a:t>yyyy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setFullYear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năm</a:t>
                      </a:r>
                      <a:r>
                        <a:rPr lang="en-US" sz="1400" baseline="0" dirty="0" smtClean="0"/>
                        <a:t> (4 </a:t>
                      </a:r>
                      <a:r>
                        <a:rPr lang="en-US" sz="1400" baseline="0" dirty="0" err="1" smtClean="0"/>
                        <a:t>số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748258"/>
                  </a:ext>
                </a:extLst>
              </a:tr>
              <a:tr h="3732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getMonth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tháng</a:t>
                      </a:r>
                      <a:r>
                        <a:rPr lang="en-US" sz="1400" baseline="0" dirty="0" smtClean="0"/>
                        <a:t> (0-11)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setMonth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tháng</a:t>
                      </a:r>
                      <a:r>
                        <a:rPr lang="en-US" sz="1400" baseline="0" dirty="0" smtClean="0"/>
                        <a:t> (0-11)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58508"/>
                  </a:ext>
                </a:extLst>
              </a:tr>
              <a:tr h="3732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getDate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ngày</a:t>
                      </a:r>
                      <a:r>
                        <a:rPr lang="en-US" sz="1400" baseline="0" dirty="0" smtClean="0"/>
                        <a:t> (1-31)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setDate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ngày</a:t>
                      </a:r>
                      <a:r>
                        <a:rPr lang="en-US" sz="1400" baseline="0" dirty="0" smtClean="0"/>
                        <a:t> (1-31)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58679"/>
                  </a:ext>
                </a:extLst>
              </a:tr>
              <a:tr h="261235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getHours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giờ</a:t>
                      </a:r>
                      <a:r>
                        <a:rPr lang="en-US" sz="1400" baseline="0" dirty="0" smtClean="0"/>
                        <a:t> (0-23)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setHours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giờ</a:t>
                      </a:r>
                      <a:r>
                        <a:rPr lang="en-US" sz="1400" baseline="0" dirty="0" smtClean="0"/>
                        <a:t> (0-23)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29198"/>
                  </a:ext>
                </a:extLst>
              </a:tr>
              <a:tr h="373277"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en-US" sz="1400" kern="1200" dirty="0" err="1" smtClean="0">
                          <a:effectLst/>
                        </a:rPr>
                        <a:t>getMinutes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phút</a:t>
                      </a:r>
                      <a:r>
                        <a:rPr lang="en-US" sz="1400" baseline="0" dirty="0" smtClean="0"/>
                        <a:t> (0-59)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585" rtl="0" eaLnBrk="1" latinLnBrk="0" hangingPunct="1"/>
                      <a:r>
                        <a:rPr lang="en-US" sz="1400" kern="1200" dirty="0" err="1" smtClean="0">
                          <a:effectLst/>
                        </a:rPr>
                        <a:t>setMinutes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phút</a:t>
                      </a:r>
                      <a:r>
                        <a:rPr lang="en-US" sz="1400" baseline="0" dirty="0" smtClean="0"/>
                        <a:t> (0-59)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47356"/>
                  </a:ext>
                </a:extLst>
              </a:tr>
              <a:tr h="373277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getDay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Trả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về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ngày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tuần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dưới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số</a:t>
                      </a:r>
                      <a:r>
                        <a:rPr lang="en-US" sz="1400" baseline="0" dirty="0" smtClean="0"/>
                        <a:t> (0-6), 0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baseline="0" dirty="0" err="1" smtClean="0">
                          <a:sym typeface="Wingdings" panose="05000000000000000000" pitchFamily="2" charset="2"/>
                        </a:rPr>
                        <a:t>Chủ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baseline="0" dirty="0" err="1" smtClean="0">
                          <a:sym typeface="Wingdings" panose="05000000000000000000" pitchFamily="2" charset="2"/>
                        </a:rPr>
                        <a:t>nhật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effectLst/>
                        </a:rPr>
                        <a:t>setDay</a:t>
                      </a:r>
                      <a:r>
                        <a:rPr lang="en-US" sz="1400" kern="1200" dirty="0" smtClean="0">
                          <a:effectLst/>
                        </a:rPr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Thiết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lập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giá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trị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ngày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tuần</a:t>
                      </a:r>
                      <a:r>
                        <a:rPr lang="en-US" sz="1400" baseline="0" dirty="0" smtClean="0"/>
                        <a:t> (0-6)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47668"/>
                  </a:ext>
                </a:extLst>
              </a:tr>
              <a:tr h="373277">
                <a:tc gridSpan="4">
                  <a:txBody>
                    <a:bodyPr/>
                    <a:lstStyle/>
                    <a:p>
                      <a:r>
                        <a:rPr lang="en-US" sz="1400" dirty="0" err="1" smtClean="0"/>
                        <a:t>Tham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khảo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thêm</a:t>
                      </a:r>
                      <a:r>
                        <a:rPr lang="en-US" sz="1400" baseline="0" dirty="0" smtClean="0"/>
                        <a:t>: </a:t>
                      </a:r>
                      <a:r>
                        <a:rPr lang="en-US" sz="1400" dirty="0" smtClean="0">
                          <a:hlinkClick r:id="rId2"/>
                        </a:rPr>
                        <a:t>https://www.w3schools.com/js/js_dates.asp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09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72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flipV="1">
            <a:off x="4923017" y="4594741"/>
            <a:ext cx="1571624" cy="9525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0259" y="1010904"/>
            <a:ext cx="11367311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"Today:"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Year:"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Month:"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Date:"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Time:"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Weekday 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  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"Sunday"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"Monday"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"Tuesday"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"Wednesday"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"Thursday"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"Friday"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"Saturday"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Weekday by name:"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toLocaleDateString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  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"Get Locale String:"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localeDay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'1987/07/10'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"My Birthday:"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toLocaleDateString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-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-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getMonth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||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today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&lt;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birthDate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"My age:"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39" y="3426950"/>
            <a:ext cx="4214031" cy="27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259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(Math)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608288"/>
              </p:ext>
            </p:extLst>
          </p:nvPr>
        </p:nvGraphicFramePr>
        <p:xfrm>
          <a:off x="371475" y="1133475"/>
          <a:ext cx="11091776" cy="478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18">
                  <a:extLst>
                    <a:ext uri="{9D8B030D-6E8A-4147-A177-3AD203B41FA5}">
                      <a16:colId xmlns:a16="http://schemas.microsoft.com/office/drawing/2014/main" val="602402199"/>
                    </a:ext>
                  </a:extLst>
                </a:gridCol>
                <a:gridCol w="9356958">
                  <a:extLst>
                    <a:ext uri="{9D8B030D-6E8A-4147-A177-3AD203B41FA5}">
                      <a16:colId xmlns:a16="http://schemas.microsoft.com/office/drawing/2014/main" val="160003593"/>
                    </a:ext>
                  </a:extLst>
                </a:gridCol>
              </a:tblGrid>
              <a:tr h="4350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Hàm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Mô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tả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53690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num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tròn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nguyên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nó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nhất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79035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x,y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 x </a:t>
                      </a:r>
                      <a:r>
                        <a:rPr lang="en-US" sz="1800" baseline="0" dirty="0" err="1" smtClean="0"/>
                        <a:t>mũ</a:t>
                      </a:r>
                      <a:r>
                        <a:rPr lang="en-US" sz="1800" baseline="0" dirty="0" smtClean="0"/>
                        <a:t> 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86223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sqrt</a:t>
                      </a:r>
                      <a:r>
                        <a:rPr lang="en-US" sz="1800" dirty="0" smtClean="0"/>
                        <a:t>(x)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căn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bậc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hai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61975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abs(x)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tuyệt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đối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của</a:t>
                      </a:r>
                      <a:r>
                        <a:rPr lang="en-US" sz="1800" baseline="0" dirty="0" smtClean="0"/>
                        <a:t> 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271059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ceil(x)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x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tròn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nguyên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nó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nhất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84323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floor(x)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x </a:t>
                      </a:r>
                      <a:r>
                        <a:rPr lang="en-US" sz="1800" baseline="0" dirty="0" err="1" smtClean="0"/>
                        <a:t>được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làm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tròn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xuống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nguyên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gần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nó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nhất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59319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</a:t>
                      </a:r>
                      <a:r>
                        <a:rPr lang="en-US" sz="1800" dirty="0" err="1" smtClean="0"/>
                        <a:t>list_num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nhỏ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nhất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list_num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04485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</a:t>
                      </a:r>
                      <a:r>
                        <a:rPr lang="en-US" sz="1800" dirty="0" err="1" smtClean="0"/>
                        <a:t>list_num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giá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lớn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nhất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danh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sách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các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(</a:t>
                      </a:r>
                      <a:r>
                        <a:rPr lang="en-US" sz="1800" baseline="0" dirty="0" err="1" smtClean="0"/>
                        <a:t>list_num</a:t>
                      </a:r>
                      <a:r>
                        <a:rPr lang="en-US" sz="1800" baseline="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360718"/>
                  </a:ext>
                </a:extLst>
              </a:tr>
              <a:tr h="43501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random()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Trả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về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một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trị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thực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ngẫu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nhiên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nằm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trong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khoảng</a:t>
                      </a:r>
                      <a:r>
                        <a:rPr lang="en-US" sz="1800" baseline="0" dirty="0" smtClean="0"/>
                        <a:t> [0-1]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2536"/>
                  </a:ext>
                </a:extLst>
              </a:tr>
              <a:tr h="435011">
                <a:tc gridSpan="2">
                  <a:txBody>
                    <a:bodyPr/>
                    <a:lstStyle/>
                    <a:p>
                      <a:r>
                        <a:rPr lang="en-US" sz="1800" dirty="0" err="1" smtClean="0"/>
                        <a:t>Tham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khảo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thêm</a:t>
                      </a:r>
                      <a:r>
                        <a:rPr lang="en-US" sz="1800" baseline="0" dirty="0" smtClean="0"/>
                        <a:t>: </a:t>
                      </a:r>
                      <a:r>
                        <a:rPr lang="en-US" sz="1800" dirty="0" smtClean="0">
                          <a:hlinkClick r:id="rId2"/>
                        </a:rPr>
                        <a:t>https://www.w3schools.com/js/js_math.asp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5093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88BE-23E3-4331-AB68-DB732497D5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35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4AA7-D894-40B9-BFD8-9E9EC49F07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Liên</a:t>
            </a:r>
            <a:r>
              <a:rPr lang="en-AU" dirty="0" smtClean="0"/>
              <a:t> </a:t>
            </a:r>
            <a:r>
              <a:rPr lang="en-AU" dirty="0" err="1" smtClean="0"/>
              <a:t>kết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Tất</a:t>
            </a:r>
            <a:r>
              <a:rPr lang="en-AU" dirty="0" smtClean="0"/>
              <a:t> </a:t>
            </a:r>
            <a:r>
              <a:rPr lang="en-AU" dirty="0" err="1" smtClean="0"/>
              <a:t>cả</a:t>
            </a:r>
            <a:r>
              <a:rPr lang="en-AU" dirty="0" smtClean="0"/>
              <a:t> </a:t>
            </a:r>
            <a:r>
              <a:rPr lang="en-AU" dirty="0" err="1" smtClean="0"/>
              <a:t>các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duyệt</a:t>
            </a:r>
            <a:r>
              <a:rPr lang="en-AU" dirty="0" smtClean="0"/>
              <a:t> </a:t>
            </a:r>
            <a:r>
              <a:rPr lang="en-AU" dirty="0" err="1" smtClean="0"/>
              <a:t>đều</a:t>
            </a:r>
            <a:r>
              <a:rPr lang="en-AU" dirty="0" smtClean="0"/>
              <a:t> </a:t>
            </a:r>
            <a:r>
              <a:rPr lang="en-AU" dirty="0" err="1" smtClean="0"/>
              <a:t>hiểu</a:t>
            </a:r>
            <a:r>
              <a:rPr lang="en-AU" dirty="0" smtClean="0"/>
              <a:t> </a:t>
            </a:r>
            <a:r>
              <a:rPr lang="en-AU" dirty="0" err="1" smtClean="0"/>
              <a:t>và</a:t>
            </a:r>
            <a:r>
              <a:rPr lang="en-AU" dirty="0" smtClean="0"/>
              <a:t> </a:t>
            </a:r>
            <a:r>
              <a:rPr lang="en-AU" dirty="0" err="1" smtClean="0"/>
              <a:t>chạy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. </a:t>
            </a:r>
            <a:endParaRPr lang="en-AU" dirty="0"/>
          </a:p>
          <a:p>
            <a:r>
              <a:rPr lang="en-AU" dirty="0" err="1" smtClean="0"/>
              <a:t>Lập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  <a:r>
              <a:rPr lang="en-AU" dirty="0" err="1" smtClean="0"/>
              <a:t>phải</a:t>
            </a:r>
            <a:r>
              <a:rPr lang="en-AU" dirty="0" smtClean="0"/>
              <a:t> </a:t>
            </a:r>
            <a:r>
              <a:rPr lang="en-AU" dirty="0" err="1" smtClean="0"/>
              <a:t>được</a:t>
            </a:r>
            <a:r>
              <a:rPr lang="en-AU" dirty="0" smtClean="0"/>
              <a:t> </a:t>
            </a:r>
            <a:r>
              <a:rPr lang="en-AU" dirty="0" err="1" smtClean="0"/>
              <a:t>đặt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cặp</a:t>
            </a:r>
            <a:r>
              <a:rPr lang="en-AU" dirty="0" smtClean="0"/>
              <a:t> </a:t>
            </a:r>
            <a:r>
              <a:rPr lang="en-AU" dirty="0" err="1" smtClean="0"/>
              <a:t>thẻ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&lt;script&gt; … &lt;/script&gt;</a:t>
            </a:r>
          </a:p>
          <a:p>
            <a:r>
              <a:rPr lang="en-AU" dirty="0" err="1" smtClean="0"/>
              <a:t>Cặp</a:t>
            </a:r>
            <a:r>
              <a:rPr lang="en-AU" dirty="0" smtClean="0"/>
              <a:t> </a:t>
            </a:r>
            <a:r>
              <a:rPr lang="en-AU" dirty="0" err="1" smtClean="0"/>
              <a:t>thẻ</a:t>
            </a:r>
            <a:r>
              <a:rPr lang="en-AU" dirty="0" smtClean="0"/>
              <a:t> &lt;script&gt; … &lt;/script&gt; </a:t>
            </a:r>
            <a:r>
              <a:rPr lang="en-AU" dirty="0" err="1" smtClean="0"/>
              <a:t>có</a:t>
            </a:r>
            <a:r>
              <a:rPr lang="en-AU" dirty="0" smtClean="0"/>
              <a:t> </a:t>
            </a:r>
            <a:r>
              <a:rPr lang="en-AU" dirty="0" err="1" smtClean="0"/>
              <a:t>thể</a:t>
            </a:r>
            <a:r>
              <a:rPr lang="en-AU" dirty="0" smtClean="0"/>
              <a:t>:</a:t>
            </a:r>
          </a:p>
          <a:p>
            <a:pPr lvl="1"/>
            <a:r>
              <a:rPr lang="en-AU" dirty="0" err="1"/>
              <a:t>Đ</a:t>
            </a:r>
            <a:r>
              <a:rPr lang="en-AU" dirty="0" err="1" smtClean="0"/>
              <a:t>ể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trong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hoặc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liên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kết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trong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/>
              <a:t>cặp</a:t>
            </a:r>
            <a:r>
              <a:rPr lang="en-AU" dirty="0" smtClean="0"/>
              <a:t> </a:t>
            </a:r>
            <a:r>
              <a:rPr lang="en-AU" dirty="0" err="1" smtClean="0"/>
              <a:t>thẻ</a:t>
            </a:r>
            <a:endParaRPr lang="en-AU" dirty="0"/>
          </a:p>
          <a:p>
            <a:pPr marL="609585" lvl="1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 &lt;head&gt; … &lt;/head&gt; </a:t>
            </a:r>
            <a:r>
              <a:rPr lang="en-AU" dirty="0" err="1" smtClean="0"/>
              <a:t>của</a:t>
            </a:r>
            <a:r>
              <a:rPr lang="en-AU" dirty="0" smtClean="0"/>
              <a:t> </a:t>
            </a:r>
            <a:r>
              <a:rPr lang="en-AU" dirty="0" err="1" smtClean="0"/>
              <a:t>tài</a:t>
            </a:r>
            <a:r>
              <a:rPr lang="en-AU" dirty="0" smtClean="0"/>
              <a:t> </a:t>
            </a:r>
            <a:r>
              <a:rPr lang="en-AU" dirty="0" err="1" smtClean="0"/>
              <a:t>liệu</a:t>
            </a:r>
            <a:r>
              <a:rPr lang="en-AU" dirty="0" smtClean="0"/>
              <a:t> HTML</a:t>
            </a:r>
          </a:p>
          <a:p>
            <a:pPr lvl="1"/>
            <a:r>
              <a:rPr lang="en-AU" dirty="0" err="1" smtClean="0"/>
              <a:t>Hoặc</a:t>
            </a:r>
            <a:r>
              <a:rPr lang="en-AU" dirty="0" smtClean="0"/>
              <a:t> </a:t>
            </a:r>
            <a:r>
              <a:rPr lang="en-AU" dirty="0" err="1" smtClean="0"/>
              <a:t>để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rgbClr val="FF0000"/>
                </a:solidFill>
              </a:rPr>
              <a:t>trong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hoặc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liên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err="1" smtClean="0">
                <a:solidFill>
                  <a:srgbClr val="FF0000"/>
                </a:solidFill>
              </a:rPr>
              <a:t>kết</a:t>
            </a:r>
            <a:r>
              <a:rPr lang="en-AU" dirty="0" smtClean="0">
                <a:solidFill>
                  <a:srgbClr val="FF0000"/>
                </a:solidFill>
              </a:rPr>
              <a:t> </a:t>
            </a:r>
            <a:r>
              <a:rPr lang="en-AU" dirty="0" smtClean="0"/>
              <a:t>file </a:t>
            </a:r>
            <a:r>
              <a:rPr lang="en-AU" dirty="0" err="1" smtClean="0"/>
              <a:t>Js</a:t>
            </a:r>
            <a:r>
              <a:rPr lang="en-AU" dirty="0" smtClean="0"/>
              <a:t> </a:t>
            </a:r>
          </a:p>
          <a:p>
            <a:pPr marL="609585" lvl="1" indent="0">
              <a:buNone/>
            </a:pPr>
            <a:r>
              <a:rPr lang="en-AU" dirty="0" err="1" smtClean="0">
                <a:solidFill>
                  <a:srgbClr val="FF0000"/>
                </a:solidFill>
              </a:rPr>
              <a:t>trong</a:t>
            </a:r>
            <a:r>
              <a:rPr lang="en-AU" dirty="0" smtClean="0"/>
              <a:t> </a:t>
            </a:r>
            <a:r>
              <a:rPr lang="en-AU" dirty="0" err="1" smtClean="0"/>
              <a:t>cặp</a:t>
            </a:r>
            <a:r>
              <a:rPr lang="en-AU" dirty="0" smtClean="0"/>
              <a:t> </a:t>
            </a:r>
            <a:r>
              <a:rPr lang="en-AU" dirty="0" err="1" smtClean="0"/>
              <a:t>thẻ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&lt;body&gt; … &lt;/body&gt;. </a:t>
            </a:r>
          </a:p>
          <a:p>
            <a:pPr marL="609585" lvl="1" indent="0">
              <a:buNone/>
            </a:pPr>
            <a:r>
              <a:rPr lang="en-AU" dirty="0" err="1" smtClean="0"/>
              <a:t>Khuyến</a:t>
            </a:r>
            <a:r>
              <a:rPr lang="en-AU" dirty="0" smtClean="0"/>
              <a:t> </a:t>
            </a:r>
            <a:r>
              <a:rPr lang="en-AU" dirty="0" err="1" smtClean="0"/>
              <a:t>nghị</a:t>
            </a:r>
            <a:r>
              <a:rPr lang="en-AU" dirty="0" smtClean="0"/>
              <a:t> </a:t>
            </a:r>
            <a:r>
              <a:rPr lang="en-AU" dirty="0" err="1" smtClean="0"/>
              <a:t>để</a:t>
            </a:r>
            <a:r>
              <a:rPr lang="en-AU" dirty="0" smtClean="0"/>
              <a:t> </a:t>
            </a:r>
            <a:r>
              <a:rPr lang="en-AU" dirty="0" err="1" smtClean="0"/>
              <a:t>cuối</a:t>
            </a:r>
            <a:r>
              <a:rPr lang="en-AU" dirty="0" smtClean="0"/>
              <a:t> </a:t>
            </a:r>
            <a:r>
              <a:rPr lang="en-AU" dirty="0" err="1" smtClean="0"/>
              <a:t>cặp</a:t>
            </a:r>
            <a:r>
              <a:rPr lang="en-AU" dirty="0" smtClean="0"/>
              <a:t> </a:t>
            </a:r>
            <a:r>
              <a:rPr lang="en-AU" dirty="0" err="1" smtClean="0"/>
              <a:t>thẻ</a:t>
            </a:r>
            <a:r>
              <a:rPr lang="en-AU" dirty="0" smtClean="0"/>
              <a:t> &lt;body&gt;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F802-7555-4BF9-AF5F-88B5E195E3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713" y="2424764"/>
            <a:ext cx="2867761" cy="381649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93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 err="1" smtClean="0"/>
              <a:t>Các</a:t>
            </a:r>
            <a:r>
              <a:rPr lang="en-AU" sz="3600" dirty="0" smtClean="0"/>
              <a:t> </a:t>
            </a:r>
            <a:r>
              <a:rPr lang="en-AU" sz="3600" dirty="0" err="1" smtClean="0"/>
              <a:t>trường</a:t>
            </a:r>
            <a:r>
              <a:rPr lang="en-AU" sz="3600" dirty="0" smtClean="0"/>
              <a:t> </a:t>
            </a:r>
            <a:r>
              <a:rPr lang="en-AU" sz="3600" dirty="0" err="1" smtClean="0"/>
              <a:t>hợp</a:t>
            </a:r>
            <a:r>
              <a:rPr lang="en-AU" sz="3600" dirty="0" smtClean="0"/>
              <a:t> </a:t>
            </a:r>
            <a:r>
              <a:rPr lang="en-AU" sz="3600" dirty="0" err="1" smtClean="0"/>
              <a:t>liên</a:t>
            </a:r>
            <a:r>
              <a:rPr lang="en-AU" sz="3600" dirty="0" smtClean="0"/>
              <a:t> </a:t>
            </a:r>
            <a:r>
              <a:rPr lang="en-AU" sz="3600" dirty="0" err="1" smtClean="0"/>
              <a:t>kết</a:t>
            </a:r>
            <a:r>
              <a:rPr lang="en-AU" sz="3600" dirty="0" smtClean="0"/>
              <a:t> </a:t>
            </a:r>
            <a:r>
              <a:rPr lang="en-AU" sz="3600" dirty="0" err="1" smtClean="0"/>
              <a:t>JS</a:t>
            </a:r>
            <a:r>
              <a:rPr lang="en-AU" sz="3600" dirty="0" smtClean="0"/>
              <a:t> </a:t>
            </a:r>
            <a:r>
              <a:rPr lang="en-AU" sz="3600" dirty="0" err="1" smtClean="0"/>
              <a:t>trong</a:t>
            </a:r>
            <a:r>
              <a:rPr lang="en-AU" sz="3600" dirty="0" smtClean="0"/>
              <a:t> HTML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1F4-898B-4185-B113-0F6FEA9F2D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275" y="954872"/>
            <a:ext cx="9918700" cy="54014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"width=device-width"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Demo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//Trường hợp 1: Viết code JavaScript trực tiếp trong này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Trường hợp 2: Liên kết file JavaScript--&gt;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"/PathToScriptFile.js"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JavaScript Tutorials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 is JavaScript sample.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AU" sz="15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//Trường hợp </a:t>
            </a:r>
            <a:r>
              <a:rPr lang="en-AU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Viết code JavaScript trực tiếp trong này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 Trường hợp </a:t>
            </a:r>
            <a:r>
              <a:rPr lang="en-AU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vi-VN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Liên kết File JavaScript cuối thẻ Body --&gt;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vi-VN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"/PathToScriptFile.js"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vi-VN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4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Đoạn</a:t>
            </a:r>
            <a:r>
              <a:rPr lang="en-AU" dirty="0" smtClean="0"/>
              <a:t> </a:t>
            </a:r>
            <a:r>
              <a:rPr lang="en-AU" dirty="0" err="1" smtClean="0"/>
              <a:t>Chương</a:t>
            </a:r>
            <a:r>
              <a:rPr lang="en-AU" dirty="0" smtClean="0"/>
              <a:t> </a:t>
            </a:r>
            <a:r>
              <a:rPr lang="en-AU" dirty="0" err="1" smtClean="0"/>
              <a:t>trình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r>
              <a:rPr lang="en-AU" dirty="0"/>
              <a:t> </a:t>
            </a:r>
            <a:r>
              <a:rPr lang="en-AU" dirty="0" err="1" smtClean="0"/>
              <a:t>đầu</a:t>
            </a:r>
            <a:r>
              <a:rPr lang="en-AU" dirty="0" smtClean="0"/>
              <a:t> </a:t>
            </a:r>
            <a:r>
              <a:rPr lang="en-AU" dirty="0" err="1" smtClean="0"/>
              <a:t>tiên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13D7-8A9C-4B59-AA6D-D0690493CE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58" y="2940796"/>
            <a:ext cx="4195731" cy="1271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6928" y="1483888"/>
            <a:ext cx="7353837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UTF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-8"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Cùng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học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JavaScript </a:t>
            </a:r>
            <a:r>
              <a:rPr 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hôm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nay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Chào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mừng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bạn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đến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với</a:t>
            </a:r>
            <a:r>
              <a:rPr 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JavaScript!!!"</a:t>
            </a: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urved Up Arrow 8"/>
          <p:cNvSpPr/>
          <p:nvPr/>
        </p:nvSpPr>
        <p:spPr>
          <a:xfrm rot="20693838">
            <a:off x="7099642" y="4507117"/>
            <a:ext cx="1383616" cy="485862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8440" y="4945991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Hiển</a:t>
            </a:r>
            <a:r>
              <a:rPr lang="en-AU" dirty="0" smtClean="0"/>
              <a:t> </a:t>
            </a:r>
            <a:r>
              <a:rPr lang="en-AU" dirty="0" err="1" smtClean="0"/>
              <a:t>thị</a:t>
            </a:r>
            <a:r>
              <a:rPr lang="en-AU" dirty="0" smtClean="0"/>
              <a:t> </a:t>
            </a:r>
            <a:r>
              <a:rPr lang="en-AU" dirty="0" err="1" smtClean="0"/>
              <a:t>hộp</a:t>
            </a:r>
            <a:r>
              <a:rPr lang="en-AU" dirty="0" smtClean="0"/>
              <a:t> </a:t>
            </a:r>
            <a:r>
              <a:rPr lang="en-AU" dirty="0" err="1" smtClean="0"/>
              <a:t>thoại</a:t>
            </a:r>
            <a:r>
              <a:rPr lang="en-AU" dirty="0" smtClean="0"/>
              <a:t> </a:t>
            </a:r>
            <a:r>
              <a:rPr lang="en-AU" dirty="0" err="1" smtClean="0"/>
              <a:t>thông</a:t>
            </a:r>
            <a:r>
              <a:rPr lang="en-AU" dirty="0" smtClean="0"/>
              <a:t> </a:t>
            </a:r>
            <a:r>
              <a:rPr lang="en-AU" dirty="0" err="1" smtClean="0"/>
              <a:t>báo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Chú</a:t>
            </a:r>
            <a:r>
              <a:rPr lang="en-AU" dirty="0" smtClean="0"/>
              <a:t> </a:t>
            </a:r>
            <a:r>
              <a:rPr lang="en-AU" dirty="0" err="1" smtClean="0"/>
              <a:t>thích</a:t>
            </a:r>
            <a:r>
              <a:rPr lang="en-AU" dirty="0" smtClean="0"/>
              <a:t> </a:t>
            </a:r>
            <a:r>
              <a:rPr lang="en-AU" dirty="0" err="1" smtClean="0"/>
              <a:t>trong</a:t>
            </a:r>
            <a:r>
              <a:rPr lang="en-AU" dirty="0" smtClean="0"/>
              <a:t> </a:t>
            </a:r>
            <a:r>
              <a:rPr lang="en-AU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Chú</a:t>
            </a:r>
            <a:r>
              <a:rPr lang="en-AU" dirty="0" smtClean="0"/>
              <a:t> </a:t>
            </a:r>
            <a:r>
              <a:rPr lang="en-AU" dirty="0" err="1" smtClean="0"/>
              <a:t>thích</a:t>
            </a:r>
            <a:r>
              <a:rPr lang="en-AU" dirty="0" smtClean="0"/>
              <a:t> </a:t>
            </a:r>
            <a:r>
              <a:rPr lang="en-AU" dirty="0" err="1" smtClean="0"/>
              <a:t>một</a:t>
            </a:r>
            <a:r>
              <a:rPr lang="en-AU" dirty="0" smtClean="0"/>
              <a:t> </a:t>
            </a:r>
            <a:r>
              <a:rPr lang="en-AU" dirty="0" err="1" smtClean="0"/>
              <a:t>dòng</a:t>
            </a:r>
            <a:r>
              <a:rPr lang="en-AU" dirty="0" smtClean="0"/>
              <a:t> dung </a:t>
            </a:r>
            <a:r>
              <a:rPr lang="en-AU" b="1" dirty="0" smtClean="0">
                <a:solidFill>
                  <a:srgbClr val="FF0000"/>
                </a:solidFill>
              </a:rPr>
              <a:t>//</a:t>
            </a:r>
          </a:p>
          <a:p>
            <a:r>
              <a:rPr lang="en-AU" dirty="0" err="1" smtClean="0"/>
              <a:t>Chú</a:t>
            </a:r>
            <a:r>
              <a:rPr lang="en-AU" dirty="0" smtClean="0"/>
              <a:t> </a:t>
            </a:r>
            <a:r>
              <a:rPr lang="en-AU" dirty="0" err="1" smtClean="0"/>
              <a:t>thích</a:t>
            </a:r>
            <a:r>
              <a:rPr lang="en-AU" dirty="0" smtClean="0"/>
              <a:t> </a:t>
            </a:r>
            <a:r>
              <a:rPr lang="en-AU" dirty="0" err="1" smtClean="0"/>
              <a:t>nhiều</a:t>
            </a:r>
            <a:r>
              <a:rPr lang="en-AU" dirty="0" smtClean="0"/>
              <a:t> </a:t>
            </a:r>
            <a:r>
              <a:rPr lang="en-AU" dirty="0" err="1" smtClean="0"/>
              <a:t>dòng</a:t>
            </a:r>
            <a:r>
              <a:rPr lang="en-AU" dirty="0" smtClean="0"/>
              <a:t> dung </a:t>
            </a:r>
            <a:r>
              <a:rPr lang="en-AU" dirty="0" smtClean="0">
                <a:solidFill>
                  <a:srgbClr val="FF0000"/>
                </a:solidFill>
              </a:rPr>
              <a:t>/*</a:t>
            </a:r>
            <a:r>
              <a:rPr lang="en-AU" dirty="0" smtClean="0"/>
              <a:t> </a:t>
            </a:r>
            <a:r>
              <a:rPr lang="en-AU" dirty="0" err="1" smtClean="0"/>
              <a:t>Nội</a:t>
            </a:r>
            <a:r>
              <a:rPr lang="en-AU" dirty="0" smtClean="0"/>
              <a:t> dung </a:t>
            </a:r>
            <a:r>
              <a:rPr lang="en-AU" dirty="0" err="1" smtClean="0"/>
              <a:t>chú</a:t>
            </a:r>
            <a:r>
              <a:rPr lang="en-AU" dirty="0" smtClean="0"/>
              <a:t> </a:t>
            </a:r>
            <a:r>
              <a:rPr lang="en-AU" dirty="0" err="1" smtClean="0"/>
              <a:t>thích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A0E2-E681-4DFB-96BB-A6BADBCF05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1/26/2021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7694" y="2778772"/>
            <a:ext cx="668447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Đây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dòng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chú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thích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trong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Đây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là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dòng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chú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thích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thứ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nhất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dòng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tiếp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...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*/</a:t>
            </a:r>
            <a:endParaRPr 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09e-BM/DT/FSOFT - ©FPT SOFTWARE – Fresher Academy - Internal Use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298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9326</Words>
  <Application>Microsoft Office PowerPoint</Application>
  <PresentationFormat>Widescreen</PresentationFormat>
  <Paragraphs>980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Template_Internal_Course</vt:lpstr>
      <vt:lpstr>Front-end Essentials</vt:lpstr>
      <vt:lpstr>Mục tiêu</vt:lpstr>
      <vt:lpstr>Nội dung sẽ học </vt:lpstr>
      <vt:lpstr>Giới thiệu chung về JS</vt:lpstr>
      <vt:lpstr>Ưu điểm chung của JS</vt:lpstr>
      <vt:lpstr>Liên kết JS trong HTML</vt:lpstr>
      <vt:lpstr>Các trường hợp liên kết JS trong HTML</vt:lpstr>
      <vt:lpstr>Đoạn Chương trình JS đầu tiên</vt:lpstr>
      <vt:lpstr>Chú thích trong JS</vt:lpstr>
      <vt:lpstr>Khai báo biến trong JS</vt:lpstr>
      <vt:lpstr>Các từ khóa trong JS</vt:lpstr>
      <vt:lpstr>Khai báo biến và gán giá trị cho biến</vt:lpstr>
      <vt:lpstr>Gán giá trị cho biến</vt:lpstr>
      <vt:lpstr>Biến và Phạm vi của biến trong JS</vt:lpstr>
      <vt:lpstr>Toán tử trong JavaScript</vt:lpstr>
      <vt:lpstr>Các toán hạng trong JS</vt:lpstr>
      <vt:lpstr>Các toán hạng Logic trong JS</vt:lpstr>
      <vt:lpstr>Kiểu dữ liệu trong JS </vt:lpstr>
      <vt:lpstr>Ví dụ các kiểu dữ liệu của biến</vt:lpstr>
      <vt:lpstr>Xác định kiểu dữ liệu của biến</vt:lpstr>
      <vt:lpstr>Hiển thị giá trị ra Web với JS</vt:lpstr>
      <vt:lpstr>Cấu trúc điều kiện if-else</vt:lpstr>
      <vt:lpstr>Cấu trúc điều kiện if – else - if</vt:lpstr>
      <vt:lpstr>Cấu trúc switch-case</vt:lpstr>
      <vt:lpstr>Cấu trúc switch-case (tt)</vt:lpstr>
      <vt:lpstr>Cấu trúc switch-case (tt)</vt:lpstr>
      <vt:lpstr>Cấu trúc vòng lặp for</vt:lpstr>
      <vt:lpstr>Cấu trúc vòng lặp For-in</vt:lpstr>
      <vt:lpstr>Cấu trúc vòng lặp For-of</vt:lpstr>
      <vt:lpstr>Vòng lặp While và do-while</vt:lpstr>
      <vt:lpstr>Hiển thị hộp thoại trong Js</vt:lpstr>
      <vt:lpstr>Hiển thị hộp thoại trong Js</vt:lpstr>
      <vt:lpstr>Array</vt:lpstr>
      <vt:lpstr>JavaScript - Array</vt:lpstr>
      <vt:lpstr>JavaScript - Array</vt:lpstr>
      <vt:lpstr>Khai báo mảng trong Js</vt:lpstr>
      <vt:lpstr>Thuộc tính của Mảng và duyệt mảng</vt:lpstr>
      <vt:lpstr>Ví dụ forEach </vt:lpstr>
      <vt:lpstr>Các hàm/Phương thức xử lý dữ liệu trong mảng</vt:lpstr>
      <vt:lpstr>Array – Ví dụ</vt:lpstr>
      <vt:lpstr>Function - Hàm</vt:lpstr>
      <vt:lpstr>Mục đích của hàm</vt:lpstr>
      <vt:lpstr>Cú pháp Hàm trong JS</vt:lpstr>
      <vt:lpstr>Các loại hàm trong JS</vt:lpstr>
      <vt:lpstr>Khai báo hàm và gọi hàm</vt:lpstr>
      <vt:lpstr>Hàm Closure </vt:lpstr>
      <vt:lpstr>Khai báo hàm và gọi hàm</vt:lpstr>
      <vt:lpstr>Các hàm xử lý chuỗi (String) trong JS</vt:lpstr>
      <vt:lpstr>Ví dụ xử lý chuỗi (String)</vt:lpstr>
      <vt:lpstr>Các hàm xử lý số (Number) trong JS</vt:lpstr>
      <vt:lpstr>Hàm xử lý Ngày tháng (Date) trong JS</vt:lpstr>
      <vt:lpstr>Ví dụ xử lý Ngày tháng trong JS</vt:lpstr>
      <vt:lpstr>Các hàm toán học (Math)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Essentials</dc:title>
  <dc:creator>Microsoft account</dc:creator>
  <cp:lastModifiedBy>Ho Duc Linh (FA.DN)</cp:lastModifiedBy>
  <cp:revision>330</cp:revision>
  <dcterms:created xsi:type="dcterms:W3CDTF">2020-04-21T07:58:38Z</dcterms:created>
  <dcterms:modified xsi:type="dcterms:W3CDTF">2021-01-26T02:55:08Z</dcterms:modified>
</cp:coreProperties>
</file>