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62" r:id="rId3"/>
    <p:sldId id="263" r:id="rId4"/>
    <p:sldId id="266" r:id="rId5"/>
    <p:sldId id="267" r:id="rId6"/>
    <p:sldId id="264" r:id="rId7"/>
    <p:sldId id="265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76" r:id="rId17"/>
    <p:sldId id="279" r:id="rId18"/>
    <p:sldId id="277" r:id="rId19"/>
    <p:sldId id="281" r:id="rId20"/>
    <p:sldId id="283" r:id="rId21"/>
    <p:sldId id="282" r:id="rId22"/>
    <p:sldId id="284" r:id="rId23"/>
    <p:sldId id="285" r:id="rId24"/>
    <p:sldId id="286" r:id="rId25"/>
    <p:sldId id="287" r:id="rId26"/>
    <p:sldId id="278" r:id="rId27"/>
    <p:sldId id="280" r:id="rId28"/>
    <p:sldId id="288" r:id="rId29"/>
    <p:sldId id="289" r:id="rId30"/>
    <p:sldId id="292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290" r:id="rId41"/>
    <p:sldId id="25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65E3D-D505-4363-9366-7B84B83123B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DF12F-3776-446A-820A-B29F5C0CF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1216549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25053"/>
            <a:ext cx="8239125" cy="904028"/>
          </a:xfrm>
        </p:spPr>
        <p:txBody>
          <a:bodyPr>
            <a:noAutofit/>
          </a:bodyPr>
          <a:lstStyle>
            <a:lvl1pPr algn="ctr">
              <a:defRPr sz="4267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29001"/>
            <a:ext cx="8239125" cy="579967"/>
          </a:xfrm>
        </p:spPr>
        <p:txBody>
          <a:bodyPr>
            <a:normAutofit/>
          </a:bodyPr>
          <a:lstStyle>
            <a:lvl1pPr marL="0" indent="0" algn="ctr">
              <a:buNone/>
              <a:defRPr sz="2667" i="1">
                <a:solidFill>
                  <a:srgbClr val="99CC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1" y="6356351"/>
            <a:ext cx="1823087" cy="365125"/>
          </a:xfrm>
        </p:spPr>
        <p:txBody>
          <a:bodyPr/>
          <a:lstStyle/>
          <a:p>
            <a:fld id="{E627B0BD-55AE-4FC4-97D4-B03E812DE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1410" y="6356351"/>
            <a:ext cx="8186116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29925" y="6356351"/>
            <a:ext cx="752475" cy="365125"/>
          </a:xfrm>
        </p:spPr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7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9180693" cy="85874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5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406901"/>
            <a:ext cx="11277599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550" y="2906713"/>
            <a:ext cx="11277599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552" y="6356351"/>
            <a:ext cx="1604009" cy="365125"/>
          </a:xfrm>
        </p:spPr>
        <p:txBody>
          <a:bodyPr/>
          <a:lstStyle/>
          <a:p>
            <a:fld id="{2E514E71-5B55-40CA-92C6-792A1650B0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6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200151"/>
            <a:ext cx="5622925" cy="5029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670549" cy="5029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01DB-29D7-4060-BC3C-D29E12B8D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9" y="74379"/>
            <a:ext cx="9467851" cy="72091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49" y="1144588"/>
            <a:ext cx="5695951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49" y="1784349"/>
            <a:ext cx="5695951" cy="4368801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4101" y="1127125"/>
            <a:ext cx="5734049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4101" y="1766887"/>
            <a:ext cx="5734049" cy="4386264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9551" y="6356351"/>
            <a:ext cx="1985011" cy="365125"/>
          </a:xfrm>
        </p:spPr>
        <p:txBody>
          <a:bodyPr/>
          <a:lstStyle/>
          <a:p>
            <a:fld id="{9A232A5F-C45E-4813-BF98-E829FA6508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C2DF-DFA8-47E8-A24F-4BBEDF5320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8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C8C4315-E3DC-4468-BEF4-906C9E9AA9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565A013-C3ED-4617-AFFC-9E3E03D173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1216549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0"/>
            <a:ext cx="9180692" cy="858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4" y="1133476"/>
            <a:ext cx="11496676" cy="499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4" y="6356351"/>
            <a:ext cx="1823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1EEF6AF-F711-4476-A29E-7F6867A888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2675" y="6356351"/>
            <a:ext cx="849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56351"/>
            <a:ext cx="895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query-tutorial" TargetMode="External"/><Relationship Id="rId2" Type="http://schemas.openxmlformats.org/officeDocument/2006/relationships/hyperlink" Target="https://www.w3schools.com/jquery/jquery_animate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libraries#jquery" TargetMode="External"/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jax.aspnetcdn.com/ajax/jQuery/jquery-3.4.1.j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2255909"/>
            <a:ext cx="8239125" cy="904028"/>
          </a:xfrm>
        </p:spPr>
        <p:txBody>
          <a:bodyPr/>
          <a:lstStyle/>
          <a:p>
            <a:r>
              <a:rPr lang="en-US" dirty="0"/>
              <a:t>Front-end Essentials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3359857"/>
            <a:ext cx="8239125" cy="579967"/>
          </a:xfrm>
        </p:spPr>
        <p:txBody>
          <a:bodyPr>
            <a:noAutofit/>
          </a:bodyPr>
          <a:lstStyle/>
          <a:p>
            <a:r>
              <a:rPr lang="en-US" sz="3733" b="1" dirty="0" smtClean="0">
                <a:solidFill>
                  <a:srgbClr val="00B050"/>
                </a:solidFill>
              </a:rPr>
              <a:t>jQuery</a:t>
            </a:r>
            <a:endParaRPr lang="en-US" sz="3733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16EB-69A5-47D0-B519-D25BBA6D5E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Khái niệm jQuery và giới thiệu tổng quan về jQue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0" b="16351"/>
          <a:stretch/>
        </p:blipFill>
        <p:spPr bwMode="auto">
          <a:xfrm>
            <a:off x="2653201" y="1227074"/>
            <a:ext cx="2932722" cy="92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81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jQuery </a:t>
            </a:r>
            <a:r>
              <a:rPr lang="en-AU" dirty="0" err="1"/>
              <a:t>và</a:t>
            </a:r>
            <a:r>
              <a:rPr lang="en-AU" dirty="0"/>
              <a:t> DOM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 descr="DOM Manipulation Meth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75" y="3719035"/>
            <a:ext cx="7413490" cy="25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29364"/>
              </p:ext>
            </p:extLst>
          </p:nvPr>
        </p:nvGraphicFramePr>
        <p:xfrm>
          <a:off x="592425" y="968461"/>
          <a:ext cx="10972802" cy="2625327"/>
        </p:xfrm>
        <a:graphic>
          <a:graphicData uri="http://schemas.openxmlformats.org/drawingml/2006/table">
            <a:tbl>
              <a:tblPr/>
              <a:tblGrid>
                <a:gridCol w="160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89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</a:t>
                      </a:r>
                      <a:r>
                        <a:rPr lang="vi-VN" sz="16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ương</a:t>
                      </a:r>
                      <a:r>
                        <a:rPr lang="en-AU" sz="16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578" marR="44578" marT="22289" marB="22289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effectLst/>
                        </a:rPr>
                        <a:t>Mô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effectLst/>
                        </a:rPr>
                        <a:t>tả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578" marR="44578" marT="22289" marB="22289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55"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append()</a:t>
                      </a: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Chèn nội dung vào cuối (các) phần tử được chỉ định bởi bộ chọn.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63"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before()</a:t>
                      </a: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Chèn nội dung (các phần tử DOM mới hoặc hiện tại) trước một phần tử được chỉ định bởi bộ chọn.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54"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after()</a:t>
                      </a: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Chèn </a:t>
                      </a:r>
                      <a:r>
                        <a:rPr lang="vi-VN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nội dung (các phần tử DOM mới hoặc hiện tại) sau một phần tử được chỉ định bởi bộ chọn.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328"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prepend()</a:t>
                      </a: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AU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vi-VN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hèn nội dung vào đầu (các) phần tử được chỉ định bởi bộ chọn.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remove()</a:t>
                      </a: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Loại bỏ các yếu tố (s) từ DOM được chỉ định bởi bộ chọn.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95"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replaceAll()</a:t>
                      </a: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 thế (các) phần tử đích với phần tử được chỉ định.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572"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wrap()</a:t>
                      </a: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600" b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Bao ngoài thành phần được chọn bởi một cấu trúc HTML.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578" marR="44578" marT="22289" marB="22289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8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Thao </a:t>
            </a:r>
            <a:r>
              <a:rPr lang="en-AU" sz="3600" dirty="0" err="1"/>
              <a:t>tác</a:t>
            </a:r>
            <a:r>
              <a:rPr lang="en-AU" sz="3600" dirty="0"/>
              <a:t> </a:t>
            </a:r>
            <a:r>
              <a:rPr lang="en-AU" sz="3600" dirty="0" err="1"/>
              <a:t>trên</a:t>
            </a:r>
            <a:r>
              <a:rPr lang="en-AU" sz="3600" dirty="0"/>
              <a:t> </a:t>
            </a:r>
            <a:r>
              <a:rPr lang="en-AU" sz="3600" dirty="0" err="1"/>
              <a:t>thuộc</a:t>
            </a:r>
            <a:r>
              <a:rPr lang="en-AU" sz="3600" dirty="0"/>
              <a:t> </a:t>
            </a:r>
            <a:r>
              <a:rPr lang="en-AU" sz="3600" dirty="0" err="1"/>
              <a:t>tính</a:t>
            </a:r>
            <a:r>
              <a:rPr lang="en-AU" sz="3600" dirty="0"/>
              <a:t> HTML </a:t>
            </a:r>
            <a:r>
              <a:rPr lang="en-AU" sz="3600" dirty="0" err="1"/>
              <a:t>trong</a:t>
            </a:r>
            <a:r>
              <a:rPr lang="en-AU" sz="3600" dirty="0"/>
              <a:t> </a:t>
            </a:r>
            <a:r>
              <a:rPr lang="en-AU" sz="3600" dirty="0" err="1"/>
              <a:t>jQ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4532"/>
              </p:ext>
            </p:extLst>
          </p:nvPr>
        </p:nvGraphicFramePr>
        <p:xfrm>
          <a:off x="592429" y="1738648"/>
          <a:ext cx="11101588" cy="3142445"/>
        </p:xfrm>
        <a:graphic>
          <a:graphicData uri="http://schemas.openxmlformats.org/drawingml/2006/table">
            <a:tbl>
              <a:tblPr/>
              <a:tblGrid>
                <a:gridCol w="21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dirty="0" err="1" smtClean="0">
                          <a:solidFill>
                            <a:srgbClr val="FFFFFF"/>
                          </a:solidFill>
                          <a:effectLst/>
                        </a:rPr>
                        <a:t>Ph</a:t>
                      </a:r>
                      <a:r>
                        <a:rPr lang="vi-VN" sz="2400" b="0" dirty="0" smtClean="0">
                          <a:solidFill>
                            <a:srgbClr val="FFFFFF"/>
                          </a:solidFill>
                          <a:effectLst/>
                        </a:rPr>
                        <a:t>ương</a:t>
                      </a:r>
                      <a:r>
                        <a:rPr lang="en-AU" sz="2400" b="0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  <a:effectLst/>
                        </a:rPr>
                        <a:t>thức</a:t>
                      </a:r>
                      <a:endParaRPr lang="en-US" sz="2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1324" marR="71324" marT="35662" marB="35662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dirty="0" err="1" smtClean="0">
                          <a:solidFill>
                            <a:srgbClr val="FFFFFF"/>
                          </a:solidFill>
                          <a:effectLst/>
                        </a:rPr>
                        <a:t>Mô</a:t>
                      </a:r>
                      <a:r>
                        <a:rPr lang="en-US" sz="2400" b="0" dirty="0" smtClean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rgbClr val="FFFFFF"/>
                          </a:solidFill>
                          <a:effectLst/>
                        </a:rPr>
                        <a:t>tả</a:t>
                      </a:r>
                      <a:endParaRPr lang="en-US" sz="24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1324" marR="71324" marT="35662" marB="35662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attr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71324" marR="71324" marT="35662" marB="3566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vi-V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 trị của thuộc tính được chỉ định của (các) phần tử đích.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324" marR="71324" marT="35662" marB="3566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7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prop()</a:t>
                      </a:r>
                    </a:p>
                  </a:txBody>
                  <a:tcPr marL="71324" marR="71324" marT="35662" marB="3566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vi-V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 trị của thuộc tính được chỉ định của (các) phần tử đích.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324" marR="71324" marT="35662" marB="3566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4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html()</a:t>
                      </a:r>
                    </a:p>
                  </a:txBody>
                  <a:tcPr marL="71324" marR="71324" marT="35662" marB="3566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 HTML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đích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324" marR="71324" marT="35662" marB="3566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text()</a:t>
                      </a:r>
                    </a:p>
                  </a:txBody>
                  <a:tcPr marL="71324" marR="71324" marT="35662" marB="3566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(text)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đích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324" marR="71324" marT="35662" marB="3566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4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val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71324" marR="71324" marT="35662" marB="3566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đích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324" marR="71324" marT="35662" marB="35662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Thao </a:t>
            </a:r>
            <a:r>
              <a:rPr lang="en-AU" sz="3600" dirty="0" err="1" smtClean="0"/>
              <a:t>tác</a:t>
            </a:r>
            <a:r>
              <a:rPr lang="en-AU" sz="3600" dirty="0"/>
              <a:t> </a:t>
            </a:r>
            <a:r>
              <a:rPr lang="en-AU" sz="3600" dirty="0" err="1" smtClean="0"/>
              <a:t>trên</a:t>
            </a:r>
            <a:r>
              <a:rPr lang="en-AU" sz="3600" dirty="0"/>
              <a:t> </a:t>
            </a:r>
            <a:r>
              <a:rPr lang="en-AU" sz="3600" dirty="0" err="1" smtClean="0"/>
              <a:t>thuộc</a:t>
            </a:r>
            <a:r>
              <a:rPr lang="en-AU" sz="3600" dirty="0"/>
              <a:t> </a:t>
            </a:r>
            <a:r>
              <a:rPr lang="en-AU" sz="3600" dirty="0" err="1" smtClean="0"/>
              <a:t>tính</a:t>
            </a:r>
            <a:r>
              <a:rPr lang="en-AU" sz="3600" dirty="0" smtClean="0"/>
              <a:t> HTML </a:t>
            </a:r>
            <a:r>
              <a:rPr lang="en-AU" sz="3600" dirty="0" err="1" smtClean="0"/>
              <a:t>trong</a:t>
            </a:r>
            <a:r>
              <a:rPr lang="en-AU" sz="3600" dirty="0" smtClean="0"/>
              <a:t> </a:t>
            </a:r>
            <a:r>
              <a:rPr lang="en-AU" sz="3600" dirty="0" err="1" smtClean="0"/>
              <a:t>jQ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2324"/>
          <a:stretch/>
        </p:blipFill>
        <p:spPr>
          <a:xfrm>
            <a:off x="1447800" y="1280663"/>
            <a:ext cx="9086850" cy="44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Duyệt</a:t>
            </a:r>
            <a:r>
              <a:rPr lang="en-AU" dirty="0"/>
              <a:t> </a:t>
            </a:r>
            <a:r>
              <a:rPr lang="en-AU" dirty="0" smtClean="0"/>
              <a:t>HTML DOM </a:t>
            </a:r>
            <a:r>
              <a:rPr lang="en-AU" dirty="0" err="1" smtClean="0"/>
              <a:t>với</a:t>
            </a:r>
            <a:r>
              <a:rPr lang="en-AU" dirty="0" smtClean="0"/>
              <a:t> </a:t>
            </a:r>
            <a:r>
              <a:rPr lang="en-AU" dirty="0" err="1" smtClean="0"/>
              <a:t>jQ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3629"/>
              </p:ext>
            </p:extLst>
          </p:nvPr>
        </p:nvGraphicFramePr>
        <p:xfrm>
          <a:off x="901522" y="1133477"/>
          <a:ext cx="10419008" cy="512503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34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vi-VN" sz="1800" b="1" kern="1200" dirty="0">
                          <a:effectLst/>
                        </a:rPr>
                        <a:t>Phương thức</a:t>
                      </a:r>
                      <a:endParaRPr lang="vi-VN" sz="1800" b="1" kern="1200" dirty="0">
                        <a:solidFill>
                          <a:srgbClr val="41414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86" marR="18486" marT="18486" marB="18486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b="1" kern="1200" dirty="0" err="1">
                          <a:effectLst/>
                        </a:rPr>
                        <a:t>Mô</a:t>
                      </a:r>
                      <a:r>
                        <a:rPr lang="en-US" sz="1800" b="1" kern="1200" dirty="0">
                          <a:effectLst/>
                        </a:rPr>
                        <a:t> </a:t>
                      </a:r>
                      <a:r>
                        <a:rPr lang="en-US" sz="1800" b="1" kern="1200" dirty="0" err="1">
                          <a:effectLst/>
                        </a:rPr>
                        <a:t>tả</a:t>
                      </a:r>
                      <a:endParaRPr lang="en-US" sz="1800" b="1" kern="1200" dirty="0">
                        <a:solidFill>
                          <a:srgbClr val="41414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486" marR="18486" marT="18486" marB="18486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944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 các đối tượng vào một tập hợp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children()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tất cả các con trực tiếp của đối tượng đang chọn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closest()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tổ tiên đầu tiên của đối tượng đang chọn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 thi một hàm với mỗi đối tượng được tìm thấy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các đối tượng con cháu của đối tượng đang chọn.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đối tượng đầu tiên của các đối tượng đang chọn.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các đối tượng có chứa một hoặc nhiều đối tượng khác.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đối tượng cuối cùng của các đối tượng đang chọn.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đối tượng là anh chị em ruột kế tiếp của đối tượng đang chọn.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nextAll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tất cả đối tượng là anh chị em ruột kế tiếp của đối tượng đang chọn.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parent()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đối tượng cha trực tiếp của đối tượng đang chọn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parents()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tất cả các đối tượng là tổ tiên của đối tượng đang chọn.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đối tượng là anh chị em ruột trước đó của đối tượng đang chọn.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prevAll</a:t>
                      </a:r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tất cả đối tượng là anh chị em ruột trước đó của đối tượng đang chọn.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pPr marL="0" algn="ctr" defTabSz="609585" rtl="0" eaLnBrk="1" fontAlgn="t" latinLnBrk="0" hangingPunct="1"/>
                      <a:r>
                        <a:rPr lang="en-US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siblings()</a:t>
                      </a:r>
                      <a:endParaRPr lang="en-US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tc>
                  <a:txBody>
                    <a:bodyPr/>
                    <a:lstStyle/>
                    <a:p>
                      <a:pPr marL="0" algn="l" defTabSz="609585" rtl="0" eaLnBrk="1" fontAlgn="t" latinLnBrk="0" hangingPunct="1"/>
                      <a:r>
                        <a:rPr lang="vi-VN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 về tất cả đối tượng là anh chị em ruột của đối tượng đang chọn.</a:t>
                      </a:r>
                      <a:endParaRPr lang="vi-VN" sz="1800" kern="1200" dirty="0">
                        <a:solidFill>
                          <a:srgbClr val="41414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86" marR="18486" marT="18486" marB="18486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1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Duyệt</a:t>
            </a:r>
            <a:r>
              <a:rPr lang="en-AU" dirty="0"/>
              <a:t> HTML DOM </a:t>
            </a:r>
            <a:r>
              <a:rPr lang="en-AU" dirty="0" err="1"/>
              <a:t>với</a:t>
            </a:r>
            <a:r>
              <a:rPr lang="en-AU" dirty="0"/>
              <a:t> </a:t>
            </a:r>
            <a:r>
              <a:rPr lang="en-AU" dirty="0" err="1"/>
              <a:t>jQ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jquery traversing meth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42" y="1340676"/>
            <a:ext cx="6963412" cy="47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Thao </a:t>
            </a:r>
            <a:r>
              <a:rPr lang="en-US" b="0" dirty="0" err="1"/>
              <a:t>tác</a:t>
            </a:r>
            <a:r>
              <a:rPr lang="en-US" b="0" dirty="0"/>
              <a:t> </a:t>
            </a:r>
            <a:r>
              <a:rPr lang="en-US" b="0" dirty="0" err="1" smtClean="0"/>
              <a:t>với</a:t>
            </a:r>
            <a:r>
              <a:rPr lang="en-US" b="0" dirty="0" smtClean="0"/>
              <a:t> </a:t>
            </a:r>
            <a:r>
              <a:rPr lang="en-US" b="0" dirty="0" err="1" smtClean="0"/>
              <a:t>CSS</a:t>
            </a:r>
            <a:r>
              <a:rPr lang="en-US" b="0" dirty="0"/>
              <a:t> </a:t>
            </a:r>
            <a:r>
              <a:rPr lang="en-US" b="0" dirty="0" err="1" smtClean="0"/>
              <a:t>sử</a:t>
            </a:r>
            <a:r>
              <a:rPr lang="en-US" b="0" dirty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jQ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12843"/>
              </p:ext>
            </p:extLst>
          </p:nvPr>
        </p:nvGraphicFramePr>
        <p:xfrm>
          <a:off x="371471" y="1602147"/>
          <a:ext cx="11249029" cy="3142698"/>
        </p:xfrm>
        <a:graphic>
          <a:graphicData uri="http://schemas.openxmlformats.org/drawingml/2006/table">
            <a:tbl>
              <a:tblPr/>
              <a:tblGrid>
                <a:gridCol w="203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27">
                <a:tc>
                  <a:txBody>
                    <a:bodyPr/>
                    <a:lstStyle/>
                    <a:p>
                      <a:r>
                        <a:rPr lang="en-AU" dirty="0" smtClean="0">
                          <a:effectLst/>
                        </a:rPr>
                        <a:t>P</a:t>
                      </a:r>
                      <a:r>
                        <a:rPr lang="vi-VN" dirty="0" smtClean="0">
                          <a:effectLst/>
                        </a:rPr>
                        <a:t>hương </a:t>
                      </a:r>
                      <a:r>
                        <a:rPr lang="vi-VN" dirty="0">
                          <a:effectLst/>
                        </a:rPr>
                        <a:t>thức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Mô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tả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76"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css</a:t>
                      </a:r>
                      <a:r>
                        <a:rPr lang="en-US" sz="2200" dirty="0">
                          <a:effectLst/>
                        </a:rPr>
                        <a:t>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200" dirty="0">
                          <a:effectLst/>
                        </a:rPr>
                        <a:t>Lấy hoặc gán một hoặc nhiều thuộc tính style của các đối tượng html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701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addClass()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200" dirty="0">
                          <a:effectLst/>
                        </a:rPr>
                        <a:t>Thêm một hoặc nhiều class vào các đối tượng  html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034">
                <a:tc>
                  <a:txBody>
                    <a:bodyPr/>
                    <a:lstStyle/>
                    <a:p>
                      <a:r>
                        <a:rPr lang="en-US" sz="2200" dirty="0" err="1">
                          <a:effectLst/>
                        </a:rPr>
                        <a:t>removeClass</a:t>
                      </a:r>
                      <a:r>
                        <a:rPr lang="en-US" sz="2200" dirty="0">
                          <a:effectLst/>
                        </a:rPr>
                        <a:t>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200" dirty="0">
                          <a:effectLst/>
                        </a:rPr>
                        <a:t>Loại bỏ một hoặc nhiều class khỏicác đối tượng html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03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toggleClass()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200" dirty="0">
                          <a:effectLst/>
                        </a:rPr>
                        <a:t>Chuyển đổi giữa add và remove một hoặc nhiều class từ đối tượng html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3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hasClass()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200" dirty="0">
                          <a:effectLst/>
                        </a:rPr>
                        <a:t>Kiểm tra một đối tượng lựa chọn có tên class xác định không.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338" name="Picture 2" descr="https://www.tutorialsteacher.com/Content/images/jquery/jq-css-manip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6" y="1635618"/>
            <a:ext cx="10940762" cy="320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Thao </a:t>
            </a:r>
            <a:r>
              <a:rPr lang="en-US" b="0" dirty="0" err="1"/>
              <a:t>tác</a:t>
            </a:r>
            <a:r>
              <a:rPr lang="en-US" b="0" dirty="0"/>
              <a:t> </a:t>
            </a:r>
            <a:r>
              <a:rPr lang="en-US" b="0" dirty="0" err="1" smtClean="0"/>
              <a:t>với</a:t>
            </a:r>
            <a:r>
              <a:rPr lang="en-US" b="0" dirty="0" smtClean="0"/>
              <a:t> </a:t>
            </a:r>
            <a:r>
              <a:rPr lang="en-US" b="0" dirty="0" err="1" smtClean="0"/>
              <a:t>CSS</a:t>
            </a:r>
            <a:r>
              <a:rPr lang="en-US" b="0" dirty="0"/>
              <a:t> </a:t>
            </a:r>
            <a:r>
              <a:rPr lang="en-US" b="0" dirty="0" err="1" smtClean="0"/>
              <a:t>sử</a:t>
            </a:r>
            <a:r>
              <a:rPr lang="en-US" b="0" dirty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jQ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CSS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jQ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08" y="5299822"/>
            <a:ext cx="4971848" cy="100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08" y="3709318"/>
            <a:ext cx="4971848" cy="7239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234192" y="4485524"/>
            <a:ext cx="1815921" cy="76199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0B050"/>
                </a:solidFill>
              </a:rPr>
              <a:t>Change </a:t>
            </a:r>
            <a:r>
              <a:rPr lang="en-AU" b="1" dirty="0" err="1" smtClean="0">
                <a:solidFill>
                  <a:srgbClr val="00B050"/>
                </a:solidFill>
              </a:rPr>
              <a:t>CSS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313" y="1088929"/>
            <a:ext cx="622046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Pine nuts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Honey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Vines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1050" y="1088929"/>
            <a:ext cx="5182206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coral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8313" y="3016263"/>
            <a:ext cx="6220468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'background-color'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'&lt;p&gt; Color was:'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'&lt;/p&gt;'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'background-color'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c5a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'border'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solid #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'#000'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font-family'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'Georgia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'padding-left'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});</a:t>
            </a:r>
          </a:p>
          <a:p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/>
              <a:t>jQuery </a:t>
            </a:r>
            <a:r>
              <a:rPr lang="en-US" sz="4000" b="0" dirty="0" smtClean="0"/>
              <a:t>Animation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16954"/>
              </p:ext>
            </p:extLst>
          </p:nvPr>
        </p:nvGraphicFramePr>
        <p:xfrm>
          <a:off x="819337" y="1785168"/>
          <a:ext cx="10547798" cy="3164420"/>
        </p:xfrm>
        <a:graphic>
          <a:graphicData uri="http://schemas.openxmlformats.org/drawingml/2006/table">
            <a:tbl>
              <a:tblPr/>
              <a:tblGrid>
                <a:gridCol w="208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319">
                <a:tc>
                  <a:txBody>
                    <a:bodyPr/>
                    <a:lstStyle/>
                    <a:p>
                      <a:r>
                        <a:rPr lang="vi-V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 thức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42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animate()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Thực thi một hiệu ứng tùy chỉnh trên đối tượng.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3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clearQueue()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Xóa tất cả các hàm còn lại trong hàng đợi xử ly của đối tượng được chọn.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94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delay()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Thiết lập độ trễ cho tất cả các hàm trong hàng đợi của các đối tượng được chọn.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2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fadeIn()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Đối tượng được chọn sẽ xuất hiện với hiệu ứng từ mờ dần tới rõ nét.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94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fadeOut()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Đối tượng được chọn sẽ biến mất với hiệu ứng mờ dần.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fadeTo()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Phương thức làm mờ dần đối tượng được chọn với thời gian, độ mờ xác định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5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fadeToggle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Phương thức chuyển đổi giữa 2 hiệu ưng fadeIn() và fadeOut()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860">
                <a:tc>
                  <a:txBody>
                    <a:bodyPr/>
                    <a:lstStyle/>
                    <a:p>
                      <a:pPr fontAlgn="t"/>
                      <a:endParaRPr lang="en-US" sz="6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29369" marR="29369" marT="14684" marB="146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6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29369" marR="29369" marT="14684" marB="146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/>
              <a:t>jQuery Animation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29913"/>
              </p:ext>
            </p:extLst>
          </p:nvPr>
        </p:nvGraphicFramePr>
        <p:xfrm>
          <a:off x="586927" y="1500081"/>
          <a:ext cx="10547798" cy="2241868"/>
        </p:xfrm>
        <a:graphic>
          <a:graphicData uri="http://schemas.openxmlformats.org/drawingml/2006/table">
            <a:tbl>
              <a:tblPr/>
              <a:tblGrid>
                <a:gridCol w="208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319">
                <a:tc>
                  <a:txBody>
                    <a:bodyPr/>
                    <a:lstStyle/>
                    <a:p>
                      <a:r>
                        <a:rPr lang="vi-V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 thức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hide()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dirty="0">
                          <a:effectLst/>
                        </a:rPr>
                        <a:t>Hiệu ứng ẩn các đối tượng được lựa chọn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show()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dirty="0">
                          <a:effectLst/>
                        </a:rPr>
                        <a:t>Hiệu ứng hiển thị các đối tượng được lựa chọn (ngược lại với hide)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slideUp()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dirty="0">
                          <a:effectLst/>
                        </a:rPr>
                        <a:t>Hiệu ứng trượt lên (ẩn) các đối tượng đi.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slideDown()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dirty="0">
                          <a:effectLst/>
                        </a:rPr>
                        <a:t>Hiệu ứng trượt xuống (hiển thị) các đối tượng lên.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slideToggle()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800" dirty="0">
                          <a:effectLst/>
                        </a:rPr>
                        <a:t>Phương thức chuyển đổi giữa 2 </a:t>
                      </a:r>
                      <a:r>
                        <a:rPr lang="vi-VN" sz="1800" dirty="0" smtClean="0">
                          <a:effectLst/>
                        </a:rPr>
                        <a:t>hiệ</a:t>
                      </a:r>
                      <a:r>
                        <a:rPr lang="en-AU" sz="1800" dirty="0" smtClean="0">
                          <a:effectLst/>
                        </a:rPr>
                        <a:t>u</a:t>
                      </a:r>
                      <a:r>
                        <a:rPr lang="en-AU" sz="1800" baseline="0" dirty="0" smtClean="0">
                          <a:effectLst/>
                        </a:rPr>
                        <a:t> </a:t>
                      </a:r>
                      <a:r>
                        <a:rPr lang="vi-VN" sz="1800" dirty="0" smtClean="0">
                          <a:effectLst/>
                        </a:rPr>
                        <a:t>ứng</a:t>
                      </a:r>
                      <a:r>
                        <a:rPr lang="en-AU" sz="1800" dirty="0" smtClean="0">
                          <a:effectLst/>
                        </a:rPr>
                        <a:t> </a:t>
                      </a:r>
                      <a:r>
                        <a:rPr lang="vi-VN" sz="1800" dirty="0" smtClean="0">
                          <a:effectLst/>
                        </a:rPr>
                        <a:t>slideUp</a:t>
                      </a:r>
                      <a:r>
                        <a:rPr lang="vi-VN" sz="1800" dirty="0">
                          <a:effectLst/>
                        </a:rPr>
                        <a:t>() và slideDown()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6927" y="3976863"/>
            <a:ext cx="5015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jQuery 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hide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()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Syntax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$(selector).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hide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$(selector).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hide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(speed, callback);  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$(selector).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hide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(speed, easing, callback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0826" y="3955693"/>
            <a:ext cx="53407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jQuery 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toggle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Syntax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selector).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toggle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  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$(selector).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toggle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(speed, callback);  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$(selector).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toggle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(speed, easing, callback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$(selector).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toggle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(display);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927" y="5305106"/>
            <a:ext cx="5518498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hlinkClick r:id="rId2"/>
              </a:rPr>
              <a:t>Tham </a:t>
            </a:r>
            <a:r>
              <a:rPr lang="en-US" b="1" dirty="0" err="1">
                <a:solidFill>
                  <a:srgbClr val="FF0000"/>
                </a:solidFill>
                <a:latin typeface="verdana" panose="020B0604030504040204" pitchFamily="34" charset="0"/>
                <a:hlinkClick r:id="rId2"/>
              </a:rPr>
              <a:t>khảo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hlinkClick r:id="rId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verdana" panose="020B0604030504040204" pitchFamily="34" charset="0"/>
                <a:hlinkClick r:id="rId2"/>
              </a:rPr>
              <a:t>thêm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hlinkClick r:id="rId2"/>
              </a:rPr>
              <a:t>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www.w3schools.com/jquery/jquery_animate.asp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https://www.javatpoint.com/jquery-tutorial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Giới</a:t>
            </a:r>
            <a:r>
              <a:rPr lang="en-AU" dirty="0"/>
              <a:t> </a:t>
            </a:r>
            <a:r>
              <a:rPr lang="en-AU" dirty="0" err="1" smtClean="0"/>
              <a:t>thiệu</a:t>
            </a:r>
            <a:r>
              <a:rPr lang="en-AU" dirty="0"/>
              <a:t> </a:t>
            </a:r>
            <a:r>
              <a:rPr lang="en-AU" dirty="0" err="1" smtClean="0"/>
              <a:t>về</a:t>
            </a:r>
            <a:r>
              <a:rPr lang="en-AU" dirty="0" smtClean="0"/>
              <a:t>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jQuery </a:t>
            </a:r>
            <a:r>
              <a:rPr lang="vi-VN" dirty="0" smtClean="0"/>
              <a:t>được</a:t>
            </a:r>
            <a:r>
              <a:rPr lang="en-AU" dirty="0"/>
              <a:t> </a:t>
            </a:r>
            <a:r>
              <a:rPr lang="en-AU" dirty="0" err="1" smtClean="0"/>
              <a:t>tạo</a:t>
            </a:r>
            <a:r>
              <a:rPr lang="en-AU" dirty="0" smtClean="0"/>
              <a:t> </a:t>
            </a:r>
            <a:r>
              <a:rPr lang="en-AU" dirty="0" err="1" smtClean="0"/>
              <a:t>ra</a:t>
            </a:r>
            <a:r>
              <a:rPr lang="en-AU" dirty="0"/>
              <a:t> </a:t>
            </a:r>
            <a:r>
              <a:rPr lang="en-AU" dirty="0" err="1" smtClean="0"/>
              <a:t>bởi</a:t>
            </a:r>
            <a:r>
              <a:rPr lang="en-AU" dirty="0"/>
              <a:t> John </a:t>
            </a:r>
            <a:r>
              <a:rPr lang="en-AU" dirty="0" err="1" smtClean="0"/>
              <a:t>Resig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/>
              <a:t> </a:t>
            </a:r>
            <a:r>
              <a:rPr lang="en-AU" dirty="0" err="1" smtClean="0"/>
              <a:t>năm</a:t>
            </a:r>
            <a:r>
              <a:rPr lang="en-AU" dirty="0" smtClean="0"/>
              <a:t> 2006</a:t>
            </a:r>
          </a:p>
          <a:p>
            <a:r>
              <a:rPr lang="en-AU" dirty="0" err="1" smtClean="0"/>
              <a:t>Nó</a:t>
            </a:r>
            <a:r>
              <a:rPr lang="en-AU" dirty="0"/>
              <a:t> </a:t>
            </a:r>
            <a:r>
              <a:rPr lang="en-AU" dirty="0" smtClean="0"/>
              <a:t>đ</a:t>
            </a:r>
            <a:r>
              <a:rPr lang="vi-VN" dirty="0" smtClean="0"/>
              <a:t>ược</a:t>
            </a:r>
            <a:r>
              <a:rPr lang="en-AU" dirty="0"/>
              <a:t> </a:t>
            </a:r>
            <a:r>
              <a:rPr lang="en-AU" dirty="0" err="1" smtClean="0"/>
              <a:t>thiết</a:t>
            </a:r>
            <a:r>
              <a:rPr lang="en-AU" dirty="0"/>
              <a:t> </a:t>
            </a:r>
            <a:r>
              <a:rPr lang="en-AU" dirty="0" err="1" smtClean="0"/>
              <a:t>kế</a:t>
            </a:r>
            <a:r>
              <a:rPr lang="en-AU" dirty="0" smtClean="0"/>
              <a:t> </a:t>
            </a:r>
            <a:r>
              <a:rPr lang="en-AU" dirty="0" err="1" smtClean="0"/>
              <a:t>để</a:t>
            </a:r>
            <a:r>
              <a:rPr lang="en-AU" dirty="0"/>
              <a:t> </a:t>
            </a:r>
            <a:r>
              <a:rPr lang="en-AU" dirty="0" err="1" smtClean="0"/>
              <a:t>xử</a:t>
            </a:r>
            <a:r>
              <a:rPr lang="en-AU" dirty="0"/>
              <a:t> </a:t>
            </a:r>
            <a:r>
              <a:rPr lang="en-AU" dirty="0" err="1" smtClean="0"/>
              <a:t>lý</a:t>
            </a:r>
            <a:r>
              <a:rPr lang="en-AU" dirty="0"/>
              <a:t> </a:t>
            </a:r>
            <a:r>
              <a:rPr lang="en-AU" dirty="0" err="1" smtClean="0"/>
              <a:t>các</a:t>
            </a:r>
            <a:r>
              <a:rPr lang="en-AU" dirty="0"/>
              <a:t> </a:t>
            </a:r>
            <a:r>
              <a:rPr lang="en-AU" dirty="0" err="1" smtClean="0"/>
              <a:t>vấn</a:t>
            </a:r>
            <a:r>
              <a:rPr lang="en-AU" dirty="0"/>
              <a:t> </a:t>
            </a:r>
            <a:r>
              <a:rPr lang="en-AU" dirty="0" err="1" smtClean="0"/>
              <a:t>đề</a:t>
            </a:r>
            <a:r>
              <a:rPr lang="en-AU" dirty="0" smtClean="0"/>
              <a:t>:</a:t>
            </a:r>
          </a:p>
          <a:p>
            <a:pPr lvl="1"/>
            <a:r>
              <a:rPr lang="en-AU" dirty="0" err="1" smtClean="0"/>
              <a:t>Không</a:t>
            </a:r>
            <a:r>
              <a:rPr lang="en-AU" dirty="0" smtClean="0"/>
              <a:t> t</a:t>
            </a:r>
            <a:r>
              <a:rPr lang="vi-VN" dirty="0" smtClean="0"/>
              <a:t>ương</a:t>
            </a:r>
            <a:r>
              <a:rPr lang="en-AU" dirty="0"/>
              <a:t> </a:t>
            </a:r>
            <a:r>
              <a:rPr lang="en-AU" dirty="0" err="1" smtClean="0"/>
              <a:t>thích</a:t>
            </a:r>
            <a:r>
              <a:rPr lang="en-AU" dirty="0"/>
              <a:t> </a:t>
            </a:r>
            <a:r>
              <a:rPr lang="en-AU" dirty="0" err="1" smtClean="0"/>
              <a:t>trên</a:t>
            </a:r>
            <a:r>
              <a:rPr lang="en-AU" dirty="0"/>
              <a:t> </a:t>
            </a:r>
            <a:r>
              <a:rPr lang="en-AU" dirty="0" err="1" smtClean="0"/>
              <a:t>các</a:t>
            </a:r>
            <a:r>
              <a:rPr lang="en-AU" dirty="0"/>
              <a:t> </a:t>
            </a:r>
            <a:r>
              <a:rPr lang="en-AU" dirty="0" err="1" smtClean="0"/>
              <a:t>trình</a:t>
            </a:r>
            <a:r>
              <a:rPr lang="en-AU" dirty="0"/>
              <a:t> </a:t>
            </a:r>
            <a:r>
              <a:rPr lang="en-AU" dirty="0" err="1" smtClean="0"/>
              <a:t>duyệt</a:t>
            </a:r>
            <a:endParaRPr lang="en-AU" dirty="0"/>
          </a:p>
          <a:p>
            <a:pPr lvl="1"/>
            <a:r>
              <a:rPr lang="en-US" dirty="0" smtClean="0"/>
              <a:t>Đ</a:t>
            </a:r>
            <a:r>
              <a:rPr lang="vi-VN" dirty="0" smtClean="0"/>
              <a:t>ơ</a:t>
            </a:r>
            <a:r>
              <a:rPr lang="en-AU" dirty="0" smtClean="0"/>
              <a:t>n </a:t>
            </a:r>
            <a:r>
              <a:rPr lang="en-AU" dirty="0" err="1" smtClean="0"/>
              <a:t>giản</a:t>
            </a:r>
            <a:r>
              <a:rPr lang="en-AU" dirty="0"/>
              <a:t> </a:t>
            </a:r>
            <a:r>
              <a:rPr lang="en-AU" dirty="0" err="1" smtClean="0"/>
              <a:t>hóa</a:t>
            </a:r>
            <a:r>
              <a:rPr lang="en-AU" dirty="0" smtClean="0"/>
              <a:t> HTML DOM</a:t>
            </a:r>
          </a:p>
          <a:p>
            <a:pPr lvl="1"/>
            <a:r>
              <a:rPr lang="en-AU" dirty="0"/>
              <a:t> </a:t>
            </a:r>
            <a:r>
              <a:rPr lang="en-AU" dirty="0" err="1" smtClean="0"/>
              <a:t>xử</a:t>
            </a:r>
            <a:r>
              <a:rPr lang="en-AU" dirty="0"/>
              <a:t> </a:t>
            </a:r>
            <a:r>
              <a:rPr lang="en-AU" dirty="0" err="1" smtClean="0"/>
              <a:t>lý</a:t>
            </a:r>
            <a:r>
              <a:rPr lang="en-AU" dirty="0"/>
              <a:t> </a:t>
            </a:r>
            <a:r>
              <a:rPr lang="en-AU" dirty="0" err="1" smtClean="0"/>
              <a:t>sự</a:t>
            </a:r>
            <a:r>
              <a:rPr lang="en-AU" dirty="0"/>
              <a:t> </a:t>
            </a:r>
            <a:r>
              <a:rPr lang="en-AU" dirty="0" err="1" smtClean="0"/>
              <a:t>kiện</a:t>
            </a:r>
            <a:endParaRPr lang="en-AU" dirty="0" smtClean="0"/>
          </a:p>
          <a:p>
            <a:pPr lvl="1"/>
            <a:r>
              <a:rPr lang="en-AU" dirty="0" err="1" smtClean="0"/>
              <a:t>Hiệu</a:t>
            </a:r>
            <a:r>
              <a:rPr lang="en-AU" dirty="0"/>
              <a:t> </a:t>
            </a:r>
            <a:r>
              <a:rPr lang="en-AU" dirty="0" err="1" smtClean="0"/>
              <a:t>ứng</a:t>
            </a:r>
            <a:endParaRPr lang="en-AU" dirty="0" smtClean="0"/>
          </a:p>
          <a:p>
            <a:pPr lvl="1"/>
            <a:r>
              <a:rPr lang="en-AU" dirty="0" smtClean="0"/>
              <a:t>Ajax</a:t>
            </a:r>
          </a:p>
          <a:p>
            <a:pPr lvl="1"/>
            <a:r>
              <a:rPr lang="en-AU" dirty="0" err="1" smtClean="0"/>
              <a:t>Đa</a:t>
            </a:r>
            <a:r>
              <a:rPr lang="en-AU" dirty="0"/>
              <a:t> </a:t>
            </a:r>
            <a:r>
              <a:rPr lang="en-AU" dirty="0" err="1" smtClean="0"/>
              <a:t>nền</a:t>
            </a:r>
            <a:r>
              <a:rPr lang="en-AU" dirty="0"/>
              <a:t> </a:t>
            </a:r>
            <a:r>
              <a:rPr lang="en-AU" dirty="0" err="1"/>
              <a:t>tảng</a:t>
            </a:r>
            <a:endParaRPr lang="en-AU" dirty="0" smtClean="0"/>
          </a:p>
          <a:p>
            <a:r>
              <a:rPr lang="en-AU" dirty="0" err="1" smtClean="0"/>
              <a:t>Hiện</a:t>
            </a:r>
            <a:r>
              <a:rPr lang="en-AU" dirty="0"/>
              <a:t> </a:t>
            </a:r>
            <a:r>
              <a:rPr lang="en-AU" dirty="0" err="1" smtClean="0"/>
              <a:t>tại</a:t>
            </a:r>
            <a:r>
              <a:rPr lang="en-AU" dirty="0"/>
              <a:t> jQuery </a:t>
            </a:r>
            <a:r>
              <a:rPr lang="en-AU" dirty="0" err="1" smtClean="0"/>
              <a:t>đang</a:t>
            </a:r>
            <a:r>
              <a:rPr lang="en-AU" dirty="0"/>
              <a:t> </a:t>
            </a:r>
            <a:r>
              <a:rPr lang="en-AU" dirty="0" smtClean="0"/>
              <a:t>đ</a:t>
            </a:r>
            <a:r>
              <a:rPr lang="vi-VN" dirty="0" smtClean="0"/>
              <a:t>ược</a:t>
            </a:r>
            <a:r>
              <a:rPr lang="en-AU" dirty="0"/>
              <a:t> </a:t>
            </a:r>
            <a:r>
              <a:rPr lang="en-AU" dirty="0" err="1" smtClean="0"/>
              <a:t>sử</a:t>
            </a:r>
            <a:r>
              <a:rPr lang="en-AU" dirty="0"/>
              <a:t> </a:t>
            </a:r>
            <a:r>
              <a:rPr lang="en-AU" dirty="0" err="1" smtClean="0"/>
              <a:t>dụng</a:t>
            </a:r>
            <a:r>
              <a:rPr lang="en-AU" dirty="0"/>
              <a:t> </a:t>
            </a:r>
            <a:r>
              <a:rPr lang="en-AU" dirty="0" err="1" smtClean="0"/>
              <a:t>khá</a:t>
            </a:r>
            <a:r>
              <a:rPr lang="en-AU" dirty="0"/>
              <a:t> </a:t>
            </a:r>
            <a:r>
              <a:rPr lang="en-AU" dirty="0" err="1" smtClean="0"/>
              <a:t>phổ</a:t>
            </a:r>
            <a:r>
              <a:rPr lang="en-AU" dirty="0"/>
              <a:t> </a:t>
            </a:r>
            <a:r>
              <a:rPr lang="en-AU" dirty="0" err="1"/>
              <a:t>biến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3347" y="4592973"/>
            <a:ext cx="7589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000" b="0" i="0" dirty="0" smtClean="0">
                <a:solidFill>
                  <a:srgbClr val="FF0000"/>
                </a:solidFill>
                <a:effectLst/>
                <a:latin typeface="Noto Serif"/>
              </a:rPr>
              <a:t>Nếu bạn đã nắm được kiến thức cơ bản về Javascript thì việc sử dụng JQuery không có gì quá khó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052" name="Picture 4" descr="i will fix your JavaScript and jQuery bug Portfolio by Parth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2" b="23899"/>
          <a:stretch/>
        </p:blipFill>
        <p:spPr bwMode="auto">
          <a:xfrm>
            <a:off x="6053069" y="2872728"/>
            <a:ext cx="4044119" cy="14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5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jQuery </a:t>
            </a:r>
            <a:r>
              <a:rPr lang="en-US" sz="3600" b="0" dirty="0" smtClean="0"/>
              <a:t>Animation – hide, </a:t>
            </a:r>
            <a:r>
              <a:rPr lang="en-US" sz="3600" b="0" dirty="0" err="1" smtClean="0"/>
              <a:t>toogle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474" y="3161759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Click to open list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display:none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Close List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"list"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 item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 item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 item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 item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 item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 item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5588" y="3153371"/>
            <a:ext cx="4978979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5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list'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5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toggle button text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5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'button'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15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'span'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toggle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5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toggle list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5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'button'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15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list'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toggle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'slow'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77" y="1702002"/>
            <a:ext cx="3083935" cy="7116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56" y="1350547"/>
            <a:ext cx="2947171" cy="15634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032708" y="1627553"/>
            <a:ext cx="319644" cy="86057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jQuery </a:t>
            </a:r>
            <a:r>
              <a:rPr lang="en-US" sz="3600" b="0" dirty="0" smtClean="0"/>
              <a:t>Animation - </a:t>
            </a:r>
            <a:r>
              <a:rPr lang="en-US" sz="3600" b="0" dirty="0" smtClean="0">
                <a:solidFill>
                  <a:srgbClr val="FFFF00"/>
                </a:solidFill>
              </a:rPr>
              <a:t>animate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4210" y="1116469"/>
            <a:ext cx="10252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2F4959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US" sz="2400" dirty="0">
                <a:solidFill>
                  <a:srgbClr val="2F4959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animate</a:t>
            </a:r>
            <a:r>
              <a:rPr lang="en-US" sz="2400" dirty="0">
                <a:solidFill>
                  <a:srgbClr val="2F4959"/>
                </a:solidFill>
                <a:latin typeface="Consolas" panose="020B0609020204030204" pitchFamily="49" charset="0"/>
              </a:rPr>
              <a:t>({ properties }, duration, callback);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1" y="2011667"/>
            <a:ext cx="1285875" cy="135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6560" b="14270"/>
          <a:stretch/>
        </p:blipFill>
        <p:spPr>
          <a:xfrm>
            <a:off x="2653314" y="1896368"/>
            <a:ext cx="2291220" cy="14649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929457" y="2402393"/>
            <a:ext cx="689956" cy="70658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541" y="3880743"/>
            <a:ext cx="3450531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Click me to Run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msgDiv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"box"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9987" y="4790726"/>
            <a:ext cx="345554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22503" y="2011667"/>
            <a:ext cx="6782026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button"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Call function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runAnimation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runAnimation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function run animation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runAnimation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box'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"slow"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box'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"slow"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box'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"background-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color"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"green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box'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"slow"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box'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"slow"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callBackAnimation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//function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startAnimation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sz="12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msgDiv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'starting animation...'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function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callBackAnimation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callBackAnimation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en-US" sz="12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msgDiv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'Animation completed'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810" y="3880743"/>
            <a:ext cx="1619250" cy="16192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4399992" y="3234424"/>
            <a:ext cx="491328" cy="70658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474" y="1106862"/>
            <a:ext cx="7700184" cy="50013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1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1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'.box'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'300px'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{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 options parameter 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duration: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complete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sz="11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'100px'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'100px'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},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1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msgDiv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'Animation completed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..'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});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},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start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sz="11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'300px'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'100px'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},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sz="11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msgDiv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'Starting animation..'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sz="11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'.box'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"background-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color"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"green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}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});           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015" y="1292110"/>
            <a:ext cx="1162050" cy="1314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115" y="3115053"/>
            <a:ext cx="2053850" cy="1211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847" y="4834791"/>
            <a:ext cx="1507128" cy="1444331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9434945" y="2606560"/>
            <a:ext cx="737755" cy="34137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552168" y="4450358"/>
            <a:ext cx="737755" cy="34137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HTML5 Progress </a:t>
            </a:r>
            <a:r>
              <a:rPr lang="en-US" sz="4000" dirty="0" smtClean="0"/>
              <a:t>Bar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02" y="5305596"/>
            <a:ext cx="3553358" cy="1095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02" y="2202855"/>
            <a:ext cx="2283316" cy="10378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02" y="3853166"/>
            <a:ext cx="2274658" cy="1025826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1283017" y="3411147"/>
            <a:ext cx="1088968" cy="27159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283017" y="4950792"/>
            <a:ext cx="1088968" cy="25631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1474" y="959556"/>
            <a:ext cx="4724228" cy="9387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Simple Progress Bar: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progress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"0.4"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progress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Animated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Progress Bar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progress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"100</a:t>
            </a:r>
            <a:r>
              <a:rPr lang="en-US" sz="11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progress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"progress-value"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45579" y="959556"/>
            <a:ext cx="672257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setting the dimensions */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progress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400px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24px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/* disable defaults */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webkit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-appearance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/*Styling the background of the progress bar */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progress::-</a:t>
            </a:r>
            <a:r>
              <a:rPr lang="en-U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webkit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-progress-bar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45px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box-shadow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/* Setting the appearance of the meter */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progress::-</a:t>
            </a:r>
            <a:r>
              <a:rPr lang="en-US" sz="1200" dirty="0" err="1">
                <a:solidFill>
                  <a:srgbClr val="D7BA7D"/>
                </a:solidFill>
                <a:latin typeface="Consolas" panose="020B0609020204030204" pitchFamily="49" charset="0"/>
              </a:rPr>
              <a:t>webkit</a:t>
            </a:r>
            <a:r>
              <a:rPr lang="en-US" sz="1200" dirty="0">
                <a:solidFill>
                  <a:srgbClr val="D7BA7D"/>
                </a:solidFill>
                <a:latin typeface="Consolas" panose="020B0609020204030204" pitchFamily="49" charset="0"/>
              </a:rPr>
              <a:t>-progress-value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border-radius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box-shadow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inset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250px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25px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background-image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linear-gradient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135deg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.15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25%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%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75%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.15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75%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2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.15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en-US" sz="12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%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75%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HTML5 Progress </a:t>
            </a:r>
            <a:r>
              <a:rPr lang="en-US" sz="4400" dirty="0" smtClean="0"/>
              <a:t>Bar (</a:t>
            </a:r>
            <a:r>
              <a:rPr lang="en-US" sz="4400" dirty="0" err="1" smtClean="0"/>
              <a:t>tt</a:t>
            </a:r>
            <a:r>
              <a:rPr lang="en-US" sz="4400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474" y="1068390"/>
            <a:ext cx="7600431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progressbar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progressbar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progressbar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'max'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progressbar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addValue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progressbar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'.progress-value'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'%'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animate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animate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10" y="4816063"/>
            <a:ext cx="3553358" cy="10952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852" y="1404795"/>
            <a:ext cx="2283316" cy="10378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10" y="3166055"/>
            <a:ext cx="2274658" cy="1025826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8843293" y="2665204"/>
            <a:ext cx="1088968" cy="34439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43293" y="4337206"/>
            <a:ext cx="1088968" cy="25631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824" y="1393828"/>
            <a:ext cx="11174557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name: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"Enter Your First Name"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name: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"Enter Your Last Name"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Serialize form values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"result"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772149" y="3097444"/>
            <a:ext cx="5907232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(){ 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(){ 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".result"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"form"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serialize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}); 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  </a:t>
            </a: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3188129"/>
            <a:ext cx="2619375" cy="981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" y="4826317"/>
            <a:ext cx="2790825" cy="1228725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1041948" y="4356444"/>
            <a:ext cx="1069658" cy="282633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jQuery </a:t>
            </a:r>
            <a:r>
              <a:rPr lang="en-US" b="0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1192801"/>
            <a:ext cx="11496676" cy="3962514"/>
          </a:xfrm>
        </p:spPr>
        <p:txBody>
          <a:bodyPr/>
          <a:lstStyle/>
          <a:p>
            <a:r>
              <a:rPr lang="en-AU" dirty="0" err="1" smtClean="0"/>
              <a:t>Một</a:t>
            </a:r>
            <a:r>
              <a:rPr lang="en-AU" dirty="0"/>
              <a:t> </a:t>
            </a:r>
            <a:r>
              <a:rPr lang="en-AU" dirty="0" err="1" smtClean="0"/>
              <a:t>số</a:t>
            </a:r>
            <a:r>
              <a:rPr lang="en-AU" dirty="0" smtClean="0"/>
              <a:t> DOM Event </a:t>
            </a:r>
            <a:r>
              <a:rPr lang="en-AU" dirty="0" err="1" smtClean="0"/>
              <a:t>thông</a:t>
            </a:r>
            <a:r>
              <a:rPr lang="en-AU" dirty="0"/>
              <a:t> </a:t>
            </a:r>
            <a:r>
              <a:rPr lang="en-AU" dirty="0" err="1"/>
              <a:t>dụng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5" y="1082564"/>
            <a:ext cx="3402850" cy="190727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2343"/>
              </p:ext>
            </p:extLst>
          </p:nvPr>
        </p:nvGraphicFramePr>
        <p:xfrm>
          <a:off x="371475" y="3079696"/>
          <a:ext cx="11370574" cy="2590800"/>
        </p:xfrm>
        <a:graphic>
          <a:graphicData uri="http://schemas.openxmlformats.org/drawingml/2006/table">
            <a:tbl>
              <a:tblPr/>
              <a:tblGrid>
                <a:gridCol w="260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2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Mouse Events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Keyboard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Form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Document/Window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click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keypress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submit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dblclick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keydown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mouseenter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keyup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focus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scroll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mouseleave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blur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unload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2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2200" r="4956"/>
          <a:stretch/>
        </p:blipFill>
        <p:spPr>
          <a:xfrm>
            <a:off x="8342490" y="1226507"/>
            <a:ext cx="3077984" cy="1881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24" y="3617866"/>
            <a:ext cx="3019425" cy="2228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" y="1226507"/>
            <a:ext cx="3076575" cy="1514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111" y="1234024"/>
            <a:ext cx="3048000" cy="14859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731417" y="1234024"/>
            <a:ext cx="314325" cy="962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703342" y="1338799"/>
            <a:ext cx="314325" cy="962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9348082" y="3108231"/>
            <a:ext cx="1066800" cy="3714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199" y="3095205"/>
            <a:ext cx="721995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"area"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Product Item 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Product Item 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Product Item 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newItemButton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New Item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newItemForm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itemData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"Add New Item"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"Add"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-submit"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/>
              <a:t>Code </a:t>
            </a:r>
            <a:r>
              <a:rPr lang="en-US" dirty="0" err="1"/>
              <a:t>gợi</a:t>
            </a:r>
            <a:r>
              <a:rPr lang="en-US" dirty="0"/>
              <a:t> ý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474" y="980441"/>
            <a:ext cx="4133851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.area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300px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relative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area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list-style-type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area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0.5rem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0.2rem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brown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1px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solid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gray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area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aliceblue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9150" y="980441"/>
            <a:ext cx="3571875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newItemButton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0.3rem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0.5rem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brown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-submit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25%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0.4rem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brown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 err="1">
                <a:solidFill>
                  <a:srgbClr val="D7BA7D"/>
                </a:solidFill>
                <a:latin typeface="Consolas" panose="020B0609020204030204" pitchFamily="49" charset="0"/>
              </a:rPr>
              <a:t>itemData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left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72%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margin-right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0.3rem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0.3rem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24849" y="980441"/>
            <a:ext cx="354329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newItemForm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0.3rem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0rem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D7BA7D"/>
                </a:solidFill>
                <a:latin typeface="Consolas" panose="020B0609020204030204" pitchFamily="49" charset="0"/>
              </a:rPr>
              <a:t>li.newItem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background-     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burlywood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!important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9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Code </a:t>
            </a:r>
            <a:r>
              <a:rPr lang="en-US" dirty="0" err="1" smtClean="0"/>
              <a:t>gợi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474" y="976057"/>
            <a:ext cx="1119187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ready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newItemButton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newItemButton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newItemForm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newItemForm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textInput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itemData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newItemButton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newItemForm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Show Form when clicked on New Item button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newItemButton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'click'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newItemButton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newItemForm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Add new Item when click on Submit button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newItemForm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submit'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newText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itemData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li:last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after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'&lt;li class="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newItem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"&gt;&lt;a 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=""&gt;'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newText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'&lt;/a&gt;&lt;/li&gt;'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newItemForm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newItemButton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textInput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Liên</a:t>
            </a:r>
            <a:r>
              <a:rPr lang="en-AU" dirty="0"/>
              <a:t> </a:t>
            </a:r>
            <a:r>
              <a:rPr lang="en-AU" dirty="0" err="1" smtClean="0"/>
              <a:t>kết</a:t>
            </a:r>
            <a:r>
              <a:rPr lang="en-AU" dirty="0" smtClean="0"/>
              <a:t> </a:t>
            </a:r>
            <a:r>
              <a:rPr lang="en-AU" dirty="0" err="1" smtClean="0"/>
              <a:t>th</a:t>
            </a:r>
            <a:r>
              <a:rPr lang="vi-VN" dirty="0" smtClean="0"/>
              <a:t>ư</a:t>
            </a:r>
            <a:r>
              <a:rPr lang="en-AU" dirty="0"/>
              <a:t> </a:t>
            </a:r>
            <a:r>
              <a:rPr lang="en-AU" dirty="0" err="1" smtClean="0"/>
              <a:t>viện</a:t>
            </a:r>
            <a:r>
              <a:rPr lang="en-AU" dirty="0" smtClean="0"/>
              <a:t>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Cách</a:t>
            </a:r>
            <a:r>
              <a:rPr lang="en-AU" dirty="0"/>
              <a:t> 1: </a:t>
            </a:r>
            <a:r>
              <a:rPr lang="en-AU" dirty="0" err="1" smtClean="0"/>
              <a:t>Tải</a:t>
            </a:r>
            <a:r>
              <a:rPr lang="en-AU" dirty="0"/>
              <a:t> </a:t>
            </a:r>
            <a:r>
              <a:rPr lang="en-AU" dirty="0" err="1" smtClean="0"/>
              <a:t>trực</a:t>
            </a:r>
            <a:r>
              <a:rPr lang="en-AU" dirty="0"/>
              <a:t> </a:t>
            </a:r>
            <a:r>
              <a:rPr lang="en-AU" dirty="0" err="1" smtClean="0"/>
              <a:t>tiếp</a:t>
            </a:r>
            <a:r>
              <a:rPr lang="en-AU" dirty="0" smtClean="0"/>
              <a:t> </a:t>
            </a:r>
            <a:r>
              <a:rPr lang="en-AU" dirty="0" err="1" smtClean="0"/>
              <a:t>th</a:t>
            </a:r>
            <a:r>
              <a:rPr lang="vi-VN" dirty="0" smtClean="0"/>
              <a:t>ư</a:t>
            </a:r>
            <a:r>
              <a:rPr lang="en-AU" dirty="0"/>
              <a:t> </a:t>
            </a:r>
            <a:r>
              <a:rPr lang="en-AU" dirty="0" err="1" smtClean="0"/>
              <a:t>viện</a:t>
            </a:r>
            <a:r>
              <a:rPr lang="en-AU" dirty="0" smtClean="0"/>
              <a:t> </a:t>
            </a:r>
            <a:r>
              <a:rPr lang="en-AU" dirty="0"/>
              <a:t>jQuery </a:t>
            </a:r>
            <a:r>
              <a:rPr lang="en-AU" dirty="0" err="1" smtClean="0"/>
              <a:t>trên</a:t>
            </a:r>
            <a:r>
              <a:rPr lang="en-AU" dirty="0" smtClean="0"/>
              <a:t> </a:t>
            </a:r>
            <a:r>
              <a:rPr lang="en-AU" dirty="0" err="1" smtClean="0"/>
              <a:t>trang</a:t>
            </a:r>
            <a:r>
              <a:rPr lang="en-AU" dirty="0"/>
              <a:t> </a:t>
            </a:r>
            <a:r>
              <a:rPr lang="en-AU" dirty="0" err="1" smtClean="0"/>
              <a:t>chủ</a:t>
            </a:r>
            <a:r>
              <a:rPr lang="en-AU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jquery.com</a:t>
            </a:r>
            <a:r>
              <a:rPr lang="en-US" dirty="0">
                <a:hlinkClick r:id="rId2"/>
              </a:rPr>
              <a:t>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AU" dirty="0" err="1" smtClean="0"/>
              <a:t>Cách</a:t>
            </a:r>
            <a:r>
              <a:rPr lang="en-AU" dirty="0"/>
              <a:t> 2: </a:t>
            </a:r>
            <a:r>
              <a:rPr lang="en-AU" dirty="0" err="1" smtClean="0"/>
              <a:t>Liên</a:t>
            </a:r>
            <a:r>
              <a:rPr lang="en-AU" dirty="0"/>
              <a:t> </a:t>
            </a:r>
            <a:r>
              <a:rPr lang="en-AU" dirty="0" err="1" smtClean="0"/>
              <a:t>kết</a:t>
            </a:r>
            <a:r>
              <a:rPr lang="en-AU" dirty="0" smtClean="0"/>
              <a:t> </a:t>
            </a:r>
            <a:r>
              <a:rPr lang="en-AU" dirty="0" err="1" smtClean="0"/>
              <a:t>th</a:t>
            </a:r>
            <a:r>
              <a:rPr lang="vi-VN" dirty="0" smtClean="0"/>
              <a:t>ư</a:t>
            </a:r>
            <a:r>
              <a:rPr lang="en-AU" dirty="0"/>
              <a:t> </a:t>
            </a:r>
            <a:r>
              <a:rPr lang="en-AU" dirty="0" err="1" smtClean="0"/>
              <a:t>viện</a:t>
            </a:r>
            <a:r>
              <a:rPr lang="en-AU" dirty="0" smtClean="0"/>
              <a:t> </a:t>
            </a:r>
            <a:r>
              <a:rPr lang="en-AU" dirty="0"/>
              <a:t>jQuery </a:t>
            </a:r>
            <a:r>
              <a:rPr lang="en-AU" dirty="0" err="1" smtClean="0"/>
              <a:t>thông</a:t>
            </a:r>
            <a:r>
              <a:rPr lang="en-AU" dirty="0" smtClean="0"/>
              <a:t> qua </a:t>
            </a:r>
            <a:r>
              <a:rPr lang="en-AU" dirty="0" err="1" smtClean="0"/>
              <a:t>CDN</a:t>
            </a:r>
            <a:r>
              <a:rPr lang="en-AU" dirty="0" smtClean="0"/>
              <a:t> </a:t>
            </a:r>
            <a:r>
              <a:rPr lang="en-AU" dirty="0" err="1" smtClean="0"/>
              <a:t>của</a:t>
            </a:r>
            <a:r>
              <a:rPr lang="en-AU" dirty="0"/>
              <a:t> </a:t>
            </a:r>
            <a:r>
              <a:rPr lang="en-AU" dirty="0" smtClean="0"/>
              <a:t>Google: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developers.google.com</a:t>
            </a:r>
            <a:r>
              <a:rPr lang="en-US" dirty="0" smtClean="0">
                <a:hlinkClick r:id="rId3"/>
              </a:rPr>
              <a:t>/speed/</a:t>
            </a:r>
            <a:r>
              <a:rPr lang="en-US" dirty="0" err="1" smtClean="0">
                <a:hlinkClick r:id="rId3"/>
              </a:rPr>
              <a:t>libraries#jquery</a:t>
            </a:r>
            <a:endParaRPr lang="en-US" dirty="0" smtClean="0"/>
          </a:p>
          <a:p>
            <a:r>
              <a:rPr lang="en-AU" dirty="0" err="1" smtClean="0"/>
              <a:t>Cách</a:t>
            </a:r>
            <a:r>
              <a:rPr lang="en-AU" dirty="0" smtClean="0"/>
              <a:t> 3: </a:t>
            </a:r>
            <a:r>
              <a:rPr lang="en-AU" dirty="0" err="1"/>
              <a:t>Liên</a:t>
            </a:r>
            <a:r>
              <a:rPr lang="en-AU" dirty="0"/>
              <a:t> </a:t>
            </a:r>
            <a:r>
              <a:rPr lang="en-AU" dirty="0" err="1"/>
              <a:t>kết</a:t>
            </a:r>
            <a:r>
              <a:rPr lang="en-AU" dirty="0"/>
              <a:t> </a:t>
            </a:r>
            <a:r>
              <a:rPr lang="en-AU" dirty="0" err="1"/>
              <a:t>th</a:t>
            </a:r>
            <a:r>
              <a:rPr lang="vi-VN" dirty="0"/>
              <a:t>ư</a:t>
            </a:r>
            <a:r>
              <a:rPr lang="en-AU" dirty="0"/>
              <a:t> </a:t>
            </a:r>
            <a:r>
              <a:rPr lang="en-AU" dirty="0" err="1"/>
              <a:t>viện</a:t>
            </a:r>
            <a:r>
              <a:rPr lang="en-AU" dirty="0"/>
              <a:t> jQuery </a:t>
            </a:r>
            <a:r>
              <a:rPr lang="en-AU" dirty="0" err="1"/>
              <a:t>thông</a:t>
            </a:r>
            <a:r>
              <a:rPr lang="en-AU" dirty="0"/>
              <a:t> qua </a:t>
            </a:r>
            <a:r>
              <a:rPr lang="en-AU" dirty="0" err="1"/>
              <a:t>CDN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smtClean="0"/>
              <a:t>Microsoft: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ajax.aspnetcdn.com</a:t>
            </a:r>
            <a:r>
              <a:rPr lang="en-US" dirty="0">
                <a:hlinkClick r:id="rId4"/>
              </a:rPr>
              <a:t>/ajax/jQuery/</a:t>
            </a:r>
            <a:r>
              <a:rPr lang="en-US" dirty="0" err="1">
                <a:hlinkClick r:id="rId4"/>
              </a:rPr>
              <a:t>jquery-3.4.1.js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38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2255909"/>
            <a:ext cx="8239125" cy="904028"/>
          </a:xfrm>
        </p:spPr>
        <p:txBody>
          <a:bodyPr/>
          <a:lstStyle/>
          <a:p>
            <a:r>
              <a:rPr lang="en-US" dirty="0"/>
              <a:t>Front-end Essentials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3359857"/>
            <a:ext cx="8239125" cy="579967"/>
          </a:xfrm>
        </p:spPr>
        <p:txBody>
          <a:bodyPr>
            <a:noAutofit/>
          </a:bodyPr>
          <a:lstStyle/>
          <a:p>
            <a:r>
              <a:rPr lang="en-US" sz="3733" b="1" dirty="0" smtClean="0">
                <a:solidFill>
                  <a:srgbClr val="00B050"/>
                </a:solidFill>
              </a:rPr>
              <a:t>jQuery &amp; Ajax</a:t>
            </a:r>
            <a:endParaRPr lang="en-US" sz="3733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16EB-69A5-47D0-B519-D25BBA6D5E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11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Asynchronous JavaScript and </a:t>
            </a:r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Asynchronous (</a:t>
            </a:r>
            <a:r>
              <a:rPr lang="en-US" dirty="0" err="1"/>
              <a:t>Async</a:t>
            </a:r>
            <a:r>
              <a:rPr lang="en-US" dirty="0"/>
              <a:t> –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): M</a:t>
            </a:r>
            <a:r>
              <a:rPr lang="vi-VN" dirty="0" smtClean="0"/>
              <a:t>ột </a:t>
            </a:r>
            <a:r>
              <a:rPr lang="vi-VN" dirty="0"/>
              <a:t>chương trình có thể xử lý không theo tuần tự các hàm, không có quy trình, có thể nhảy đi bỏ qua bước nào </a:t>
            </a:r>
            <a:r>
              <a:rPr lang="vi-VN" dirty="0" smtClean="0"/>
              <a:t>đó</a:t>
            </a:r>
            <a:endParaRPr lang="en-US" dirty="0" smtClean="0"/>
          </a:p>
          <a:p>
            <a:pPr lvl="1"/>
            <a:r>
              <a:rPr lang="en-US" dirty="0"/>
              <a:t>XML </a:t>
            </a:r>
            <a:r>
              <a:rPr lang="en-US" dirty="0" smtClean="0"/>
              <a:t>(</a:t>
            </a:r>
            <a:r>
              <a:rPr lang="en-US" dirty="0" err="1"/>
              <a:t>eXtensible</a:t>
            </a:r>
            <a:r>
              <a:rPr lang="en-US" dirty="0"/>
              <a:t> Markup </a:t>
            </a:r>
            <a:r>
              <a:rPr lang="en-US" dirty="0" smtClean="0"/>
              <a:t>Language): đ</a:t>
            </a:r>
            <a:r>
              <a:rPr lang="vi-VN" dirty="0" smtClean="0"/>
              <a:t>ược </a:t>
            </a:r>
            <a:r>
              <a:rPr lang="vi-VN" dirty="0"/>
              <a:t>thiết kế để chứa dữ </a:t>
            </a:r>
            <a:r>
              <a:rPr lang="vi-VN" dirty="0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sz="2800" dirty="0" err="1"/>
              <a:t>Cả</a:t>
            </a:r>
            <a:r>
              <a:rPr lang="en-US" sz="2800" dirty="0"/>
              <a:t> JavaScript </a:t>
            </a:r>
            <a:r>
              <a:rPr lang="en-US" sz="2800" dirty="0" err="1"/>
              <a:t>và</a:t>
            </a:r>
            <a:r>
              <a:rPr lang="en-US" sz="2800" dirty="0"/>
              <a:t> XML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AJAX.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Ứ</a:t>
            </a:r>
            <a:r>
              <a:rPr lang="en-US" sz="2800" dirty="0" err="1" smtClean="0"/>
              <a:t>ng</a:t>
            </a:r>
            <a:r>
              <a:rPr lang="en-US" sz="2800" dirty="0" smtClean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web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AJAX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data </a:t>
            </a:r>
            <a:r>
              <a:rPr lang="en-US" sz="2800" dirty="0" err="1"/>
              <a:t>từ</a:t>
            </a:r>
            <a:r>
              <a:rPr lang="en-US" sz="2800" dirty="0"/>
              <a:t> server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59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Web </a:t>
            </a:r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dirty="0" smtClean="0"/>
              <a:t>AJAX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có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gì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khác</a:t>
            </a:r>
            <a:r>
              <a:rPr lang="en-US" sz="2800" b="0" dirty="0" smtClean="0"/>
              <a:t> so </a:t>
            </a:r>
            <a:r>
              <a:rPr lang="en-US" sz="2800" b="0" dirty="0" err="1" smtClean="0"/>
              <a:t>với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thường</a:t>
            </a:r>
            <a:endParaRPr lang="en-US" sz="28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713938"/>
              </p:ext>
            </p:extLst>
          </p:nvPr>
        </p:nvGraphicFramePr>
        <p:xfrm>
          <a:off x="371474" y="1007615"/>
          <a:ext cx="11303289" cy="29260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096453">
                  <a:extLst>
                    <a:ext uri="{9D8B030D-6E8A-4147-A177-3AD203B41FA5}">
                      <a16:colId xmlns:a16="http://schemas.microsoft.com/office/drawing/2014/main" val="2922351905"/>
                    </a:ext>
                  </a:extLst>
                </a:gridCol>
                <a:gridCol w="6206836">
                  <a:extLst>
                    <a:ext uri="{9D8B030D-6E8A-4147-A177-3AD203B41FA5}">
                      <a16:colId xmlns:a16="http://schemas.microsoft.com/office/drawing/2014/main" val="2438952684"/>
                    </a:ext>
                  </a:extLst>
                </a:gridCol>
              </a:tblGrid>
              <a:tr h="3791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vi-VN" sz="2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hông </a:t>
                      </a:r>
                      <a:r>
                        <a:rPr lang="vi-V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thường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0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AJAX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597172"/>
                  </a:ext>
                </a:extLst>
              </a:tr>
              <a:tr h="2520191"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HTTP </a:t>
                      </a:r>
                      <a:r>
                        <a:rPr lang="vi-VN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được gửi từ trình duyệt lên máy chủ</a:t>
                      </a:r>
                      <a:r>
                        <a:rPr lang="vi-V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vi-VN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Máy </a:t>
                      </a:r>
                      <a:r>
                        <a:rPr lang="vi-VN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chủ nhận, sau đó phản truy xuất thông tin.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Server </a:t>
                      </a:r>
                      <a:r>
                        <a:rPr lang="vi-VN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gửi dữ liệu được yêu cầu lại cho trình duyệt.</a:t>
                      </a: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Trình </a:t>
                      </a:r>
                      <a:r>
                        <a:rPr lang="vi-VN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duyệt nhận dữ liệu và tải lại trang để hiển thị dữ liệu lên.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vi-VN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 duyệt tạo một lệnh gọi JavaScript để kích hoạt XMLHttpRequest.</a:t>
                      </a:r>
                    </a:p>
                    <a:p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vi-VN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Ở trình duyệt tạo một yêu cầu HTTP gửi lên server.</a:t>
                      </a:r>
                    </a:p>
                    <a:p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vi-VN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 tiếp nhận, truy xuất và gửi lại dữ liệu cho trình duyệt.</a:t>
                      </a:r>
                    </a:p>
                    <a:p>
                      <a:r>
                        <a:rPr lang="en-US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  <a:r>
                        <a:rPr lang="vi-VN" sz="20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 duyệt nhận dữ liệu từ server và ngay lập tức hiển thị lên trang. Không cần tải lại toàn bộ trang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2322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0" name="Picture 6" descr="Getting started with jQuery $.ajax() – Back to Basics | DotNetCur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17" y="4082567"/>
            <a:ext cx="4150913" cy="217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ổng quan về AJAX - Giáo trình về Ajax và Wap - OpenStax CN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7" y="4082567"/>
            <a:ext cx="3909312" cy="227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05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Ajax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</a:p>
          <a:p>
            <a:pPr lvl="1" fontAlgn="base"/>
            <a:r>
              <a:rPr lang="vi-VN" sz="2400" dirty="0"/>
              <a:t>XML và </a:t>
            </a:r>
            <a:r>
              <a:rPr lang="vi-VN" sz="2400" dirty="0" smtClean="0"/>
              <a:t>XSLT</a:t>
            </a:r>
            <a:endParaRPr lang="vi-VN" sz="2400" dirty="0"/>
          </a:p>
          <a:p>
            <a:pPr lvl="1" fontAlgn="base"/>
            <a:r>
              <a:rPr lang="vi-VN" sz="2400" dirty="0"/>
              <a:t>HTML hoặc XHTML </a:t>
            </a:r>
            <a:endParaRPr lang="en-US" sz="2400" dirty="0" smtClean="0"/>
          </a:p>
          <a:p>
            <a:pPr lvl="1" fontAlgn="base"/>
            <a:r>
              <a:rPr lang="vi-VN" sz="2400" dirty="0" smtClean="0"/>
              <a:t>CSS </a:t>
            </a:r>
            <a:endParaRPr lang="en-US" sz="2400" dirty="0" smtClean="0"/>
          </a:p>
          <a:p>
            <a:pPr lvl="1" fontAlgn="base"/>
            <a:r>
              <a:rPr lang="en-US" sz="2400" dirty="0" smtClean="0"/>
              <a:t>HTML </a:t>
            </a:r>
            <a:r>
              <a:rPr lang="vi-VN" sz="2400" dirty="0" smtClean="0"/>
              <a:t>DOM</a:t>
            </a:r>
            <a:endParaRPr lang="vi-VN" sz="2400" dirty="0"/>
          </a:p>
          <a:p>
            <a:pPr lvl="1" fontAlgn="base"/>
            <a:r>
              <a:rPr lang="vi-VN" sz="2400" dirty="0" smtClean="0"/>
              <a:t>JavaScript</a:t>
            </a:r>
            <a:endParaRPr lang="vi-VN" sz="2400" dirty="0"/>
          </a:p>
          <a:p>
            <a:pPr lvl="1" fontAlgn="base"/>
            <a:r>
              <a:rPr lang="vi-VN" sz="2400" dirty="0"/>
              <a:t>Đối tượng XMLHttpRequest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4" name="Picture 6" descr="Ajax Based Web Application | Eonian Software Sol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76" y="1731818"/>
            <a:ext cx="6982378" cy="31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92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6" name="Picture 4" descr="Cách trả về phản hồi Ajax từ cuộc gọi JavaScript không đồng bộ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49" y="1191492"/>
            <a:ext cx="6735906" cy="437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99011" y="1434237"/>
            <a:ext cx="47691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web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tải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-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tải</a:t>
            </a:r>
            <a:r>
              <a:rPr lang="en-US" sz="2800" dirty="0"/>
              <a:t> </a:t>
            </a:r>
            <a:r>
              <a:rPr lang="en-US" sz="2800" dirty="0" err="1"/>
              <a:t>xong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-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tải</a:t>
            </a:r>
            <a:r>
              <a:rPr lang="en-US" sz="2800" dirty="0"/>
              <a:t> </a:t>
            </a:r>
            <a:r>
              <a:rPr lang="en-US" sz="2800" dirty="0" err="1"/>
              <a:t>xong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Gửi</a:t>
            </a:r>
            <a:r>
              <a:rPr lang="en-US" sz="2800" dirty="0" smtClean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- </a:t>
            </a:r>
            <a:r>
              <a:rPr lang="en-US" sz="2800" dirty="0" err="1" smtClean="0"/>
              <a:t>ngầm</a:t>
            </a:r>
            <a:r>
              <a:rPr lang="en-US" sz="2800" dirty="0" smtClean="0"/>
              <a:t> (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suốt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ngươi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114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dirty="0"/>
              <a:t>AJAX - Đối tượng </a:t>
            </a:r>
            <a:r>
              <a:rPr lang="vi-VN" b="0" dirty="0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vi-VN" dirty="0" smtClean="0"/>
              <a:t>ất </a:t>
            </a:r>
            <a:r>
              <a:rPr lang="vi-VN" dirty="0"/>
              <a:t>cả các trình duyệt hiện đại đều hỗ trợ đối tượng XMLHttpRequest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/>
              <a:t>XMLHttpRequest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Debugging Asynchronous JavaScript With Watch Exp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1" y="2970935"/>
            <a:ext cx="7217947" cy="306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85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AJAX </a:t>
            </a:r>
            <a:r>
              <a:rPr lang="en-US" b="0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994935"/>
            <a:ext cx="11496676" cy="4992689"/>
          </a:xfrm>
        </p:spPr>
        <p:txBody>
          <a:bodyPr/>
          <a:lstStyle/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.txt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128" y="1524259"/>
            <a:ext cx="8589818" cy="48320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"demo"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The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XMLHttpRequest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Object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loadDoc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Change Content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xhttp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xhttp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onreadystatechange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readyState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status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"demo"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responseText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xhttp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"GET"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"ajax_info.txt"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xhttp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1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558" y="1724960"/>
            <a:ext cx="7090624" cy="44012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The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XMLHttpRequest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Object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Retrieve data from XML file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Status: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"A1"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Status text: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"A2"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Response: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"A3"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loadDoc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('note.xml')"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Get XML data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loadDoc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xhttp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xhttp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onreadystatechange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readyState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'A1'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'A2'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statusText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'A3'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responseText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xhttp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"GET"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xhttp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70266" y="1894237"/>
            <a:ext cx="4128961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Jani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heading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Reminder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heading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Don't forget me this weekend!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note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80945" y="1409812"/>
            <a:ext cx="10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note.xml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2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jQuery Ajax Metho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1" b="5028"/>
          <a:stretch/>
        </p:blipFill>
        <p:spPr bwMode="auto">
          <a:xfrm>
            <a:off x="654507" y="1320801"/>
            <a:ext cx="10904512" cy="437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5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 syntax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563" y="1068390"/>
            <a:ext cx="11480800" cy="507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DCDCAA"/>
                </a:solidFill>
                <a:latin typeface="Consolas" panose="020B0609020204030204" pitchFamily="49" charset="0"/>
              </a:rPr>
              <a:t>ajax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method_request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//Get, Post, put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url: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page_url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"field1"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"value-1</a:t>
            </a:r>
            <a:r>
              <a:rPr lang="en-US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"field2"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"value-2"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dataType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data_type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//HTML, </a:t>
            </a:r>
            <a:r>
              <a:rPr lang="en-US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, xml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textStatus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jqXHR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 {  },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xhr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 {   },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statusCode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"page not found"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beforeSend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(){ },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DCDCAA"/>
                </a:solidFill>
                <a:latin typeface="Consolas" panose="020B0609020204030204" pitchFamily="49" charset="0"/>
              </a:rPr>
              <a:t>complete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(){ }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to be called when the request finishes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9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Page </a:t>
            </a:r>
            <a:r>
              <a:rPr lang="en-US" b="0" dirty="0" err="1" smtClean="0"/>
              <a:t>đã</a:t>
            </a:r>
            <a:r>
              <a:rPr lang="en-US" b="0" dirty="0"/>
              <a:t> </a:t>
            </a:r>
            <a:r>
              <a:rPr lang="en-US" b="0" dirty="0" err="1" smtClean="0"/>
              <a:t>sẵn</a:t>
            </a:r>
            <a:r>
              <a:rPr lang="en-US" b="0" dirty="0"/>
              <a:t> </a:t>
            </a:r>
            <a:r>
              <a:rPr lang="en-US" b="0" dirty="0" err="1"/>
              <a:t>sàng</a:t>
            </a:r>
            <a:r>
              <a:rPr lang="en-US" b="0" dirty="0"/>
              <a:t> </a:t>
            </a:r>
            <a:r>
              <a:rPr lang="en-US" b="0" dirty="0" err="1" smtClean="0"/>
              <a:t>cho</a:t>
            </a:r>
            <a:r>
              <a:rPr lang="en-US" b="0" dirty="0" smtClean="0"/>
              <a:t>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Để đảm bảo các đoạn mã JQuery không chạy trước khi trang đã được tải </a:t>
            </a:r>
            <a:r>
              <a:rPr lang="vi-VN" dirty="0" smtClean="0"/>
              <a:t>xong</a:t>
            </a:r>
            <a:r>
              <a:rPr lang="en-AU" dirty="0" smtClean="0"/>
              <a:t> </a:t>
            </a:r>
            <a:r>
              <a:rPr lang="en-AU" dirty="0" smtClean="0">
                <a:sym typeface="Wingdings" panose="05000000000000000000" pitchFamily="2" charset="2"/>
              </a:rPr>
              <a:t> </a:t>
            </a:r>
            <a:r>
              <a:rPr lang="vi-VN" dirty="0" smtClean="0"/>
              <a:t>cần </a:t>
            </a:r>
            <a:r>
              <a:rPr lang="vi-VN" dirty="0"/>
              <a:t>sử dụng một sự kiện xác định sẵn tài liệu sẵn </a:t>
            </a:r>
            <a:r>
              <a:rPr lang="vi-VN" dirty="0" smtClean="0"/>
              <a:t>sàng</a:t>
            </a:r>
            <a:r>
              <a:rPr lang="en-AU" dirty="0" smtClean="0"/>
              <a:t>:</a:t>
            </a:r>
          </a:p>
          <a:p>
            <a:r>
              <a:rPr lang="vi-VN" dirty="0" smtClean="0"/>
              <a:t>Cú pháp:</a:t>
            </a:r>
            <a:endParaRPr lang="en-A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518" y="3306654"/>
            <a:ext cx="1171548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vi-V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Liên kết thư viện jQuery --&gt;</a:t>
            </a:r>
            <a:endParaRPr lang="vi-VN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"https://ajax.googleapis.com/ajax/libs/jquery/3.5.1/jquery.min.js"</a:t>
            </a:r>
            <a:r>
              <a:rPr lang="vi-VN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vi-VN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22772" y="4239964"/>
            <a:ext cx="514537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Các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đoạn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JQuery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518" y="4227718"/>
            <a:ext cx="481669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vi-VN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vi-V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vi-VN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vi-V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Các đoạn JQuery</a:t>
            </a:r>
            <a:endParaRPr lang="vi-VN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});</a:t>
            </a:r>
          </a:p>
          <a:p>
            <a:r>
              <a:rPr lang="vi-VN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5104" y="47939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 smtClean="0">
                <a:solidFill>
                  <a:srgbClr val="FF0000"/>
                </a:solidFill>
              </a:rPr>
              <a:t>Hoặc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8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4" descr="Kết quả hình ảnh cho gre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32" y="1932198"/>
            <a:ext cx="8232776" cy="266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23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4AA7-D894-40B9-BFD8-9E9EC49F07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window.onload</a:t>
            </a:r>
            <a:r>
              <a:rPr lang="en-US" sz="3600" dirty="0"/>
              <a:t>() vs $(document).ready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651" y="1775730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'window loaded'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'document loaded'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AutoShape 2" descr="TPQ – Thought Provoking Questions - Summation by Auren Hoff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093" y="1782478"/>
            <a:ext cx="2143125" cy="21431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28764" y="4265961"/>
            <a:ext cx="4009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AU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AU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AU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AU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AU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ước</a:t>
            </a:r>
            <a:r>
              <a:rPr lang="en-AU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3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Cú</a:t>
            </a:r>
            <a:r>
              <a:rPr lang="en-US" b="0" dirty="0"/>
              <a:t> </a:t>
            </a:r>
            <a:r>
              <a:rPr lang="en-US" b="0" dirty="0" err="1"/>
              <a:t>pháp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1133476"/>
            <a:ext cx="11496676" cy="5222875"/>
          </a:xfrm>
        </p:spPr>
        <p:txBody>
          <a:bodyPr>
            <a:normAutofit/>
          </a:bodyPr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HTML</a:t>
            </a:r>
          </a:p>
          <a:p>
            <a:pPr lvl="1"/>
            <a:r>
              <a:rPr lang="en-US" altLang="en-US" sz="2800" dirty="0" err="1" smtClean="0">
                <a:solidFill>
                  <a:srgbClr val="2D2D2D"/>
                </a:solidFill>
                <a:latin typeface="Noto Serif"/>
              </a:rPr>
              <a:t>Trong</a:t>
            </a:r>
            <a:r>
              <a:rPr lang="en-US" altLang="en-US" sz="2800" dirty="0" smtClean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Javascript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thuần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,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muốn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một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trong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HTML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bạn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sẽ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có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cú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 smtClean="0">
                <a:solidFill>
                  <a:srgbClr val="2D2D2D"/>
                </a:solidFill>
                <a:latin typeface="Noto Serif"/>
              </a:rPr>
              <a:t>pháp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400" dirty="0" err="1">
                <a:solidFill>
                  <a:srgbClr val="C7254E"/>
                </a:solidFill>
                <a:latin typeface="Menlo"/>
              </a:rPr>
              <a:t>document.getElementBy</a:t>
            </a:r>
            <a:r>
              <a:rPr lang="en-US" altLang="en-US" sz="2400" dirty="0">
                <a:solidFill>
                  <a:srgbClr val="C7254E"/>
                </a:solidFill>
                <a:latin typeface="Menlo"/>
              </a:rPr>
              <a:t>{</a:t>
            </a:r>
            <a:r>
              <a:rPr lang="en-US" altLang="en-US" sz="2400" dirty="0" err="1">
                <a:solidFill>
                  <a:srgbClr val="C7254E"/>
                </a:solidFill>
                <a:latin typeface="Menlo"/>
              </a:rPr>
              <a:t>Id|Class|Tagname</a:t>
            </a:r>
            <a:r>
              <a:rPr lang="en-US" altLang="en-US" sz="2400" dirty="0" smtClean="0">
                <a:solidFill>
                  <a:srgbClr val="C7254E"/>
                </a:solidFill>
                <a:latin typeface="Menlo"/>
              </a:rPr>
              <a:t>}("element</a:t>
            </a:r>
            <a:r>
              <a:rPr lang="en-US" altLang="en-US" sz="2400" dirty="0">
                <a:solidFill>
                  <a:srgbClr val="C7254E"/>
                </a:solidFill>
                <a:latin typeface="Menlo"/>
              </a:rPr>
              <a:t>")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pPr lvl="1"/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Trong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JQuery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để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ra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một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trong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HTML </a:t>
            </a:r>
            <a:r>
              <a:rPr lang="en-US" altLang="en-US" sz="2800" dirty="0" err="1" smtClean="0">
                <a:solidFill>
                  <a:srgbClr val="2D2D2D"/>
                </a:solidFill>
                <a:latin typeface="Noto Serif"/>
              </a:rPr>
              <a:t>chỉ</a:t>
            </a:r>
            <a:r>
              <a:rPr lang="en-US" altLang="en-US" sz="2800" dirty="0" smtClean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cần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sử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800" dirty="0" err="1">
                <a:solidFill>
                  <a:srgbClr val="2D2D2D"/>
                </a:solidFill>
                <a:latin typeface="Noto Serif"/>
              </a:rPr>
              <a:t>dụng</a:t>
            </a:r>
            <a:r>
              <a:rPr lang="en-US" altLang="en-US" sz="28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3600" dirty="0" smtClean="0">
                <a:solidFill>
                  <a:srgbClr val="C7254E"/>
                </a:solidFill>
                <a:latin typeface="Menlo"/>
              </a:rPr>
              <a:t>$(</a:t>
            </a:r>
            <a:r>
              <a:rPr lang="en-US" altLang="en-US" sz="3600" dirty="0">
                <a:solidFill>
                  <a:srgbClr val="C7254E"/>
                </a:solidFill>
                <a:latin typeface="Menlo"/>
              </a:rPr>
              <a:t>selector</a:t>
            </a:r>
            <a:r>
              <a:rPr lang="en-US" altLang="en-US" sz="3600" dirty="0" smtClean="0">
                <a:solidFill>
                  <a:srgbClr val="C7254E"/>
                </a:solidFill>
                <a:latin typeface="Menlo"/>
              </a:rPr>
              <a:t>)</a:t>
            </a:r>
            <a:r>
              <a:rPr lang="en-US" altLang="en-US" sz="3600" dirty="0" smtClean="0"/>
              <a:t>:</a:t>
            </a:r>
          </a:p>
          <a:p>
            <a:pPr lvl="2"/>
            <a:r>
              <a:rPr lang="en-US" altLang="en-US" sz="1800" dirty="0" smtClean="0">
                <a:solidFill>
                  <a:srgbClr val="C7254E"/>
                </a:solidFill>
                <a:latin typeface="Menlo"/>
              </a:rPr>
              <a:t>$ 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(This)</a:t>
            </a:r>
            <a:r>
              <a:rPr lang="en-US" altLang="en-US" sz="1800" dirty="0">
                <a:solidFill>
                  <a:srgbClr val="2D2D2D"/>
                </a:solidFill>
                <a:latin typeface="Noto Serif"/>
              </a:rPr>
              <a:t> : </a:t>
            </a:r>
            <a:r>
              <a:rPr lang="en-US" altLang="en-US" sz="18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1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18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1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18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1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1800" dirty="0" err="1">
                <a:solidFill>
                  <a:srgbClr val="2D2D2D"/>
                </a:solidFill>
                <a:latin typeface="Noto Serif"/>
              </a:rPr>
              <a:t>hiện</a:t>
            </a:r>
            <a:r>
              <a:rPr lang="en-US" altLang="en-US" sz="18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1800" dirty="0" err="1">
                <a:solidFill>
                  <a:srgbClr val="2D2D2D"/>
                </a:solidFill>
                <a:latin typeface="Noto Serif"/>
              </a:rPr>
              <a:t>tại</a:t>
            </a:r>
            <a:r>
              <a:rPr lang="en-US" altLang="en-US" sz="1800" dirty="0" smtClean="0">
                <a:solidFill>
                  <a:srgbClr val="2D2D2D"/>
                </a:solidFill>
                <a:latin typeface="Noto Serif"/>
              </a:rPr>
              <a:t>.</a:t>
            </a:r>
          </a:p>
          <a:p>
            <a:pPr lvl="2"/>
            <a:r>
              <a:rPr lang="en-US" altLang="en-US" sz="1800" dirty="0" smtClean="0">
                <a:solidFill>
                  <a:srgbClr val="C7254E"/>
                </a:solidFill>
                <a:latin typeface="Menlo"/>
              </a:rPr>
              <a:t>$ 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("</a:t>
            </a:r>
            <a:r>
              <a:rPr lang="en-US" altLang="en-US" sz="1800" dirty="0" err="1">
                <a:solidFill>
                  <a:srgbClr val="C7254E"/>
                </a:solidFill>
                <a:latin typeface="Menlo"/>
              </a:rPr>
              <a:t>h1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")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 :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các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thẻ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1800" dirty="0" err="1">
                <a:solidFill>
                  <a:srgbClr val="C7254E"/>
                </a:solidFill>
                <a:latin typeface="Menlo"/>
              </a:rPr>
              <a:t>H1</a:t>
            </a:r>
            <a:r>
              <a:rPr lang="en-US" altLang="en-US" sz="2000" dirty="0" smtClean="0">
                <a:solidFill>
                  <a:srgbClr val="2D2D2D"/>
                </a:solidFill>
                <a:latin typeface="Noto Serif"/>
              </a:rPr>
              <a:t>.</a:t>
            </a:r>
          </a:p>
          <a:p>
            <a:pPr lvl="2"/>
            <a:r>
              <a:rPr lang="en-US" altLang="en-US" sz="1800" dirty="0" smtClean="0">
                <a:solidFill>
                  <a:srgbClr val="C7254E"/>
                </a:solidFill>
                <a:latin typeface="Menlo"/>
              </a:rPr>
              <a:t>$ 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(".Test")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 :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các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có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class “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Test</a:t>
            </a:r>
            <a:r>
              <a:rPr lang="en-US" altLang="en-US" sz="2000" dirty="0" smtClean="0">
                <a:solidFill>
                  <a:srgbClr val="2D2D2D"/>
                </a:solidFill>
                <a:latin typeface="Noto Serif"/>
              </a:rPr>
              <a:t>“.</a:t>
            </a:r>
          </a:p>
          <a:p>
            <a:pPr lvl="2"/>
            <a:r>
              <a:rPr lang="en-US" altLang="en-US" sz="1800" dirty="0" smtClean="0">
                <a:solidFill>
                  <a:srgbClr val="C7254E"/>
                </a:solidFill>
                <a:latin typeface="Menlo"/>
              </a:rPr>
              <a:t>$ 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("# Test")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 :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có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ID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là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“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Test</a:t>
            </a:r>
            <a:r>
              <a:rPr lang="en-US" altLang="en-US" sz="2000" dirty="0" smtClean="0">
                <a:solidFill>
                  <a:srgbClr val="2D2D2D"/>
                </a:solidFill>
                <a:latin typeface="Noto Serif"/>
              </a:rPr>
              <a:t>“.</a:t>
            </a:r>
          </a:p>
          <a:p>
            <a:pPr lvl="2"/>
            <a:r>
              <a:rPr lang="en-US" altLang="en-US" sz="1800" dirty="0" smtClean="0">
                <a:solidFill>
                  <a:srgbClr val="C7254E"/>
                </a:solidFill>
                <a:latin typeface="Menlo"/>
              </a:rPr>
              <a:t>$ 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("*")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 : 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tất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cả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000" dirty="0" smtClean="0">
                <a:solidFill>
                  <a:srgbClr val="2D2D2D"/>
                </a:solidFill>
                <a:latin typeface="Noto Serif"/>
              </a:rPr>
              <a:t>.</a:t>
            </a:r>
          </a:p>
          <a:p>
            <a:pPr lvl="2"/>
            <a:r>
              <a:rPr lang="en-US" altLang="en-US" sz="1800" dirty="0" smtClean="0">
                <a:solidFill>
                  <a:srgbClr val="C7254E"/>
                </a:solidFill>
                <a:latin typeface="Menlo"/>
              </a:rPr>
              <a:t>$("</a:t>
            </a:r>
            <a:r>
              <a:rPr lang="en-US" altLang="en-US" sz="1800" dirty="0" err="1">
                <a:solidFill>
                  <a:srgbClr val="C7254E"/>
                </a:solidFill>
                <a:latin typeface="Menlo"/>
              </a:rPr>
              <a:t>p.intro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")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 :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các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p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có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class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là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“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intro</a:t>
            </a:r>
            <a:r>
              <a:rPr lang="en-US" altLang="en-US" sz="2000" dirty="0" smtClean="0">
                <a:solidFill>
                  <a:srgbClr val="2D2D2D"/>
                </a:solidFill>
                <a:latin typeface="Noto Serif"/>
              </a:rPr>
              <a:t>“</a:t>
            </a:r>
          </a:p>
          <a:p>
            <a:pPr lvl="2"/>
            <a:r>
              <a:rPr lang="en-US" altLang="en-US" sz="1800" dirty="0" smtClean="0">
                <a:solidFill>
                  <a:srgbClr val="C7254E"/>
                </a:solidFill>
                <a:latin typeface="Menlo"/>
              </a:rPr>
              <a:t>$("</a:t>
            </a:r>
            <a:r>
              <a:rPr lang="en-US" altLang="en-US" sz="1800" dirty="0" err="1">
                <a:solidFill>
                  <a:srgbClr val="C7254E"/>
                </a:solidFill>
                <a:latin typeface="Menlo"/>
              </a:rPr>
              <a:t>p:first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")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 :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p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đầu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tiên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trong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tài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000" dirty="0" err="1">
                <a:solidFill>
                  <a:srgbClr val="2D2D2D"/>
                </a:solidFill>
                <a:latin typeface="Noto Serif"/>
              </a:rPr>
              <a:t>liệu</a:t>
            </a:r>
            <a:r>
              <a:rPr lang="en-US" altLang="en-US" sz="2000" dirty="0">
                <a:solidFill>
                  <a:srgbClr val="2D2D2D"/>
                </a:solidFill>
                <a:latin typeface="Noto Serif"/>
              </a:rPr>
              <a:t> HTML</a:t>
            </a:r>
            <a:r>
              <a:rPr lang="en-US" altLang="en-US" sz="2000" dirty="0" smtClean="0">
                <a:solidFill>
                  <a:srgbClr val="2D2D2D"/>
                </a:solidFill>
                <a:latin typeface="Noto Serif"/>
              </a:rPr>
              <a:t>.</a:t>
            </a:r>
            <a:endParaRPr lang="en-US" altLang="en-US" sz="6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2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Cú</a:t>
            </a:r>
            <a:r>
              <a:rPr lang="en-US" b="0" dirty="0"/>
              <a:t> </a:t>
            </a:r>
            <a:r>
              <a:rPr lang="en-US" b="0" dirty="0" err="1"/>
              <a:t>pháp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 smtClean="0"/>
              <a:t>Jquery</a:t>
            </a:r>
            <a:r>
              <a:rPr lang="en-US" b="0" dirty="0" smtClean="0"/>
              <a:t> (</a:t>
            </a:r>
            <a:r>
              <a:rPr lang="en-US" b="0" dirty="0" err="1" smtClean="0"/>
              <a:t>tt</a:t>
            </a:r>
            <a:r>
              <a:rPr lang="en-US" b="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Lấy</a:t>
            </a:r>
            <a:r>
              <a:rPr lang="en-AU" dirty="0" smtClean="0"/>
              <a:t> </a:t>
            </a:r>
            <a:r>
              <a:rPr lang="en-AU" dirty="0" err="1" smtClean="0"/>
              <a:t>phần</a:t>
            </a:r>
            <a:r>
              <a:rPr lang="en-AU" dirty="0"/>
              <a:t> </a:t>
            </a:r>
            <a:r>
              <a:rPr lang="en-AU" dirty="0" err="1" smtClean="0"/>
              <a:t>tử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/>
              <a:t>HTML </a:t>
            </a:r>
            <a:r>
              <a:rPr lang="en-AU" dirty="0" err="1" smtClean="0"/>
              <a:t>với</a:t>
            </a:r>
            <a:r>
              <a:rPr lang="en-AU" dirty="0" smtClean="0"/>
              <a:t> jQuery:</a:t>
            </a:r>
          </a:p>
          <a:p>
            <a:pPr lvl="1"/>
            <a:r>
              <a:rPr lang="en-US" altLang="en-US" sz="2200" dirty="0" smtClean="0">
                <a:solidFill>
                  <a:srgbClr val="C7254E"/>
                </a:solidFill>
                <a:latin typeface="Menlo"/>
              </a:rPr>
              <a:t>$("</a:t>
            </a:r>
            <a:r>
              <a:rPr lang="en-US" altLang="en-US" sz="2200" dirty="0" err="1">
                <a:solidFill>
                  <a:srgbClr val="C7254E"/>
                </a:solidFill>
                <a:latin typeface="Menlo"/>
              </a:rPr>
              <a:t>p:last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")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: 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p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cuối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cùng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trong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tài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liệu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HTML</a:t>
            </a:r>
            <a:r>
              <a:rPr lang="en-US" altLang="en-US" sz="2200" dirty="0" smtClean="0">
                <a:solidFill>
                  <a:srgbClr val="2D2D2D"/>
                </a:solidFill>
                <a:latin typeface="Noto Serif"/>
              </a:rPr>
              <a:t>.</a:t>
            </a:r>
          </a:p>
          <a:p>
            <a:pPr lvl="1"/>
            <a:r>
              <a:rPr lang="en-US" altLang="en-US" sz="2200" dirty="0" smtClean="0">
                <a:solidFill>
                  <a:srgbClr val="C7254E"/>
                </a:solidFill>
                <a:latin typeface="Menlo"/>
              </a:rPr>
              <a:t>$("</a:t>
            </a:r>
            <a:r>
              <a:rPr lang="en-US" altLang="en-US" sz="2200" dirty="0" err="1">
                <a:solidFill>
                  <a:srgbClr val="C7254E"/>
                </a:solidFill>
                <a:latin typeface="Menlo"/>
              </a:rPr>
              <a:t>ul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 </a:t>
            </a:r>
            <a:r>
              <a:rPr lang="en-US" altLang="en-US" sz="2200" dirty="0" err="1">
                <a:solidFill>
                  <a:srgbClr val="C7254E"/>
                </a:solidFill>
                <a:latin typeface="Menlo"/>
              </a:rPr>
              <a:t>li:first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")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: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li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đầu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tiên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trong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 err="1" smtClean="0">
                <a:solidFill>
                  <a:srgbClr val="C7254E"/>
                </a:solidFill>
                <a:latin typeface="Menlo"/>
              </a:rPr>
              <a:t>ul</a:t>
            </a:r>
            <a:endParaRPr lang="en-US" altLang="en-US" sz="2200" dirty="0" smtClean="0">
              <a:solidFill>
                <a:srgbClr val="C7254E"/>
              </a:solidFill>
              <a:latin typeface="Menlo"/>
            </a:endParaRPr>
          </a:p>
          <a:p>
            <a:pPr lvl="1"/>
            <a:r>
              <a:rPr lang="en-US" altLang="en-US" sz="2200" dirty="0" smtClean="0">
                <a:solidFill>
                  <a:srgbClr val="C7254E"/>
                </a:solidFill>
                <a:latin typeface="Menlo"/>
              </a:rPr>
              <a:t>$("[</a:t>
            </a:r>
            <a:r>
              <a:rPr lang="en-US" altLang="en-US" sz="2200" dirty="0" err="1">
                <a:solidFill>
                  <a:srgbClr val="C7254E"/>
                </a:solidFill>
                <a:latin typeface="Menlo"/>
              </a:rPr>
              <a:t>href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]")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: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các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có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thuộc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tính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 err="1">
                <a:solidFill>
                  <a:srgbClr val="C7254E"/>
                </a:solidFill>
                <a:latin typeface="Menlo"/>
              </a:rPr>
              <a:t>href</a:t>
            </a:r>
            <a:r>
              <a:rPr lang="en-US" altLang="en-US" sz="2200" dirty="0" smtClean="0">
                <a:solidFill>
                  <a:srgbClr val="2D2D2D"/>
                </a:solidFill>
                <a:latin typeface="Noto Serif"/>
              </a:rPr>
              <a:t>. </a:t>
            </a:r>
          </a:p>
          <a:p>
            <a:pPr lvl="1"/>
            <a:r>
              <a:rPr lang="en-US" altLang="en-US" sz="2200" dirty="0" smtClean="0">
                <a:solidFill>
                  <a:srgbClr val="C7254E"/>
                </a:solidFill>
                <a:latin typeface="Menlo"/>
              </a:rPr>
              <a:t>$("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a[target='_blank']")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:  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các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a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có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thuộc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tính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target='_</a:t>
            </a:r>
            <a:r>
              <a:rPr lang="en-US" altLang="en-US" sz="2200" dirty="0" smtClean="0">
                <a:solidFill>
                  <a:srgbClr val="C7254E"/>
                </a:solidFill>
                <a:latin typeface="Menlo"/>
              </a:rPr>
              <a:t>blank‘</a:t>
            </a:r>
          </a:p>
          <a:p>
            <a:pPr lvl="1"/>
            <a:r>
              <a:rPr lang="en-US" altLang="en-US" sz="2200" dirty="0" smtClean="0">
                <a:solidFill>
                  <a:srgbClr val="C7254E"/>
                </a:solidFill>
                <a:latin typeface="Menlo"/>
              </a:rPr>
              <a:t>$("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a[target!='_blank']")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:  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các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a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có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thuộc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tính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target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nhưng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không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phải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là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'_</a:t>
            </a:r>
            <a:r>
              <a:rPr lang="en-US" altLang="en-US" sz="2200" dirty="0" smtClean="0">
                <a:solidFill>
                  <a:srgbClr val="C7254E"/>
                </a:solidFill>
                <a:latin typeface="Menlo"/>
              </a:rPr>
              <a:t>blank’</a:t>
            </a:r>
          </a:p>
          <a:p>
            <a:pPr lvl="1"/>
            <a:r>
              <a:rPr lang="en-US" altLang="en-US" sz="2200" dirty="0" smtClean="0">
                <a:solidFill>
                  <a:srgbClr val="C7254E"/>
                </a:solidFill>
                <a:latin typeface="Menlo"/>
              </a:rPr>
              <a:t>$(":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button")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: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các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button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hoặc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các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input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có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loại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là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button</a:t>
            </a:r>
            <a:r>
              <a:rPr lang="en-US" altLang="en-US" sz="2200" dirty="0" smtClean="0">
                <a:solidFill>
                  <a:srgbClr val="2D2D2D"/>
                </a:solidFill>
                <a:latin typeface="Noto Serif"/>
              </a:rPr>
              <a:t>.</a:t>
            </a:r>
          </a:p>
          <a:p>
            <a:pPr lvl="1"/>
            <a:r>
              <a:rPr lang="en-US" altLang="en-US" sz="2200" dirty="0" smtClean="0">
                <a:solidFill>
                  <a:srgbClr val="C7254E"/>
                </a:solidFill>
                <a:latin typeface="Menlo"/>
              </a:rPr>
              <a:t>$("</a:t>
            </a:r>
            <a:r>
              <a:rPr lang="en-US" altLang="en-US" sz="2200" dirty="0" err="1">
                <a:solidFill>
                  <a:srgbClr val="C7254E"/>
                </a:solidFill>
                <a:latin typeface="Menlo"/>
              </a:rPr>
              <a:t>tr:even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")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: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các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 err="1">
                <a:solidFill>
                  <a:srgbClr val="C7254E"/>
                </a:solidFill>
                <a:latin typeface="Menlo"/>
              </a:rPr>
              <a:t>tr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chẵn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trong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bảng</a:t>
            </a:r>
            <a:r>
              <a:rPr lang="en-US" altLang="en-US" sz="2200" dirty="0" smtClean="0">
                <a:solidFill>
                  <a:srgbClr val="2D2D2D"/>
                </a:solidFill>
                <a:latin typeface="Noto Serif"/>
              </a:rPr>
              <a:t>.</a:t>
            </a:r>
          </a:p>
          <a:p>
            <a:pPr lvl="1"/>
            <a:r>
              <a:rPr lang="en-US" altLang="en-US" sz="2200" dirty="0" smtClean="0">
                <a:solidFill>
                  <a:srgbClr val="C7254E"/>
                </a:solidFill>
                <a:latin typeface="Menlo"/>
              </a:rPr>
              <a:t>$("</a:t>
            </a:r>
            <a:r>
              <a:rPr lang="en-US" altLang="en-US" sz="2200" dirty="0" err="1">
                <a:solidFill>
                  <a:srgbClr val="C7254E"/>
                </a:solidFill>
                <a:latin typeface="Menlo"/>
              </a:rPr>
              <a:t>tr:odd</a:t>
            </a:r>
            <a:r>
              <a:rPr lang="en-US" altLang="en-US" sz="2200" dirty="0">
                <a:solidFill>
                  <a:srgbClr val="C7254E"/>
                </a:solidFill>
                <a:latin typeface="Menlo"/>
              </a:rPr>
              <a:t>")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:  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Lấy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các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phần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tử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 err="1">
                <a:solidFill>
                  <a:srgbClr val="C7254E"/>
                </a:solidFill>
                <a:latin typeface="Menlo"/>
              </a:rPr>
              <a:t>tr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 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lẽ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trong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 </a:t>
            </a:r>
            <a:r>
              <a:rPr lang="en-US" altLang="en-US" sz="2200" dirty="0" err="1">
                <a:solidFill>
                  <a:srgbClr val="2D2D2D"/>
                </a:solidFill>
                <a:latin typeface="Noto Serif"/>
              </a:rPr>
              <a:t>bảng</a:t>
            </a:r>
            <a:r>
              <a:rPr lang="en-US" altLang="en-US" sz="2200" dirty="0">
                <a:solidFill>
                  <a:srgbClr val="2D2D2D"/>
                </a:solidFill>
                <a:latin typeface="Noto Serif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6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err="1" smtClean="0"/>
              <a:t>Xác</a:t>
            </a:r>
            <a:r>
              <a:rPr lang="en-AU" sz="3200" dirty="0"/>
              <a:t> </a:t>
            </a:r>
            <a:r>
              <a:rPr lang="en-AU" sz="3200" dirty="0" err="1" smtClean="0"/>
              <a:t>định</a:t>
            </a:r>
            <a:r>
              <a:rPr lang="en-AU" sz="3200" dirty="0"/>
              <a:t> </a:t>
            </a:r>
            <a:r>
              <a:rPr lang="en-AU" sz="3200" dirty="0" err="1" smtClean="0"/>
              <a:t>phần</a:t>
            </a:r>
            <a:r>
              <a:rPr lang="en-AU" sz="3200" dirty="0"/>
              <a:t> </a:t>
            </a:r>
            <a:r>
              <a:rPr lang="en-AU" sz="3200" dirty="0" err="1" smtClean="0"/>
              <a:t>tử</a:t>
            </a:r>
            <a:r>
              <a:rPr lang="en-AU" sz="3200" dirty="0" smtClean="0"/>
              <a:t> </a:t>
            </a:r>
            <a:r>
              <a:rPr lang="en-AU" sz="3200" dirty="0"/>
              <a:t>HTML </a:t>
            </a:r>
            <a:r>
              <a:rPr lang="en-AU" sz="3200" dirty="0" err="1" smtClean="0"/>
              <a:t>thông</a:t>
            </a:r>
            <a:r>
              <a:rPr lang="en-AU" sz="3200" dirty="0" smtClean="0"/>
              <a:t> </a:t>
            </a:r>
            <a:r>
              <a:rPr lang="en-AU" sz="3200" dirty="0"/>
              <a:t>qua </a:t>
            </a:r>
            <a:r>
              <a:rPr lang="en-AU" sz="3200" dirty="0" err="1" smtClean="0"/>
              <a:t>tên</a:t>
            </a:r>
            <a:r>
              <a:rPr lang="en-AU" sz="3200" dirty="0"/>
              <a:t> </a:t>
            </a:r>
            <a:r>
              <a:rPr lang="en-AU" sz="3200" dirty="0" err="1"/>
              <a:t>thẻ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jQuery Selectors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606" y="1100155"/>
            <a:ext cx="5558513" cy="236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1474" y="3619797"/>
            <a:ext cx="11034645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 is paragraph.'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appends text to all p elements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 is div.'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appends text to all div elements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164" y="1140150"/>
            <a:ext cx="1573236" cy="22049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1474" y="1269774"/>
            <a:ext cx="254143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nn-NO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nn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nn-NO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nn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nn-NO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n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nn-NO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nn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nn-NO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nn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nn-NO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nn-NO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226290" y="1582461"/>
            <a:ext cx="373488" cy="14037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6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err="1"/>
              <a:t>Xác</a:t>
            </a:r>
            <a:r>
              <a:rPr lang="en-AU" sz="4000" dirty="0"/>
              <a:t> </a:t>
            </a:r>
            <a:r>
              <a:rPr lang="en-AU" sz="4000" dirty="0" err="1"/>
              <a:t>định</a:t>
            </a:r>
            <a:r>
              <a:rPr lang="en-AU" sz="4000" dirty="0"/>
              <a:t> </a:t>
            </a:r>
            <a:r>
              <a:rPr lang="en-AU" sz="4000" dirty="0" err="1"/>
              <a:t>phần</a:t>
            </a:r>
            <a:r>
              <a:rPr lang="en-AU" sz="4000" dirty="0"/>
              <a:t> </a:t>
            </a:r>
            <a:r>
              <a:rPr lang="en-AU" sz="4000" dirty="0" err="1"/>
              <a:t>tử</a:t>
            </a:r>
            <a:r>
              <a:rPr lang="en-AU" sz="4000" dirty="0"/>
              <a:t> HTML </a:t>
            </a:r>
            <a:r>
              <a:rPr lang="en-AU" sz="4000" dirty="0" err="1"/>
              <a:t>thông</a:t>
            </a:r>
            <a:r>
              <a:rPr lang="en-AU" sz="4000" dirty="0"/>
              <a:t> qua </a:t>
            </a:r>
            <a:r>
              <a:rPr lang="en-AU" sz="4000" dirty="0" smtClean="0"/>
              <a:t>id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 descr="jQuery Selectors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0" y="1138339"/>
            <a:ext cx="4914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06068" y="1323495"/>
            <a:ext cx="346871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myDiv1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impPrg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myDiv2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1525" y="3646585"/>
            <a:ext cx="1109662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impPrg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 element</a:t>
            </a:r>
            <a:r>
              <a:rPr lang="en-US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 id is 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impPrg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    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myDiv2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 element</a:t>
            </a:r>
            <a:r>
              <a:rPr lang="en-US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 id is 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myDiv2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85" y="5489873"/>
            <a:ext cx="2914650" cy="8096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274779" y="5020279"/>
            <a:ext cx="1558344" cy="441168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7596</Words>
  <Application>Microsoft Office PowerPoint</Application>
  <PresentationFormat>Widescreen</PresentationFormat>
  <Paragraphs>729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Menlo</vt:lpstr>
      <vt:lpstr>Noto Serif</vt:lpstr>
      <vt:lpstr>Verdana</vt:lpstr>
      <vt:lpstr>Verdana</vt:lpstr>
      <vt:lpstr>Wingdings</vt:lpstr>
      <vt:lpstr>Template_Internal_Course</vt:lpstr>
      <vt:lpstr>Front-end Essentials</vt:lpstr>
      <vt:lpstr>Giới thiệu về jQuery</vt:lpstr>
      <vt:lpstr>Liên kết thư viện jQuery</vt:lpstr>
      <vt:lpstr>Page đã sẵn sàng cho jQuery</vt:lpstr>
      <vt:lpstr>window.onload() vs $(document).ready()</vt:lpstr>
      <vt:lpstr>Cú pháp của JQuery</vt:lpstr>
      <vt:lpstr>Cú pháp của Jquery (tt)</vt:lpstr>
      <vt:lpstr>Xác định phần tử HTML thông qua tên thẻ</vt:lpstr>
      <vt:lpstr>Xác định phần tử HTML thông qua id</vt:lpstr>
      <vt:lpstr>jQuery và DOM</vt:lpstr>
      <vt:lpstr>Thao tác trên thuộc tính HTML trong jQ</vt:lpstr>
      <vt:lpstr>Thao tác trên thuộc tính HTML trong jQ</vt:lpstr>
      <vt:lpstr>Duyệt HTML DOM với jQ</vt:lpstr>
      <vt:lpstr>Duyệt HTML DOM với jQ</vt:lpstr>
      <vt:lpstr>Thao tác với CSS sử dụng jQ</vt:lpstr>
      <vt:lpstr>Thao tác với CSS sử dụng jQ</vt:lpstr>
      <vt:lpstr>CSS sử dụng jQ</vt:lpstr>
      <vt:lpstr>jQuery Animation</vt:lpstr>
      <vt:lpstr>jQuery Animation</vt:lpstr>
      <vt:lpstr>jQuery Animation – hide, toogle</vt:lpstr>
      <vt:lpstr>jQuery Animation - animate</vt:lpstr>
      <vt:lpstr>Code gợi ý khác</vt:lpstr>
      <vt:lpstr>HTML5 Progress Bar</vt:lpstr>
      <vt:lpstr>HTML5 Progress Bar (tt)</vt:lpstr>
      <vt:lpstr>jQuery Form</vt:lpstr>
      <vt:lpstr>jQuery Event</vt:lpstr>
      <vt:lpstr>Ví dụ</vt:lpstr>
      <vt:lpstr>CSS Code gợi ý</vt:lpstr>
      <vt:lpstr>jQuery Code gợi ý</vt:lpstr>
      <vt:lpstr>Front-end Essentials</vt:lpstr>
      <vt:lpstr>AJAX là gì</vt:lpstr>
      <vt:lpstr>Web sử dụng AJAX có gì khác so với Web thông thường</vt:lpstr>
      <vt:lpstr>Công nghệ Ajax </vt:lpstr>
      <vt:lpstr>Ajax hoạt động như thế nào</vt:lpstr>
      <vt:lpstr>AJAX - Đối tượng XMLHttpRequest</vt:lpstr>
      <vt:lpstr>AJAX Examples</vt:lpstr>
      <vt:lpstr>Load dữ liệu từ File .xml</vt:lpstr>
      <vt:lpstr>jQuery Ajax </vt:lpstr>
      <vt:lpstr>jQuery Ajax syntax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EVENT HANDLERS</dc:title>
  <dc:creator>Microsoft account</dc:creator>
  <cp:lastModifiedBy>Ho Duc Linh (FA.DN)</cp:lastModifiedBy>
  <cp:revision>171</cp:revision>
  <dcterms:created xsi:type="dcterms:W3CDTF">2020-06-01T15:17:39Z</dcterms:created>
  <dcterms:modified xsi:type="dcterms:W3CDTF">2020-09-10T03:47:55Z</dcterms:modified>
</cp:coreProperties>
</file>