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72" r:id="rId1"/>
  </p:sldMasterIdLst>
  <p:notesMasterIdLst>
    <p:notesMasterId r:id="rId31"/>
  </p:notesMasterIdLst>
  <p:sldIdLst>
    <p:sldId id="322" r:id="rId2"/>
    <p:sldId id="323" r:id="rId3"/>
    <p:sldId id="324" r:id="rId4"/>
    <p:sldId id="325" r:id="rId5"/>
    <p:sldId id="326" r:id="rId6"/>
    <p:sldId id="331" r:id="rId7"/>
    <p:sldId id="332" r:id="rId8"/>
    <p:sldId id="333" r:id="rId9"/>
    <p:sldId id="383" r:id="rId10"/>
    <p:sldId id="382" r:id="rId11"/>
    <p:sldId id="334" r:id="rId12"/>
    <p:sldId id="342" r:id="rId13"/>
    <p:sldId id="384" r:id="rId14"/>
    <p:sldId id="385" r:id="rId15"/>
    <p:sldId id="386" r:id="rId16"/>
    <p:sldId id="387" r:id="rId17"/>
    <p:sldId id="388" r:id="rId18"/>
    <p:sldId id="389" r:id="rId19"/>
    <p:sldId id="371" r:id="rId20"/>
    <p:sldId id="372" r:id="rId21"/>
    <p:sldId id="373" r:id="rId22"/>
    <p:sldId id="375" r:id="rId23"/>
    <p:sldId id="374" r:id="rId24"/>
    <p:sldId id="376" r:id="rId25"/>
    <p:sldId id="378" r:id="rId26"/>
    <p:sldId id="379" r:id="rId27"/>
    <p:sldId id="381" r:id="rId28"/>
    <p:sldId id="380" r:id="rId29"/>
    <p:sldId id="368" r:id="rId30"/>
  </p:sldIdLst>
  <p:sldSz cx="12192000" cy="6858000"/>
  <p:notesSz cx="6858000" cy="9144000"/>
  <p:custDataLst>
    <p:tags r:id="rId3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 Đậu Văn" initials="AĐV" lastIdx="2" clrIdx="0">
    <p:extLst>
      <p:ext uri="{19B8F6BF-5375-455C-9EA6-DF929625EA0E}">
        <p15:presenceInfo xmlns:p15="http://schemas.microsoft.com/office/powerpoint/2012/main" userId="An Đậu Vă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94F7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548" autoAdjust="0"/>
    <p:restoredTop sz="94660"/>
  </p:normalViewPr>
  <p:slideViewPr>
    <p:cSldViewPr snapToGrid="0">
      <p:cViewPr varScale="1">
        <p:scale>
          <a:sx n="82" d="100"/>
          <a:sy n="82" d="100"/>
        </p:scale>
        <p:origin x="557" y="62"/>
      </p:cViewPr>
      <p:guideLst>
        <p:guide orient="horz" pos="2160"/>
        <p:guide pos="3840"/>
      </p:guideLst>
    </p:cSldViewPr>
  </p:slideViewPr>
  <p:notesTextViewPr>
    <p:cViewPr>
      <p:scale>
        <a:sx n="1" d="1"/>
        <a:sy n="1" d="1"/>
      </p:scale>
      <p:origin x="0" y="0"/>
    </p:cViewPr>
  </p:notesTextViewPr>
  <p:sorterViewPr>
    <p:cViewPr>
      <p:scale>
        <a:sx n="33" d="100"/>
        <a:sy n="33"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gs" Target="tags/tag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D371F4-B49E-4375-B4EB-31B3EAF04CFE}" type="datetimeFigureOut">
              <a:rPr lang="zh-CN" altLang="en-US" smtClean="0"/>
              <a:t>2024/5/8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6B9276-3D5B-46B9-8FB9-3C5C11460D11}" type="slidenum">
              <a:rPr lang="zh-CN" altLang="en-US" smtClean="0"/>
              <a:t>‹#›</a:t>
            </a:fld>
            <a:endParaRPr lang="zh-CN" altLang="en-US"/>
          </a:p>
        </p:txBody>
      </p:sp>
    </p:spTree>
    <p:extLst>
      <p:ext uri="{BB962C8B-B14F-4D97-AF65-F5344CB8AC3E}">
        <p14:creationId xmlns:p14="http://schemas.microsoft.com/office/powerpoint/2010/main" val="9644924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machinelearningcoban.com/2017/02/17/softmax/"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6B9276-3D5B-46B9-8FB9-3C5C11460D11}" type="slidenum">
              <a:rPr lang="zh-CN" altLang="en-US" smtClean="0"/>
              <a:t>1</a:t>
            </a:fld>
            <a:endParaRPr lang="zh-CN" altLang="en-US"/>
          </a:p>
        </p:txBody>
      </p:sp>
    </p:spTree>
    <p:extLst>
      <p:ext uri="{BB962C8B-B14F-4D97-AF65-F5344CB8AC3E}">
        <p14:creationId xmlns:p14="http://schemas.microsoft.com/office/powerpoint/2010/main" val="41357560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6B9276-3D5B-46B9-8FB9-3C5C11460D11}" type="slidenum">
              <a:rPr lang="zh-CN" altLang="en-US" smtClean="0"/>
              <a:t>10</a:t>
            </a:fld>
            <a:endParaRPr lang="zh-CN" altLang="en-US"/>
          </a:p>
        </p:txBody>
      </p:sp>
    </p:spTree>
    <p:extLst>
      <p:ext uri="{BB962C8B-B14F-4D97-AF65-F5344CB8AC3E}">
        <p14:creationId xmlns:p14="http://schemas.microsoft.com/office/powerpoint/2010/main" val="23166555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6B9276-3D5B-46B9-8FB9-3C5C11460D11}" type="slidenum">
              <a:rPr lang="zh-CN" altLang="en-US" smtClean="0"/>
              <a:t>11</a:t>
            </a:fld>
            <a:endParaRPr lang="zh-CN" altLang="en-US"/>
          </a:p>
        </p:txBody>
      </p:sp>
    </p:spTree>
    <p:extLst>
      <p:ext uri="{BB962C8B-B14F-4D97-AF65-F5344CB8AC3E}">
        <p14:creationId xmlns:p14="http://schemas.microsoft.com/office/powerpoint/2010/main" val="5177070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6B9276-3D5B-46B9-8FB9-3C5C11460D11}" type="slidenum">
              <a:rPr lang="zh-CN" altLang="en-US" smtClean="0"/>
              <a:t>12</a:t>
            </a:fld>
            <a:endParaRPr lang="zh-CN" altLang="en-US"/>
          </a:p>
        </p:txBody>
      </p:sp>
    </p:spTree>
    <p:extLst>
      <p:ext uri="{BB962C8B-B14F-4D97-AF65-F5344CB8AC3E}">
        <p14:creationId xmlns:p14="http://schemas.microsoft.com/office/powerpoint/2010/main" val="23799280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6B9276-3D5B-46B9-8FB9-3C5C11460D11}" type="slidenum">
              <a:rPr lang="zh-CN" altLang="en-US" smtClean="0"/>
              <a:t>13</a:t>
            </a:fld>
            <a:endParaRPr lang="zh-CN" altLang="en-US"/>
          </a:p>
        </p:txBody>
      </p:sp>
    </p:spTree>
    <p:extLst>
      <p:ext uri="{BB962C8B-B14F-4D97-AF65-F5344CB8AC3E}">
        <p14:creationId xmlns:p14="http://schemas.microsoft.com/office/powerpoint/2010/main" val="32097353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6B9276-3D5B-46B9-8FB9-3C5C11460D11}" type="slidenum">
              <a:rPr lang="zh-CN" altLang="en-US" smtClean="0"/>
              <a:t>14</a:t>
            </a:fld>
            <a:endParaRPr lang="zh-CN" altLang="en-US"/>
          </a:p>
        </p:txBody>
      </p:sp>
    </p:spTree>
    <p:extLst>
      <p:ext uri="{BB962C8B-B14F-4D97-AF65-F5344CB8AC3E}">
        <p14:creationId xmlns:p14="http://schemas.microsoft.com/office/powerpoint/2010/main" val="22063327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6B9276-3D5B-46B9-8FB9-3C5C11460D11}" type="slidenum">
              <a:rPr lang="zh-CN" altLang="en-US" smtClean="0"/>
              <a:t>15</a:t>
            </a:fld>
            <a:endParaRPr lang="zh-CN" altLang="en-US"/>
          </a:p>
        </p:txBody>
      </p:sp>
    </p:spTree>
    <p:extLst>
      <p:ext uri="{BB962C8B-B14F-4D97-AF65-F5344CB8AC3E}">
        <p14:creationId xmlns:p14="http://schemas.microsoft.com/office/powerpoint/2010/main" val="38234163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6B9276-3D5B-46B9-8FB9-3C5C11460D11}" type="slidenum">
              <a:rPr lang="zh-CN" altLang="en-US" smtClean="0"/>
              <a:t>16</a:t>
            </a:fld>
            <a:endParaRPr lang="zh-CN" altLang="en-US"/>
          </a:p>
        </p:txBody>
      </p:sp>
    </p:spTree>
    <p:extLst>
      <p:ext uri="{BB962C8B-B14F-4D97-AF65-F5344CB8AC3E}">
        <p14:creationId xmlns:p14="http://schemas.microsoft.com/office/powerpoint/2010/main" val="37577087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6B9276-3D5B-46B9-8FB9-3C5C11460D11}" type="slidenum">
              <a:rPr lang="zh-CN" altLang="en-US" smtClean="0"/>
              <a:t>17</a:t>
            </a:fld>
            <a:endParaRPr lang="zh-CN" altLang="en-US"/>
          </a:p>
        </p:txBody>
      </p:sp>
    </p:spTree>
    <p:extLst>
      <p:ext uri="{BB962C8B-B14F-4D97-AF65-F5344CB8AC3E}">
        <p14:creationId xmlns:p14="http://schemas.microsoft.com/office/powerpoint/2010/main" val="20360317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6B9276-3D5B-46B9-8FB9-3C5C11460D11}" type="slidenum">
              <a:rPr lang="zh-CN" altLang="en-US" smtClean="0"/>
              <a:t>18</a:t>
            </a:fld>
            <a:endParaRPr lang="zh-CN" altLang="en-US"/>
          </a:p>
        </p:txBody>
      </p:sp>
    </p:spTree>
    <p:extLst>
      <p:ext uri="{BB962C8B-B14F-4D97-AF65-F5344CB8AC3E}">
        <p14:creationId xmlns:p14="http://schemas.microsoft.com/office/powerpoint/2010/main" val="39728511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6B9276-3D5B-46B9-8FB9-3C5C11460D11}" type="slidenum">
              <a:rPr lang="zh-CN" altLang="en-US" smtClean="0"/>
              <a:t>19</a:t>
            </a:fld>
            <a:endParaRPr lang="zh-CN" altLang="en-US"/>
          </a:p>
        </p:txBody>
      </p:sp>
    </p:spTree>
    <p:extLst>
      <p:ext uri="{BB962C8B-B14F-4D97-AF65-F5344CB8AC3E}">
        <p14:creationId xmlns:p14="http://schemas.microsoft.com/office/powerpoint/2010/main" val="14533901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6B9276-3D5B-46B9-8FB9-3C5C11460D11}" type="slidenum">
              <a:rPr lang="zh-CN" altLang="en-US" smtClean="0"/>
              <a:t>2</a:t>
            </a:fld>
            <a:endParaRPr lang="zh-CN" altLang="en-US"/>
          </a:p>
        </p:txBody>
      </p:sp>
    </p:spTree>
    <p:extLst>
      <p:ext uri="{BB962C8B-B14F-4D97-AF65-F5344CB8AC3E}">
        <p14:creationId xmlns:p14="http://schemas.microsoft.com/office/powerpoint/2010/main" val="19452447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dirty="0" smtClean="0">
                <a:latin typeface="Calibri (Body)"/>
              </a:rPr>
              <a:t>Mỗi lớp ẩn chứa một số lượng nơ-ron nhất định, và mỗi nơ-ron trong một lớp được kết nối với tất cả các nơ-ron trong lớp tiếp theo, một kiến trúc được gọi là "fully connected" hoặc "dense".</a:t>
            </a:r>
            <a:endParaRPr lang="en-US" dirty="0" smtClean="0">
              <a:latin typeface="Calibri (Body)"/>
            </a:endParaRPr>
          </a:p>
          <a:p>
            <a:endParaRPr lang="en-US" altLang="zh-CN" dirty="0" smtClean="0"/>
          </a:p>
        </p:txBody>
      </p:sp>
      <p:sp>
        <p:nvSpPr>
          <p:cNvPr id="4" name="灯片编号占位符 3"/>
          <p:cNvSpPr>
            <a:spLocks noGrp="1"/>
          </p:cNvSpPr>
          <p:nvPr>
            <p:ph type="sldNum" sz="quarter" idx="10"/>
          </p:nvPr>
        </p:nvSpPr>
        <p:spPr/>
        <p:txBody>
          <a:bodyPr/>
          <a:lstStyle/>
          <a:p>
            <a:fld id="{FD6B9276-3D5B-46B9-8FB9-3C5C11460D11}" type="slidenum">
              <a:rPr lang="zh-CN" altLang="en-US" smtClean="0"/>
              <a:t>20</a:t>
            </a:fld>
            <a:endParaRPr lang="zh-CN" altLang="en-US"/>
          </a:p>
        </p:txBody>
      </p:sp>
    </p:spTree>
    <p:extLst>
      <p:ext uri="{BB962C8B-B14F-4D97-AF65-F5344CB8AC3E}">
        <p14:creationId xmlns:p14="http://schemas.microsoft.com/office/powerpoint/2010/main" val="14221334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sz="1200" b="0" i="0" kern="1200" dirty="0" smtClean="0">
                <a:solidFill>
                  <a:schemeClr val="tx1"/>
                </a:solidFill>
                <a:effectLst/>
                <a:latin typeface="+mn-lt"/>
                <a:ea typeface="+mn-ea"/>
                <a:cs typeface="+mn-cs"/>
              </a:rPr>
              <a:t>Output layer </a:t>
            </a:r>
            <a:r>
              <a:rPr lang="en-US" sz="1200" b="0" i="0" kern="1200" dirty="0" err="1" smtClean="0">
                <a:solidFill>
                  <a:schemeClr val="tx1"/>
                </a:solidFill>
                <a:effectLst/>
                <a:latin typeface="+mn-lt"/>
                <a:ea typeface="+mn-ea"/>
                <a:cs typeface="+mn-cs"/>
              </a:rPr>
              <a:t>nhiều</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khi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không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có</a:t>
            </a:r>
            <a:r>
              <a:rPr lang="en-US" sz="1200" b="0" i="0" kern="1200" dirty="0" smtClean="0">
                <a:solidFill>
                  <a:schemeClr val="tx1"/>
                </a:solidFill>
                <a:effectLst/>
                <a:latin typeface="+mn-lt"/>
                <a:ea typeface="+mn-ea"/>
                <a:cs typeface="+mn-cs"/>
              </a:rPr>
              <a:t> activation function </a:t>
            </a:r>
            <a:r>
              <a:rPr lang="en-US" sz="1200" b="0" i="0" kern="1200" dirty="0" err="1" smtClean="0">
                <a:solidFill>
                  <a:schemeClr val="tx1"/>
                </a:solidFill>
                <a:effectLst/>
                <a:latin typeface="+mn-lt"/>
                <a:ea typeface="+mn-ea"/>
                <a:cs typeface="+mn-cs"/>
              </a:rPr>
              <a:t>mà</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sử</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dụng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trực</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tiếp</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giá</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trị</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đầu</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vào</a:t>
            </a:r>
            <a:r>
              <a:rPr lang="en-US" sz="1200" b="0" i="0" kern="1200" dirty="0" smtClean="0">
                <a:solidFill>
                  <a:schemeClr val="tx1"/>
                </a:solidFill>
                <a:effectLst/>
                <a:latin typeface="+mn-lt"/>
                <a:ea typeface="+mn-ea"/>
                <a:cs typeface="+mn-cs"/>
              </a:rPr>
              <a:t> z(l)</a:t>
            </a:r>
            <a:r>
              <a:rPr lang="en-US" sz="1200" b="0" i="0" kern="1200" dirty="0" err="1" smtClean="0">
                <a:solidFill>
                  <a:schemeClr val="tx1"/>
                </a:solidFill>
                <a:effectLst/>
                <a:latin typeface="+mn-lt"/>
                <a:ea typeface="+mn-ea"/>
                <a:cs typeface="+mn-cs"/>
              </a:rPr>
              <a:t>i</a:t>
            </a:r>
            <a:r>
              <a:rPr lang="en-US" sz="1200" b="0" i="0" kern="1200" dirty="0" smtClean="0">
                <a:solidFill>
                  <a:schemeClr val="tx1"/>
                </a:solidFill>
                <a:effectLst/>
                <a:latin typeface="+mn-lt"/>
                <a:ea typeface="+mn-ea"/>
                <a:cs typeface="+mn-cs"/>
              </a:rPr>
              <a:t>𝑧𝑖(𝑙) </a:t>
            </a:r>
            <a:r>
              <a:rPr lang="en-US" sz="1200" b="0" i="0" kern="1200" dirty="0" err="1" smtClean="0">
                <a:solidFill>
                  <a:schemeClr val="tx1"/>
                </a:solidFill>
                <a:effectLst/>
                <a:latin typeface="+mn-lt"/>
                <a:ea typeface="+mn-ea"/>
                <a:cs typeface="+mn-cs"/>
              </a:rPr>
              <a:t>của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mỗi</a:t>
            </a:r>
            <a:r>
              <a:rPr lang="en-US" sz="1200" b="0" i="0" kern="1200" dirty="0" smtClean="0">
                <a:solidFill>
                  <a:schemeClr val="tx1"/>
                </a:solidFill>
                <a:effectLst/>
                <a:latin typeface="+mn-lt"/>
                <a:ea typeface="+mn-ea"/>
                <a:cs typeface="+mn-cs"/>
              </a:rPr>
              <a:t> unit.</a:t>
            </a:r>
          </a:p>
          <a:p>
            <a:r>
              <a:rPr lang="vi-VN" sz="1200" b="0" i="0" kern="1200" dirty="0" smtClean="0">
                <a:solidFill>
                  <a:schemeClr val="tx1"/>
                </a:solidFill>
                <a:effectLst/>
                <a:latin typeface="+mn-lt"/>
                <a:ea typeface="+mn-ea"/>
                <a:cs typeface="+mn-cs"/>
              </a:rPr>
              <a:t>Với các bài toán classification, output layer thường là một </a:t>
            </a:r>
            <a:r>
              <a:rPr lang="vi-VN" sz="1200" b="0" i="0" u="none" strike="noStrike" kern="1200" dirty="0" smtClean="0">
                <a:solidFill>
                  <a:schemeClr val="tx1"/>
                </a:solidFill>
                <a:effectLst/>
                <a:latin typeface="+mn-lt"/>
                <a:ea typeface="+mn-ea"/>
                <a:cs typeface="+mn-cs"/>
                <a:hlinkClick r:id="rId3"/>
              </a:rPr>
              <a:t>Softmax Regression</a:t>
            </a:r>
            <a:r>
              <a:rPr lang="vi-VN" sz="1200" b="0" i="0" kern="1200" dirty="0" smtClean="0">
                <a:solidFill>
                  <a:schemeClr val="tx1"/>
                </a:solidFill>
                <a:effectLst/>
                <a:latin typeface="+mn-lt"/>
                <a:ea typeface="+mn-ea"/>
                <a:cs typeface="+mn-cs"/>
              </a:rPr>
              <a:t> layer giúp tính xác suất để một điểm dữ liệu rơi vào mỗi class.</a:t>
            </a:r>
            <a:endParaRPr lang="zh-CN" altLang="en-US" dirty="0"/>
          </a:p>
        </p:txBody>
      </p:sp>
      <p:sp>
        <p:nvSpPr>
          <p:cNvPr id="4" name="灯片编号占位符 3"/>
          <p:cNvSpPr>
            <a:spLocks noGrp="1"/>
          </p:cNvSpPr>
          <p:nvPr>
            <p:ph type="sldNum" sz="quarter" idx="10"/>
          </p:nvPr>
        </p:nvSpPr>
        <p:spPr/>
        <p:txBody>
          <a:bodyPr/>
          <a:lstStyle/>
          <a:p>
            <a:fld id="{FD6B9276-3D5B-46B9-8FB9-3C5C11460D11}" type="slidenum">
              <a:rPr lang="zh-CN" altLang="en-US" smtClean="0"/>
              <a:t>21</a:t>
            </a:fld>
            <a:endParaRPr lang="zh-CN" altLang="en-US"/>
          </a:p>
        </p:txBody>
      </p:sp>
    </p:spTree>
    <p:extLst>
      <p:ext uri="{BB962C8B-B14F-4D97-AF65-F5344CB8AC3E}">
        <p14:creationId xmlns:p14="http://schemas.microsoft.com/office/powerpoint/2010/main" val="13461778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6B9276-3D5B-46B9-8FB9-3C5C11460D11}" type="slidenum">
              <a:rPr lang="zh-CN" altLang="en-US" smtClean="0"/>
              <a:t>22</a:t>
            </a:fld>
            <a:endParaRPr lang="zh-CN" altLang="en-US"/>
          </a:p>
        </p:txBody>
      </p:sp>
    </p:spTree>
    <p:extLst>
      <p:ext uri="{BB962C8B-B14F-4D97-AF65-F5344CB8AC3E}">
        <p14:creationId xmlns:p14="http://schemas.microsoft.com/office/powerpoint/2010/main" val="248584317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6B9276-3D5B-46B9-8FB9-3C5C11460D11}" type="slidenum">
              <a:rPr lang="zh-CN" altLang="en-US" smtClean="0"/>
              <a:t>23</a:t>
            </a:fld>
            <a:endParaRPr lang="zh-CN" altLang="en-US"/>
          </a:p>
        </p:txBody>
      </p:sp>
    </p:spTree>
    <p:extLst>
      <p:ext uri="{BB962C8B-B14F-4D97-AF65-F5344CB8AC3E}">
        <p14:creationId xmlns:p14="http://schemas.microsoft.com/office/powerpoint/2010/main" val="24563083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Chuẩn</a:t>
            </a:r>
            <a:r>
              <a:rPr lang="en-US" altLang="zh-CN" baseline="0" dirty="0" smtClean="0"/>
              <a:t> </a:t>
            </a:r>
            <a:r>
              <a:rPr lang="en-US" altLang="zh-CN" baseline="0" dirty="0" err="1" smtClean="0"/>
              <a:t>hóa</a:t>
            </a:r>
            <a:r>
              <a:rPr lang="en-US" altLang="zh-CN" baseline="0" dirty="0" smtClean="0"/>
              <a:t> </a:t>
            </a:r>
            <a:r>
              <a:rPr lang="en-US" altLang="zh-CN" baseline="0" dirty="0" err="1" smtClean="0"/>
              <a:t>dữ</a:t>
            </a:r>
            <a:r>
              <a:rPr lang="en-US" altLang="zh-CN" baseline="0" dirty="0" smtClean="0"/>
              <a:t> </a:t>
            </a:r>
            <a:r>
              <a:rPr lang="en-US" altLang="zh-CN" baseline="0" dirty="0" err="1" smtClean="0"/>
              <a:t>liệu</a:t>
            </a:r>
            <a:r>
              <a:rPr lang="en-US" altLang="zh-CN" baseline="0" dirty="0" smtClean="0"/>
              <a:t> </a:t>
            </a:r>
            <a:r>
              <a:rPr lang="en-US" altLang="zh-CN" baseline="0" dirty="0" err="1" smtClean="0"/>
              <a:t>trước</a:t>
            </a:r>
            <a:r>
              <a:rPr lang="en-US" altLang="zh-CN" baseline="0" dirty="0" smtClean="0"/>
              <a:t> </a:t>
            </a:r>
            <a:r>
              <a:rPr lang="en-US" altLang="zh-CN" baseline="0" dirty="0" err="1" smtClean="0"/>
              <a:t>khi</a:t>
            </a:r>
            <a:r>
              <a:rPr lang="en-US" altLang="zh-CN" baseline="0" dirty="0" smtClean="0"/>
              <a:t> </a:t>
            </a:r>
            <a:r>
              <a:rPr lang="en-US" altLang="zh-CN" baseline="0" dirty="0" err="1" smtClean="0"/>
              <a:t>dùng</a:t>
            </a:r>
            <a:r>
              <a:rPr lang="en-US" altLang="zh-CN" baseline="0" dirty="0" smtClean="0"/>
              <a:t> PCA </a:t>
            </a:r>
            <a:r>
              <a:rPr lang="en-US" altLang="zh-CN" baseline="0" dirty="0" err="1" smtClean="0"/>
              <a:t>là</a:t>
            </a:r>
            <a:r>
              <a:rPr lang="en-US" altLang="zh-CN" baseline="0" dirty="0" smtClean="0"/>
              <a:t> </a:t>
            </a:r>
            <a:r>
              <a:rPr lang="en-US" altLang="zh-CN" baseline="0" dirty="0" err="1" smtClean="0"/>
              <a:t>vì</a:t>
            </a:r>
            <a:r>
              <a:rPr lang="en-US" altLang="zh-CN" baseline="0" dirty="0" smtClean="0"/>
              <a:t> </a:t>
            </a:r>
            <a:r>
              <a:rPr lang="en-US" altLang="zh-CN" baseline="0" dirty="0" err="1" smtClean="0"/>
              <a:t>nếu</a:t>
            </a:r>
            <a:r>
              <a:rPr lang="en-US" altLang="zh-CN" baseline="0" dirty="0" smtClean="0"/>
              <a:t> </a:t>
            </a:r>
            <a:r>
              <a:rPr lang="en-US" altLang="zh-CN" baseline="0" dirty="0" err="1" smtClean="0"/>
              <a:t>ko</a:t>
            </a:r>
            <a:r>
              <a:rPr lang="en-US" altLang="zh-CN" baseline="0" dirty="0" smtClean="0"/>
              <a:t> </a:t>
            </a:r>
            <a:r>
              <a:rPr lang="en-US" altLang="zh-CN" baseline="0" dirty="0" err="1" smtClean="0"/>
              <a:t>chuẩn</a:t>
            </a:r>
            <a:r>
              <a:rPr lang="en-US" altLang="zh-CN" baseline="0" dirty="0" smtClean="0"/>
              <a:t> </a:t>
            </a:r>
            <a:r>
              <a:rPr lang="en-US" altLang="zh-CN" baseline="0" dirty="0" err="1" smtClean="0"/>
              <a:t>hóa</a:t>
            </a:r>
            <a:r>
              <a:rPr lang="en-US" altLang="zh-CN" baseline="0" dirty="0" smtClean="0"/>
              <a:t> </a:t>
            </a:r>
            <a:r>
              <a:rPr lang="en-US" altLang="zh-CN" baseline="0" dirty="0" err="1" smtClean="0"/>
              <a:t>những</a:t>
            </a:r>
            <a:r>
              <a:rPr lang="en-US" altLang="zh-CN" baseline="0" dirty="0" smtClean="0"/>
              <a:t> </a:t>
            </a:r>
            <a:r>
              <a:rPr lang="en-US" altLang="zh-CN" baseline="0" dirty="0" err="1" smtClean="0"/>
              <a:t>đặc</a:t>
            </a:r>
            <a:r>
              <a:rPr lang="en-US" altLang="zh-CN" baseline="0" dirty="0" smtClean="0"/>
              <a:t> </a:t>
            </a:r>
            <a:r>
              <a:rPr lang="en-US" altLang="zh-CN" baseline="0" dirty="0" err="1" smtClean="0"/>
              <a:t>trưng</a:t>
            </a:r>
            <a:r>
              <a:rPr lang="en-US" altLang="zh-CN" baseline="0" dirty="0" smtClean="0"/>
              <a:t> </a:t>
            </a:r>
            <a:r>
              <a:rPr lang="en-US" altLang="zh-CN" baseline="0" dirty="0" err="1" smtClean="0"/>
              <a:t>có</a:t>
            </a:r>
            <a:r>
              <a:rPr lang="en-US" altLang="zh-CN" baseline="0" dirty="0" smtClean="0"/>
              <a:t> </a:t>
            </a:r>
            <a:r>
              <a:rPr lang="en-US" altLang="zh-CN" baseline="0" dirty="0" err="1" smtClean="0"/>
              <a:t>độ</a:t>
            </a:r>
            <a:r>
              <a:rPr lang="en-US" altLang="zh-CN" baseline="0" dirty="0" smtClean="0"/>
              <a:t> </a:t>
            </a:r>
            <a:r>
              <a:rPr lang="en-US" altLang="zh-CN" baseline="0" dirty="0" err="1" smtClean="0"/>
              <a:t>đo</a:t>
            </a:r>
            <a:r>
              <a:rPr lang="en-US" altLang="zh-CN" baseline="0" dirty="0" smtClean="0"/>
              <a:t> </a:t>
            </a:r>
            <a:r>
              <a:rPr lang="en-US" altLang="zh-CN" baseline="0" dirty="0" err="1" smtClean="0"/>
              <a:t>lớn</a:t>
            </a:r>
            <a:r>
              <a:rPr lang="en-US" altLang="zh-CN" baseline="0" dirty="0" smtClean="0"/>
              <a:t> </a:t>
            </a:r>
            <a:r>
              <a:rPr lang="en-US" altLang="zh-CN" baseline="0" dirty="0" err="1" smtClean="0"/>
              <a:t>hơn</a:t>
            </a:r>
            <a:r>
              <a:rPr lang="en-US" altLang="zh-CN" baseline="0" dirty="0" smtClean="0"/>
              <a:t> </a:t>
            </a:r>
            <a:r>
              <a:rPr lang="en-US" altLang="zh-CN" baseline="0" dirty="0" err="1" smtClean="0"/>
              <a:t>sẽ</a:t>
            </a:r>
            <a:r>
              <a:rPr lang="en-US" altLang="zh-CN" baseline="0" dirty="0" smtClean="0"/>
              <a:t> </a:t>
            </a:r>
            <a:r>
              <a:rPr lang="en-US" altLang="zh-CN" baseline="0" dirty="0" err="1" smtClean="0"/>
              <a:t>ảnh</a:t>
            </a:r>
            <a:r>
              <a:rPr lang="en-US" altLang="zh-CN" baseline="0" dirty="0" smtClean="0"/>
              <a:t> </a:t>
            </a:r>
            <a:r>
              <a:rPr lang="en-US" altLang="zh-CN" baseline="0" dirty="0" err="1" smtClean="0"/>
              <a:t>hưởng</a:t>
            </a:r>
            <a:r>
              <a:rPr lang="en-US" altLang="zh-CN" baseline="0" dirty="0" smtClean="0"/>
              <a:t> </a:t>
            </a:r>
            <a:r>
              <a:rPr lang="en-US" altLang="zh-CN" baseline="0" dirty="0" err="1" smtClean="0"/>
              <a:t>lớn</a:t>
            </a:r>
            <a:r>
              <a:rPr lang="en-US" altLang="zh-CN" baseline="0" dirty="0" smtClean="0"/>
              <a:t> </a:t>
            </a:r>
            <a:r>
              <a:rPr lang="en-US" altLang="zh-CN" baseline="0" dirty="0" err="1" smtClean="0"/>
              <a:t>đến</a:t>
            </a:r>
            <a:r>
              <a:rPr lang="en-US" altLang="zh-CN" baseline="0" dirty="0" smtClean="0"/>
              <a:t> </a:t>
            </a:r>
            <a:r>
              <a:rPr lang="en-US" altLang="zh-CN" baseline="0" dirty="0" err="1" smtClean="0"/>
              <a:t>quá</a:t>
            </a:r>
            <a:r>
              <a:rPr lang="en-US" altLang="zh-CN" baseline="0" dirty="0" smtClean="0"/>
              <a:t> </a:t>
            </a:r>
            <a:r>
              <a:rPr lang="en-US" altLang="zh-CN" baseline="0" dirty="0" err="1" smtClean="0"/>
              <a:t>trình</a:t>
            </a:r>
            <a:r>
              <a:rPr lang="en-US" altLang="zh-CN" baseline="0" dirty="0" smtClean="0"/>
              <a:t> </a:t>
            </a:r>
            <a:r>
              <a:rPr lang="en-US" altLang="zh-CN" baseline="0" dirty="0" err="1" smtClean="0"/>
              <a:t>tính</a:t>
            </a:r>
            <a:r>
              <a:rPr lang="en-US" altLang="zh-CN" baseline="0" dirty="0" smtClean="0"/>
              <a:t> </a:t>
            </a:r>
            <a:r>
              <a:rPr lang="en-US" altLang="zh-CN" baseline="0" dirty="0" err="1" smtClean="0"/>
              <a:t>toán</a:t>
            </a:r>
            <a:r>
              <a:rPr lang="en-US" altLang="zh-CN" baseline="0" dirty="0" smtClean="0"/>
              <a:t> PCA </a:t>
            </a:r>
            <a:endParaRPr lang="zh-CN" altLang="en-US" dirty="0"/>
          </a:p>
        </p:txBody>
      </p:sp>
      <p:sp>
        <p:nvSpPr>
          <p:cNvPr id="4" name="灯片编号占位符 3"/>
          <p:cNvSpPr>
            <a:spLocks noGrp="1"/>
          </p:cNvSpPr>
          <p:nvPr>
            <p:ph type="sldNum" sz="quarter" idx="10"/>
          </p:nvPr>
        </p:nvSpPr>
        <p:spPr/>
        <p:txBody>
          <a:bodyPr/>
          <a:lstStyle/>
          <a:p>
            <a:fld id="{FD6B9276-3D5B-46B9-8FB9-3C5C11460D11}" type="slidenum">
              <a:rPr lang="zh-CN" altLang="en-US" smtClean="0"/>
              <a:t>24</a:t>
            </a:fld>
            <a:endParaRPr lang="zh-CN" altLang="en-US"/>
          </a:p>
        </p:txBody>
      </p:sp>
    </p:spTree>
    <p:extLst>
      <p:ext uri="{BB962C8B-B14F-4D97-AF65-F5344CB8AC3E}">
        <p14:creationId xmlns:p14="http://schemas.microsoft.com/office/powerpoint/2010/main" val="169463740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6B9276-3D5B-46B9-8FB9-3C5C11460D11}" type="slidenum">
              <a:rPr lang="zh-CN" altLang="en-US" smtClean="0"/>
              <a:t>25</a:t>
            </a:fld>
            <a:endParaRPr lang="zh-CN" altLang="en-US"/>
          </a:p>
        </p:txBody>
      </p:sp>
    </p:spTree>
    <p:extLst>
      <p:ext uri="{BB962C8B-B14F-4D97-AF65-F5344CB8AC3E}">
        <p14:creationId xmlns:p14="http://schemas.microsoft.com/office/powerpoint/2010/main" val="48910235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6B9276-3D5B-46B9-8FB9-3C5C11460D11}" type="slidenum">
              <a:rPr lang="zh-CN" altLang="en-US" smtClean="0"/>
              <a:t>26</a:t>
            </a:fld>
            <a:endParaRPr lang="zh-CN" altLang="en-US"/>
          </a:p>
        </p:txBody>
      </p:sp>
    </p:spTree>
    <p:extLst>
      <p:ext uri="{BB962C8B-B14F-4D97-AF65-F5344CB8AC3E}">
        <p14:creationId xmlns:p14="http://schemas.microsoft.com/office/powerpoint/2010/main" val="366946852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u="none" strike="noStrike" kern="1200" dirty="0" err="1" smtClean="0">
                <a:solidFill>
                  <a:schemeClr val="tx1"/>
                </a:solidFill>
                <a:effectLst/>
                <a:latin typeface="+mn-lt"/>
                <a:ea typeface="+mn-ea"/>
                <a:cs typeface="+mn-cs"/>
              </a:rPr>
              <a:t>Các</a:t>
            </a:r>
            <a:r>
              <a:rPr lang="en-US" sz="1200" u="none" strike="noStrike" kern="1200" dirty="0" smtClean="0">
                <a:solidFill>
                  <a:schemeClr val="tx1"/>
                </a:solidFill>
                <a:effectLst/>
                <a:latin typeface="+mn-lt"/>
                <a:ea typeface="+mn-ea"/>
                <a:cs typeface="+mn-cs"/>
              </a:rPr>
              <a:t> </a:t>
            </a:r>
            <a:r>
              <a:rPr lang="en-US" sz="1200" u="none" strike="noStrike" kern="1200" dirty="0" err="1" smtClean="0">
                <a:solidFill>
                  <a:schemeClr val="tx1"/>
                </a:solidFill>
                <a:effectLst/>
                <a:latin typeface="+mn-lt"/>
                <a:ea typeface="+mn-ea"/>
                <a:cs typeface="+mn-cs"/>
              </a:rPr>
              <a:t>trường</a:t>
            </a:r>
            <a:r>
              <a:rPr lang="en-US" sz="1200" u="none" strike="noStrike" kern="1200" dirty="0" smtClean="0">
                <a:solidFill>
                  <a:schemeClr val="tx1"/>
                </a:solidFill>
                <a:effectLst/>
                <a:latin typeface="+mn-lt"/>
                <a:ea typeface="+mn-ea"/>
                <a:cs typeface="+mn-cs"/>
              </a:rPr>
              <a:t> </a:t>
            </a:r>
            <a:r>
              <a:rPr lang="en-US" sz="1200" u="none" strike="noStrike" kern="1200" dirty="0" err="1" smtClean="0">
                <a:solidFill>
                  <a:schemeClr val="tx1"/>
                </a:solidFill>
                <a:effectLst/>
                <a:latin typeface="+mn-lt"/>
                <a:ea typeface="+mn-ea"/>
                <a:cs typeface="+mn-cs"/>
              </a:rPr>
              <a:t>hợp</a:t>
            </a:r>
            <a:r>
              <a:rPr lang="en-US" sz="1200" u="none" strike="noStrike" kern="1200" dirty="0" smtClean="0">
                <a:solidFill>
                  <a:schemeClr val="tx1"/>
                </a:solidFill>
                <a:effectLst/>
                <a:latin typeface="+mn-lt"/>
                <a:ea typeface="+mn-ea"/>
                <a:cs typeface="+mn-cs"/>
              </a:rPr>
              <a:t> </a:t>
            </a:r>
            <a:r>
              <a:rPr lang="en-US" sz="1200" u="none" strike="noStrike" kern="1200" dirty="0" err="1" smtClean="0">
                <a:solidFill>
                  <a:schemeClr val="tx1"/>
                </a:solidFill>
                <a:effectLst/>
                <a:latin typeface="+mn-lt"/>
                <a:ea typeface="+mn-ea"/>
                <a:cs typeface="+mn-cs"/>
              </a:rPr>
              <a:t>dự</a:t>
            </a:r>
            <a:r>
              <a:rPr lang="en-US" sz="1200" u="none" strike="noStrike" kern="1200" dirty="0" smtClean="0">
                <a:solidFill>
                  <a:schemeClr val="tx1"/>
                </a:solidFill>
                <a:effectLst/>
                <a:latin typeface="+mn-lt"/>
                <a:ea typeface="+mn-ea"/>
                <a:cs typeface="+mn-cs"/>
              </a:rPr>
              <a:t> </a:t>
            </a:r>
            <a:r>
              <a:rPr lang="en-US" sz="1200" u="none" strike="noStrike" kern="1200" dirty="0" err="1" smtClean="0">
                <a:solidFill>
                  <a:schemeClr val="tx1"/>
                </a:solidFill>
                <a:effectLst/>
                <a:latin typeface="+mn-lt"/>
                <a:ea typeface="+mn-ea"/>
                <a:cs typeface="+mn-cs"/>
              </a:rPr>
              <a:t>đoán</a:t>
            </a:r>
            <a:r>
              <a:rPr lang="en-US" sz="1200" u="none" strike="noStrike" kern="1200" dirty="0" smtClean="0">
                <a:solidFill>
                  <a:schemeClr val="tx1"/>
                </a:solidFill>
                <a:effectLst/>
                <a:latin typeface="+mn-lt"/>
                <a:ea typeface="+mn-ea"/>
                <a:cs typeface="+mn-cs"/>
              </a:rPr>
              <a:t> </a:t>
            </a:r>
            <a:r>
              <a:rPr lang="en-US" sz="1200" u="none" strike="noStrike" kern="1200" dirty="0" err="1" smtClean="0">
                <a:solidFill>
                  <a:schemeClr val="tx1"/>
                </a:solidFill>
                <a:effectLst/>
                <a:latin typeface="+mn-lt"/>
                <a:ea typeface="+mn-ea"/>
                <a:cs typeface="+mn-cs"/>
              </a:rPr>
              <a:t>sai</a:t>
            </a:r>
            <a:r>
              <a:rPr lang="en-US" sz="1200" u="none" strike="noStrike" kern="1200" dirty="0" smtClean="0">
                <a:solidFill>
                  <a:schemeClr val="tx1"/>
                </a:solidFill>
                <a:effectLst/>
                <a:latin typeface="+mn-lt"/>
                <a:ea typeface="+mn-ea"/>
                <a:cs typeface="+mn-cs"/>
              </a:rPr>
              <a:t> </a:t>
            </a:r>
            <a:r>
              <a:rPr lang="en-US" sz="1200" u="none" strike="noStrike" kern="1200" dirty="0" err="1" smtClean="0">
                <a:solidFill>
                  <a:schemeClr val="tx1"/>
                </a:solidFill>
                <a:effectLst/>
                <a:latin typeface="+mn-lt"/>
                <a:ea typeface="+mn-ea"/>
                <a:cs typeface="+mn-cs"/>
              </a:rPr>
              <a:t>là</a:t>
            </a:r>
            <a:r>
              <a:rPr lang="en-US" sz="1200" u="none" strike="noStrike" kern="1200" dirty="0" smtClean="0">
                <a:solidFill>
                  <a:schemeClr val="tx1"/>
                </a:solidFill>
                <a:effectLst/>
                <a:latin typeface="+mn-lt"/>
                <a:ea typeface="+mn-ea"/>
                <a:cs typeface="+mn-cs"/>
              </a:rPr>
              <a:t> do </a:t>
            </a:r>
            <a:r>
              <a:rPr lang="en-US" sz="1200" u="none" strike="noStrike" kern="1200" dirty="0" err="1" smtClean="0">
                <a:solidFill>
                  <a:schemeClr val="tx1"/>
                </a:solidFill>
                <a:effectLst/>
                <a:latin typeface="+mn-lt"/>
                <a:ea typeface="+mn-ea"/>
                <a:cs typeface="+mn-cs"/>
              </a:rPr>
              <a:t>đặc</a:t>
            </a:r>
            <a:r>
              <a:rPr lang="en-US" sz="1200" u="none" strike="noStrike" kern="1200" dirty="0" smtClean="0">
                <a:solidFill>
                  <a:schemeClr val="tx1"/>
                </a:solidFill>
                <a:effectLst/>
                <a:latin typeface="+mn-lt"/>
                <a:ea typeface="+mn-ea"/>
                <a:cs typeface="+mn-cs"/>
              </a:rPr>
              <a:t> </a:t>
            </a:r>
            <a:r>
              <a:rPr lang="en-US" sz="1200" u="none" strike="noStrike" kern="1200" dirty="0" err="1" smtClean="0">
                <a:solidFill>
                  <a:schemeClr val="tx1"/>
                </a:solidFill>
                <a:effectLst/>
                <a:latin typeface="+mn-lt"/>
                <a:ea typeface="+mn-ea"/>
                <a:cs typeface="+mn-cs"/>
              </a:rPr>
              <a:t>điểm</a:t>
            </a:r>
            <a:r>
              <a:rPr lang="en-US" sz="1200" u="none" strike="noStrike" kern="1200" dirty="0" smtClean="0">
                <a:solidFill>
                  <a:schemeClr val="tx1"/>
                </a:solidFill>
                <a:effectLst/>
                <a:latin typeface="+mn-lt"/>
                <a:ea typeface="+mn-ea"/>
                <a:cs typeface="+mn-cs"/>
              </a:rPr>
              <a:t> </a:t>
            </a:r>
            <a:r>
              <a:rPr lang="en-US" sz="1200" u="none" strike="noStrike" kern="1200" dirty="0" err="1" smtClean="0">
                <a:solidFill>
                  <a:schemeClr val="tx1"/>
                </a:solidFill>
                <a:effectLst/>
                <a:latin typeface="+mn-lt"/>
                <a:ea typeface="+mn-ea"/>
                <a:cs typeface="+mn-cs"/>
              </a:rPr>
              <a:t>của</a:t>
            </a:r>
            <a:r>
              <a:rPr lang="en-US" sz="1200" u="none" strike="noStrike" kern="1200" dirty="0" smtClean="0">
                <a:solidFill>
                  <a:schemeClr val="tx1"/>
                </a:solidFill>
                <a:effectLst/>
                <a:latin typeface="+mn-lt"/>
                <a:ea typeface="+mn-ea"/>
                <a:cs typeface="+mn-cs"/>
              </a:rPr>
              <a:t> </a:t>
            </a:r>
            <a:r>
              <a:rPr lang="en-US" sz="1200" u="none" strike="noStrike" kern="1200" dirty="0" err="1" smtClean="0">
                <a:solidFill>
                  <a:schemeClr val="tx1"/>
                </a:solidFill>
                <a:effectLst/>
                <a:latin typeface="+mn-lt"/>
                <a:ea typeface="+mn-ea"/>
                <a:cs typeface="+mn-cs"/>
              </a:rPr>
              <a:t>chữ</a:t>
            </a:r>
            <a:r>
              <a:rPr lang="en-US" sz="1200" u="none" strike="noStrike" kern="1200" dirty="0" smtClean="0">
                <a:solidFill>
                  <a:schemeClr val="tx1"/>
                </a:solidFill>
                <a:effectLst/>
                <a:latin typeface="+mn-lt"/>
                <a:ea typeface="+mn-ea"/>
                <a:cs typeface="+mn-cs"/>
              </a:rPr>
              <a:t> </a:t>
            </a:r>
            <a:r>
              <a:rPr lang="en-US" sz="1200" u="none" strike="noStrike" kern="1200" dirty="0" err="1" smtClean="0">
                <a:solidFill>
                  <a:schemeClr val="tx1"/>
                </a:solidFill>
                <a:effectLst/>
                <a:latin typeface="+mn-lt"/>
                <a:ea typeface="+mn-ea"/>
                <a:cs typeface="+mn-cs"/>
              </a:rPr>
              <a:t>số</a:t>
            </a:r>
            <a:r>
              <a:rPr lang="en-US" sz="1200" u="none" strike="noStrike" kern="1200" dirty="0" smtClean="0">
                <a:solidFill>
                  <a:schemeClr val="tx1"/>
                </a:solidFill>
                <a:effectLst/>
                <a:latin typeface="+mn-lt"/>
                <a:ea typeface="+mn-ea"/>
                <a:cs typeface="+mn-cs"/>
              </a:rPr>
              <a:t> </a:t>
            </a:r>
            <a:r>
              <a:rPr lang="en-US" sz="1200" u="none" strike="noStrike" kern="1200" dirty="0" err="1" smtClean="0">
                <a:solidFill>
                  <a:schemeClr val="tx1"/>
                </a:solidFill>
                <a:effectLst/>
                <a:latin typeface="+mn-lt"/>
                <a:ea typeface="+mn-ea"/>
                <a:cs typeface="+mn-cs"/>
              </a:rPr>
              <a:t>viết</a:t>
            </a:r>
            <a:r>
              <a:rPr lang="en-US" sz="1200" u="none" strike="noStrike" kern="1200" dirty="0" smtClean="0">
                <a:solidFill>
                  <a:schemeClr val="tx1"/>
                </a:solidFill>
                <a:effectLst/>
                <a:latin typeface="+mn-lt"/>
                <a:ea typeface="+mn-ea"/>
                <a:cs typeface="+mn-cs"/>
              </a:rPr>
              <a:t> </a:t>
            </a:r>
            <a:r>
              <a:rPr lang="en-US" sz="1200" u="none" strike="noStrike" kern="1200" dirty="0" err="1" smtClean="0">
                <a:solidFill>
                  <a:schemeClr val="tx1"/>
                </a:solidFill>
                <a:effectLst/>
                <a:latin typeface="+mn-lt"/>
                <a:ea typeface="+mn-ea"/>
                <a:cs typeface="+mn-cs"/>
              </a:rPr>
              <a:t>tay</a:t>
            </a:r>
            <a:r>
              <a:rPr lang="en-US" sz="1200" u="none" strike="noStrike" kern="1200" dirty="0" smtClean="0">
                <a:solidFill>
                  <a:schemeClr val="tx1"/>
                </a:solidFill>
                <a:effectLst/>
                <a:latin typeface="+mn-lt"/>
                <a:ea typeface="+mn-ea"/>
                <a:cs typeface="+mn-cs"/>
              </a:rPr>
              <a:t> (</a:t>
            </a:r>
            <a:r>
              <a:rPr lang="en-US" sz="1200" u="none" strike="noStrike" kern="1200" dirty="0" err="1" smtClean="0">
                <a:solidFill>
                  <a:schemeClr val="tx1"/>
                </a:solidFill>
                <a:effectLst/>
                <a:latin typeface="+mn-lt"/>
                <a:ea typeface="+mn-ea"/>
                <a:cs typeface="+mn-cs"/>
              </a:rPr>
              <a:t>quá</a:t>
            </a:r>
            <a:r>
              <a:rPr lang="en-US" sz="1200" u="none" strike="noStrike" kern="1200" dirty="0" smtClean="0">
                <a:solidFill>
                  <a:schemeClr val="tx1"/>
                </a:solidFill>
                <a:effectLst/>
                <a:latin typeface="+mn-lt"/>
                <a:ea typeface="+mn-ea"/>
                <a:cs typeface="+mn-cs"/>
              </a:rPr>
              <a:t> </a:t>
            </a:r>
            <a:r>
              <a:rPr lang="en-US" sz="1200" u="none" strike="noStrike" kern="1200" dirty="0" err="1" smtClean="0">
                <a:solidFill>
                  <a:schemeClr val="tx1"/>
                </a:solidFill>
                <a:effectLst/>
                <a:latin typeface="+mn-lt"/>
                <a:ea typeface="+mn-ea"/>
                <a:cs typeface="+mn-cs"/>
              </a:rPr>
              <a:t>xấu</a:t>
            </a:r>
            <a:r>
              <a:rPr lang="en-US" sz="1200" u="none" strike="noStrike" kern="1200" dirty="0" smtClean="0">
                <a:solidFill>
                  <a:schemeClr val="tx1"/>
                </a:solidFill>
                <a:effectLst/>
                <a:latin typeface="+mn-lt"/>
                <a:ea typeface="+mn-ea"/>
                <a:cs typeface="+mn-cs"/>
              </a:rPr>
              <a:t>, </a:t>
            </a:r>
            <a:r>
              <a:rPr lang="en-US" sz="1200" u="none" strike="noStrike" kern="1200" dirty="0" err="1" smtClean="0">
                <a:solidFill>
                  <a:schemeClr val="tx1"/>
                </a:solidFill>
                <a:effectLst/>
                <a:latin typeface="+mn-lt"/>
                <a:ea typeface="+mn-ea"/>
                <a:cs typeface="+mn-cs"/>
              </a:rPr>
              <a:t>khó</a:t>
            </a:r>
            <a:r>
              <a:rPr lang="en-US" sz="1200" u="none" strike="noStrike" kern="1200" dirty="0" smtClean="0">
                <a:solidFill>
                  <a:schemeClr val="tx1"/>
                </a:solidFill>
                <a:effectLst/>
                <a:latin typeface="+mn-lt"/>
                <a:ea typeface="+mn-ea"/>
                <a:cs typeface="+mn-cs"/>
              </a:rPr>
              <a:t> </a:t>
            </a:r>
            <a:r>
              <a:rPr lang="en-US" sz="1200" u="none" strike="noStrike" kern="1200" dirty="0" err="1" smtClean="0">
                <a:solidFill>
                  <a:schemeClr val="tx1"/>
                </a:solidFill>
                <a:effectLst/>
                <a:latin typeface="+mn-lt"/>
                <a:ea typeface="+mn-ea"/>
                <a:cs typeface="+mn-cs"/>
              </a:rPr>
              <a:t>nhận</a:t>
            </a:r>
            <a:r>
              <a:rPr lang="en-US" sz="1200" u="none" strike="noStrike" kern="1200" dirty="0" smtClean="0">
                <a:solidFill>
                  <a:schemeClr val="tx1"/>
                </a:solidFill>
                <a:effectLst/>
                <a:latin typeface="+mn-lt"/>
                <a:ea typeface="+mn-ea"/>
                <a:cs typeface="+mn-cs"/>
              </a:rPr>
              <a:t> </a:t>
            </a:r>
            <a:r>
              <a:rPr lang="en-US" sz="1200" u="none" strike="noStrike" kern="1200" dirty="0" err="1" smtClean="0">
                <a:solidFill>
                  <a:schemeClr val="tx1"/>
                </a:solidFill>
                <a:effectLst/>
                <a:latin typeface="+mn-lt"/>
                <a:ea typeface="+mn-ea"/>
                <a:cs typeface="+mn-cs"/>
              </a:rPr>
              <a:t>dạng</a:t>
            </a:r>
            <a:r>
              <a:rPr lang="en-US" sz="1200" u="none" strike="noStrike" kern="1200" dirty="0" smtClean="0">
                <a:solidFill>
                  <a:schemeClr val="tx1"/>
                </a:solidFill>
                <a:effectLst/>
                <a:latin typeface="+mn-lt"/>
                <a:ea typeface="+mn-ea"/>
                <a:cs typeface="+mn-cs"/>
              </a:rPr>
              <a:t> </a:t>
            </a:r>
            <a:r>
              <a:rPr lang="en-US" sz="1200" u="none" strike="noStrike" kern="1200" dirty="0" err="1" smtClean="0">
                <a:solidFill>
                  <a:schemeClr val="tx1"/>
                </a:solidFill>
                <a:effectLst/>
                <a:latin typeface="+mn-lt"/>
                <a:ea typeface="+mn-ea"/>
                <a:cs typeface="+mn-cs"/>
              </a:rPr>
              <a:t>được</a:t>
            </a:r>
            <a:r>
              <a:rPr lang="en-US" sz="1200" u="none" strike="noStrike" kern="1200" dirty="0" smtClean="0">
                <a:solidFill>
                  <a:schemeClr val="tx1"/>
                </a:solidFill>
                <a:effectLst/>
                <a:latin typeface="+mn-lt"/>
                <a:ea typeface="+mn-ea"/>
                <a:cs typeface="+mn-cs"/>
              </a:rPr>
              <a:t>, </a:t>
            </a:r>
            <a:r>
              <a:rPr lang="en-US" sz="1200" u="none" strike="noStrike" kern="1200" dirty="0" err="1" smtClean="0">
                <a:solidFill>
                  <a:schemeClr val="tx1"/>
                </a:solidFill>
                <a:effectLst/>
                <a:latin typeface="+mn-lt"/>
                <a:ea typeface="+mn-ea"/>
                <a:cs typeface="+mn-cs"/>
              </a:rPr>
              <a:t>hoặc</a:t>
            </a:r>
            <a:r>
              <a:rPr lang="en-US" sz="1200" u="none" strike="noStrike" kern="1200" dirty="0" smtClean="0">
                <a:solidFill>
                  <a:schemeClr val="tx1"/>
                </a:solidFill>
                <a:effectLst/>
                <a:latin typeface="+mn-lt"/>
                <a:ea typeface="+mn-ea"/>
                <a:cs typeface="+mn-cs"/>
              </a:rPr>
              <a:t> </a:t>
            </a:r>
            <a:r>
              <a:rPr lang="en-US" sz="1200" u="none" strike="noStrike" kern="1200" dirty="0" err="1" smtClean="0">
                <a:solidFill>
                  <a:schemeClr val="tx1"/>
                </a:solidFill>
                <a:effectLst/>
                <a:latin typeface="+mn-lt"/>
                <a:ea typeface="+mn-ea"/>
                <a:cs typeface="+mn-cs"/>
              </a:rPr>
              <a:t>các</a:t>
            </a:r>
            <a:r>
              <a:rPr lang="en-US" sz="1200" u="none" strike="noStrike" kern="1200" dirty="0" smtClean="0">
                <a:solidFill>
                  <a:schemeClr val="tx1"/>
                </a:solidFill>
                <a:effectLst/>
                <a:latin typeface="+mn-lt"/>
                <a:ea typeface="+mn-ea"/>
                <a:cs typeface="+mn-cs"/>
              </a:rPr>
              <a:t> </a:t>
            </a:r>
            <a:r>
              <a:rPr lang="en-US" sz="1200" u="none" strike="noStrike" kern="1200" dirty="0" err="1" smtClean="0">
                <a:solidFill>
                  <a:schemeClr val="tx1"/>
                </a:solidFill>
                <a:effectLst/>
                <a:latin typeface="+mn-lt"/>
                <a:ea typeface="+mn-ea"/>
                <a:cs typeface="+mn-cs"/>
              </a:rPr>
              <a:t>số</a:t>
            </a:r>
            <a:r>
              <a:rPr lang="en-US" sz="1200" u="none" strike="noStrike" kern="1200" dirty="0" smtClean="0">
                <a:solidFill>
                  <a:schemeClr val="tx1"/>
                </a:solidFill>
                <a:effectLst/>
                <a:latin typeface="+mn-lt"/>
                <a:ea typeface="+mn-ea"/>
                <a:cs typeface="+mn-cs"/>
              </a:rPr>
              <a:t> </a:t>
            </a:r>
            <a:r>
              <a:rPr lang="en-US" sz="1200" u="none" strike="noStrike" kern="1200" dirty="0" err="1" smtClean="0">
                <a:solidFill>
                  <a:schemeClr val="tx1"/>
                </a:solidFill>
                <a:effectLst/>
                <a:latin typeface="+mn-lt"/>
                <a:ea typeface="+mn-ea"/>
                <a:cs typeface="+mn-cs"/>
              </a:rPr>
              <a:t>được</a:t>
            </a:r>
            <a:r>
              <a:rPr lang="en-US" sz="1200" u="none" strike="noStrike" kern="1200" dirty="0" smtClean="0">
                <a:solidFill>
                  <a:schemeClr val="tx1"/>
                </a:solidFill>
                <a:effectLst/>
                <a:latin typeface="+mn-lt"/>
                <a:ea typeface="+mn-ea"/>
                <a:cs typeface="+mn-cs"/>
              </a:rPr>
              <a:t> </a:t>
            </a:r>
            <a:r>
              <a:rPr lang="en-US" sz="1200" u="none" strike="noStrike" kern="1200" dirty="0" err="1" smtClean="0">
                <a:solidFill>
                  <a:schemeClr val="tx1"/>
                </a:solidFill>
                <a:effectLst/>
                <a:latin typeface="+mn-lt"/>
                <a:ea typeface="+mn-ea"/>
                <a:cs typeface="+mn-cs"/>
              </a:rPr>
              <a:t>viết</a:t>
            </a:r>
            <a:r>
              <a:rPr lang="en-US" sz="1200" u="none" strike="noStrike" kern="1200" dirty="0" smtClean="0">
                <a:solidFill>
                  <a:schemeClr val="tx1"/>
                </a:solidFill>
                <a:effectLst/>
                <a:latin typeface="+mn-lt"/>
                <a:ea typeface="+mn-ea"/>
                <a:cs typeface="+mn-cs"/>
              </a:rPr>
              <a:t> </a:t>
            </a:r>
            <a:r>
              <a:rPr lang="en-US" sz="1200" u="none" strike="noStrike" kern="1200" dirty="0" err="1" smtClean="0">
                <a:solidFill>
                  <a:schemeClr val="tx1"/>
                </a:solidFill>
                <a:effectLst/>
                <a:latin typeface="+mn-lt"/>
                <a:ea typeface="+mn-ea"/>
                <a:cs typeface="+mn-cs"/>
              </a:rPr>
              <a:t>gần</a:t>
            </a:r>
            <a:r>
              <a:rPr lang="en-US" sz="1200" u="none" strike="noStrike" kern="1200" dirty="0" smtClean="0">
                <a:solidFill>
                  <a:schemeClr val="tx1"/>
                </a:solidFill>
                <a:effectLst/>
                <a:latin typeface="+mn-lt"/>
                <a:ea typeface="+mn-ea"/>
                <a:cs typeface="+mn-cs"/>
              </a:rPr>
              <a:t> </a:t>
            </a:r>
            <a:r>
              <a:rPr lang="en-US" sz="1200" u="none" strike="noStrike" kern="1200" dirty="0" err="1" smtClean="0">
                <a:solidFill>
                  <a:schemeClr val="tx1"/>
                </a:solidFill>
                <a:effectLst/>
                <a:latin typeface="+mn-lt"/>
                <a:ea typeface="+mn-ea"/>
                <a:cs typeface="+mn-cs"/>
              </a:rPr>
              <a:t>giống</a:t>
            </a:r>
            <a:r>
              <a:rPr lang="en-US" sz="1200" u="none" strike="noStrike" kern="1200" dirty="0" smtClean="0">
                <a:solidFill>
                  <a:schemeClr val="tx1"/>
                </a:solidFill>
                <a:effectLst/>
                <a:latin typeface="+mn-lt"/>
                <a:ea typeface="+mn-ea"/>
                <a:cs typeface="+mn-cs"/>
              </a:rPr>
              <a:t> </a:t>
            </a:r>
            <a:r>
              <a:rPr lang="en-US" sz="1200" u="none" strike="noStrike" kern="1200" dirty="0" err="1" smtClean="0">
                <a:solidFill>
                  <a:schemeClr val="tx1"/>
                </a:solidFill>
                <a:effectLst/>
                <a:latin typeface="+mn-lt"/>
                <a:ea typeface="+mn-ea"/>
                <a:cs typeface="+mn-cs"/>
              </a:rPr>
              <a:t>nhau</a:t>
            </a:r>
            <a:r>
              <a:rPr lang="en-US" sz="1200" u="none" strike="noStrike" kern="1200" dirty="0" smtClean="0">
                <a:solidFill>
                  <a:schemeClr val="tx1"/>
                </a:solidFill>
                <a:effectLst/>
                <a:latin typeface="+mn-lt"/>
                <a:ea typeface="+mn-ea"/>
                <a:cs typeface="+mn-cs"/>
              </a:rPr>
              <a:t>). </a:t>
            </a:r>
            <a:r>
              <a:rPr lang="en-US" sz="1200" u="none" strike="noStrike" kern="1200" dirty="0" err="1" smtClean="0">
                <a:solidFill>
                  <a:schemeClr val="tx1"/>
                </a:solidFill>
                <a:effectLst/>
                <a:latin typeface="+mn-lt"/>
                <a:ea typeface="+mn-ea"/>
                <a:cs typeface="+mn-cs"/>
              </a:rPr>
              <a:t>Nói</a:t>
            </a:r>
            <a:r>
              <a:rPr lang="en-US" sz="1200" u="none" strike="noStrike" kern="1200" dirty="0" smtClean="0">
                <a:solidFill>
                  <a:schemeClr val="tx1"/>
                </a:solidFill>
                <a:effectLst/>
                <a:latin typeface="+mn-lt"/>
                <a:ea typeface="+mn-ea"/>
                <a:cs typeface="+mn-cs"/>
              </a:rPr>
              <a:t> </a:t>
            </a:r>
            <a:r>
              <a:rPr lang="en-US" sz="1200" u="none" strike="noStrike" kern="1200" dirty="0" err="1" smtClean="0">
                <a:solidFill>
                  <a:schemeClr val="tx1"/>
                </a:solidFill>
                <a:effectLst/>
                <a:latin typeface="+mn-lt"/>
                <a:ea typeface="+mn-ea"/>
                <a:cs typeface="+mn-cs"/>
              </a:rPr>
              <a:t>chung</a:t>
            </a:r>
            <a:r>
              <a:rPr lang="en-US" sz="1200" u="none" strike="noStrike" kern="1200" dirty="0" smtClean="0">
                <a:solidFill>
                  <a:schemeClr val="tx1"/>
                </a:solidFill>
                <a:effectLst/>
                <a:latin typeface="+mn-lt"/>
                <a:ea typeface="+mn-ea"/>
                <a:cs typeface="+mn-cs"/>
              </a:rPr>
              <a:t> </a:t>
            </a:r>
            <a:r>
              <a:rPr lang="en-US" sz="1200" u="none" strike="noStrike" kern="1200" dirty="0" err="1" smtClean="0">
                <a:solidFill>
                  <a:schemeClr val="tx1"/>
                </a:solidFill>
                <a:effectLst/>
                <a:latin typeface="+mn-lt"/>
                <a:ea typeface="+mn-ea"/>
                <a:cs typeface="+mn-cs"/>
              </a:rPr>
              <a:t>mô</a:t>
            </a:r>
            <a:r>
              <a:rPr lang="en-US" sz="1200" u="none" strike="noStrike" kern="1200" dirty="0" smtClean="0">
                <a:solidFill>
                  <a:schemeClr val="tx1"/>
                </a:solidFill>
                <a:effectLst/>
                <a:latin typeface="+mn-lt"/>
                <a:ea typeface="+mn-ea"/>
                <a:cs typeface="+mn-cs"/>
              </a:rPr>
              <a:t> </a:t>
            </a:r>
            <a:r>
              <a:rPr lang="en-US" sz="1200" u="none" strike="noStrike" kern="1200" dirty="0" err="1" smtClean="0">
                <a:solidFill>
                  <a:schemeClr val="tx1"/>
                </a:solidFill>
                <a:effectLst/>
                <a:latin typeface="+mn-lt"/>
                <a:ea typeface="+mn-ea"/>
                <a:cs typeface="+mn-cs"/>
              </a:rPr>
              <a:t>hình</a:t>
            </a:r>
            <a:r>
              <a:rPr lang="en-US" sz="1200" u="none" strike="noStrike" kern="1200" dirty="0" smtClean="0">
                <a:solidFill>
                  <a:schemeClr val="tx1"/>
                </a:solidFill>
                <a:effectLst/>
                <a:latin typeface="+mn-lt"/>
                <a:ea typeface="+mn-ea"/>
                <a:cs typeface="+mn-cs"/>
              </a:rPr>
              <a:t> ANN </a:t>
            </a:r>
            <a:r>
              <a:rPr lang="en-US" sz="1200" u="none" strike="noStrike" kern="1200" dirty="0" err="1" smtClean="0">
                <a:solidFill>
                  <a:schemeClr val="tx1"/>
                </a:solidFill>
                <a:effectLst/>
                <a:latin typeface="+mn-lt"/>
                <a:ea typeface="+mn-ea"/>
                <a:cs typeface="+mn-cs"/>
              </a:rPr>
              <a:t>đã</a:t>
            </a:r>
            <a:r>
              <a:rPr lang="en-US" sz="1200" u="none" strike="noStrike" kern="1200" dirty="0" smtClean="0">
                <a:solidFill>
                  <a:schemeClr val="tx1"/>
                </a:solidFill>
                <a:effectLst/>
                <a:latin typeface="+mn-lt"/>
                <a:ea typeface="+mn-ea"/>
                <a:cs typeface="+mn-cs"/>
              </a:rPr>
              <a:t> </a:t>
            </a:r>
            <a:r>
              <a:rPr lang="en-US" sz="1200" u="none" strike="noStrike" kern="1200" dirty="0" err="1" smtClean="0">
                <a:solidFill>
                  <a:schemeClr val="tx1"/>
                </a:solidFill>
                <a:effectLst/>
                <a:latin typeface="+mn-lt"/>
                <a:ea typeface="+mn-ea"/>
                <a:cs typeface="+mn-cs"/>
              </a:rPr>
              <a:t>làm</a:t>
            </a:r>
            <a:r>
              <a:rPr lang="en-US" sz="1200" u="none" strike="noStrike" kern="1200" dirty="0" smtClean="0">
                <a:solidFill>
                  <a:schemeClr val="tx1"/>
                </a:solidFill>
                <a:effectLst/>
                <a:latin typeface="+mn-lt"/>
                <a:ea typeface="+mn-ea"/>
                <a:cs typeface="+mn-cs"/>
              </a:rPr>
              <a:t> </a:t>
            </a:r>
            <a:r>
              <a:rPr lang="en-US" sz="1200" u="none" strike="noStrike" kern="1200" dirty="0" err="1" smtClean="0">
                <a:solidFill>
                  <a:schemeClr val="tx1"/>
                </a:solidFill>
                <a:effectLst/>
                <a:latin typeface="+mn-lt"/>
                <a:ea typeface="+mn-ea"/>
                <a:cs typeface="+mn-cs"/>
              </a:rPr>
              <a:t>rất</a:t>
            </a:r>
            <a:r>
              <a:rPr lang="en-US" sz="1200" u="none" strike="noStrike" kern="1200" dirty="0" smtClean="0">
                <a:solidFill>
                  <a:schemeClr val="tx1"/>
                </a:solidFill>
                <a:effectLst/>
                <a:latin typeface="+mn-lt"/>
                <a:ea typeface="+mn-ea"/>
                <a:cs typeface="+mn-cs"/>
              </a:rPr>
              <a:t> </a:t>
            </a:r>
            <a:r>
              <a:rPr lang="en-US" sz="1200" u="none" strike="noStrike" kern="1200" dirty="0" err="1" smtClean="0">
                <a:solidFill>
                  <a:schemeClr val="tx1"/>
                </a:solidFill>
                <a:effectLst/>
                <a:latin typeface="+mn-lt"/>
                <a:ea typeface="+mn-ea"/>
                <a:cs typeface="+mn-cs"/>
              </a:rPr>
              <a:t>tốt</a:t>
            </a:r>
            <a:r>
              <a:rPr lang="en-US" sz="1200" u="none" strike="noStrike" kern="1200" dirty="0" smtClean="0">
                <a:solidFill>
                  <a:schemeClr val="tx1"/>
                </a:solidFill>
                <a:effectLst/>
                <a:latin typeface="+mn-lt"/>
                <a:ea typeface="+mn-ea"/>
                <a:cs typeface="+mn-cs"/>
              </a:rPr>
              <a:t> </a:t>
            </a:r>
            <a:r>
              <a:rPr lang="en-US" sz="1200" u="none" strike="noStrike" kern="1200" dirty="0" err="1" smtClean="0">
                <a:solidFill>
                  <a:schemeClr val="tx1"/>
                </a:solidFill>
                <a:effectLst/>
                <a:latin typeface="+mn-lt"/>
                <a:ea typeface="+mn-ea"/>
                <a:cs typeface="+mn-cs"/>
              </a:rPr>
              <a:t>việc</a:t>
            </a:r>
            <a:r>
              <a:rPr lang="en-US" sz="1200" u="none" strike="noStrike" kern="1200" dirty="0" smtClean="0">
                <a:solidFill>
                  <a:schemeClr val="tx1"/>
                </a:solidFill>
                <a:effectLst/>
                <a:latin typeface="+mn-lt"/>
                <a:ea typeface="+mn-ea"/>
                <a:cs typeface="+mn-cs"/>
              </a:rPr>
              <a:t> </a:t>
            </a:r>
            <a:r>
              <a:rPr lang="en-US" sz="1200" u="none" strike="noStrike" kern="1200" dirty="0" err="1" smtClean="0">
                <a:solidFill>
                  <a:schemeClr val="tx1"/>
                </a:solidFill>
                <a:effectLst/>
                <a:latin typeface="+mn-lt"/>
                <a:ea typeface="+mn-ea"/>
                <a:cs typeface="+mn-cs"/>
              </a:rPr>
              <a:t>nhận</a:t>
            </a:r>
            <a:r>
              <a:rPr lang="en-US" sz="1200" u="none" strike="noStrike" kern="1200" dirty="0" smtClean="0">
                <a:solidFill>
                  <a:schemeClr val="tx1"/>
                </a:solidFill>
                <a:effectLst/>
                <a:latin typeface="+mn-lt"/>
                <a:ea typeface="+mn-ea"/>
                <a:cs typeface="+mn-cs"/>
              </a:rPr>
              <a:t> </a:t>
            </a:r>
            <a:r>
              <a:rPr lang="en-US" sz="1200" u="none" strike="noStrike" kern="1200" dirty="0" err="1" smtClean="0">
                <a:solidFill>
                  <a:schemeClr val="tx1"/>
                </a:solidFill>
                <a:effectLst/>
                <a:latin typeface="+mn-lt"/>
                <a:ea typeface="+mn-ea"/>
                <a:cs typeface="+mn-cs"/>
              </a:rPr>
              <a:t>dạng</a:t>
            </a:r>
            <a:r>
              <a:rPr lang="en-US" sz="1200" u="none" strike="noStrike" kern="1200" dirty="0" smtClean="0">
                <a:solidFill>
                  <a:schemeClr val="tx1"/>
                </a:solidFill>
                <a:effectLst/>
                <a:latin typeface="+mn-lt"/>
                <a:ea typeface="+mn-ea"/>
                <a:cs typeface="+mn-cs"/>
              </a:rPr>
              <a:t> </a:t>
            </a:r>
            <a:r>
              <a:rPr lang="en-US" sz="1200" u="none" strike="noStrike" kern="1200" dirty="0" err="1" smtClean="0">
                <a:solidFill>
                  <a:schemeClr val="tx1"/>
                </a:solidFill>
                <a:effectLst/>
                <a:latin typeface="+mn-lt"/>
                <a:ea typeface="+mn-ea"/>
                <a:cs typeface="+mn-cs"/>
              </a:rPr>
              <a:t>chữ</a:t>
            </a:r>
            <a:r>
              <a:rPr lang="en-US" sz="1200" u="none" strike="noStrike" kern="1200" dirty="0" smtClean="0">
                <a:solidFill>
                  <a:schemeClr val="tx1"/>
                </a:solidFill>
                <a:effectLst/>
                <a:latin typeface="+mn-lt"/>
                <a:ea typeface="+mn-ea"/>
                <a:cs typeface="+mn-cs"/>
              </a:rPr>
              <a:t> </a:t>
            </a:r>
            <a:r>
              <a:rPr lang="en-US" sz="1200" u="none" strike="noStrike" kern="1200" dirty="0" err="1" smtClean="0">
                <a:solidFill>
                  <a:schemeClr val="tx1"/>
                </a:solidFill>
                <a:effectLst/>
                <a:latin typeface="+mn-lt"/>
                <a:ea typeface="+mn-ea"/>
                <a:cs typeface="+mn-cs"/>
              </a:rPr>
              <a:t>số</a:t>
            </a:r>
            <a:r>
              <a:rPr lang="en-US" sz="1200" u="none" strike="noStrike" kern="1200" dirty="0" smtClean="0">
                <a:solidFill>
                  <a:schemeClr val="tx1"/>
                </a:solidFill>
                <a:effectLst/>
                <a:latin typeface="+mn-lt"/>
                <a:ea typeface="+mn-ea"/>
                <a:cs typeface="+mn-cs"/>
              </a:rPr>
              <a:t> </a:t>
            </a:r>
            <a:r>
              <a:rPr lang="en-US" sz="1200" u="none" strike="noStrike" kern="1200" dirty="0" err="1" smtClean="0">
                <a:solidFill>
                  <a:schemeClr val="tx1"/>
                </a:solidFill>
                <a:effectLst/>
                <a:latin typeface="+mn-lt"/>
                <a:ea typeface="+mn-ea"/>
                <a:cs typeface="+mn-cs"/>
              </a:rPr>
              <a:t>viết</a:t>
            </a:r>
            <a:r>
              <a:rPr lang="en-US" sz="1200" u="none" strike="noStrike" kern="1200" dirty="0" smtClean="0">
                <a:solidFill>
                  <a:schemeClr val="tx1"/>
                </a:solidFill>
                <a:effectLst/>
                <a:latin typeface="+mn-lt"/>
                <a:ea typeface="+mn-ea"/>
                <a:cs typeface="+mn-cs"/>
              </a:rPr>
              <a:t> </a:t>
            </a:r>
            <a:r>
              <a:rPr lang="en-US" sz="1200" u="none" strike="noStrike" kern="1200" dirty="0" err="1" smtClean="0">
                <a:solidFill>
                  <a:schemeClr val="tx1"/>
                </a:solidFill>
                <a:effectLst/>
                <a:latin typeface="+mn-lt"/>
                <a:ea typeface="+mn-ea"/>
                <a:cs typeface="+mn-cs"/>
              </a:rPr>
              <a:t>tay</a:t>
            </a:r>
            <a:r>
              <a:rPr lang="en-US" sz="1200" u="none" strike="noStrike" kern="1200" dirty="0" smtClean="0">
                <a:solidFill>
                  <a:schemeClr val="tx1"/>
                </a:solidFill>
                <a:effectLst/>
                <a:latin typeface="+mn-lt"/>
                <a:ea typeface="+mn-ea"/>
                <a:cs typeface="+mn-cs"/>
              </a:rPr>
              <a:t> </a:t>
            </a:r>
            <a:r>
              <a:rPr lang="en-US" sz="1200" u="none" strike="noStrike" kern="1200" dirty="0" err="1" smtClean="0">
                <a:solidFill>
                  <a:schemeClr val="tx1"/>
                </a:solidFill>
                <a:effectLst/>
                <a:latin typeface="+mn-lt"/>
                <a:ea typeface="+mn-ea"/>
                <a:cs typeface="+mn-cs"/>
              </a:rPr>
              <a:t>trên</a:t>
            </a:r>
            <a:r>
              <a:rPr lang="en-US" sz="1200" u="none" strike="noStrike" kern="1200" dirty="0" smtClean="0">
                <a:solidFill>
                  <a:schemeClr val="tx1"/>
                </a:solidFill>
                <a:effectLst/>
                <a:latin typeface="+mn-lt"/>
                <a:ea typeface="+mn-ea"/>
                <a:cs typeface="+mn-cs"/>
              </a:rPr>
              <a:t> </a:t>
            </a:r>
            <a:r>
              <a:rPr lang="en-US" sz="1200" u="none" strike="noStrike" kern="1200" dirty="0" err="1" smtClean="0">
                <a:solidFill>
                  <a:schemeClr val="tx1"/>
                </a:solidFill>
                <a:effectLst/>
                <a:latin typeface="+mn-lt"/>
                <a:ea typeface="+mn-ea"/>
                <a:cs typeface="+mn-cs"/>
              </a:rPr>
              <a:t>bộ</a:t>
            </a:r>
            <a:r>
              <a:rPr lang="en-US" sz="1200" u="none" strike="noStrike" kern="1200" dirty="0" smtClean="0">
                <a:solidFill>
                  <a:schemeClr val="tx1"/>
                </a:solidFill>
                <a:effectLst/>
                <a:latin typeface="+mn-lt"/>
                <a:ea typeface="+mn-ea"/>
                <a:cs typeface="+mn-cs"/>
              </a:rPr>
              <a:t> </a:t>
            </a:r>
            <a:r>
              <a:rPr lang="en-US" sz="1200" u="none" strike="noStrike" kern="1200" dirty="0" err="1" smtClean="0">
                <a:solidFill>
                  <a:schemeClr val="tx1"/>
                </a:solidFill>
                <a:effectLst/>
                <a:latin typeface="+mn-lt"/>
                <a:ea typeface="+mn-ea"/>
                <a:cs typeface="+mn-cs"/>
              </a:rPr>
              <a:t>dữ</a:t>
            </a:r>
            <a:r>
              <a:rPr lang="en-US" sz="1200" u="none" strike="noStrike" kern="1200" dirty="0" smtClean="0">
                <a:solidFill>
                  <a:schemeClr val="tx1"/>
                </a:solidFill>
                <a:effectLst/>
                <a:latin typeface="+mn-lt"/>
                <a:ea typeface="+mn-ea"/>
                <a:cs typeface="+mn-cs"/>
              </a:rPr>
              <a:t> </a:t>
            </a:r>
            <a:r>
              <a:rPr lang="en-US" sz="1200" u="none" strike="noStrike" kern="1200" dirty="0" err="1" smtClean="0">
                <a:solidFill>
                  <a:schemeClr val="tx1"/>
                </a:solidFill>
                <a:effectLst/>
                <a:latin typeface="+mn-lt"/>
                <a:ea typeface="+mn-ea"/>
                <a:cs typeface="+mn-cs"/>
              </a:rPr>
              <a:t>liệu</a:t>
            </a:r>
            <a:r>
              <a:rPr lang="en-US" sz="1200" u="none" strike="noStrike" kern="1200" dirty="0" smtClean="0">
                <a:solidFill>
                  <a:schemeClr val="tx1"/>
                </a:solidFill>
                <a:effectLst/>
                <a:latin typeface="+mn-lt"/>
                <a:ea typeface="+mn-ea"/>
                <a:cs typeface="+mn-cs"/>
              </a:rPr>
              <a:t> MNIST</a:t>
            </a:r>
          </a:p>
          <a:p>
            <a:endParaRPr lang="zh-CN" altLang="en-US" dirty="0"/>
          </a:p>
        </p:txBody>
      </p:sp>
      <p:sp>
        <p:nvSpPr>
          <p:cNvPr id="4" name="灯片编号占位符 3"/>
          <p:cNvSpPr>
            <a:spLocks noGrp="1"/>
          </p:cNvSpPr>
          <p:nvPr>
            <p:ph type="sldNum" sz="quarter" idx="10"/>
          </p:nvPr>
        </p:nvSpPr>
        <p:spPr/>
        <p:txBody>
          <a:bodyPr/>
          <a:lstStyle/>
          <a:p>
            <a:fld id="{FD6B9276-3D5B-46B9-8FB9-3C5C11460D11}" type="slidenum">
              <a:rPr lang="zh-CN" altLang="en-US" smtClean="0"/>
              <a:t>27</a:t>
            </a:fld>
            <a:endParaRPr lang="zh-CN" altLang="en-US"/>
          </a:p>
        </p:txBody>
      </p:sp>
    </p:spTree>
    <p:extLst>
      <p:ext uri="{BB962C8B-B14F-4D97-AF65-F5344CB8AC3E}">
        <p14:creationId xmlns:p14="http://schemas.microsoft.com/office/powerpoint/2010/main" val="137842130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6B9276-3D5B-46B9-8FB9-3C5C11460D11}" type="slidenum">
              <a:rPr lang="zh-CN" altLang="en-US" smtClean="0"/>
              <a:t>28</a:t>
            </a:fld>
            <a:endParaRPr lang="zh-CN" altLang="en-US"/>
          </a:p>
        </p:txBody>
      </p:sp>
    </p:spTree>
    <p:extLst>
      <p:ext uri="{BB962C8B-B14F-4D97-AF65-F5344CB8AC3E}">
        <p14:creationId xmlns:p14="http://schemas.microsoft.com/office/powerpoint/2010/main" val="1222346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6B9276-3D5B-46B9-8FB9-3C5C11460D11}" type="slidenum">
              <a:rPr lang="zh-CN" altLang="en-US" smtClean="0"/>
              <a:t>29</a:t>
            </a:fld>
            <a:endParaRPr lang="zh-CN" altLang="en-US"/>
          </a:p>
        </p:txBody>
      </p:sp>
    </p:spTree>
    <p:extLst>
      <p:ext uri="{BB962C8B-B14F-4D97-AF65-F5344CB8AC3E}">
        <p14:creationId xmlns:p14="http://schemas.microsoft.com/office/powerpoint/2010/main" val="32304081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6B9276-3D5B-46B9-8FB9-3C5C11460D11}" type="slidenum">
              <a:rPr lang="zh-CN" altLang="en-US" smtClean="0"/>
              <a:t>3</a:t>
            </a:fld>
            <a:endParaRPr lang="zh-CN" altLang="en-US"/>
          </a:p>
        </p:txBody>
      </p:sp>
    </p:spTree>
    <p:extLst>
      <p:ext uri="{BB962C8B-B14F-4D97-AF65-F5344CB8AC3E}">
        <p14:creationId xmlns:p14="http://schemas.microsoft.com/office/powerpoint/2010/main" val="37368365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6B9276-3D5B-46B9-8FB9-3C5C11460D11}" type="slidenum">
              <a:rPr lang="zh-CN" altLang="en-US" smtClean="0"/>
              <a:t>4</a:t>
            </a:fld>
            <a:endParaRPr lang="zh-CN" altLang="en-US"/>
          </a:p>
        </p:txBody>
      </p:sp>
    </p:spTree>
    <p:extLst>
      <p:ext uri="{BB962C8B-B14F-4D97-AF65-F5344CB8AC3E}">
        <p14:creationId xmlns:p14="http://schemas.microsoft.com/office/powerpoint/2010/main" val="32331795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6B9276-3D5B-46B9-8FB9-3C5C11460D11}" type="slidenum">
              <a:rPr lang="zh-CN" altLang="en-US" smtClean="0"/>
              <a:t>5</a:t>
            </a:fld>
            <a:endParaRPr lang="zh-CN" altLang="en-US"/>
          </a:p>
        </p:txBody>
      </p:sp>
    </p:spTree>
    <p:extLst>
      <p:ext uri="{BB962C8B-B14F-4D97-AF65-F5344CB8AC3E}">
        <p14:creationId xmlns:p14="http://schemas.microsoft.com/office/powerpoint/2010/main" val="31172654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6B9276-3D5B-46B9-8FB9-3C5C11460D11}" type="slidenum">
              <a:rPr lang="zh-CN" altLang="en-US" smtClean="0"/>
              <a:t>6</a:t>
            </a:fld>
            <a:endParaRPr lang="zh-CN" altLang="en-US"/>
          </a:p>
        </p:txBody>
      </p:sp>
    </p:spTree>
    <p:extLst>
      <p:ext uri="{BB962C8B-B14F-4D97-AF65-F5344CB8AC3E}">
        <p14:creationId xmlns:p14="http://schemas.microsoft.com/office/powerpoint/2010/main" val="35409756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6B9276-3D5B-46B9-8FB9-3C5C11460D11}" type="slidenum">
              <a:rPr lang="zh-CN" altLang="en-US" smtClean="0"/>
              <a:t>7</a:t>
            </a:fld>
            <a:endParaRPr lang="zh-CN" altLang="en-US"/>
          </a:p>
        </p:txBody>
      </p:sp>
    </p:spTree>
    <p:extLst>
      <p:ext uri="{BB962C8B-B14F-4D97-AF65-F5344CB8AC3E}">
        <p14:creationId xmlns:p14="http://schemas.microsoft.com/office/powerpoint/2010/main" val="40498529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6B9276-3D5B-46B9-8FB9-3C5C11460D11}" type="slidenum">
              <a:rPr lang="zh-CN" altLang="en-US" smtClean="0"/>
              <a:t>8</a:t>
            </a:fld>
            <a:endParaRPr lang="zh-CN" altLang="en-US"/>
          </a:p>
        </p:txBody>
      </p:sp>
    </p:spTree>
    <p:extLst>
      <p:ext uri="{BB962C8B-B14F-4D97-AF65-F5344CB8AC3E}">
        <p14:creationId xmlns:p14="http://schemas.microsoft.com/office/powerpoint/2010/main" val="40057890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6B9276-3D5B-46B9-8FB9-3C5C11460D11}" type="slidenum">
              <a:rPr lang="zh-CN" altLang="en-US" smtClean="0"/>
              <a:t>9</a:t>
            </a:fld>
            <a:endParaRPr lang="zh-CN" altLang="en-US"/>
          </a:p>
        </p:txBody>
      </p:sp>
    </p:spTree>
    <p:extLst>
      <p:ext uri="{BB962C8B-B14F-4D97-AF65-F5344CB8AC3E}">
        <p14:creationId xmlns:p14="http://schemas.microsoft.com/office/powerpoint/2010/main" val="14049600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944953B-A6FC-4252-9D65-5D435A04F887}" type="datetimeFigureOut">
              <a:rPr lang="zh-CN" altLang="en-US" smtClean="0"/>
              <a:t>2024/5/8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A21AFEC-E1CC-4854-BB4C-25D74493A892}" type="slidenum">
              <a:rPr lang="zh-CN" altLang="en-US" smtClean="0"/>
              <a:t>‹#›</a:t>
            </a:fld>
            <a:endParaRPr lang="zh-CN" altLang="en-US"/>
          </a:p>
        </p:txBody>
      </p:sp>
    </p:spTree>
    <p:extLst>
      <p:ext uri="{BB962C8B-B14F-4D97-AF65-F5344CB8AC3E}">
        <p14:creationId xmlns:p14="http://schemas.microsoft.com/office/powerpoint/2010/main" val="11239827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44953B-A6FC-4252-9D65-5D435A04F887}" type="datetimeFigureOut">
              <a:rPr lang="zh-CN" altLang="en-US" smtClean="0"/>
              <a:t>2024/5/8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A21AFEC-E1CC-4854-BB4C-25D74493A892}" type="slidenum">
              <a:rPr lang="zh-CN" altLang="en-US" smtClean="0"/>
              <a:t>‹#›</a:t>
            </a:fld>
            <a:endParaRPr lang="zh-CN" altLang="en-US"/>
          </a:p>
        </p:txBody>
      </p:sp>
    </p:spTree>
    <p:extLst>
      <p:ext uri="{BB962C8B-B14F-4D97-AF65-F5344CB8AC3E}">
        <p14:creationId xmlns:p14="http://schemas.microsoft.com/office/powerpoint/2010/main" val="1867389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44953B-A6FC-4252-9D65-5D435A04F887}" type="datetimeFigureOut">
              <a:rPr lang="zh-CN" altLang="en-US" smtClean="0"/>
              <a:t>2024/5/8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A21AFEC-E1CC-4854-BB4C-25D74493A892}" type="slidenum">
              <a:rPr lang="zh-CN" altLang="en-US" smtClean="0"/>
              <a:t>‹#›</a:t>
            </a:fld>
            <a:endParaRPr lang="zh-CN" altLang="en-US"/>
          </a:p>
        </p:txBody>
      </p:sp>
    </p:spTree>
    <p:extLst>
      <p:ext uri="{BB962C8B-B14F-4D97-AF65-F5344CB8AC3E}">
        <p14:creationId xmlns:p14="http://schemas.microsoft.com/office/powerpoint/2010/main" val="1232216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标题幻灯片">
    <p:spTree>
      <p:nvGrpSpPr>
        <p:cNvPr id="1" name=""/>
        <p:cNvGrpSpPr/>
        <p:nvPr/>
      </p:nvGrpSpPr>
      <p:grpSpPr>
        <a:xfrm>
          <a:off x="0" y="0"/>
          <a:ext cx="0" cy="0"/>
          <a:chOff x="0" y="0"/>
          <a:chExt cx="0" cy="0"/>
        </a:xfrm>
      </p:grpSpPr>
      <p:sp>
        <p:nvSpPr>
          <p:cNvPr id="4" name="矩形 3"/>
          <p:cNvSpPr/>
          <p:nvPr userDrawn="1"/>
        </p:nvSpPr>
        <p:spPr>
          <a:xfrm>
            <a:off x="8325228" y="6545425"/>
            <a:ext cx="775136" cy="246221"/>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模板下载：</a:t>
            </a:r>
            <a:r>
              <a:rPr kumimoji="0" lang="en-US" altLang="zh-CN" sz="100" b="0" i="0" u="none" strike="noStrike" kern="0" cap="none" spc="0" normalizeH="0" baseline="0" noProof="0" dirty="0">
                <a:ln>
                  <a:noFill/>
                </a:ln>
                <a:solidFill>
                  <a:prstClr val="white"/>
                </a:solidFill>
                <a:effectLst/>
                <a:uLnTx/>
                <a:uFillTx/>
              </a:rPr>
              <a:t>www.1ppt.com/moban/     </a:t>
            </a:r>
            <a:r>
              <a:rPr kumimoji="0" lang="zh-CN" altLang="en-US" sz="100" b="0" i="0" u="none" strike="noStrike" kern="0" cap="none" spc="0" normalizeH="0" baseline="0" noProof="0" dirty="0">
                <a:ln>
                  <a:noFill/>
                </a:ln>
                <a:solidFill>
                  <a:prstClr val="white"/>
                </a:solidFill>
                <a:effectLst/>
                <a:uLnTx/>
                <a:uFillTx/>
              </a:rPr>
              <a:t>行业</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模板：</a:t>
            </a:r>
            <a:r>
              <a:rPr kumimoji="0" lang="en-US" altLang="zh-CN" sz="100" b="0" i="0" u="none" strike="noStrike" kern="0" cap="none" spc="0" normalizeH="0" baseline="0" noProof="0" dirty="0">
                <a:ln>
                  <a:noFill/>
                </a:ln>
                <a:solidFill>
                  <a:prstClr val="white"/>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节日</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模板：</a:t>
            </a:r>
            <a:r>
              <a:rPr kumimoji="0" lang="en-US" altLang="zh-CN" sz="100" b="0" i="0" u="none" strike="noStrike" kern="0" cap="none" spc="0" normalizeH="0" baseline="0" noProof="0" dirty="0">
                <a:ln>
                  <a:noFill/>
                </a:ln>
                <a:solidFill>
                  <a:prstClr val="white"/>
                </a:solidFill>
                <a:effectLst/>
                <a:uLnTx/>
                <a:uFillTx/>
              </a:rPr>
              <a:t>www.1ppt.com/jieri/           PPT</a:t>
            </a:r>
            <a:r>
              <a:rPr kumimoji="0" lang="zh-CN" altLang="en-US" sz="100" b="0" i="0" u="none" strike="noStrike" kern="0" cap="none" spc="0" normalizeH="0" baseline="0" noProof="0" dirty="0">
                <a:ln>
                  <a:noFill/>
                </a:ln>
                <a:solidFill>
                  <a:prstClr val="white"/>
                </a:solidFill>
                <a:effectLst/>
                <a:uLnTx/>
                <a:uFillTx/>
              </a:rPr>
              <a:t>素材下载：</a:t>
            </a:r>
            <a:r>
              <a:rPr kumimoji="0" lang="en-US" altLang="zh-CN" sz="100" b="0" i="0" u="none" strike="noStrike" kern="0" cap="none" spc="0" normalizeH="0" baseline="0" noProof="0" dirty="0">
                <a:ln>
                  <a:noFill/>
                </a:ln>
                <a:solidFill>
                  <a:prstClr val="white"/>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背景图片：</a:t>
            </a:r>
            <a:r>
              <a:rPr kumimoji="0" lang="en-US" altLang="zh-CN" sz="100" b="0" i="0" u="none" strike="noStrike" kern="0" cap="none" spc="0" normalizeH="0" baseline="0" noProof="0" dirty="0">
                <a:ln>
                  <a:noFill/>
                </a:ln>
                <a:solidFill>
                  <a:prstClr val="white"/>
                </a:solidFill>
                <a:effectLst/>
                <a:uLnTx/>
                <a:uFillTx/>
              </a:rPr>
              <a:t>www.1ppt.com/beijing/      PPT</a:t>
            </a:r>
            <a:r>
              <a:rPr kumimoji="0" lang="zh-CN" altLang="en-US" sz="100" b="0" i="0" u="none" strike="noStrike" kern="0" cap="none" spc="0" normalizeH="0" baseline="0" noProof="0" dirty="0">
                <a:ln>
                  <a:noFill/>
                </a:ln>
                <a:solidFill>
                  <a:prstClr val="white"/>
                </a:solidFill>
                <a:effectLst/>
                <a:uLnTx/>
                <a:uFillTx/>
              </a:rPr>
              <a:t>图表下载：</a:t>
            </a:r>
            <a:r>
              <a:rPr kumimoji="0" lang="en-US" altLang="zh-CN" sz="100" b="0" i="0" u="none" strike="noStrike" kern="0" cap="none" spc="0" normalizeH="0" baseline="0" noProof="0" dirty="0">
                <a:ln>
                  <a:noFill/>
                </a:ln>
                <a:solidFill>
                  <a:prstClr val="white"/>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优秀</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下载：</a:t>
            </a:r>
            <a:r>
              <a:rPr kumimoji="0" lang="en-US" altLang="zh-CN" sz="100" b="0" i="0" u="none" strike="noStrike" kern="0" cap="none" spc="0" normalizeH="0" baseline="0" noProof="0" dirty="0">
                <a:ln>
                  <a:noFill/>
                </a:ln>
                <a:solidFill>
                  <a:prstClr val="white"/>
                </a:solidFill>
                <a:effectLst/>
                <a:uLnTx/>
                <a:uFillTx/>
              </a:rPr>
              <a:t>www.1ppt.com/xiazai/        PPT</a:t>
            </a:r>
            <a:r>
              <a:rPr kumimoji="0" lang="zh-CN" altLang="en-US" sz="100" b="0" i="0" u="none" strike="noStrike" kern="0" cap="none" spc="0" normalizeH="0" baseline="0" noProof="0" dirty="0">
                <a:ln>
                  <a:noFill/>
                </a:ln>
                <a:solidFill>
                  <a:prstClr val="white"/>
                </a:solidFill>
                <a:effectLst/>
                <a:uLnTx/>
                <a:uFillTx/>
              </a:rPr>
              <a:t>教程： </a:t>
            </a:r>
            <a:r>
              <a:rPr kumimoji="0" lang="en-US" altLang="zh-CN" sz="100" b="0" i="0" u="none" strike="noStrike" kern="0" cap="none" spc="0" normalizeH="0" baseline="0" noProof="0" dirty="0">
                <a:ln>
                  <a:noFill/>
                </a:ln>
                <a:solidFill>
                  <a:prstClr val="white"/>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white"/>
                </a:solidFill>
                <a:effectLst/>
                <a:uLnTx/>
                <a:uFillTx/>
              </a:rPr>
              <a:t>Word</a:t>
            </a:r>
            <a:r>
              <a:rPr kumimoji="0" lang="zh-CN" altLang="en-US" sz="100" b="0" i="0" u="none" strike="noStrike" kern="0" cap="none" spc="0" normalizeH="0" baseline="0" noProof="0" dirty="0">
                <a:ln>
                  <a:noFill/>
                </a:ln>
                <a:solidFill>
                  <a:prstClr val="white"/>
                </a:solidFill>
                <a:effectLst/>
                <a:uLnTx/>
                <a:uFillTx/>
              </a:rPr>
              <a:t>教程： </a:t>
            </a:r>
            <a:r>
              <a:rPr kumimoji="0" lang="en-US" altLang="zh-CN" sz="100" b="0" i="0" u="none" strike="noStrike" kern="0" cap="none" spc="0" normalizeH="0" baseline="0" noProof="0" dirty="0">
                <a:ln>
                  <a:noFill/>
                </a:ln>
                <a:solidFill>
                  <a:prstClr val="white"/>
                </a:solidFill>
                <a:effectLst/>
                <a:uLnTx/>
                <a:uFillTx/>
              </a:rPr>
              <a:t>www.1ppt.com/word/              Excel</a:t>
            </a:r>
            <a:r>
              <a:rPr kumimoji="0" lang="zh-CN" altLang="en-US" sz="100" b="0" i="0" u="none" strike="noStrike" kern="0" cap="none" spc="0" normalizeH="0" baseline="0" noProof="0" dirty="0">
                <a:ln>
                  <a:noFill/>
                </a:ln>
                <a:solidFill>
                  <a:prstClr val="white"/>
                </a:solidFill>
                <a:effectLst/>
                <a:uLnTx/>
                <a:uFillTx/>
              </a:rPr>
              <a:t>教程：</a:t>
            </a:r>
            <a:r>
              <a:rPr kumimoji="0" lang="en-US" altLang="zh-CN" sz="100" b="0" i="0" u="none" strike="noStrike" kern="0" cap="none" spc="0" normalizeH="0" baseline="0" noProof="0" dirty="0">
                <a:ln>
                  <a:noFill/>
                </a:ln>
                <a:solidFill>
                  <a:prstClr val="white"/>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资料下载：</a:t>
            </a:r>
            <a:r>
              <a:rPr kumimoji="0" lang="en-US" altLang="zh-CN" sz="100" b="0" i="0" u="none" strike="noStrike" kern="0" cap="none" spc="0" normalizeH="0" baseline="0" noProof="0" dirty="0">
                <a:ln>
                  <a:noFill/>
                </a:ln>
                <a:solidFill>
                  <a:prstClr val="white"/>
                </a:solidFill>
                <a:effectLst/>
                <a:uLnTx/>
                <a:uFillTx/>
              </a:rPr>
              <a:t>www.1ppt.com/ziliao/                PPT</a:t>
            </a:r>
            <a:r>
              <a:rPr kumimoji="0" lang="zh-CN" altLang="en-US" sz="100" b="0" i="0" u="none" strike="noStrike" kern="0" cap="none" spc="0" normalizeH="0" baseline="0" noProof="0" dirty="0">
                <a:ln>
                  <a:noFill/>
                </a:ln>
                <a:solidFill>
                  <a:prstClr val="white"/>
                </a:solidFill>
                <a:effectLst/>
                <a:uLnTx/>
                <a:uFillTx/>
              </a:rPr>
              <a:t>课件下载：</a:t>
            </a:r>
            <a:r>
              <a:rPr kumimoji="0" lang="en-US" altLang="zh-CN" sz="100" b="0" i="0" u="none" strike="noStrike" kern="0" cap="none" spc="0" normalizeH="0" baseline="0" noProof="0" dirty="0">
                <a:ln>
                  <a:noFill/>
                </a:ln>
                <a:solidFill>
                  <a:prstClr val="white"/>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范文下载：</a:t>
            </a:r>
            <a:r>
              <a:rPr kumimoji="0" lang="en-US" altLang="zh-CN" sz="100" b="0" i="0" u="none" strike="noStrike" kern="0" cap="none" spc="0" normalizeH="0" baseline="0" noProof="0" dirty="0">
                <a:ln>
                  <a:noFill/>
                </a:ln>
                <a:solidFill>
                  <a:prstClr val="white"/>
                </a:solidFill>
                <a:effectLst/>
                <a:uLnTx/>
                <a:uFillTx/>
              </a:rPr>
              <a:t>www.1ppt.com/fanwen/             </a:t>
            </a:r>
            <a:r>
              <a:rPr kumimoji="0" lang="zh-CN" altLang="en-US" sz="100" b="0" i="0" u="none" strike="noStrike" kern="0" cap="none" spc="0" normalizeH="0" baseline="0" noProof="0" dirty="0">
                <a:ln>
                  <a:noFill/>
                </a:ln>
                <a:solidFill>
                  <a:prstClr val="white"/>
                </a:solidFill>
                <a:effectLst/>
                <a:uLnTx/>
                <a:uFillTx/>
              </a:rPr>
              <a:t>试卷下载：</a:t>
            </a:r>
            <a:r>
              <a:rPr kumimoji="0" lang="en-US" altLang="zh-CN" sz="100" b="0" i="0" u="none" strike="noStrike" kern="0" cap="none" spc="0" normalizeH="0" baseline="0" noProof="0" dirty="0">
                <a:ln>
                  <a:noFill/>
                </a:ln>
                <a:solidFill>
                  <a:prstClr val="white"/>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教案下载：</a:t>
            </a:r>
            <a:r>
              <a:rPr kumimoji="0" lang="en-US" altLang="zh-CN" sz="100" b="0" i="0" u="none" strike="noStrike" kern="0" cap="none" spc="0" normalizeH="0" baseline="0" noProof="0" dirty="0">
                <a:ln>
                  <a:noFill/>
                </a:ln>
                <a:solidFill>
                  <a:prstClr val="white"/>
                </a:solidFill>
                <a:effectLst/>
                <a:uLnTx/>
                <a:uFillTx/>
              </a:rPr>
              <a:t>www.1ppt.com/jiaoan/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字体下载：</a:t>
            </a:r>
            <a:r>
              <a:rPr kumimoji="0" lang="en-US" altLang="zh-CN" sz="100" b="0" i="0" u="none" strike="noStrike" kern="0" cap="none" spc="0" normalizeH="0" baseline="0" noProof="0" dirty="0">
                <a:ln>
                  <a:noFill/>
                </a:ln>
                <a:solidFill>
                  <a:prstClr val="white"/>
                </a:solidFill>
                <a:effectLst/>
                <a:uLnTx/>
                <a:uFillTx/>
              </a:rPr>
              <a:t>www.1ppt.com/ziti/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white"/>
                </a:solidFill>
                <a:effectLst/>
                <a:uLnTx/>
                <a:uFillTx/>
              </a:rPr>
              <a:t> </a:t>
            </a:r>
            <a:endParaRPr kumimoji="0" lang="zh-CN" altLang="en-US" sz="100" b="0" i="0" u="none" strike="noStrike" kern="0" cap="none" spc="0" normalizeH="0" baseline="0" noProof="0" dirty="0">
              <a:ln>
                <a:noFill/>
              </a:ln>
              <a:solidFill>
                <a:prstClr val="white"/>
              </a:solidFill>
              <a:effectLst/>
              <a:uLnTx/>
              <a:uFillTx/>
            </a:endParaRPr>
          </a:p>
        </p:txBody>
      </p:sp>
      <p:pic>
        <p:nvPicPr>
          <p:cNvPr id="7" name="图片 6"/>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824300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44953B-A6FC-4252-9D65-5D435A04F887}" type="datetimeFigureOut">
              <a:rPr lang="zh-CN" altLang="en-US" smtClean="0"/>
              <a:t>2024/5/8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A21AFEC-E1CC-4854-BB4C-25D74493A892}" type="slidenum">
              <a:rPr lang="zh-CN" altLang="en-US" smtClean="0"/>
              <a:t>‹#›</a:t>
            </a:fld>
            <a:endParaRPr lang="zh-CN" altLang="en-US"/>
          </a:p>
        </p:txBody>
      </p:sp>
    </p:spTree>
    <p:extLst>
      <p:ext uri="{BB962C8B-B14F-4D97-AF65-F5344CB8AC3E}">
        <p14:creationId xmlns:p14="http://schemas.microsoft.com/office/powerpoint/2010/main" val="4094776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944953B-A6FC-4252-9D65-5D435A04F887}" type="datetimeFigureOut">
              <a:rPr lang="zh-CN" altLang="en-US" smtClean="0"/>
              <a:t>2024/5/8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A21AFEC-E1CC-4854-BB4C-25D74493A892}" type="slidenum">
              <a:rPr lang="zh-CN" altLang="en-US" smtClean="0"/>
              <a:t>‹#›</a:t>
            </a:fld>
            <a:endParaRPr lang="zh-CN" altLang="en-US"/>
          </a:p>
        </p:txBody>
      </p:sp>
    </p:spTree>
    <p:extLst>
      <p:ext uri="{BB962C8B-B14F-4D97-AF65-F5344CB8AC3E}">
        <p14:creationId xmlns:p14="http://schemas.microsoft.com/office/powerpoint/2010/main" val="16075834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944953B-A6FC-4252-9D65-5D435A04F887}" type="datetimeFigureOut">
              <a:rPr lang="zh-CN" altLang="en-US" smtClean="0"/>
              <a:t>2024/5/8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A21AFEC-E1CC-4854-BB4C-25D74493A892}" type="slidenum">
              <a:rPr lang="zh-CN" altLang="en-US" smtClean="0"/>
              <a:t>‹#›</a:t>
            </a:fld>
            <a:endParaRPr lang="zh-CN" altLang="en-US"/>
          </a:p>
        </p:txBody>
      </p:sp>
    </p:spTree>
    <p:extLst>
      <p:ext uri="{BB962C8B-B14F-4D97-AF65-F5344CB8AC3E}">
        <p14:creationId xmlns:p14="http://schemas.microsoft.com/office/powerpoint/2010/main" val="22730999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944953B-A6FC-4252-9D65-5D435A04F887}" type="datetimeFigureOut">
              <a:rPr lang="zh-CN" altLang="en-US" smtClean="0"/>
              <a:t>2024/5/8</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5A21AFEC-E1CC-4854-BB4C-25D74493A892}" type="slidenum">
              <a:rPr lang="zh-CN" altLang="en-US" smtClean="0"/>
              <a:t>‹#›</a:t>
            </a:fld>
            <a:endParaRPr lang="zh-CN" altLang="en-US"/>
          </a:p>
        </p:txBody>
      </p:sp>
    </p:spTree>
    <p:extLst>
      <p:ext uri="{BB962C8B-B14F-4D97-AF65-F5344CB8AC3E}">
        <p14:creationId xmlns:p14="http://schemas.microsoft.com/office/powerpoint/2010/main" val="17334992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944953B-A6FC-4252-9D65-5D435A04F887}" type="datetimeFigureOut">
              <a:rPr lang="zh-CN" altLang="en-US" smtClean="0"/>
              <a:t>2024/5/8</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5A21AFEC-E1CC-4854-BB4C-25D74493A892}" type="slidenum">
              <a:rPr lang="zh-CN" altLang="en-US" smtClean="0"/>
              <a:t>‹#›</a:t>
            </a:fld>
            <a:endParaRPr lang="zh-CN" altLang="en-US"/>
          </a:p>
        </p:txBody>
      </p:sp>
    </p:spTree>
    <p:extLst>
      <p:ext uri="{BB962C8B-B14F-4D97-AF65-F5344CB8AC3E}">
        <p14:creationId xmlns:p14="http://schemas.microsoft.com/office/powerpoint/2010/main" val="6991692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44953B-A6FC-4252-9D65-5D435A04F887}" type="datetimeFigureOut">
              <a:rPr lang="zh-CN" altLang="en-US" smtClean="0"/>
              <a:t>2024/5/8</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5A21AFEC-E1CC-4854-BB4C-25D74493A892}" type="slidenum">
              <a:rPr lang="zh-CN" altLang="en-US" smtClean="0"/>
              <a:t>‹#›</a:t>
            </a:fld>
            <a:endParaRPr lang="zh-CN" altLang="en-US"/>
          </a:p>
        </p:txBody>
      </p:sp>
    </p:spTree>
    <p:extLst>
      <p:ext uri="{BB962C8B-B14F-4D97-AF65-F5344CB8AC3E}">
        <p14:creationId xmlns:p14="http://schemas.microsoft.com/office/powerpoint/2010/main" val="29052712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944953B-A6FC-4252-9D65-5D435A04F887}" type="datetimeFigureOut">
              <a:rPr lang="zh-CN" altLang="en-US" smtClean="0"/>
              <a:t>2024/5/8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A21AFEC-E1CC-4854-BB4C-25D74493A892}" type="slidenum">
              <a:rPr lang="zh-CN" altLang="en-US" smtClean="0"/>
              <a:t>‹#›</a:t>
            </a:fld>
            <a:endParaRPr lang="zh-CN" altLang="en-US"/>
          </a:p>
        </p:txBody>
      </p:sp>
    </p:spTree>
    <p:extLst>
      <p:ext uri="{BB962C8B-B14F-4D97-AF65-F5344CB8AC3E}">
        <p14:creationId xmlns:p14="http://schemas.microsoft.com/office/powerpoint/2010/main" val="24290134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944953B-A6FC-4252-9D65-5D435A04F887}" type="datetimeFigureOut">
              <a:rPr lang="zh-CN" altLang="en-US" smtClean="0"/>
              <a:t>2024/5/8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A21AFEC-E1CC-4854-BB4C-25D74493A892}" type="slidenum">
              <a:rPr lang="zh-CN" altLang="en-US" smtClean="0"/>
              <a:t>‹#›</a:t>
            </a:fld>
            <a:endParaRPr lang="zh-CN" altLang="en-US"/>
          </a:p>
        </p:txBody>
      </p:sp>
    </p:spTree>
    <p:extLst>
      <p:ext uri="{BB962C8B-B14F-4D97-AF65-F5344CB8AC3E}">
        <p14:creationId xmlns:p14="http://schemas.microsoft.com/office/powerpoint/2010/main" val="11408258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44953B-A6FC-4252-9D65-5D435A04F887}" type="datetimeFigureOut">
              <a:rPr lang="zh-CN" altLang="en-US" smtClean="0"/>
              <a:t>2024/5/8</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21AFEC-E1CC-4854-BB4C-25D74493A892}" type="slidenum">
              <a:rPr lang="zh-CN" altLang="en-US" smtClean="0"/>
              <a:t>‹#›</a:t>
            </a:fld>
            <a:endParaRPr lang="zh-CN" altLang="en-US"/>
          </a:p>
        </p:txBody>
      </p:sp>
    </p:spTree>
    <p:extLst>
      <p:ext uri="{BB962C8B-B14F-4D97-AF65-F5344CB8AC3E}">
        <p14:creationId xmlns:p14="http://schemas.microsoft.com/office/powerpoint/2010/main" val="286535041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8" Type="http://schemas.openxmlformats.org/officeDocument/2006/relationships/image" Target="NULL"/><Relationship Id="rId3" Type="http://schemas.openxmlformats.org/officeDocument/2006/relationships/image" Target="NULL"/><Relationship Id="rId7" Type="http://schemas.openxmlformats.org/officeDocument/2006/relationships/image" Target="NULL"/><Relationship Id="rId2" Type="http://schemas.openxmlformats.org/officeDocument/2006/relationships/notesSlide" Target="../notesSlides/notesSlide10.xml"/><Relationship Id="rId1" Type="http://schemas.openxmlformats.org/officeDocument/2006/relationships/slideLayout" Target="../slideLayouts/slideLayout12.xml"/><Relationship Id="rId6" Type="http://schemas.openxmlformats.org/officeDocument/2006/relationships/image" Target="NULL"/><Relationship Id="rId5" Type="http://schemas.openxmlformats.org/officeDocument/2006/relationships/image" Target="NULL"/><Relationship Id="rId4" Type="http://schemas.openxmlformats.org/officeDocument/2006/relationships/image" Target="NUL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2.xml"/><Relationship Id="rId1" Type="http://schemas.openxmlformats.org/officeDocument/2006/relationships/slideLayout" Target="../slideLayouts/slideLayout12.xml"/><Relationship Id="rId5" Type="http://schemas.openxmlformats.org/officeDocument/2006/relationships/image" Target="../media/image12.jpeg"/><Relationship Id="rId4" Type="http://schemas.openxmlformats.org/officeDocument/2006/relationships/image" Target="../media/image11.jpeg"/></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12.xml"/><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7.xml"/><Relationship Id="rId1" Type="http://schemas.openxmlformats.org/officeDocument/2006/relationships/slideLayout" Target="../slideLayouts/slideLayout12.xml"/><Relationship Id="rId4" Type="http://schemas.openxmlformats.org/officeDocument/2006/relationships/image" Target="../media/image16.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9.xml"/><Relationship Id="rId1" Type="http://schemas.openxmlformats.org/officeDocument/2006/relationships/slideLayout" Target="../slideLayouts/slideLayout12.xml"/><Relationship Id="rId5" Type="http://schemas.openxmlformats.org/officeDocument/2006/relationships/image" Target="NULL"/><Relationship Id="rId4" Type="http://schemas.openxmlformats.org/officeDocument/2006/relationships/image" Target="NUL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0" y="26376"/>
            <a:ext cx="12192000" cy="6858000"/>
          </a:xfrm>
          <a:prstGeom prst="rect">
            <a:avLst/>
          </a:prstGeom>
        </p:spPr>
      </p:pic>
      <p:sp>
        <p:nvSpPr>
          <p:cNvPr id="5" name="文本框 4"/>
          <p:cNvSpPr txBox="1"/>
          <p:nvPr/>
        </p:nvSpPr>
        <p:spPr>
          <a:xfrm>
            <a:off x="4730466" y="2277869"/>
            <a:ext cx="7255470" cy="807913"/>
          </a:xfrm>
          <a:prstGeom prst="rect">
            <a:avLst/>
          </a:prstGeom>
          <a:noFill/>
        </p:spPr>
        <p:txBody>
          <a:bodyPr wrap="square" lIns="68580" tIns="34290" rIns="68580" bIns="34290" rtlCol="0">
            <a:spAutoFit/>
          </a:bodyPr>
          <a:lstStyle/>
          <a:p>
            <a:pPr defTabSz="685800"/>
            <a:r>
              <a:rPr lang="en-US" altLang="zh-CN" sz="4800" b="1">
                <a:latin typeface="Times New Roman" panose="02020603050405020304" pitchFamily="18" charset="0"/>
                <a:ea typeface="微软雅黑"/>
                <a:cs typeface="Times New Roman" panose="02020603050405020304" pitchFamily="18" charset="0"/>
                <a:sym typeface="+mn-lt"/>
              </a:rPr>
              <a:t>Chủ đề 10</a:t>
            </a:r>
            <a:endParaRPr lang="zh-CN" altLang="en-US" sz="4800" b="1" dirty="0">
              <a:latin typeface="Times New Roman" panose="02020603050405020304" pitchFamily="18" charset="0"/>
              <a:ea typeface="微软雅黑"/>
              <a:cs typeface="Times New Roman" panose="02020603050405020304" pitchFamily="18" charset="0"/>
              <a:sym typeface="+mn-lt"/>
            </a:endParaRPr>
          </a:p>
        </p:txBody>
      </p:sp>
      <p:sp>
        <p:nvSpPr>
          <p:cNvPr id="6" name="文本框 5"/>
          <p:cNvSpPr txBox="1"/>
          <p:nvPr/>
        </p:nvSpPr>
        <p:spPr>
          <a:xfrm>
            <a:off x="4801557" y="3851489"/>
            <a:ext cx="4703398" cy="315471"/>
          </a:xfrm>
          <a:prstGeom prst="rect">
            <a:avLst/>
          </a:prstGeom>
          <a:noFill/>
          <a:ln w="9525">
            <a:noFill/>
            <a:miter/>
          </a:ln>
          <a:effectLst/>
        </p:spPr>
        <p:txBody>
          <a:bodyPr vert="horz" wrap="square" lIns="68580" tIns="34290" rIns="68580" bIns="34290" anchor="t">
            <a:spAutoFit/>
          </a:bodyPr>
          <a:lstStyle/>
          <a:p>
            <a:pPr defTabSz="685800" eaLnBrk="0" hangingPunct="0"/>
            <a:r>
              <a:rPr lang="en-US" altLang="zh-CN" sz="1600" dirty="0">
                <a:latin typeface="Times New Roman" panose="02020603050405020304" pitchFamily="18" charset="0"/>
                <a:ea typeface="微软雅黑"/>
                <a:cs typeface="Times New Roman" panose="02020603050405020304" pitchFamily="18" charset="0"/>
                <a:sym typeface="+mn-lt"/>
              </a:rPr>
              <a:t>MÔN HỌC: </a:t>
            </a:r>
            <a:r>
              <a:rPr lang="en-US" altLang="zh-CN" sz="1600" dirty="0" smtClean="0">
                <a:latin typeface="Times New Roman" panose="02020603050405020304" pitchFamily="18" charset="0"/>
                <a:ea typeface="微软雅黑"/>
                <a:cs typeface="Times New Roman" panose="02020603050405020304" pitchFamily="18" charset="0"/>
                <a:sym typeface="+mn-lt"/>
              </a:rPr>
              <a:t>Machine </a:t>
            </a:r>
            <a:r>
              <a:rPr lang="en-US" altLang="zh-CN" sz="1600" dirty="0">
                <a:latin typeface="Times New Roman" panose="02020603050405020304" pitchFamily="18" charset="0"/>
                <a:ea typeface="微软雅黑"/>
                <a:cs typeface="Times New Roman" panose="02020603050405020304" pitchFamily="18" charset="0"/>
                <a:sym typeface="+mn-lt"/>
              </a:rPr>
              <a:t>Learning</a:t>
            </a:r>
            <a:endParaRPr lang="zh-CN" altLang="en-US" sz="1600" dirty="0">
              <a:latin typeface="Times New Roman" panose="02020603050405020304" pitchFamily="18" charset="0"/>
              <a:ea typeface="微软雅黑"/>
              <a:cs typeface="Times New Roman" panose="02020603050405020304" pitchFamily="18" charset="0"/>
              <a:sym typeface="+mn-lt"/>
            </a:endParaRPr>
          </a:p>
        </p:txBody>
      </p:sp>
      <p:sp>
        <p:nvSpPr>
          <p:cNvPr id="8" name="TextBox 120"/>
          <p:cNvSpPr txBox="1"/>
          <p:nvPr/>
        </p:nvSpPr>
        <p:spPr>
          <a:xfrm>
            <a:off x="4801557" y="3339330"/>
            <a:ext cx="4533262" cy="374571"/>
          </a:xfrm>
          <a:prstGeom prst="roundRect">
            <a:avLst/>
          </a:prstGeom>
          <a:solidFill>
            <a:schemeClr val="tx1">
              <a:lumMod val="85000"/>
              <a:lumOff val="15000"/>
            </a:schemeClr>
          </a:solidFill>
        </p:spPr>
        <p:txBody>
          <a:bodyPr wrap="square" rtlCol="0">
            <a:spAutoFit/>
          </a:bodyPr>
          <a:lstStyle/>
          <a:p>
            <a:pPr defTabSz="685800"/>
            <a:r>
              <a:rPr lang="en-US" altLang="zh-CN" sz="1600" dirty="0">
                <a:solidFill>
                  <a:prstClr val="white"/>
                </a:solidFill>
                <a:latin typeface="Times New Roman" panose="02020603050405020304" pitchFamily="18" charset="0"/>
                <a:ea typeface="微软雅黑"/>
                <a:cs typeface="Times New Roman" panose="02020603050405020304" pitchFamily="18" charset="0"/>
                <a:sym typeface="+mn-lt"/>
              </a:rPr>
              <a:t>GIẢNG </a:t>
            </a:r>
            <a:r>
              <a:rPr lang="en-US" altLang="zh-CN" sz="1600" dirty="0" smtClean="0">
                <a:solidFill>
                  <a:prstClr val="white"/>
                </a:solidFill>
                <a:latin typeface="Times New Roman" panose="02020603050405020304" pitchFamily="18" charset="0"/>
                <a:ea typeface="微软雅黑"/>
                <a:cs typeface="Times New Roman" panose="02020603050405020304" pitchFamily="18" charset="0"/>
                <a:sym typeface="+mn-lt"/>
              </a:rPr>
              <a:t>VIÊN: Cao Văn Chung</a:t>
            </a:r>
            <a:endParaRPr lang="zh-CN" altLang="en-US" sz="1600" dirty="0">
              <a:solidFill>
                <a:prstClr val="white"/>
              </a:solidFill>
              <a:latin typeface="Times New Roman" panose="02020603050405020304" pitchFamily="18" charset="0"/>
              <a:ea typeface="微软雅黑"/>
              <a:cs typeface="Times New Roman" panose="02020603050405020304" pitchFamily="18" charset="0"/>
              <a:sym typeface="+mn-lt"/>
            </a:endParaRPr>
          </a:p>
        </p:txBody>
      </p:sp>
      <p:grpSp>
        <p:nvGrpSpPr>
          <p:cNvPr id="13" name="组合 12"/>
          <p:cNvGrpSpPr/>
          <p:nvPr/>
        </p:nvGrpSpPr>
        <p:grpSpPr>
          <a:xfrm>
            <a:off x="4391230" y="2391860"/>
            <a:ext cx="132770" cy="1724700"/>
            <a:chOff x="995161" y="2391860"/>
            <a:chExt cx="135370" cy="1758474"/>
          </a:xfrm>
        </p:grpSpPr>
        <p:cxnSp>
          <p:nvCxnSpPr>
            <p:cNvPr id="10" name="直接连接符 9"/>
            <p:cNvCxnSpPr/>
            <p:nvPr/>
          </p:nvCxnSpPr>
          <p:spPr>
            <a:xfrm>
              <a:off x="1130530" y="2391860"/>
              <a:ext cx="0" cy="1758474"/>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12" name="等腰三角形 11"/>
            <p:cNvSpPr/>
            <p:nvPr/>
          </p:nvSpPr>
          <p:spPr>
            <a:xfrm rot="16200000">
              <a:off x="984331" y="3203412"/>
              <a:ext cx="157029" cy="135370"/>
            </a:xfrm>
            <a:prstGeom prst="triangl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1240666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childTnLst>
                          </p:cTn>
                        </p:par>
                        <p:par>
                          <p:cTn id="14" fill="hold">
                            <p:stCondLst>
                              <p:cond delay="500"/>
                            </p:stCondLst>
                            <p:childTnLst>
                              <p:par>
                                <p:cTn id="15" presetID="12" presetClass="entr" presetSubtype="8"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p:tgtEl>
                                          <p:spTgt spid="6"/>
                                        </p:tgtEl>
                                        <p:attrNameLst>
                                          <p:attrName>ppt_x</p:attrName>
                                        </p:attrNameLst>
                                      </p:cBhvr>
                                      <p:tavLst>
                                        <p:tav tm="0">
                                          <p:val>
                                            <p:strVal val="#ppt_x-#ppt_w*1.125000"/>
                                          </p:val>
                                        </p:tav>
                                        <p:tav tm="100000">
                                          <p:val>
                                            <p:strVal val="#ppt_x"/>
                                          </p:val>
                                        </p:tav>
                                      </p:tavLst>
                                    </p:anim>
                                    <p:animEffect transition="in" filter="wipe(right)">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8"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933680" y="424287"/>
            <a:ext cx="9179509" cy="684803"/>
            <a:chOff x="1935688" y="563140"/>
            <a:chExt cx="8950521" cy="684803"/>
          </a:xfrm>
        </p:grpSpPr>
        <p:sp>
          <p:nvSpPr>
            <p:cNvPr id="3" name="文本框 2"/>
            <p:cNvSpPr txBox="1"/>
            <p:nvPr/>
          </p:nvSpPr>
          <p:spPr>
            <a:xfrm>
              <a:off x="1935688" y="563140"/>
              <a:ext cx="8950521" cy="684803"/>
            </a:xfrm>
            <a:prstGeom prst="rect">
              <a:avLst/>
            </a:prstGeom>
            <a:noFill/>
          </p:spPr>
          <p:txBody>
            <a:bodyPr wrap="square" lIns="68580" tIns="34290" rIns="68580" bIns="34290" rtlCol="0">
              <a:spAutoFit/>
            </a:bodyPr>
            <a:lstStyle/>
            <a:p>
              <a:pPr algn="ctr" defTabSz="685800"/>
              <a:r>
                <a:rPr lang="en-US" sz="2000" b="1" kern="0" dirty="0" err="1">
                  <a:effectLst/>
                  <a:latin typeface="Times New Roman" panose="02020603050405020304" pitchFamily="18" charset="0"/>
                  <a:ea typeface="Calibri" panose="020F0502020204030204" pitchFamily="34" charset="0"/>
                  <a:cs typeface="Times New Roman" panose="02020603050405020304" pitchFamily="18" charset="0"/>
                </a:rPr>
                <a:t>Phương</a:t>
              </a:r>
              <a:r>
                <a:rPr lang="en-US" sz="2000" b="1" kern="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b="1" kern="0" dirty="0" err="1">
                  <a:effectLst/>
                  <a:latin typeface="Times New Roman" panose="02020603050405020304" pitchFamily="18" charset="0"/>
                  <a:ea typeface="Calibri" panose="020F0502020204030204" pitchFamily="34" charset="0"/>
                  <a:cs typeface="Times New Roman" panose="02020603050405020304" pitchFamily="18" charset="0"/>
                </a:rPr>
                <a:t>pháp</a:t>
              </a:r>
              <a:r>
                <a:rPr lang="en-US" sz="2000" b="1" kern="0" dirty="0">
                  <a:effectLst/>
                  <a:latin typeface="Times New Roman" panose="02020603050405020304" pitchFamily="18" charset="0"/>
                  <a:ea typeface="Calibri" panose="020F0502020204030204" pitchFamily="34" charset="0"/>
                  <a:cs typeface="Times New Roman" panose="02020603050405020304" pitchFamily="18" charset="0"/>
                </a:rPr>
                <a:t> Power Method </a:t>
              </a:r>
              <a:r>
                <a:rPr lang="en-US" sz="2000" b="1" kern="0" dirty="0" err="1">
                  <a:effectLst/>
                  <a:latin typeface="Times New Roman" panose="02020603050405020304" pitchFamily="18" charset="0"/>
                  <a:ea typeface="Calibri" panose="020F0502020204030204" pitchFamily="34" charset="0"/>
                  <a:cs typeface="Times New Roman" panose="02020603050405020304" pitchFamily="18" charset="0"/>
                </a:rPr>
                <a:t>tính</a:t>
              </a:r>
              <a:r>
                <a:rPr lang="en-US" sz="2000" b="1" kern="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b="1" kern="0" dirty="0" err="1">
                  <a:effectLst/>
                  <a:latin typeface="Times New Roman" panose="02020603050405020304" pitchFamily="18" charset="0"/>
                  <a:ea typeface="Calibri" panose="020F0502020204030204" pitchFamily="34" charset="0"/>
                  <a:cs typeface="Times New Roman" panose="02020603050405020304" pitchFamily="18" charset="0"/>
                </a:rPr>
                <a:t>giá</a:t>
              </a:r>
              <a:r>
                <a:rPr lang="en-US" sz="2000" b="1" kern="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b="1" kern="0" dirty="0" err="1">
                  <a:effectLst/>
                  <a:latin typeface="Times New Roman" panose="02020603050405020304" pitchFamily="18" charset="0"/>
                  <a:ea typeface="Calibri" panose="020F0502020204030204" pitchFamily="34" charset="0"/>
                  <a:cs typeface="Times New Roman" panose="02020603050405020304" pitchFamily="18" charset="0"/>
                </a:rPr>
                <a:t>trị</a:t>
              </a:r>
              <a:r>
                <a:rPr lang="en-US" sz="2000" b="1" kern="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b="1" kern="0" dirty="0" err="1">
                  <a:effectLst/>
                  <a:latin typeface="Times New Roman" panose="02020603050405020304" pitchFamily="18" charset="0"/>
                  <a:ea typeface="Calibri" panose="020F0502020204030204" pitchFamily="34" charset="0"/>
                  <a:cs typeface="Times New Roman" panose="02020603050405020304" pitchFamily="18" charset="0"/>
                </a:rPr>
                <a:t>riêng</a:t>
              </a:r>
              <a:endParaRPr lang="en-US" sz="2000" b="1" kern="100" dirty="0">
                <a:effectLst/>
                <a:latin typeface="Calibri" panose="020F0502020204030204" pitchFamily="34" charset="0"/>
                <a:ea typeface="Calibri" panose="020F0502020204030204" pitchFamily="34" charset="0"/>
                <a:cs typeface="Times New Roman" panose="02020603050405020304" pitchFamily="18" charset="0"/>
              </a:endParaRPr>
            </a:p>
            <a:p>
              <a:pPr algn="ctr" defTabSz="685800"/>
              <a:endParaRPr lang="zh-CN" altLang="en-US" sz="2000" b="1" dirty="0">
                <a:latin typeface="微软雅黑"/>
                <a:ea typeface="微软雅黑"/>
                <a:cs typeface="+mn-ea"/>
                <a:sym typeface="+mn-lt"/>
              </a:endParaRPr>
            </a:p>
          </p:txBody>
        </p:sp>
        <p:cxnSp>
          <p:nvCxnSpPr>
            <p:cNvPr id="4" name="直接连接符 3"/>
            <p:cNvCxnSpPr>
              <a:cxnSpLocks/>
            </p:cNvCxnSpPr>
            <p:nvPr/>
          </p:nvCxnSpPr>
          <p:spPr>
            <a:xfrm>
              <a:off x="4698505" y="1080296"/>
              <a:ext cx="3424887" cy="0"/>
            </a:xfrm>
            <a:prstGeom prst="line">
              <a:avLst/>
            </a:prstGeom>
            <a:noFill/>
            <a:ln w="9525" cap="flat" cmpd="sng" algn="ctr">
              <a:solidFill>
                <a:schemeClr val="tx1">
                  <a:lumMod val="75000"/>
                  <a:lumOff val="25000"/>
                </a:schemeClr>
              </a:solidFill>
              <a:prstDash val="solid"/>
              <a:miter lim="800000"/>
            </a:ln>
            <a:effectLst/>
          </p:spPr>
        </p:cxnSp>
      </p:gr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9CFC684D-8A78-F26E-15B7-91329533968D}"/>
                  </a:ext>
                </a:extLst>
              </p:cNvPr>
              <p:cNvSpPr txBox="1"/>
              <p:nvPr/>
            </p:nvSpPr>
            <p:spPr>
              <a:xfrm>
                <a:off x="1174801" y="1979354"/>
                <a:ext cx="8697265" cy="471026"/>
              </a:xfrm>
              <a:prstGeom prst="rect">
                <a:avLst/>
              </a:prstGeom>
              <a:noFill/>
            </p:spPr>
            <p:txBody>
              <a:bodyPr wrap="square">
                <a:spAutoFit/>
              </a:bodyPr>
              <a:lstStyle/>
              <a:p>
                <a:pPr marR="0" lvl="0">
                  <a:lnSpc>
                    <a:spcPct val="107000"/>
                  </a:lnSpc>
                  <a:spcBef>
                    <a:spcPts val="0"/>
                  </a:spcBef>
                  <a:spcAft>
                    <a:spcPts val="0"/>
                  </a:spcAft>
                  <a:tabLst>
                    <a:tab pos="228600" algn="l"/>
                  </a:tabLst>
                </a:pPr>
                <a:r>
                  <a:rPr lang="en-US" dirty="0"/>
                  <a:t>B1: </a:t>
                </a:r>
                <a:r>
                  <a:rPr lang="en-US" dirty="0" err="1"/>
                  <a:t>Chọn</a:t>
                </a:r>
                <a:r>
                  <a:rPr lang="en-US" dirty="0"/>
                  <a:t> vector </a:t>
                </a:r>
                <a14:m>
                  <m:oMath xmlns:m="http://schemas.openxmlformats.org/officeDocument/2006/math">
                    <m:sSup>
                      <m:sSupPr>
                        <m:ctrlPr>
                          <a:rPr lang="en-US" i="1" smtClean="0">
                            <a:solidFill>
                              <a:srgbClr val="836967"/>
                            </a:solidFill>
                            <a:latin typeface="Cambria Math" panose="02040503050406030204" pitchFamily="18" charset="0"/>
                          </a:rPr>
                        </m:ctrlPr>
                      </m:sSupPr>
                      <m:e>
                        <m:r>
                          <a:rPr lang="en-GB" b="0" i="1" smtClean="0">
                            <a:solidFill>
                              <a:srgbClr val="836967"/>
                            </a:solidFill>
                            <a:latin typeface="Cambria Math" panose="02040503050406030204" pitchFamily="18" charset="0"/>
                          </a:rPr>
                          <m:t>𝑞</m:t>
                        </m:r>
                      </m:e>
                      <m:sup>
                        <m:d>
                          <m:dPr>
                            <m:ctrlPr>
                              <a:rPr lang="en-US" i="1" smtClean="0">
                                <a:solidFill>
                                  <a:srgbClr val="836967"/>
                                </a:solidFill>
                                <a:latin typeface="Cambria Math" panose="02040503050406030204" pitchFamily="18" charset="0"/>
                              </a:rPr>
                            </m:ctrlPr>
                          </m:dPr>
                          <m:e>
                            <m:r>
                              <a:rPr lang="en-US" i="1" smtClean="0">
                                <a:latin typeface="Cambria Math" panose="02040503050406030204" pitchFamily="18" charset="0"/>
                              </a:rPr>
                              <m:t>0</m:t>
                            </m:r>
                          </m:e>
                        </m:d>
                      </m:sup>
                    </m:sSup>
                  </m:oMath>
                </a14:m>
                <a:r>
                  <a:rPr lang="en-US" sz="20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kern="100" dirty="0">
                    <a:effectLst/>
                    <a:latin typeface="Calibri" panose="020F0502020204030204" pitchFamily="34" charset="0"/>
                    <a:ea typeface="Calibri" panose="020F0502020204030204" pitchFamily="34" charset="0"/>
                    <a:cs typeface="Times New Roman" panose="02020603050405020304" pitchFamily="18" charset="0"/>
                  </a:rPr>
                  <a:t>thuộc </a:t>
                </a:r>
                <a14:m>
                  <m:oMath xmlns:m="http://schemas.openxmlformats.org/officeDocument/2006/math">
                    <m:sSup>
                      <m:sSupPr>
                        <m:ctrlPr>
                          <a:rPr lang="en-US" sz="2000" i="1">
                            <a:solidFill>
                              <a:srgbClr val="836967"/>
                            </a:solidFill>
                            <a:latin typeface="Cambria Math" panose="02040503050406030204" pitchFamily="18" charset="0"/>
                          </a:rPr>
                        </m:ctrlPr>
                      </m:sSupPr>
                      <m:e>
                        <m:r>
                          <a:rPr lang="en-US" sz="2000" i="1">
                            <a:latin typeface="Cambria Math" panose="02040503050406030204" pitchFamily="18" charset="0"/>
                          </a:rPr>
                          <m:t>𝑅</m:t>
                        </m:r>
                      </m:e>
                      <m:sup>
                        <m:r>
                          <a:rPr lang="en-US" sz="2000" i="1">
                            <a:latin typeface="Cambria Math" panose="02040503050406030204" pitchFamily="18" charset="0"/>
                          </a:rPr>
                          <m:t>𝑛</m:t>
                        </m:r>
                      </m:sup>
                    </m:sSup>
                  </m:oMath>
                </a14:m>
                <a:r>
                  <a:rPr lang="en-US" sz="20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kern="100" dirty="0" err="1">
                    <a:effectLst/>
                    <a:latin typeface="Calibri" panose="020F0502020204030204" pitchFamily="34" charset="0"/>
                    <a:ea typeface="Calibri" panose="020F0502020204030204" pitchFamily="34" charset="0"/>
                    <a:cs typeface="Times New Roman" panose="02020603050405020304" pitchFamily="18" charset="0"/>
                  </a:rPr>
                  <a:t>với</a:t>
                </a:r>
                <a:r>
                  <a:rPr lang="en-US" kern="100" dirty="0">
                    <a:effectLst/>
                    <a:latin typeface="Calibri" panose="020F0502020204030204" pitchFamily="34" charset="0"/>
                    <a:ea typeface="Calibri" panose="020F0502020204030204" pitchFamily="34" charset="0"/>
                    <a:cs typeface="Times New Roman" panose="02020603050405020304" pitchFamily="18" charset="0"/>
                  </a:rPr>
                  <a:t> </a:t>
                </a:r>
                <a14:m>
                  <m:oMath xmlns:m="http://schemas.openxmlformats.org/officeDocument/2006/math">
                    <m:sSub>
                      <m:sSubPr>
                        <m:ctrlPr>
                          <a:rPr lang="en-US" i="1" kern="100" smtClean="0">
                            <a:solidFill>
                              <a:srgbClr val="836967"/>
                            </a:solidFill>
                            <a:effectLst/>
                            <a:latin typeface="Cambria Math" panose="02040503050406030204" pitchFamily="18" charset="0"/>
                          </a:rPr>
                        </m:ctrlPr>
                      </m:sSubPr>
                      <m:e>
                        <m:d>
                          <m:dPr>
                            <m:begChr m:val="‖"/>
                            <m:endChr m:val="‖"/>
                            <m:ctrlPr>
                              <a:rPr lang="en-US" i="1" kern="100" smtClean="0">
                                <a:solidFill>
                                  <a:srgbClr val="836967"/>
                                </a:solidFill>
                                <a:effectLst/>
                                <a:latin typeface="Cambria Math" panose="02040503050406030204" pitchFamily="18" charset="0"/>
                              </a:rPr>
                            </m:ctrlPr>
                          </m:dPr>
                          <m:e>
                            <m:sSup>
                              <m:sSupPr>
                                <m:ctrlPr>
                                  <a:rPr lang="en-US" i="1">
                                    <a:solidFill>
                                      <a:srgbClr val="836967"/>
                                    </a:solidFill>
                                    <a:latin typeface="Cambria Math" panose="02040503050406030204" pitchFamily="18" charset="0"/>
                                  </a:rPr>
                                </m:ctrlPr>
                              </m:sSupPr>
                              <m:e>
                                <m:r>
                                  <a:rPr lang="en-GB" i="1">
                                    <a:solidFill>
                                      <a:srgbClr val="836967"/>
                                    </a:solidFill>
                                    <a:latin typeface="Cambria Math" panose="02040503050406030204" pitchFamily="18" charset="0"/>
                                  </a:rPr>
                                  <m:t>𝑞</m:t>
                                </m:r>
                              </m:e>
                              <m:sup>
                                <m:d>
                                  <m:dPr>
                                    <m:ctrlPr>
                                      <a:rPr lang="en-US" i="1">
                                        <a:solidFill>
                                          <a:srgbClr val="836967"/>
                                        </a:solidFill>
                                        <a:latin typeface="Cambria Math" panose="02040503050406030204" pitchFamily="18" charset="0"/>
                                      </a:rPr>
                                    </m:ctrlPr>
                                  </m:dPr>
                                  <m:e>
                                    <m:r>
                                      <a:rPr lang="en-US" i="1">
                                        <a:latin typeface="Cambria Math" panose="02040503050406030204" pitchFamily="18" charset="0"/>
                                      </a:rPr>
                                      <m:t>0</m:t>
                                    </m:r>
                                  </m:e>
                                </m:d>
                              </m:sup>
                            </m:sSup>
                          </m:e>
                        </m:d>
                      </m:e>
                      <m:sub>
                        <m:r>
                          <a:rPr lang="en-US" i="1" kern="100" smtClean="0">
                            <a:effectLst/>
                            <a:latin typeface="Cambria Math" panose="02040503050406030204" pitchFamily="18" charset="0"/>
                          </a:rPr>
                          <m:t>2</m:t>
                        </m:r>
                      </m:sub>
                    </m:sSub>
                  </m:oMath>
                </a14:m>
                <a:r>
                  <a:rPr lang="en-US" kern="100" dirty="0">
                    <a:effectLst/>
                    <a:latin typeface="Calibri" panose="020F0502020204030204" pitchFamily="34" charset="0"/>
                    <a:ea typeface="Calibri" panose="020F0502020204030204" pitchFamily="34" charset="0"/>
                    <a:cs typeface="Times New Roman" panose="02020603050405020304" pitchFamily="18" charset="0"/>
                  </a:rPr>
                  <a:t>  = 1 </a:t>
                </a:r>
                <a:r>
                  <a:rPr lang="en-US" kern="100" dirty="0" err="1">
                    <a:effectLst/>
                    <a:latin typeface="Calibri" panose="020F0502020204030204" pitchFamily="34" charset="0"/>
                    <a:ea typeface="Calibri" panose="020F0502020204030204" pitchFamily="34" charset="0"/>
                    <a:cs typeface="Times New Roman" panose="02020603050405020304" pitchFamily="18" charset="0"/>
                  </a:rPr>
                  <a:t>bất</a:t>
                </a:r>
                <a:r>
                  <a:rPr lang="en-US" kern="100" dirty="0">
                    <a:effectLst/>
                    <a:latin typeface="Calibri" panose="020F0502020204030204" pitchFamily="34" charset="0"/>
                    <a:ea typeface="Calibri" panose="020F0502020204030204" pitchFamily="34" charset="0"/>
                    <a:cs typeface="Times New Roman" panose="02020603050405020304" pitchFamily="18" charset="0"/>
                  </a:rPr>
                  <a:t> </a:t>
                </a:r>
                <a:r>
                  <a:rPr lang="en-US" kern="100" dirty="0" err="1">
                    <a:effectLst/>
                    <a:latin typeface="Calibri" panose="020F0502020204030204" pitchFamily="34" charset="0"/>
                    <a:ea typeface="Calibri" panose="020F0502020204030204" pitchFamily="34" charset="0"/>
                    <a:cs typeface="Times New Roman" panose="02020603050405020304" pitchFamily="18" charset="0"/>
                  </a:rPr>
                  <a:t>kỳ</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20" name="TextBox 19">
                <a:extLst>
                  <a:ext uri="{FF2B5EF4-FFF2-40B4-BE49-F238E27FC236}">
                    <a16:creationId xmlns:a16="http://schemas.microsoft.com/office/drawing/2014/main" id="{9CFC684D-8A78-F26E-15B7-91329533968D}"/>
                  </a:ext>
                </a:extLst>
              </p:cNvPr>
              <p:cNvSpPr txBox="1">
                <a:spLocks noRot="1" noChangeAspect="1" noMove="1" noResize="1" noEditPoints="1" noAdjustHandles="1" noChangeArrowheads="1" noChangeShapeType="1" noTextEdit="1"/>
              </p:cNvSpPr>
              <p:nvPr/>
            </p:nvSpPr>
            <p:spPr>
              <a:xfrm>
                <a:off x="1174801" y="1979354"/>
                <a:ext cx="8697265" cy="471026"/>
              </a:xfrm>
              <a:prstGeom prst="rect">
                <a:avLst/>
              </a:prstGeom>
              <a:blipFill>
                <a:blip r:embed="rId3"/>
                <a:stretch>
                  <a:fillRect l="-631" b="-103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769AC087-5D5C-39F9-C6B5-8E0143C7EC57}"/>
                  </a:ext>
                </a:extLst>
              </p:cNvPr>
              <p:cNvSpPr txBox="1"/>
              <p:nvPr/>
            </p:nvSpPr>
            <p:spPr>
              <a:xfrm>
                <a:off x="1100909" y="2809107"/>
                <a:ext cx="8697266" cy="492892"/>
              </a:xfrm>
              <a:prstGeom prst="rect">
                <a:avLst/>
              </a:prstGeom>
              <a:noFill/>
            </p:spPr>
            <p:txBody>
              <a:bodyPr wrap="square">
                <a:spAutoFit/>
              </a:bodyPr>
              <a:lstStyle/>
              <a:p>
                <a:pPr marR="0" lvl="0">
                  <a:lnSpc>
                    <a:spcPct val="107000"/>
                  </a:lnSpc>
                  <a:spcBef>
                    <a:spcPts val="0"/>
                  </a:spcBef>
                  <a:spcAft>
                    <a:spcPts val="0"/>
                  </a:spcAft>
                  <a:tabLst>
                    <a:tab pos="228600" algn="l"/>
                  </a:tabLst>
                </a:pPr>
                <a:r>
                  <a:rPr lang="en-US" dirty="0">
                    <a:latin typeface="Calibri" panose="020F0502020204030204" pitchFamily="34" charset="0"/>
                    <a:cs typeface="Calibri" panose="020F0502020204030204" pitchFamily="34" charset="0"/>
                  </a:rPr>
                  <a:t>B2: </a:t>
                </a:r>
                <a:r>
                  <a:rPr lang="en-US" dirty="0" err="1">
                    <a:latin typeface="Calibri" panose="020F0502020204030204" pitchFamily="34" charset="0"/>
                    <a:cs typeface="Calibri" panose="020F0502020204030204" pitchFamily="34" charset="0"/>
                  </a:rPr>
                  <a:t>Tại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các</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bước</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i</a:t>
                </a:r>
                <a:r>
                  <a:rPr lang="en-US" dirty="0">
                    <a:latin typeface="Calibri" panose="020F0502020204030204" pitchFamily="34" charset="0"/>
                    <a:cs typeface="Calibri" panose="020F0502020204030204" pitchFamily="34" charset="0"/>
                  </a:rPr>
                  <a:t> = 1,2,… </a:t>
                </a:r>
                <a:r>
                  <a:rPr lang="en-US" dirty="0" err="1">
                    <a:latin typeface="Calibri" panose="020F0502020204030204" pitchFamily="34" charset="0"/>
                    <a:cs typeface="Calibri" panose="020F0502020204030204" pitchFamily="34" charset="0"/>
                  </a:rPr>
                  <a:t>tính</a:t>
                </a:r>
                <a:r>
                  <a:rPr lang="en-US" dirty="0">
                    <a:latin typeface="Calibri" panose="020F0502020204030204" pitchFamily="34" charset="0"/>
                    <a:cs typeface="Calibri" panose="020F0502020204030204" pitchFamily="34" charset="0"/>
                  </a:rPr>
                  <a:t> </a:t>
                </a:r>
                <a14:m>
                  <m:oMath xmlns:m="http://schemas.openxmlformats.org/officeDocument/2006/math">
                    <m:r>
                      <a:rPr lang="en-US" sz="2400" i="1" smtClean="0">
                        <a:solidFill>
                          <a:srgbClr val="836967"/>
                        </a:solidFill>
                        <a:latin typeface="Cambria Math" panose="02040503050406030204" pitchFamily="18" charset="0"/>
                        <a:ea typeface="Cambria Math" panose="02040503050406030204" pitchFamily="18" charset="0"/>
                      </a:rPr>
                      <m:t>𝑧</m:t>
                    </m:r>
                    <m:r>
                      <a:rPr lang="en-US" sz="2400" i="1" smtClean="0">
                        <a:solidFill>
                          <a:srgbClr val="836967"/>
                        </a:solidFill>
                        <a:latin typeface="Cambria Math" panose="02040503050406030204" pitchFamily="18" charset="0"/>
                        <a:ea typeface="Cambria Math" panose="02040503050406030204" pitchFamily="18" charset="0"/>
                      </a:rPr>
                      <m:t>=</m:t>
                    </m:r>
                    <m:r>
                      <a:rPr lang="en-US" sz="2400" i="1" smtClean="0">
                        <a:solidFill>
                          <a:srgbClr val="836967"/>
                        </a:solidFill>
                        <a:latin typeface="Cambria Math" panose="02040503050406030204" pitchFamily="18" charset="0"/>
                        <a:ea typeface="Cambria Math" panose="02040503050406030204" pitchFamily="18" charset="0"/>
                      </a:rPr>
                      <m:t>𝐴</m:t>
                    </m:r>
                    <m:sSup>
                      <m:sSupPr>
                        <m:ctrlPr>
                          <a:rPr lang="en-US" sz="2400" i="1">
                            <a:solidFill>
                              <a:srgbClr val="836967"/>
                            </a:solidFill>
                            <a:latin typeface="Cambria Math" panose="02040503050406030204" pitchFamily="18" charset="0"/>
                            <a:ea typeface="Cambria Math" panose="02040503050406030204" pitchFamily="18" charset="0"/>
                          </a:rPr>
                        </m:ctrlPr>
                      </m:sSupPr>
                      <m:e>
                        <m:r>
                          <a:rPr lang="en-GB" sz="2400" i="1">
                            <a:solidFill>
                              <a:srgbClr val="836967"/>
                            </a:solidFill>
                            <a:latin typeface="Cambria Math" panose="02040503050406030204" pitchFamily="18" charset="0"/>
                            <a:ea typeface="Cambria Math" panose="02040503050406030204" pitchFamily="18" charset="0"/>
                          </a:rPr>
                          <m:t>𝑞</m:t>
                        </m:r>
                      </m:e>
                      <m:sup>
                        <m:d>
                          <m:dPr>
                            <m:ctrlPr>
                              <a:rPr lang="en-US" sz="2400" i="1">
                                <a:solidFill>
                                  <a:srgbClr val="836967"/>
                                </a:solidFill>
                                <a:latin typeface="Cambria Math" panose="02040503050406030204" pitchFamily="18" charset="0"/>
                                <a:ea typeface="Cambria Math" panose="02040503050406030204" pitchFamily="18" charset="0"/>
                              </a:rPr>
                            </m:ctrlPr>
                          </m:dPr>
                          <m:e>
                            <m:r>
                              <a:rPr lang="en-GB" sz="2400" b="0" i="1" smtClean="0">
                                <a:solidFill>
                                  <a:srgbClr val="836967"/>
                                </a:solidFill>
                                <a:latin typeface="Cambria Math" panose="02040503050406030204" pitchFamily="18" charset="0"/>
                                <a:ea typeface="Cambria Math" panose="02040503050406030204" pitchFamily="18" charset="0"/>
                              </a:rPr>
                              <m:t>𝑖</m:t>
                            </m:r>
                            <m:r>
                              <a:rPr lang="en-GB" sz="2400" b="0" i="1" smtClean="0">
                                <a:solidFill>
                                  <a:srgbClr val="836967"/>
                                </a:solidFill>
                                <a:latin typeface="Cambria Math" panose="02040503050406030204" pitchFamily="18" charset="0"/>
                                <a:ea typeface="Cambria Math" panose="02040503050406030204" pitchFamily="18" charset="0"/>
                              </a:rPr>
                              <m:t> −1</m:t>
                            </m:r>
                          </m:e>
                        </m:d>
                      </m:sup>
                    </m:sSup>
                  </m:oMath>
                </a14:m>
                <a:endParaRPr lang="en-US" sz="2400" kern="100" dirty="0">
                  <a:effectLst/>
                  <a:latin typeface="Cambria Math" panose="02040503050406030204" pitchFamily="18" charset="0"/>
                  <a:ea typeface="Cambria Math" panose="02040503050406030204" pitchFamily="18" charset="0"/>
                  <a:cs typeface="Calibri" panose="020F0502020204030204" pitchFamily="34" charset="0"/>
                </a:endParaRPr>
              </a:p>
            </p:txBody>
          </p:sp>
        </mc:Choice>
        <mc:Fallback xmlns="">
          <p:sp>
            <p:nvSpPr>
              <p:cNvPr id="22" name="TextBox 21">
                <a:extLst>
                  <a:ext uri="{FF2B5EF4-FFF2-40B4-BE49-F238E27FC236}">
                    <a16:creationId xmlns:a16="http://schemas.microsoft.com/office/drawing/2014/main" id="{769AC087-5D5C-39F9-C6B5-8E0143C7EC57}"/>
                  </a:ext>
                </a:extLst>
              </p:cNvPr>
              <p:cNvSpPr txBox="1">
                <a:spLocks noRot="1" noChangeAspect="1" noMove="1" noResize="1" noEditPoints="1" noAdjustHandles="1" noChangeArrowheads="1" noChangeShapeType="1" noTextEdit="1"/>
              </p:cNvSpPr>
              <p:nvPr/>
            </p:nvSpPr>
            <p:spPr>
              <a:xfrm>
                <a:off x="1100909" y="2809107"/>
                <a:ext cx="8697266" cy="492892"/>
              </a:xfrm>
              <a:prstGeom prst="rect">
                <a:avLst/>
              </a:prstGeom>
              <a:blipFill>
                <a:blip r:embed="rId4"/>
                <a:stretch>
                  <a:fillRect l="-631" b="-1358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8E9FB1EA-3995-0E77-A923-92584BEF8B22}"/>
                  </a:ext>
                </a:extLst>
              </p:cNvPr>
              <p:cNvSpPr txBox="1"/>
              <p:nvPr/>
            </p:nvSpPr>
            <p:spPr>
              <a:xfrm>
                <a:off x="1174800" y="3871786"/>
                <a:ext cx="8697266" cy="388568"/>
              </a:xfrm>
              <a:prstGeom prst="rect">
                <a:avLst/>
              </a:prstGeom>
              <a:noFill/>
            </p:spPr>
            <p:txBody>
              <a:bodyPr wrap="square">
                <a:spAutoFit/>
              </a:bodyPr>
              <a:lstStyle/>
              <a:p>
                <a:pPr marR="0" lvl="0">
                  <a:lnSpc>
                    <a:spcPct val="107000"/>
                  </a:lnSpc>
                  <a:spcBef>
                    <a:spcPts val="0"/>
                  </a:spcBef>
                  <a:spcAft>
                    <a:spcPts val="0"/>
                  </a:spcAft>
                  <a:tabLst>
                    <a:tab pos="228600" algn="l"/>
                  </a:tabLst>
                </a:pPr>
                <a:r>
                  <a:rPr lang="en-US" dirty="0">
                    <a:latin typeface="Calibri" panose="020F0502020204030204" pitchFamily="34" charset="0"/>
                    <a:cs typeface="Calibri" panose="020F0502020204030204" pitchFamily="34" charset="0"/>
                  </a:rPr>
                  <a:t>B3: </a:t>
                </a:r>
                <a:r>
                  <a:rPr lang="en-US" dirty="0" err="1">
                    <a:latin typeface="Calibri" panose="020F0502020204030204" pitchFamily="34" charset="0"/>
                    <a:cs typeface="Calibri" panose="020F0502020204030204" pitchFamily="34" charset="0"/>
                  </a:rPr>
                  <a:t>Chuẩn</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hóa</a:t>
                </a:r>
                <a:r>
                  <a:rPr lang="en-US" dirty="0">
                    <a:latin typeface="Calibri" panose="020F0502020204030204" pitchFamily="34" charset="0"/>
                    <a:cs typeface="Calibri" panose="020F0502020204030204" pitchFamily="34" charset="0"/>
                  </a:rPr>
                  <a:t> </a:t>
                </a:r>
                <a14:m>
                  <m:oMath xmlns:m="http://schemas.openxmlformats.org/officeDocument/2006/math">
                    <m:sSup>
                      <m:sSupPr>
                        <m:ctrlPr>
                          <a:rPr lang="en-US" i="1" smtClean="0">
                            <a:solidFill>
                              <a:srgbClr val="836967"/>
                            </a:solidFill>
                            <a:latin typeface="Cambria Math" panose="02040503050406030204" pitchFamily="18" charset="0"/>
                          </a:rPr>
                        </m:ctrlPr>
                      </m:sSupPr>
                      <m:e>
                        <m:r>
                          <a:rPr lang="en-US" i="1" smtClean="0">
                            <a:latin typeface="Cambria Math" panose="02040503050406030204" pitchFamily="18" charset="0"/>
                          </a:rPr>
                          <m:t>𝑞</m:t>
                        </m:r>
                      </m:e>
                      <m:sup>
                        <m:d>
                          <m:dPr>
                            <m:ctrlPr>
                              <a:rPr lang="en-US" i="1" smtClean="0">
                                <a:solidFill>
                                  <a:srgbClr val="836967"/>
                                </a:solidFill>
                                <a:latin typeface="Cambria Math" panose="02040503050406030204" pitchFamily="18" charset="0"/>
                              </a:rPr>
                            </m:ctrlPr>
                          </m:dPr>
                          <m:e>
                            <m:r>
                              <a:rPr lang="en-US" i="1" smtClean="0">
                                <a:latin typeface="Cambria Math" panose="02040503050406030204" pitchFamily="18" charset="0"/>
                              </a:rPr>
                              <m:t>𝐾</m:t>
                            </m:r>
                          </m:e>
                        </m:d>
                      </m:sup>
                    </m:sSup>
                    <m:r>
                      <a:rPr lang="en-US" i="1" smtClean="0">
                        <a:latin typeface="Cambria Math" panose="02040503050406030204" pitchFamily="18" charset="0"/>
                      </a:rPr>
                      <m:t>=</m:t>
                    </m:r>
                    <m:f>
                      <m:fPr>
                        <m:type m:val="lin"/>
                        <m:ctrlPr>
                          <a:rPr lang="en-US" i="1" smtClean="0">
                            <a:latin typeface="Cambria Math" panose="02040503050406030204" pitchFamily="18" charset="0"/>
                          </a:rPr>
                        </m:ctrlPr>
                      </m:fPr>
                      <m:num>
                        <m:r>
                          <a:rPr lang="en-GB" b="0" i="1" smtClean="0">
                            <a:latin typeface="Cambria Math" panose="02040503050406030204" pitchFamily="18" charset="0"/>
                          </a:rPr>
                          <m:t>𝑧</m:t>
                        </m:r>
                      </m:num>
                      <m:den>
                        <m:sSub>
                          <m:sSubPr>
                            <m:ctrlPr>
                              <a:rPr lang="en-US" i="1" smtClean="0">
                                <a:solidFill>
                                  <a:srgbClr val="836967"/>
                                </a:solidFill>
                                <a:latin typeface="Cambria Math" panose="02040503050406030204" pitchFamily="18" charset="0"/>
                              </a:rPr>
                            </m:ctrlPr>
                          </m:sSubPr>
                          <m:e>
                            <m:d>
                              <m:dPr>
                                <m:begChr m:val="‖"/>
                                <m:endChr m:val="‖"/>
                                <m:ctrlPr>
                                  <a:rPr lang="en-US" i="1" smtClean="0">
                                    <a:solidFill>
                                      <a:srgbClr val="836967"/>
                                    </a:solidFill>
                                    <a:latin typeface="Cambria Math" panose="02040503050406030204" pitchFamily="18" charset="0"/>
                                  </a:rPr>
                                </m:ctrlPr>
                              </m:dPr>
                              <m:e>
                                <m:r>
                                  <a:rPr lang="en-US" i="1" smtClean="0">
                                    <a:latin typeface="Cambria Math" panose="02040503050406030204" pitchFamily="18" charset="0"/>
                                  </a:rPr>
                                  <m:t>𝑧</m:t>
                                </m:r>
                              </m:e>
                            </m:d>
                          </m:e>
                          <m:sub>
                            <m:r>
                              <a:rPr lang="en-US" i="1" smtClean="0">
                                <a:latin typeface="Cambria Math" panose="02040503050406030204" pitchFamily="18" charset="0"/>
                              </a:rPr>
                              <m:t>2</m:t>
                            </m:r>
                          </m:sub>
                        </m:sSub>
                      </m:den>
                    </m:f>
                  </m:oMath>
                </a14:m>
                <a:endParaRPr lang="en-US" sz="1400" kern="100" dirty="0">
                  <a:effectLst/>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8" name="TextBox 7">
                <a:extLst>
                  <a:ext uri="{FF2B5EF4-FFF2-40B4-BE49-F238E27FC236}">
                    <a16:creationId xmlns:a16="http://schemas.microsoft.com/office/drawing/2014/main" id="{8E9FB1EA-3995-0E77-A923-92584BEF8B22}"/>
                  </a:ext>
                </a:extLst>
              </p:cNvPr>
              <p:cNvSpPr txBox="1">
                <a:spLocks noRot="1" noChangeAspect="1" noMove="1" noResize="1" noEditPoints="1" noAdjustHandles="1" noChangeArrowheads="1" noChangeShapeType="1" noTextEdit="1"/>
              </p:cNvSpPr>
              <p:nvPr/>
            </p:nvSpPr>
            <p:spPr>
              <a:xfrm>
                <a:off x="1174800" y="3871786"/>
                <a:ext cx="8697266" cy="388568"/>
              </a:xfrm>
              <a:prstGeom prst="rect">
                <a:avLst/>
              </a:prstGeom>
              <a:blipFill>
                <a:blip r:embed="rId5"/>
                <a:stretch>
                  <a:fillRect l="-631" t="-104688" b="-16875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A0CE34C9-3B0B-F0A3-FB02-00C877B5FA9C}"/>
                  </a:ext>
                </a:extLst>
              </p:cNvPr>
              <p:cNvSpPr txBox="1"/>
              <p:nvPr/>
            </p:nvSpPr>
            <p:spPr>
              <a:xfrm>
                <a:off x="1231998" y="5801560"/>
                <a:ext cx="8697266" cy="774315"/>
              </a:xfrm>
              <a:prstGeom prst="rect">
                <a:avLst/>
              </a:prstGeom>
              <a:noFill/>
            </p:spPr>
            <p:txBody>
              <a:bodyPr wrap="square">
                <a:spAutoFit/>
              </a:bodyPr>
              <a:lstStyle/>
              <a:p>
                <a:pPr marR="0" lvl="0">
                  <a:lnSpc>
                    <a:spcPct val="107000"/>
                  </a:lnSpc>
                  <a:spcBef>
                    <a:spcPts val="0"/>
                  </a:spcBef>
                  <a:spcAft>
                    <a:spcPts val="0"/>
                  </a:spcAft>
                  <a:tabLst>
                    <a:tab pos="228600" algn="l"/>
                  </a:tabLst>
                </a:pPr>
                <a:r>
                  <a:rPr lang="en-GB" dirty="0"/>
                  <a:t>B5: </a:t>
                </a:r>
                <a:r>
                  <a:rPr lang="en-GB" dirty="0" err="1"/>
                  <a:t>Tính</a:t>
                </a:r>
                <a:r>
                  <a:rPr lang="en-GB" dirty="0"/>
                  <a:t>: </a:t>
                </a:r>
                <a14:m>
                  <m:oMath xmlns:m="http://schemas.openxmlformats.org/officeDocument/2006/math">
                    <m:sSub>
                      <m:sSubPr>
                        <m:ctrlPr>
                          <a:rPr lang="en-GB" i="1" smtClean="0">
                            <a:solidFill>
                              <a:srgbClr val="836967"/>
                            </a:solidFill>
                            <a:latin typeface="Cambria Math" panose="02040503050406030204" pitchFamily="18" charset="0"/>
                          </a:rPr>
                        </m:ctrlPr>
                      </m:sSubPr>
                      <m:e>
                        <m:r>
                          <a:rPr lang="en-GB" i="1" smtClean="0">
                            <a:latin typeface="Cambria Math" panose="02040503050406030204" pitchFamily="18" charset="0"/>
                          </a:rPr>
                          <m:t>𝜆</m:t>
                        </m:r>
                      </m:e>
                      <m:sub>
                        <m:r>
                          <a:rPr lang="en-GB" i="1" smtClean="0">
                            <a:latin typeface="Cambria Math" panose="02040503050406030204" pitchFamily="18" charset="0"/>
                          </a:rPr>
                          <m:t>1</m:t>
                        </m:r>
                      </m:sub>
                    </m:sSub>
                    <m:r>
                      <a:rPr lang="en-GB" i="1" smtClean="0">
                        <a:latin typeface="Cambria Math" panose="02040503050406030204" pitchFamily="18" charset="0"/>
                      </a:rPr>
                      <m:t>=</m:t>
                    </m:r>
                    <m:sSup>
                      <m:sSupPr>
                        <m:ctrlPr>
                          <a:rPr lang="en-GB" i="1" smtClean="0">
                            <a:solidFill>
                              <a:srgbClr val="836967"/>
                            </a:solidFill>
                            <a:latin typeface="Cambria Math" panose="02040503050406030204" pitchFamily="18" charset="0"/>
                          </a:rPr>
                        </m:ctrlPr>
                      </m:sSupPr>
                      <m:e>
                        <m:d>
                          <m:dPr>
                            <m:ctrlPr>
                              <a:rPr lang="en-GB" i="1" smtClean="0">
                                <a:solidFill>
                                  <a:srgbClr val="836967"/>
                                </a:solidFill>
                                <a:latin typeface="Cambria Math" panose="02040503050406030204" pitchFamily="18" charset="0"/>
                              </a:rPr>
                            </m:ctrlPr>
                          </m:dPr>
                          <m:e>
                            <m:sSup>
                              <m:sSupPr>
                                <m:ctrlPr>
                                  <a:rPr lang="en-GB" i="1" smtClean="0">
                                    <a:solidFill>
                                      <a:srgbClr val="836967"/>
                                    </a:solidFill>
                                    <a:latin typeface="Cambria Math" panose="02040503050406030204" pitchFamily="18" charset="0"/>
                                  </a:rPr>
                                </m:ctrlPr>
                              </m:sSupPr>
                              <m:e>
                                <m:r>
                                  <a:rPr lang="en-GB" i="1" smtClean="0">
                                    <a:latin typeface="Cambria Math" panose="02040503050406030204" pitchFamily="18" charset="0"/>
                                  </a:rPr>
                                  <m:t>𝑞</m:t>
                                </m:r>
                              </m:e>
                              <m:sup>
                                <m:d>
                                  <m:dPr>
                                    <m:ctrlPr>
                                      <a:rPr lang="en-GB" i="1" smtClean="0">
                                        <a:solidFill>
                                          <a:srgbClr val="836967"/>
                                        </a:solidFill>
                                        <a:latin typeface="Cambria Math" panose="02040503050406030204" pitchFamily="18" charset="0"/>
                                      </a:rPr>
                                    </m:ctrlPr>
                                  </m:dPr>
                                  <m:e>
                                    <m:r>
                                      <a:rPr lang="en-GB" i="1" smtClean="0">
                                        <a:latin typeface="Cambria Math" panose="02040503050406030204" pitchFamily="18" charset="0"/>
                                      </a:rPr>
                                      <m:t>𝑘</m:t>
                                    </m:r>
                                  </m:e>
                                </m:d>
                              </m:sup>
                            </m:sSup>
                          </m:e>
                        </m:d>
                      </m:e>
                      <m:sup>
                        <m:r>
                          <a:rPr lang="en-GB" i="1" smtClean="0">
                            <a:latin typeface="Cambria Math" panose="02040503050406030204" pitchFamily="18" charset="0"/>
                          </a:rPr>
                          <m:t>𝑇</m:t>
                        </m:r>
                      </m:sup>
                    </m:sSup>
                    <m:r>
                      <a:rPr lang="en-GB" i="1" smtClean="0">
                        <a:latin typeface="Cambria Math" panose="02040503050406030204" pitchFamily="18" charset="0"/>
                      </a:rPr>
                      <m:t>𝐴</m:t>
                    </m:r>
                    <m:sSup>
                      <m:sSupPr>
                        <m:ctrlPr>
                          <a:rPr lang="en-GB" i="1" smtClean="0">
                            <a:solidFill>
                              <a:srgbClr val="836967"/>
                            </a:solidFill>
                            <a:latin typeface="Cambria Math" panose="02040503050406030204" pitchFamily="18" charset="0"/>
                          </a:rPr>
                        </m:ctrlPr>
                      </m:sSupPr>
                      <m:e>
                        <m:r>
                          <a:rPr lang="en-GB" i="1" smtClean="0">
                            <a:latin typeface="Cambria Math" panose="02040503050406030204" pitchFamily="18" charset="0"/>
                          </a:rPr>
                          <m:t>𝑞</m:t>
                        </m:r>
                      </m:e>
                      <m:sup>
                        <m:d>
                          <m:dPr>
                            <m:ctrlPr>
                              <a:rPr lang="en-GB" i="1" smtClean="0">
                                <a:solidFill>
                                  <a:srgbClr val="836967"/>
                                </a:solidFill>
                                <a:latin typeface="Cambria Math" panose="02040503050406030204" pitchFamily="18" charset="0"/>
                              </a:rPr>
                            </m:ctrlPr>
                          </m:dPr>
                          <m:e>
                            <m:r>
                              <a:rPr lang="en-GB" i="1" smtClean="0">
                                <a:latin typeface="Cambria Math" panose="02040503050406030204" pitchFamily="18" charset="0"/>
                              </a:rPr>
                              <m:t>𝑘</m:t>
                            </m:r>
                          </m:e>
                        </m:d>
                      </m:sup>
                    </m:sSup>
                  </m:oMath>
                </a14:m>
                <a:r>
                  <a:rPr lang="en-GB" dirty="0"/>
                  <a:t> , </a:t>
                </a:r>
                <a:r>
                  <a:rPr lang="en-GB" dirty="0" err="1"/>
                  <a:t>đây</a:t>
                </a:r>
                <a:r>
                  <a:rPr lang="en-GB" dirty="0"/>
                  <a:t> </a:t>
                </a:r>
                <a:r>
                  <a:rPr lang="en-GB" dirty="0" err="1"/>
                  <a:t>là</a:t>
                </a:r>
                <a:r>
                  <a:rPr lang="en-GB" dirty="0"/>
                  <a:t> </a:t>
                </a:r>
                <a:r>
                  <a:rPr lang="en-GB" dirty="0" err="1"/>
                  <a:t>giá</a:t>
                </a:r>
                <a:r>
                  <a:rPr lang="en-GB" dirty="0"/>
                  <a:t> </a:t>
                </a:r>
                <a:r>
                  <a:rPr lang="en-GB" dirty="0" err="1"/>
                  <a:t>trị</a:t>
                </a:r>
                <a:r>
                  <a:rPr lang="en-GB" dirty="0"/>
                  <a:t> </a:t>
                </a:r>
                <a:r>
                  <a:rPr lang="en-GB" dirty="0" err="1"/>
                  <a:t>riêng</a:t>
                </a:r>
                <a:r>
                  <a:rPr lang="en-GB" dirty="0"/>
                  <a:t> </a:t>
                </a:r>
                <a:r>
                  <a:rPr lang="en-GB" dirty="0" err="1"/>
                  <a:t>lớn</a:t>
                </a:r>
                <a:r>
                  <a:rPr lang="en-GB" dirty="0"/>
                  <a:t> </a:t>
                </a:r>
                <a:r>
                  <a:rPr lang="en-GB" dirty="0" err="1"/>
                  <a:t>nhất</a:t>
                </a:r>
                <a:r>
                  <a:rPr lang="en-GB" dirty="0"/>
                  <a:t> </a:t>
                </a:r>
                <a:r>
                  <a:rPr lang="en-GB" dirty="0" err="1"/>
                  <a:t>của</a:t>
                </a:r>
                <a:r>
                  <a:rPr lang="en-GB" dirty="0"/>
                  <a:t> A; </a:t>
                </a:r>
                <a14:m>
                  <m:oMath xmlns:m="http://schemas.openxmlformats.org/officeDocument/2006/math">
                    <m:sSup>
                      <m:sSupPr>
                        <m:ctrlPr>
                          <a:rPr lang="en-US" sz="2000" i="1">
                            <a:solidFill>
                              <a:srgbClr val="836967"/>
                            </a:solidFill>
                            <a:latin typeface="Cambria Math" panose="02040503050406030204" pitchFamily="18" charset="0"/>
                          </a:rPr>
                        </m:ctrlPr>
                      </m:sSupPr>
                      <m:e>
                        <m:r>
                          <a:rPr lang="en-US" sz="2000" i="1">
                            <a:latin typeface="Cambria Math" panose="02040503050406030204" pitchFamily="18" charset="0"/>
                          </a:rPr>
                          <m:t>𝑞</m:t>
                        </m:r>
                      </m:e>
                      <m:sup>
                        <m:d>
                          <m:dPr>
                            <m:ctrlPr>
                              <a:rPr lang="en-US" sz="2000" i="1">
                                <a:solidFill>
                                  <a:srgbClr val="836967"/>
                                </a:solidFill>
                                <a:latin typeface="Cambria Math" panose="02040503050406030204" pitchFamily="18" charset="0"/>
                              </a:rPr>
                            </m:ctrlPr>
                          </m:dPr>
                          <m:e>
                            <m:r>
                              <a:rPr lang="en-US" sz="2000" i="1">
                                <a:latin typeface="Cambria Math" panose="02040503050406030204" pitchFamily="18" charset="0"/>
                              </a:rPr>
                              <m:t>𝐾</m:t>
                            </m:r>
                          </m:e>
                        </m:d>
                      </m:sup>
                    </m:sSup>
                  </m:oMath>
                </a14:m>
                <a:r>
                  <a:rPr lang="en-US" sz="2000" kern="100" dirty="0">
                    <a:effectLst/>
                    <a:latin typeface="Calibri" panose="020F0502020204030204" pitchFamily="34" charset="0"/>
                    <a:ea typeface="Calibri" panose="020F0502020204030204" pitchFamily="34" charset="0"/>
                    <a:cs typeface="Calibri" panose="020F0502020204030204" pitchFamily="34" charset="0"/>
                  </a:rPr>
                  <a:t> </a:t>
                </a:r>
                <a:r>
                  <a:rPr lang="en-US" kern="100" dirty="0" err="1">
                    <a:effectLst/>
                    <a:latin typeface="Calibri" panose="020F0502020204030204" pitchFamily="34" charset="0"/>
                    <a:ea typeface="Calibri" panose="020F0502020204030204" pitchFamily="34" charset="0"/>
                    <a:cs typeface="Calibri" panose="020F0502020204030204" pitchFamily="34" charset="0"/>
                  </a:rPr>
                  <a:t>là</a:t>
                </a:r>
                <a:r>
                  <a:rPr lang="en-US" kern="100" dirty="0">
                    <a:effectLst/>
                    <a:latin typeface="Calibri" panose="020F0502020204030204" pitchFamily="34" charset="0"/>
                    <a:ea typeface="Calibri" panose="020F0502020204030204" pitchFamily="34" charset="0"/>
                    <a:cs typeface="Calibri" panose="020F0502020204030204" pitchFamily="34" charset="0"/>
                  </a:rPr>
                  <a:t> vector </a:t>
                </a:r>
                <a:r>
                  <a:rPr lang="en-US" kern="100" dirty="0" err="1">
                    <a:effectLst/>
                    <a:latin typeface="Calibri" panose="020F0502020204030204" pitchFamily="34" charset="0"/>
                    <a:ea typeface="Calibri" panose="020F0502020204030204" pitchFamily="34" charset="0"/>
                    <a:cs typeface="Calibri" panose="020F0502020204030204" pitchFamily="34" charset="0"/>
                  </a:rPr>
                  <a:t>riêng</a:t>
                </a:r>
                <a:r>
                  <a:rPr lang="en-US" kern="100" dirty="0">
                    <a:effectLst/>
                    <a:latin typeface="Calibri" panose="020F0502020204030204" pitchFamily="34" charset="0"/>
                    <a:ea typeface="Calibri" panose="020F0502020204030204" pitchFamily="34" charset="0"/>
                    <a:cs typeface="Calibri" panose="020F0502020204030204" pitchFamily="34" charset="0"/>
                  </a:rPr>
                  <a:t> </a:t>
                </a:r>
                <a:r>
                  <a:rPr lang="en-US" kern="100" dirty="0" err="1">
                    <a:effectLst/>
                    <a:latin typeface="Calibri" panose="020F0502020204030204" pitchFamily="34" charset="0"/>
                    <a:ea typeface="Calibri" panose="020F0502020204030204" pitchFamily="34" charset="0"/>
                    <a:cs typeface="Calibri" panose="020F0502020204030204" pitchFamily="34" charset="0"/>
                  </a:rPr>
                  <a:t>ứng</a:t>
                </a:r>
                <a:r>
                  <a:rPr lang="en-US" kern="100" dirty="0">
                    <a:effectLst/>
                    <a:latin typeface="Calibri" panose="020F0502020204030204" pitchFamily="34" charset="0"/>
                    <a:ea typeface="Calibri" panose="020F0502020204030204" pitchFamily="34" charset="0"/>
                    <a:cs typeface="Calibri" panose="020F0502020204030204" pitchFamily="34" charset="0"/>
                  </a:rPr>
                  <a:t> </a:t>
                </a:r>
                <a:r>
                  <a:rPr lang="en-US" kern="100" dirty="0" err="1">
                    <a:effectLst/>
                    <a:latin typeface="Calibri" panose="020F0502020204030204" pitchFamily="34" charset="0"/>
                    <a:ea typeface="Calibri" panose="020F0502020204030204" pitchFamily="34" charset="0"/>
                    <a:cs typeface="Calibri" panose="020F0502020204030204" pitchFamily="34" charset="0"/>
                  </a:rPr>
                  <a:t>với</a:t>
                </a:r>
                <a:r>
                  <a:rPr lang="en-US" kern="100" dirty="0">
                    <a:effectLst/>
                    <a:latin typeface="Calibri" panose="020F0502020204030204" pitchFamily="34" charset="0"/>
                    <a:ea typeface="Calibri" panose="020F0502020204030204" pitchFamily="34" charset="0"/>
                    <a:cs typeface="Calibri" panose="020F0502020204030204" pitchFamily="34" charset="0"/>
                  </a:rPr>
                  <a:t> . </a:t>
                </a:r>
                <a:r>
                  <a:rPr lang="en-US" kern="100" dirty="0" err="1">
                    <a:effectLst/>
                    <a:latin typeface="Calibri" panose="020F0502020204030204" pitchFamily="34" charset="0"/>
                    <a:ea typeface="Calibri" panose="020F0502020204030204" pitchFamily="34" charset="0"/>
                    <a:cs typeface="Calibri" panose="020F0502020204030204" pitchFamily="34" charset="0"/>
                  </a:rPr>
                  <a:t>Kết</a:t>
                </a:r>
                <a:r>
                  <a:rPr lang="en-US" kern="100" dirty="0">
                    <a:effectLst/>
                    <a:latin typeface="Calibri" panose="020F0502020204030204" pitchFamily="34" charset="0"/>
                    <a:ea typeface="Calibri" panose="020F0502020204030204" pitchFamily="34" charset="0"/>
                    <a:cs typeface="Calibri" panose="020F0502020204030204" pitchFamily="34" charset="0"/>
                  </a:rPr>
                  <a:t> </a:t>
                </a:r>
                <a:r>
                  <a:rPr lang="en-US" kern="100" dirty="0" err="1">
                    <a:effectLst/>
                    <a:latin typeface="Calibri" panose="020F0502020204030204" pitchFamily="34" charset="0"/>
                    <a:ea typeface="Calibri" panose="020F0502020204030204" pitchFamily="34" charset="0"/>
                    <a:cs typeface="Calibri" panose="020F0502020204030204" pitchFamily="34" charset="0"/>
                  </a:rPr>
                  <a:t>thúc</a:t>
                </a:r>
                <a:endParaRPr lang="en-US" sz="2000" kern="100" dirty="0">
                  <a:effectLst/>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9" name="TextBox 8">
                <a:extLst>
                  <a:ext uri="{FF2B5EF4-FFF2-40B4-BE49-F238E27FC236}">
                    <a16:creationId xmlns:a16="http://schemas.microsoft.com/office/drawing/2014/main" id="{A0CE34C9-3B0B-F0A3-FB02-00C877B5FA9C}"/>
                  </a:ext>
                </a:extLst>
              </p:cNvPr>
              <p:cNvSpPr txBox="1">
                <a:spLocks noRot="1" noChangeAspect="1" noMove="1" noResize="1" noEditPoints="1" noAdjustHandles="1" noChangeArrowheads="1" noChangeShapeType="1" noTextEdit="1"/>
              </p:cNvSpPr>
              <p:nvPr/>
            </p:nvSpPr>
            <p:spPr>
              <a:xfrm>
                <a:off x="1231998" y="5801560"/>
                <a:ext cx="8697266" cy="774315"/>
              </a:xfrm>
              <a:prstGeom prst="rect">
                <a:avLst/>
              </a:prstGeom>
              <a:blipFill>
                <a:blip r:embed="rId6"/>
                <a:stretch>
                  <a:fillRect l="-561" b="-118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EAC1C8E1-7881-D2B1-847C-147337D845ED}"/>
                  </a:ext>
                </a:extLst>
              </p:cNvPr>
              <p:cNvSpPr txBox="1"/>
              <p:nvPr/>
            </p:nvSpPr>
            <p:spPr>
              <a:xfrm>
                <a:off x="1174800" y="4795444"/>
                <a:ext cx="8938389" cy="471026"/>
              </a:xfrm>
              <a:prstGeom prst="rect">
                <a:avLst/>
              </a:prstGeom>
              <a:noFill/>
            </p:spPr>
            <p:txBody>
              <a:bodyPr wrap="square">
                <a:spAutoFit/>
              </a:bodyPr>
              <a:lstStyle/>
              <a:p>
                <a:pPr marR="0" lvl="0">
                  <a:lnSpc>
                    <a:spcPct val="107000"/>
                  </a:lnSpc>
                  <a:spcBef>
                    <a:spcPts val="0"/>
                  </a:spcBef>
                  <a:spcAft>
                    <a:spcPts val="0"/>
                  </a:spcAft>
                  <a:tabLst>
                    <a:tab pos="228600" algn="l"/>
                  </a:tabLst>
                </a:pPr>
                <a:r>
                  <a:rPr lang="en-US" dirty="0">
                    <a:latin typeface="Calibri" panose="020F0502020204030204" pitchFamily="34" charset="0"/>
                    <a:cs typeface="Calibri" panose="020F0502020204030204" pitchFamily="34" charset="0"/>
                  </a:rPr>
                  <a:t>B4: </a:t>
                </a:r>
                <a:r>
                  <a:rPr lang="en-US" dirty="0" err="1"/>
                  <a:t>Nếu</a:t>
                </a:r>
                <a:r>
                  <a:rPr lang="en-US" dirty="0"/>
                  <a:t> </a:t>
                </a:r>
                <a14:m>
                  <m:oMath xmlns:m="http://schemas.openxmlformats.org/officeDocument/2006/math">
                    <m:sSub>
                      <m:sSubPr>
                        <m:ctrlPr>
                          <a:rPr lang="en-US" i="1" kern="100">
                            <a:solidFill>
                              <a:srgbClr val="836967"/>
                            </a:solidFill>
                            <a:latin typeface="Cambria Math" panose="02040503050406030204" pitchFamily="18" charset="0"/>
                          </a:rPr>
                        </m:ctrlPr>
                      </m:sSubPr>
                      <m:e>
                        <m:d>
                          <m:dPr>
                            <m:begChr m:val="‖"/>
                            <m:endChr m:val="‖"/>
                            <m:ctrlPr>
                              <a:rPr lang="en-US" i="1" kern="100">
                                <a:solidFill>
                                  <a:srgbClr val="836967"/>
                                </a:solidFill>
                                <a:latin typeface="Cambria Math" panose="02040503050406030204" pitchFamily="18" charset="0"/>
                              </a:rPr>
                            </m:ctrlPr>
                          </m:dPr>
                          <m:e>
                            <m:sSup>
                              <m:sSupPr>
                                <m:ctrlPr>
                                  <a:rPr lang="en-US" i="1">
                                    <a:solidFill>
                                      <a:srgbClr val="836967"/>
                                    </a:solidFill>
                                    <a:latin typeface="Cambria Math" panose="02040503050406030204" pitchFamily="18" charset="0"/>
                                  </a:rPr>
                                </m:ctrlPr>
                              </m:sSupPr>
                              <m:e>
                                <m:r>
                                  <a:rPr lang="en-GB" i="1">
                                    <a:solidFill>
                                      <a:srgbClr val="836967"/>
                                    </a:solidFill>
                                    <a:latin typeface="Cambria Math" panose="02040503050406030204" pitchFamily="18" charset="0"/>
                                  </a:rPr>
                                  <m:t>𝑞</m:t>
                                </m:r>
                              </m:e>
                              <m:sup>
                                <m:d>
                                  <m:dPr>
                                    <m:ctrlPr>
                                      <a:rPr lang="en-US" i="1">
                                        <a:solidFill>
                                          <a:srgbClr val="836967"/>
                                        </a:solidFill>
                                        <a:latin typeface="Cambria Math" panose="02040503050406030204" pitchFamily="18" charset="0"/>
                                      </a:rPr>
                                    </m:ctrlPr>
                                  </m:dPr>
                                  <m:e>
                                    <m:r>
                                      <a:rPr lang="en-GB" b="0" i="1" smtClean="0">
                                        <a:solidFill>
                                          <a:srgbClr val="836967"/>
                                        </a:solidFill>
                                        <a:latin typeface="Cambria Math" panose="02040503050406030204" pitchFamily="18" charset="0"/>
                                      </a:rPr>
                                      <m:t>𝑘</m:t>
                                    </m:r>
                                  </m:e>
                                </m:d>
                              </m:sup>
                            </m:sSup>
                            <m:r>
                              <a:rPr lang="en-GB" b="0" i="1" smtClean="0">
                                <a:latin typeface="Cambria Math" panose="02040503050406030204" pitchFamily="18" charset="0"/>
                              </a:rPr>
                              <m:t> −</m:t>
                            </m:r>
                            <m:sSup>
                              <m:sSupPr>
                                <m:ctrlPr>
                                  <a:rPr lang="en-US" i="1">
                                    <a:solidFill>
                                      <a:srgbClr val="836967"/>
                                    </a:solidFill>
                                    <a:latin typeface="Cambria Math" panose="02040503050406030204" pitchFamily="18" charset="0"/>
                                  </a:rPr>
                                </m:ctrlPr>
                              </m:sSupPr>
                              <m:e>
                                <m:r>
                                  <a:rPr lang="en-GB" i="1">
                                    <a:solidFill>
                                      <a:srgbClr val="836967"/>
                                    </a:solidFill>
                                    <a:latin typeface="Cambria Math" panose="02040503050406030204" pitchFamily="18" charset="0"/>
                                  </a:rPr>
                                  <m:t>𝑞</m:t>
                                </m:r>
                              </m:e>
                              <m:sup>
                                <m:d>
                                  <m:dPr>
                                    <m:ctrlPr>
                                      <a:rPr lang="en-US" i="1">
                                        <a:solidFill>
                                          <a:srgbClr val="836967"/>
                                        </a:solidFill>
                                        <a:latin typeface="Cambria Math" panose="02040503050406030204" pitchFamily="18" charset="0"/>
                                      </a:rPr>
                                    </m:ctrlPr>
                                  </m:dPr>
                                  <m:e>
                                    <m:r>
                                      <a:rPr lang="en-GB" i="1">
                                        <a:solidFill>
                                          <a:srgbClr val="836967"/>
                                        </a:solidFill>
                                        <a:latin typeface="Cambria Math" panose="02040503050406030204" pitchFamily="18" charset="0"/>
                                      </a:rPr>
                                      <m:t>𝑘</m:t>
                                    </m:r>
                                    <m:r>
                                      <a:rPr lang="en-GB" b="0" i="1" smtClean="0">
                                        <a:solidFill>
                                          <a:srgbClr val="836967"/>
                                        </a:solidFill>
                                        <a:latin typeface="Cambria Math" panose="02040503050406030204" pitchFamily="18" charset="0"/>
                                      </a:rPr>
                                      <m:t>−1</m:t>
                                    </m:r>
                                  </m:e>
                                </m:d>
                              </m:sup>
                            </m:sSup>
                          </m:e>
                        </m:d>
                      </m:e>
                      <m:sub>
                        <m:r>
                          <a:rPr lang="en-US" i="1" kern="100">
                            <a:latin typeface="Cambria Math" panose="02040503050406030204" pitchFamily="18" charset="0"/>
                          </a:rPr>
                          <m:t>2</m:t>
                        </m:r>
                      </m:sub>
                    </m:sSub>
                  </m:oMath>
                </a14:m>
                <a:r>
                  <a:rPr lang="en-US" dirty="0"/>
                  <a:t> </a:t>
                </a:r>
                <a:r>
                  <a:rPr lang="en-US" dirty="0" err="1"/>
                  <a:t>đủ</a:t>
                </a:r>
                <a:r>
                  <a:rPr lang="en-US" dirty="0"/>
                  <a:t> </a:t>
                </a:r>
                <a:r>
                  <a:rPr lang="en-US" dirty="0" err="1"/>
                  <a:t>nhỏ</a:t>
                </a:r>
                <a:r>
                  <a:rPr lang="en-US" dirty="0"/>
                  <a:t> </a:t>
                </a:r>
                <a:r>
                  <a:rPr lang="en-US" dirty="0" err="1"/>
                  <a:t>thì</a:t>
                </a:r>
                <a:r>
                  <a:rPr lang="en-US" dirty="0"/>
                  <a:t> sang </a:t>
                </a:r>
                <a:r>
                  <a:rPr lang="en-US" dirty="0" err="1"/>
                  <a:t>bước</a:t>
                </a:r>
                <a:r>
                  <a:rPr lang="en-US" dirty="0"/>
                  <a:t> 5. </a:t>
                </a:r>
                <a:r>
                  <a:rPr lang="en-US" dirty="0" err="1"/>
                  <a:t>Ngược</a:t>
                </a:r>
                <a:r>
                  <a:rPr lang="en-US" dirty="0"/>
                  <a:t> </a:t>
                </a:r>
                <a:r>
                  <a:rPr lang="en-US" dirty="0" err="1"/>
                  <a:t>lại</a:t>
                </a:r>
                <a:r>
                  <a:rPr lang="en-US" dirty="0"/>
                  <a:t>, </a:t>
                </a:r>
                <a:r>
                  <a:rPr lang="en-US" dirty="0" err="1"/>
                  <a:t>đặt</a:t>
                </a:r>
                <a:r>
                  <a:rPr lang="en-US" dirty="0"/>
                  <a:t> k := k + 1 </a:t>
                </a:r>
                <a:r>
                  <a:rPr lang="en-US" dirty="0" err="1"/>
                  <a:t>và</a:t>
                </a:r>
                <a:r>
                  <a:rPr lang="en-US" dirty="0"/>
                  <a:t> quay </a:t>
                </a:r>
                <a:r>
                  <a:rPr lang="en-US" dirty="0" err="1"/>
                  <a:t>lại</a:t>
                </a:r>
                <a:r>
                  <a:rPr lang="en-US" dirty="0"/>
                  <a:t> </a:t>
                </a:r>
                <a:r>
                  <a:rPr lang="en-US" dirty="0" err="1"/>
                  <a:t>bước</a:t>
                </a:r>
                <a:r>
                  <a:rPr lang="en-US" dirty="0"/>
                  <a:t> 2</a:t>
                </a:r>
                <a:endParaRPr lang="en-US" sz="1400" kern="100" dirty="0">
                  <a:effectLst/>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5" name="TextBox 4">
                <a:extLst>
                  <a:ext uri="{FF2B5EF4-FFF2-40B4-BE49-F238E27FC236}">
                    <a16:creationId xmlns:a16="http://schemas.microsoft.com/office/drawing/2014/main" id="{EAC1C8E1-7881-D2B1-847C-147337D845ED}"/>
                  </a:ext>
                </a:extLst>
              </p:cNvPr>
              <p:cNvSpPr txBox="1">
                <a:spLocks noRot="1" noChangeAspect="1" noMove="1" noResize="1" noEditPoints="1" noAdjustHandles="1" noChangeArrowheads="1" noChangeShapeType="1" noTextEdit="1"/>
              </p:cNvSpPr>
              <p:nvPr/>
            </p:nvSpPr>
            <p:spPr>
              <a:xfrm>
                <a:off x="1174800" y="4795444"/>
                <a:ext cx="8938389" cy="471026"/>
              </a:xfrm>
              <a:prstGeom prst="rect">
                <a:avLst/>
              </a:prstGeom>
              <a:blipFill>
                <a:blip r:embed="rId7"/>
                <a:stretch>
                  <a:fillRect l="-614" b="-103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94B3A668-94A7-22D0-8CD5-A1D4E732B628}"/>
                  </a:ext>
                </a:extLst>
              </p:cNvPr>
              <p:cNvSpPr txBox="1"/>
              <p:nvPr/>
            </p:nvSpPr>
            <p:spPr>
              <a:xfrm>
                <a:off x="477455" y="1213592"/>
                <a:ext cx="8697265" cy="407035"/>
              </a:xfrm>
              <a:prstGeom prst="rect">
                <a:avLst/>
              </a:prstGeom>
              <a:noFill/>
            </p:spPr>
            <p:txBody>
              <a:bodyPr wrap="square">
                <a:spAutoFit/>
              </a:bodyPr>
              <a:lstStyle/>
              <a:p>
                <a:pPr marR="0" lvl="0">
                  <a:lnSpc>
                    <a:spcPct val="107000"/>
                  </a:lnSpc>
                  <a:spcBef>
                    <a:spcPts val="0"/>
                  </a:spcBef>
                  <a:spcAft>
                    <a:spcPts val="0"/>
                  </a:spcAft>
                  <a:tabLst>
                    <a:tab pos="228600" algn="l"/>
                  </a:tabLst>
                </a:pPr>
                <a:r>
                  <a:rPr lang="en-US" dirty="0"/>
                  <a:t>A </a:t>
                </a:r>
                <a:r>
                  <a:rPr lang="en-US" dirty="0" err="1"/>
                  <a:t>thuộc</a:t>
                </a:r>
                <a:r>
                  <a:rPr lang="en-US" dirty="0"/>
                  <a:t> </a:t>
                </a:r>
                <a14:m>
                  <m:oMath xmlns:m="http://schemas.openxmlformats.org/officeDocument/2006/math">
                    <m:sSup>
                      <m:sSupPr>
                        <m:ctrlPr>
                          <a:rPr lang="en-US" i="1" smtClean="0">
                            <a:solidFill>
                              <a:srgbClr val="836967"/>
                            </a:solidFill>
                            <a:latin typeface="Cambria Math" panose="02040503050406030204" pitchFamily="18" charset="0"/>
                          </a:rPr>
                        </m:ctrlPr>
                      </m:sSupPr>
                      <m:e>
                        <m:r>
                          <a:rPr lang="en-US" i="1" smtClean="0">
                            <a:latin typeface="Cambria Math" panose="02040503050406030204" pitchFamily="18" charset="0"/>
                          </a:rPr>
                          <m:t>𝑅</m:t>
                        </m:r>
                      </m:e>
                      <m:sup>
                        <m:r>
                          <a:rPr lang="en-US" i="1" smtClean="0">
                            <a:latin typeface="Cambria Math" panose="02040503050406030204" pitchFamily="18" charset="0"/>
                          </a:rPr>
                          <m:t>𝑛</m:t>
                        </m:r>
                        <m:r>
                          <a:rPr lang="en-GB" b="0" i="1" smtClean="0">
                            <a:latin typeface="Cambria Math" panose="02040503050406030204" pitchFamily="18" charset="0"/>
                          </a:rPr>
                          <m:t>𝑋𝑛</m:t>
                        </m:r>
                      </m:sup>
                    </m:sSup>
                  </m:oMath>
                </a14:m>
                <a:r>
                  <a:rPr lang="en-US" sz="2000" kern="100" dirty="0">
                    <a:effectLst/>
                    <a:latin typeface="Calibri" panose="020F0502020204030204" pitchFamily="34" charset="0"/>
                    <a:ea typeface="Calibri" panose="020F0502020204030204" pitchFamily="34" charset="0"/>
                    <a:cs typeface="Times New Roman" panose="02020603050405020304" pitchFamily="18" charset="0"/>
                  </a:rPr>
                  <a:t> - </a:t>
                </a:r>
                <a:r>
                  <a:rPr lang="en-US" sz="2000" kern="100" dirty="0" err="1">
                    <a:effectLst/>
                    <a:latin typeface="Calibri" panose="020F0502020204030204" pitchFamily="34" charset="0"/>
                    <a:ea typeface="Calibri" panose="020F0502020204030204" pitchFamily="34" charset="0"/>
                    <a:cs typeface="Times New Roman" panose="02020603050405020304" pitchFamily="18" charset="0"/>
                  </a:rPr>
                  <a:t>là</a:t>
                </a: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 ma </a:t>
                </a:r>
                <a:r>
                  <a:rPr lang="en-US" sz="2000" kern="100" dirty="0" err="1">
                    <a:effectLst/>
                    <a:latin typeface="Calibri" panose="020F0502020204030204" pitchFamily="34" charset="0"/>
                    <a:ea typeface="Calibri" panose="020F0502020204030204" pitchFamily="34" charset="0"/>
                    <a:cs typeface="Times New Roman" panose="02020603050405020304" pitchFamily="18" charset="0"/>
                  </a:rPr>
                  <a:t>trận</a:t>
                </a: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2000" kern="100" dirty="0" err="1">
                    <a:effectLst/>
                    <a:latin typeface="Calibri" panose="020F0502020204030204" pitchFamily="34" charset="0"/>
                    <a:ea typeface="Calibri" panose="020F0502020204030204" pitchFamily="34" charset="0"/>
                    <a:cs typeface="Times New Roman" panose="02020603050405020304" pitchFamily="18" charset="0"/>
                  </a:rPr>
                  <a:t>nửa</a:t>
                </a: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2000" kern="100" dirty="0" err="1">
                    <a:effectLst/>
                    <a:latin typeface="Calibri" panose="020F0502020204030204" pitchFamily="34" charset="0"/>
                    <a:ea typeface="Calibri" panose="020F0502020204030204" pitchFamily="34" charset="0"/>
                    <a:cs typeface="Times New Roman" panose="02020603050405020304" pitchFamily="18" charset="0"/>
                  </a:rPr>
                  <a:t>xác</a:t>
                </a: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2000" kern="100" dirty="0" err="1">
                    <a:effectLst/>
                    <a:latin typeface="Calibri" panose="020F0502020204030204" pitchFamily="34" charset="0"/>
                    <a:ea typeface="Calibri" panose="020F0502020204030204" pitchFamily="34" charset="0"/>
                    <a:cs typeface="Times New Roman" panose="02020603050405020304" pitchFamily="18" charset="0"/>
                  </a:rPr>
                  <a:t>định</a:t>
                </a: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2000" kern="100" dirty="0" err="1">
                    <a:effectLst/>
                    <a:latin typeface="Calibri" panose="020F0502020204030204" pitchFamily="34" charset="0"/>
                    <a:ea typeface="Calibri" panose="020F0502020204030204" pitchFamily="34" charset="0"/>
                    <a:cs typeface="Times New Roman" panose="02020603050405020304" pitchFamily="18" charset="0"/>
                  </a:rPr>
                  <a:t>dương</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7" name="TextBox 6">
                <a:extLst>
                  <a:ext uri="{FF2B5EF4-FFF2-40B4-BE49-F238E27FC236}">
                    <a16:creationId xmlns:a16="http://schemas.microsoft.com/office/drawing/2014/main" id="{94B3A668-94A7-22D0-8CD5-A1D4E732B628}"/>
                  </a:ext>
                </a:extLst>
              </p:cNvPr>
              <p:cNvSpPr txBox="1">
                <a:spLocks noRot="1" noChangeAspect="1" noMove="1" noResize="1" noEditPoints="1" noAdjustHandles="1" noChangeArrowheads="1" noChangeShapeType="1" noTextEdit="1"/>
              </p:cNvSpPr>
              <p:nvPr/>
            </p:nvSpPr>
            <p:spPr>
              <a:xfrm>
                <a:off x="477455" y="1213592"/>
                <a:ext cx="8697265" cy="407035"/>
              </a:xfrm>
              <a:prstGeom prst="rect">
                <a:avLst/>
              </a:prstGeom>
              <a:blipFill>
                <a:blip r:embed="rId8"/>
                <a:stretch>
                  <a:fillRect l="-561" t="-5970" b="-25373"/>
                </a:stretch>
              </a:blipFill>
            </p:spPr>
            <p:txBody>
              <a:bodyPr/>
              <a:lstStyle/>
              <a:p>
                <a:r>
                  <a:rPr lang="en-US">
                    <a:noFill/>
                  </a:rPr>
                  <a:t> </a:t>
                </a:r>
              </a:p>
            </p:txBody>
          </p:sp>
        </mc:Fallback>
      </mc:AlternateContent>
    </p:spTree>
    <p:extLst>
      <p:ext uri="{BB962C8B-B14F-4D97-AF65-F5344CB8AC3E}">
        <p14:creationId xmlns:p14="http://schemas.microsoft.com/office/powerpoint/2010/main" val="94320721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1000"/>
                                        <p:tgtEl>
                                          <p:spTgt spid="7"/>
                                        </p:tgtEl>
                                      </p:cBhvr>
                                    </p:animEffect>
                                    <p:anim calcmode="lin" valueType="num">
                                      <p:cBhvr>
                                        <p:cTn id="14" dur="1000" fill="hold"/>
                                        <p:tgtEl>
                                          <p:spTgt spid="7"/>
                                        </p:tgtEl>
                                        <p:attrNameLst>
                                          <p:attrName>ppt_x</p:attrName>
                                        </p:attrNameLst>
                                      </p:cBhvr>
                                      <p:tavLst>
                                        <p:tav tm="0">
                                          <p:val>
                                            <p:strVal val="#ppt_x"/>
                                          </p:val>
                                        </p:tav>
                                        <p:tav tm="100000">
                                          <p:val>
                                            <p:strVal val="#ppt_x"/>
                                          </p:val>
                                        </p:tav>
                                      </p:tavLst>
                                    </p:anim>
                                    <p:anim calcmode="lin" valueType="num">
                                      <p:cBhvr>
                                        <p:cTn id="15"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fade">
                                      <p:cBhvr>
                                        <p:cTn id="20" dur="1000"/>
                                        <p:tgtEl>
                                          <p:spTgt spid="20"/>
                                        </p:tgtEl>
                                      </p:cBhvr>
                                    </p:animEffect>
                                    <p:anim calcmode="lin" valueType="num">
                                      <p:cBhvr>
                                        <p:cTn id="21" dur="1000" fill="hold"/>
                                        <p:tgtEl>
                                          <p:spTgt spid="20"/>
                                        </p:tgtEl>
                                        <p:attrNameLst>
                                          <p:attrName>ppt_x</p:attrName>
                                        </p:attrNameLst>
                                      </p:cBhvr>
                                      <p:tavLst>
                                        <p:tav tm="0">
                                          <p:val>
                                            <p:strVal val="#ppt_x"/>
                                          </p:val>
                                        </p:tav>
                                        <p:tav tm="100000">
                                          <p:val>
                                            <p:strVal val="#ppt_x"/>
                                          </p:val>
                                        </p:tav>
                                      </p:tavLst>
                                    </p:anim>
                                    <p:anim calcmode="lin" valueType="num">
                                      <p:cBhvr>
                                        <p:cTn id="22"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fade">
                                      <p:cBhvr>
                                        <p:cTn id="27" dur="1000"/>
                                        <p:tgtEl>
                                          <p:spTgt spid="22"/>
                                        </p:tgtEl>
                                      </p:cBhvr>
                                    </p:animEffect>
                                    <p:anim calcmode="lin" valueType="num">
                                      <p:cBhvr>
                                        <p:cTn id="28" dur="1000" fill="hold"/>
                                        <p:tgtEl>
                                          <p:spTgt spid="22"/>
                                        </p:tgtEl>
                                        <p:attrNameLst>
                                          <p:attrName>ppt_x</p:attrName>
                                        </p:attrNameLst>
                                      </p:cBhvr>
                                      <p:tavLst>
                                        <p:tav tm="0">
                                          <p:val>
                                            <p:strVal val="#ppt_x"/>
                                          </p:val>
                                        </p:tav>
                                        <p:tav tm="100000">
                                          <p:val>
                                            <p:strVal val="#ppt_x"/>
                                          </p:val>
                                        </p:tav>
                                      </p:tavLst>
                                    </p:anim>
                                    <p:anim calcmode="lin" valueType="num">
                                      <p:cBhvr>
                                        <p:cTn id="29"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fade">
                                      <p:cBhvr>
                                        <p:cTn id="34" dur="1000"/>
                                        <p:tgtEl>
                                          <p:spTgt spid="8"/>
                                        </p:tgtEl>
                                      </p:cBhvr>
                                    </p:animEffect>
                                    <p:anim calcmode="lin" valueType="num">
                                      <p:cBhvr>
                                        <p:cTn id="35" dur="1000" fill="hold"/>
                                        <p:tgtEl>
                                          <p:spTgt spid="8"/>
                                        </p:tgtEl>
                                        <p:attrNameLst>
                                          <p:attrName>ppt_x</p:attrName>
                                        </p:attrNameLst>
                                      </p:cBhvr>
                                      <p:tavLst>
                                        <p:tav tm="0">
                                          <p:val>
                                            <p:strVal val="#ppt_x"/>
                                          </p:val>
                                        </p:tav>
                                        <p:tav tm="100000">
                                          <p:val>
                                            <p:strVal val="#ppt_x"/>
                                          </p:val>
                                        </p:tav>
                                      </p:tavLst>
                                    </p:anim>
                                    <p:anim calcmode="lin" valueType="num">
                                      <p:cBhvr>
                                        <p:cTn id="3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5"/>
                                        </p:tgtEl>
                                        <p:attrNameLst>
                                          <p:attrName>style.visibility</p:attrName>
                                        </p:attrNameLst>
                                      </p:cBhvr>
                                      <p:to>
                                        <p:strVal val="visible"/>
                                      </p:to>
                                    </p:set>
                                    <p:animEffect transition="in" filter="fade">
                                      <p:cBhvr>
                                        <p:cTn id="41" dur="1000"/>
                                        <p:tgtEl>
                                          <p:spTgt spid="5"/>
                                        </p:tgtEl>
                                      </p:cBhvr>
                                    </p:animEffect>
                                    <p:anim calcmode="lin" valueType="num">
                                      <p:cBhvr>
                                        <p:cTn id="42" dur="1000" fill="hold"/>
                                        <p:tgtEl>
                                          <p:spTgt spid="5"/>
                                        </p:tgtEl>
                                        <p:attrNameLst>
                                          <p:attrName>ppt_x</p:attrName>
                                        </p:attrNameLst>
                                      </p:cBhvr>
                                      <p:tavLst>
                                        <p:tav tm="0">
                                          <p:val>
                                            <p:strVal val="#ppt_x"/>
                                          </p:val>
                                        </p:tav>
                                        <p:tav tm="100000">
                                          <p:val>
                                            <p:strVal val="#ppt_x"/>
                                          </p:val>
                                        </p:tav>
                                      </p:tavLst>
                                    </p:anim>
                                    <p:anim calcmode="lin" valueType="num">
                                      <p:cBhvr>
                                        <p:cTn id="4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grpId="0" nodeType="clickEffect">
                                  <p:stCondLst>
                                    <p:cond delay="0"/>
                                  </p:stCondLst>
                                  <p:childTnLst>
                                    <p:set>
                                      <p:cBhvr>
                                        <p:cTn id="47" dur="1" fill="hold">
                                          <p:stCondLst>
                                            <p:cond delay="0"/>
                                          </p:stCondLst>
                                        </p:cTn>
                                        <p:tgtEl>
                                          <p:spTgt spid="9"/>
                                        </p:tgtEl>
                                        <p:attrNameLst>
                                          <p:attrName>style.visibility</p:attrName>
                                        </p:attrNameLst>
                                      </p:cBhvr>
                                      <p:to>
                                        <p:strVal val="visible"/>
                                      </p:to>
                                    </p:set>
                                    <p:animEffect transition="in" filter="fade">
                                      <p:cBhvr>
                                        <p:cTn id="48" dur="1000"/>
                                        <p:tgtEl>
                                          <p:spTgt spid="9"/>
                                        </p:tgtEl>
                                      </p:cBhvr>
                                    </p:animEffect>
                                    <p:anim calcmode="lin" valueType="num">
                                      <p:cBhvr>
                                        <p:cTn id="49" dur="1000" fill="hold"/>
                                        <p:tgtEl>
                                          <p:spTgt spid="9"/>
                                        </p:tgtEl>
                                        <p:attrNameLst>
                                          <p:attrName>ppt_x</p:attrName>
                                        </p:attrNameLst>
                                      </p:cBhvr>
                                      <p:tavLst>
                                        <p:tav tm="0">
                                          <p:val>
                                            <p:strVal val="#ppt_x"/>
                                          </p:val>
                                        </p:tav>
                                        <p:tav tm="100000">
                                          <p:val>
                                            <p:strVal val="#ppt_x"/>
                                          </p:val>
                                        </p:tav>
                                      </p:tavLst>
                                    </p:anim>
                                    <p:anim calcmode="lin" valueType="num">
                                      <p:cBhvr>
                                        <p:cTn id="50"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2" grpId="0"/>
      <p:bldP spid="8" grpId="0"/>
      <p:bldP spid="9" grpId="0"/>
      <p:bldP spid="5" grpId="0"/>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557206" y="337516"/>
            <a:ext cx="9179509" cy="684803"/>
            <a:chOff x="1935687" y="539391"/>
            <a:chExt cx="8950521" cy="684803"/>
          </a:xfrm>
        </p:grpSpPr>
        <p:sp>
          <p:nvSpPr>
            <p:cNvPr id="3" name="文本框 2"/>
            <p:cNvSpPr txBox="1"/>
            <p:nvPr/>
          </p:nvSpPr>
          <p:spPr>
            <a:xfrm>
              <a:off x="1935687" y="539391"/>
              <a:ext cx="8950521" cy="684803"/>
            </a:xfrm>
            <a:prstGeom prst="rect">
              <a:avLst/>
            </a:prstGeom>
            <a:noFill/>
          </p:spPr>
          <p:txBody>
            <a:bodyPr wrap="square" lIns="68580" tIns="34290" rIns="68580" bIns="34290" rtlCol="0">
              <a:spAutoFit/>
            </a:bodyPr>
            <a:lstStyle/>
            <a:p>
              <a:pPr algn="ctr" defTabSz="685800"/>
              <a:r>
                <a:rPr lang="en-US" sz="2000" b="1" kern="0">
                  <a:effectLst/>
                  <a:latin typeface="Times New Roman" panose="02020603050405020304" pitchFamily="18" charset="0"/>
                  <a:ea typeface="Times New Roman" panose="02020603050405020304" pitchFamily="18" charset="0"/>
                  <a:cs typeface="Times New Roman" panose="02020603050405020304" pitchFamily="18" charset="0"/>
                </a:rPr>
                <a:t>KẾT QUẢ</a:t>
              </a:r>
              <a:endParaRPr lang="en-US" sz="20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defTabSz="685800"/>
              <a:endParaRPr lang="zh-CN" altLang="en-US" sz="2000" b="1" dirty="0">
                <a:latin typeface="Times New Roman" panose="02020603050405020304" pitchFamily="18" charset="0"/>
                <a:ea typeface="微软雅黑"/>
                <a:cs typeface="Times New Roman" panose="02020603050405020304" pitchFamily="18" charset="0"/>
                <a:sym typeface="+mn-lt"/>
              </a:endParaRPr>
            </a:p>
          </p:txBody>
        </p:sp>
        <p:cxnSp>
          <p:nvCxnSpPr>
            <p:cNvPr id="4" name="直接连接符 3"/>
            <p:cNvCxnSpPr>
              <a:cxnSpLocks/>
            </p:cNvCxnSpPr>
            <p:nvPr/>
          </p:nvCxnSpPr>
          <p:spPr>
            <a:xfrm>
              <a:off x="4698505" y="1080296"/>
              <a:ext cx="3424887" cy="0"/>
            </a:xfrm>
            <a:prstGeom prst="line">
              <a:avLst/>
            </a:prstGeom>
            <a:noFill/>
            <a:ln w="9525" cap="flat" cmpd="sng" algn="ctr">
              <a:solidFill>
                <a:schemeClr val="tx1">
                  <a:lumMod val="75000"/>
                  <a:lumOff val="25000"/>
                </a:schemeClr>
              </a:solidFill>
              <a:prstDash val="solid"/>
              <a:miter lim="800000"/>
            </a:ln>
            <a:effectLst/>
          </p:spPr>
        </p:cxnSp>
      </p:grpSp>
      <p:sp>
        <p:nvSpPr>
          <p:cNvPr id="20" name="TextBox 19">
            <a:extLst>
              <a:ext uri="{FF2B5EF4-FFF2-40B4-BE49-F238E27FC236}">
                <a16:creationId xmlns:a16="http://schemas.microsoft.com/office/drawing/2014/main" id="{9CFC684D-8A78-F26E-15B7-91329533968D}"/>
              </a:ext>
            </a:extLst>
          </p:cNvPr>
          <p:cNvSpPr txBox="1"/>
          <p:nvPr/>
        </p:nvSpPr>
        <p:spPr>
          <a:xfrm>
            <a:off x="4672309" y="1825884"/>
            <a:ext cx="7064406" cy="670440"/>
          </a:xfrm>
          <a:prstGeom prst="rect">
            <a:avLst/>
          </a:prstGeom>
          <a:noFill/>
        </p:spPr>
        <p:txBody>
          <a:bodyPr wrap="square">
            <a:spAutoFit/>
          </a:bodyPr>
          <a:lstStyle/>
          <a:p>
            <a:pPr marR="0" lvl="0">
              <a:lnSpc>
                <a:spcPct val="107000"/>
              </a:lnSpc>
              <a:spcBef>
                <a:spcPts val="0"/>
              </a:spcBef>
              <a:spcAft>
                <a:spcPts val="0"/>
              </a:spcAft>
              <a:tabLst>
                <a:tab pos="228600" algn="l"/>
              </a:tabLst>
            </a:pPr>
            <a:r>
              <a:rPr lang="en-US">
                <a:latin typeface="Arial" panose="020B0604020202020204" pitchFamily="34" charset="0"/>
                <a:cs typeface="Arial" panose="020B0604020202020204" pitchFamily="34" charset="0"/>
              </a:rPr>
              <a:t>Dữ liệu sau khi giảm chiều bằng PCA đã cho thấy một phân phối rõ ràng của các lớp dữ liệu trong không gian 2 chiều</a:t>
            </a:r>
            <a:endParaRPr lang="en-US" sz="1400" kern="100" dirty="0">
              <a:effectLst/>
              <a:latin typeface="Arial" panose="020B0604020202020204" pitchFamily="34" charset="0"/>
              <a:ea typeface="Calibri" panose="020F0502020204030204" pitchFamily="34" charset="0"/>
              <a:cs typeface="Arial" panose="020B0604020202020204" pitchFamily="34" charset="0"/>
            </a:endParaRPr>
          </a:p>
        </p:txBody>
      </p:sp>
      <p:sp>
        <p:nvSpPr>
          <p:cNvPr id="22" name="TextBox 21">
            <a:extLst>
              <a:ext uri="{FF2B5EF4-FFF2-40B4-BE49-F238E27FC236}">
                <a16:creationId xmlns:a16="http://schemas.microsoft.com/office/drawing/2014/main" id="{769AC087-5D5C-39F9-C6B5-8E0143C7EC57}"/>
              </a:ext>
            </a:extLst>
          </p:cNvPr>
          <p:cNvSpPr txBox="1"/>
          <p:nvPr/>
        </p:nvSpPr>
        <p:spPr>
          <a:xfrm>
            <a:off x="4672309" y="3429000"/>
            <a:ext cx="7241960" cy="1477328"/>
          </a:xfrm>
          <a:prstGeom prst="rect">
            <a:avLst/>
          </a:prstGeom>
          <a:noFill/>
        </p:spPr>
        <p:txBody>
          <a:bodyPr wrap="square">
            <a:spAutoFit/>
          </a:bodyPr>
          <a:lstStyle/>
          <a:p>
            <a:r>
              <a:rPr lang="vi-VN"/>
              <a:t>Mặc dù dữ liệu đã được giảm chiều xuống chỉ còn 2 chiều, nhưng chúng ta vẫn có thể nhận biết được sự phân tách giữa các lớp dữ liệu khác nhau.</a:t>
            </a:r>
          </a:p>
          <a:p>
            <a:r>
              <a:rPr lang="vi-VN"/>
              <a:t/>
            </a:r>
            <a:br>
              <a:rPr lang="vi-VN"/>
            </a:br>
            <a:endParaRPr lang="en-US" dirty="0">
              <a:cs typeface="Times New Roman" panose="02020603050405020304" pitchFamily="18" charset="0"/>
            </a:endParaRPr>
          </a:p>
        </p:txBody>
      </p:sp>
      <p:pic>
        <p:nvPicPr>
          <p:cNvPr id="1026" name="Picture 2">
            <a:extLst>
              <a:ext uri="{FF2B5EF4-FFF2-40B4-BE49-F238E27FC236}">
                <a16:creationId xmlns:a16="http://schemas.microsoft.com/office/drawing/2014/main" id="{2C33575C-82E7-D1CE-A666-60EEA91C86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6051" y="1296955"/>
            <a:ext cx="4085597" cy="36885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0525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 calcmode="lin" valueType="num">
                                      <p:cBhvr additive="base">
                                        <p:cTn id="12" dur="500" fill="hold"/>
                                        <p:tgtEl>
                                          <p:spTgt spid="20"/>
                                        </p:tgtEl>
                                        <p:attrNameLst>
                                          <p:attrName>ppt_x</p:attrName>
                                        </p:attrNameLst>
                                      </p:cBhvr>
                                      <p:tavLst>
                                        <p:tav tm="0">
                                          <p:val>
                                            <p:strVal val="#ppt_x"/>
                                          </p:val>
                                        </p:tav>
                                        <p:tav tm="100000">
                                          <p:val>
                                            <p:strVal val="#ppt_x"/>
                                          </p:val>
                                        </p:tav>
                                      </p:tavLst>
                                    </p:anim>
                                    <p:anim calcmode="lin" valueType="num">
                                      <p:cBhvr additive="base">
                                        <p:cTn id="13"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22"/>
                                        </p:tgtEl>
                                        <p:attrNameLst>
                                          <p:attrName>style.visibility</p:attrName>
                                        </p:attrNameLst>
                                      </p:cBhvr>
                                      <p:to>
                                        <p:strVal val="visible"/>
                                      </p:to>
                                    </p:set>
                                    <p:anim calcmode="lin" valueType="num">
                                      <p:cBhvr additive="base">
                                        <p:cTn id="18" dur="500" fill="hold"/>
                                        <p:tgtEl>
                                          <p:spTgt spid="22"/>
                                        </p:tgtEl>
                                        <p:attrNameLst>
                                          <p:attrName>ppt_x</p:attrName>
                                        </p:attrNameLst>
                                      </p:cBhvr>
                                      <p:tavLst>
                                        <p:tav tm="0">
                                          <p:val>
                                            <p:strVal val="#ppt_x"/>
                                          </p:val>
                                        </p:tav>
                                        <p:tav tm="100000">
                                          <p:val>
                                            <p:strVal val="#ppt_x"/>
                                          </p:val>
                                        </p:tav>
                                      </p:tavLst>
                                    </p:anim>
                                    <p:anim calcmode="lin" valueType="num">
                                      <p:cBhvr additive="base">
                                        <p:cTn id="19"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0" y="0"/>
            <a:ext cx="12192000" cy="6858000"/>
          </a:xfrm>
          <a:prstGeom prst="rect">
            <a:avLst/>
          </a:prstGeom>
        </p:spPr>
      </p:pic>
      <p:grpSp>
        <p:nvGrpSpPr>
          <p:cNvPr id="7" name="组合 6"/>
          <p:cNvGrpSpPr/>
          <p:nvPr/>
        </p:nvGrpSpPr>
        <p:grpSpPr>
          <a:xfrm>
            <a:off x="3433666" y="3429000"/>
            <a:ext cx="5071912" cy="1826933"/>
            <a:chOff x="3803400" y="2848154"/>
            <a:chExt cx="4689351" cy="1826685"/>
          </a:xfrm>
        </p:grpSpPr>
        <p:sp>
          <p:nvSpPr>
            <p:cNvPr id="8" name="文本框 7"/>
            <p:cNvSpPr txBox="1"/>
            <p:nvPr/>
          </p:nvSpPr>
          <p:spPr>
            <a:xfrm>
              <a:off x="3803400" y="2920513"/>
              <a:ext cx="4689351" cy="1754326"/>
            </a:xfrm>
            <a:prstGeom prst="rect">
              <a:avLst/>
            </a:prstGeom>
            <a:noFill/>
          </p:spPr>
          <p:txBody>
            <a:bodyPr wrap="square" rtlCol="0">
              <a:spAutoFit/>
            </a:bodyPr>
            <a:lstStyle/>
            <a:p>
              <a:pPr lvl="1" algn="ctr"/>
              <a:r>
                <a:rPr lang="en-GB" altLang="zh-CN" sz="3600">
                  <a:latin typeface="Times New Roman" panose="02020603050405020304" pitchFamily="18" charset="0"/>
                  <a:ea typeface="思源黑体 CN Heavy" panose="020B0A00000000000000" pitchFamily="34" charset="-122"/>
                  <a:cs typeface="Times New Roman" panose="02020603050405020304" pitchFamily="18" charset="0"/>
                </a:rPr>
                <a:t>SỬ DỤNG MÔ HÌNH NAÏVE BAYES</a:t>
              </a:r>
              <a:endParaRPr lang="zh-CN" altLang="en-US" sz="3600" dirty="0">
                <a:latin typeface="Times New Roman" panose="02020603050405020304" pitchFamily="18" charset="0"/>
                <a:ea typeface="思源黑体 CN Heavy" panose="020B0A00000000000000" pitchFamily="34" charset="-122"/>
                <a:cs typeface="Times New Roman" panose="02020603050405020304" pitchFamily="18" charset="0"/>
              </a:endParaRPr>
            </a:p>
          </p:txBody>
        </p:sp>
        <p:cxnSp>
          <p:nvCxnSpPr>
            <p:cNvPr id="10" name="直接连接符 9"/>
            <p:cNvCxnSpPr/>
            <p:nvPr/>
          </p:nvCxnSpPr>
          <p:spPr>
            <a:xfrm>
              <a:off x="4615322" y="2848154"/>
              <a:ext cx="2935705"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a:cxnSpLocks/>
            </p:cNvCxnSpPr>
            <p:nvPr/>
          </p:nvCxnSpPr>
          <p:spPr>
            <a:xfrm>
              <a:off x="4615322" y="4193201"/>
              <a:ext cx="3199553"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grpSp>
        <p:nvGrpSpPr>
          <p:cNvPr id="18" name="组合 17"/>
          <p:cNvGrpSpPr>
            <a:grpSpLocks noChangeAspect="1"/>
          </p:cNvGrpSpPr>
          <p:nvPr/>
        </p:nvGrpSpPr>
        <p:grpSpPr>
          <a:xfrm>
            <a:off x="4888117" y="2085375"/>
            <a:ext cx="2415766" cy="1199156"/>
            <a:chOff x="6515137" y="-1169675"/>
            <a:chExt cx="1558123" cy="773433"/>
          </a:xfrm>
          <a:solidFill>
            <a:schemeClr val="tx1">
              <a:lumMod val="85000"/>
              <a:lumOff val="15000"/>
            </a:schemeClr>
          </a:solidFill>
        </p:grpSpPr>
        <p:sp>
          <p:nvSpPr>
            <p:cNvPr id="19" name="任意多边形 18"/>
            <p:cNvSpPr/>
            <p:nvPr/>
          </p:nvSpPr>
          <p:spPr>
            <a:xfrm>
              <a:off x="6515137" y="-1169675"/>
              <a:ext cx="767828" cy="773433"/>
            </a:xfrm>
            <a:custGeom>
              <a:avLst/>
              <a:gdLst/>
              <a:ahLst/>
              <a:cxnLst/>
              <a:rect l="l" t="t" r="r" b="b"/>
              <a:pathLst>
                <a:path w="767828" h="773433">
                  <a:moveTo>
                    <a:pt x="383185" y="0"/>
                  </a:moveTo>
                  <a:cubicBezTo>
                    <a:pt x="499322" y="52"/>
                    <a:pt x="592033" y="46540"/>
                    <a:pt x="661316" y="139464"/>
                  </a:cubicBezTo>
                  <a:cubicBezTo>
                    <a:pt x="730598" y="232388"/>
                    <a:pt x="766102" y="371436"/>
                    <a:pt x="767828" y="556608"/>
                  </a:cubicBezTo>
                  <a:cubicBezTo>
                    <a:pt x="767397" y="603342"/>
                    <a:pt x="764854" y="647227"/>
                    <a:pt x="760200" y="688263"/>
                  </a:cubicBezTo>
                  <a:lnTo>
                    <a:pt x="745113" y="773433"/>
                  </a:lnTo>
                  <a:lnTo>
                    <a:pt x="506018" y="773433"/>
                  </a:lnTo>
                  <a:lnTo>
                    <a:pt x="512258" y="739730"/>
                  </a:lnTo>
                  <a:cubicBezTo>
                    <a:pt x="519316" y="691261"/>
                    <a:pt x="522956" y="630221"/>
                    <a:pt x="523179" y="556608"/>
                  </a:cubicBezTo>
                  <a:cubicBezTo>
                    <a:pt x="522882" y="459043"/>
                    <a:pt x="516509" y="384341"/>
                    <a:pt x="504060" y="332502"/>
                  </a:cubicBezTo>
                  <a:cubicBezTo>
                    <a:pt x="491610" y="280663"/>
                    <a:pt x="474867" y="245264"/>
                    <a:pt x="453830" y="226305"/>
                  </a:cubicBezTo>
                  <a:cubicBezTo>
                    <a:pt x="432793" y="207345"/>
                    <a:pt x="409245" y="198400"/>
                    <a:pt x="383185" y="199471"/>
                  </a:cubicBezTo>
                  <a:cubicBezTo>
                    <a:pt x="357143" y="198400"/>
                    <a:pt x="333720" y="207345"/>
                    <a:pt x="312917" y="226305"/>
                  </a:cubicBezTo>
                  <a:cubicBezTo>
                    <a:pt x="292114" y="245264"/>
                    <a:pt x="275605" y="280663"/>
                    <a:pt x="263390" y="332502"/>
                  </a:cubicBezTo>
                  <a:cubicBezTo>
                    <a:pt x="251174" y="384341"/>
                    <a:pt x="244927" y="459043"/>
                    <a:pt x="244648" y="556608"/>
                  </a:cubicBezTo>
                  <a:cubicBezTo>
                    <a:pt x="244857" y="630221"/>
                    <a:pt x="248424" y="691261"/>
                    <a:pt x="255347" y="739730"/>
                  </a:cubicBezTo>
                  <a:lnTo>
                    <a:pt x="261469" y="773433"/>
                  </a:lnTo>
                  <a:lnTo>
                    <a:pt x="22525" y="773433"/>
                  </a:lnTo>
                  <a:lnTo>
                    <a:pt x="7547" y="688263"/>
                  </a:lnTo>
                  <a:cubicBezTo>
                    <a:pt x="2932" y="647227"/>
                    <a:pt x="416" y="603342"/>
                    <a:pt x="0" y="556608"/>
                  </a:cubicBezTo>
                  <a:cubicBezTo>
                    <a:pt x="1664" y="370162"/>
                    <a:pt x="36925" y="230750"/>
                    <a:pt x="105783" y="138372"/>
                  </a:cubicBezTo>
                  <a:cubicBezTo>
                    <a:pt x="174641" y="45994"/>
                    <a:pt x="267108" y="-130"/>
                    <a:pt x="383185"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bg1"/>
                </a:solidFill>
                <a:latin typeface="Times New Roman" panose="02020603050405020304" pitchFamily="18" charset="0"/>
                <a:cs typeface="Times New Roman" panose="02020603050405020304" pitchFamily="18" charset="0"/>
              </a:endParaRPr>
            </a:p>
          </p:txBody>
        </p:sp>
        <p:sp>
          <p:nvSpPr>
            <p:cNvPr id="20" name="任意多边形 19"/>
            <p:cNvSpPr/>
            <p:nvPr/>
          </p:nvSpPr>
          <p:spPr>
            <a:xfrm>
              <a:off x="7336059" y="-1169675"/>
              <a:ext cx="737201" cy="773433"/>
            </a:xfrm>
            <a:custGeom>
              <a:avLst/>
              <a:gdLst/>
              <a:ahLst/>
              <a:cxnLst/>
              <a:rect l="l" t="t" r="r" b="b"/>
              <a:pathLst>
                <a:path w="737201" h="773433">
                  <a:moveTo>
                    <a:pt x="336642" y="0"/>
                  </a:moveTo>
                  <a:cubicBezTo>
                    <a:pt x="450271" y="330"/>
                    <a:pt x="540221" y="25878"/>
                    <a:pt x="606491" y="76642"/>
                  </a:cubicBezTo>
                  <a:cubicBezTo>
                    <a:pt x="672760" y="127406"/>
                    <a:pt x="706623" y="201405"/>
                    <a:pt x="708077" y="298638"/>
                  </a:cubicBezTo>
                  <a:cubicBezTo>
                    <a:pt x="708077" y="352900"/>
                    <a:pt x="693515" y="400406"/>
                    <a:pt x="664391" y="441156"/>
                  </a:cubicBezTo>
                  <a:cubicBezTo>
                    <a:pt x="635268" y="481906"/>
                    <a:pt x="591585" y="514079"/>
                    <a:pt x="533345" y="537676"/>
                  </a:cubicBezTo>
                  <a:lnTo>
                    <a:pt x="533345" y="544956"/>
                  </a:lnTo>
                  <a:cubicBezTo>
                    <a:pt x="594965" y="563120"/>
                    <a:pt x="645025" y="594135"/>
                    <a:pt x="683526" y="637999"/>
                  </a:cubicBezTo>
                  <a:cubicBezTo>
                    <a:pt x="702777" y="659931"/>
                    <a:pt x="717363" y="685126"/>
                    <a:pt x="727284" y="713584"/>
                  </a:cubicBezTo>
                  <a:lnTo>
                    <a:pt x="737201" y="773433"/>
                  </a:lnTo>
                  <a:lnTo>
                    <a:pt x="480437" y="773433"/>
                  </a:lnTo>
                  <a:lnTo>
                    <a:pt x="477651" y="747819"/>
                  </a:lnTo>
                  <a:cubicBezTo>
                    <a:pt x="474107" y="734478"/>
                    <a:pt x="468593" y="722272"/>
                    <a:pt x="461108" y="711200"/>
                  </a:cubicBezTo>
                  <a:cubicBezTo>
                    <a:pt x="446139" y="689055"/>
                    <a:pt x="418540" y="672096"/>
                    <a:pt x="378310" y="660322"/>
                  </a:cubicBezTo>
                  <a:cubicBezTo>
                    <a:pt x="338081" y="648547"/>
                    <a:pt x="280472" y="642606"/>
                    <a:pt x="205482" y="642498"/>
                  </a:cubicBezTo>
                  <a:lnTo>
                    <a:pt x="205482" y="460515"/>
                  </a:lnTo>
                  <a:cubicBezTo>
                    <a:pt x="296596" y="459937"/>
                    <a:pt x="360293" y="446873"/>
                    <a:pt x="396574" y="421321"/>
                  </a:cubicBezTo>
                  <a:cubicBezTo>
                    <a:pt x="432855" y="395770"/>
                    <a:pt x="450283" y="361195"/>
                    <a:pt x="448856" y="317596"/>
                  </a:cubicBezTo>
                  <a:cubicBezTo>
                    <a:pt x="448704" y="280257"/>
                    <a:pt x="438078" y="251758"/>
                    <a:pt x="416977" y="232100"/>
                  </a:cubicBezTo>
                  <a:cubicBezTo>
                    <a:pt x="395876" y="212443"/>
                    <a:pt x="365211" y="202538"/>
                    <a:pt x="324983" y="202386"/>
                  </a:cubicBezTo>
                  <a:cubicBezTo>
                    <a:pt x="289127" y="202599"/>
                    <a:pt x="255912" y="210559"/>
                    <a:pt x="225338" y="226267"/>
                  </a:cubicBezTo>
                  <a:cubicBezTo>
                    <a:pt x="194765" y="241975"/>
                    <a:pt x="163372" y="264154"/>
                    <a:pt x="131159" y="292805"/>
                  </a:cubicBezTo>
                  <a:lnTo>
                    <a:pt x="0" y="133953"/>
                  </a:lnTo>
                  <a:cubicBezTo>
                    <a:pt x="50004" y="91426"/>
                    <a:pt x="102650" y="58544"/>
                    <a:pt x="157937" y="35308"/>
                  </a:cubicBezTo>
                  <a:cubicBezTo>
                    <a:pt x="213224" y="12073"/>
                    <a:pt x="272793" y="303"/>
                    <a:pt x="336642"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bg1"/>
                </a:solidFill>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239288016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ppt_x"/>
                                          </p:val>
                                        </p:tav>
                                        <p:tav tm="100000">
                                          <p:val>
                                            <p:strVal val="#ppt_x"/>
                                          </p:val>
                                        </p:tav>
                                      </p:tavLst>
                                    </p:anim>
                                    <p:anim calcmode="lin" valueType="num">
                                      <p:cBhvr additive="base">
                                        <p:cTn id="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042946" y="432978"/>
            <a:ext cx="4772347" cy="616477"/>
            <a:chOff x="146894" y="187653"/>
            <a:chExt cx="4772347" cy="712836"/>
          </a:xfrm>
        </p:grpSpPr>
        <p:sp>
          <p:nvSpPr>
            <p:cNvPr id="3" name="文本框 2"/>
            <p:cNvSpPr txBox="1"/>
            <p:nvPr/>
          </p:nvSpPr>
          <p:spPr>
            <a:xfrm>
              <a:off x="716110" y="187653"/>
              <a:ext cx="4203131" cy="578311"/>
            </a:xfrm>
            <a:prstGeom prst="rect">
              <a:avLst/>
            </a:prstGeom>
            <a:noFill/>
          </p:spPr>
          <p:txBody>
            <a:bodyPr wrap="square" lIns="68580" tIns="34290" rIns="68580" bIns="34290" rtlCol="0">
              <a:spAutoFit/>
            </a:bodyPr>
            <a:lstStyle/>
            <a:p>
              <a:pPr defTabSz="685800"/>
              <a:r>
                <a:rPr lang="en-US" altLang="zh-CN" sz="2800" b="1" dirty="0">
                  <a:solidFill>
                    <a:schemeClr val="tx1">
                      <a:lumMod val="95000"/>
                      <a:lumOff val="5000"/>
                    </a:schemeClr>
                  </a:solidFill>
                  <a:latin typeface="Times New Roman" panose="02020603050405020304" pitchFamily="18" charset="0"/>
                  <a:ea typeface="微软雅黑"/>
                  <a:cs typeface="Times New Roman" panose="02020603050405020304" pitchFamily="18" charset="0"/>
                  <a:sym typeface="+mn-lt"/>
                </a:rPr>
                <a:t>Naive Bayes Classifier</a:t>
              </a:r>
              <a:endParaRPr lang="zh-CN" altLang="en-US" sz="2800" b="1" dirty="0">
                <a:solidFill>
                  <a:schemeClr val="tx1">
                    <a:lumMod val="95000"/>
                    <a:lumOff val="5000"/>
                  </a:schemeClr>
                </a:solidFill>
                <a:latin typeface="Times New Roman" panose="02020603050405020304" pitchFamily="18" charset="0"/>
                <a:ea typeface="微软雅黑"/>
                <a:cs typeface="Times New Roman" panose="02020603050405020304" pitchFamily="18" charset="0"/>
                <a:sym typeface="+mn-lt"/>
              </a:endParaRPr>
            </a:p>
          </p:txBody>
        </p:sp>
        <p:cxnSp>
          <p:nvCxnSpPr>
            <p:cNvPr id="4" name="直接连接符 3"/>
            <p:cNvCxnSpPr>
              <a:cxnSpLocks/>
            </p:cNvCxnSpPr>
            <p:nvPr/>
          </p:nvCxnSpPr>
          <p:spPr>
            <a:xfrm>
              <a:off x="146894" y="900489"/>
              <a:ext cx="4366726" cy="0"/>
            </a:xfrm>
            <a:prstGeom prst="line">
              <a:avLst/>
            </a:prstGeom>
            <a:noFill/>
            <a:ln w="9525" cap="flat" cmpd="sng" algn="ctr">
              <a:solidFill>
                <a:schemeClr val="tx1">
                  <a:lumMod val="85000"/>
                  <a:lumOff val="15000"/>
                </a:schemeClr>
              </a:solidFill>
              <a:prstDash val="solid"/>
              <a:miter lim="800000"/>
            </a:ln>
            <a:effectLst/>
          </p:spPr>
        </p:cxnSp>
      </p:grpSp>
      <p:sp>
        <p:nvSpPr>
          <p:cNvPr id="8" name="TextBox 7">
            <a:extLst>
              <a:ext uri="{FF2B5EF4-FFF2-40B4-BE49-F238E27FC236}">
                <a16:creationId xmlns:a16="http://schemas.microsoft.com/office/drawing/2014/main" id="{1C166871-0E53-CB2A-364E-345AC1E968E0}"/>
              </a:ext>
            </a:extLst>
          </p:cNvPr>
          <p:cNvSpPr txBox="1"/>
          <p:nvPr/>
        </p:nvSpPr>
        <p:spPr>
          <a:xfrm>
            <a:off x="760164" y="2853889"/>
            <a:ext cx="6094520" cy="369332"/>
          </a:xfrm>
          <a:prstGeom prst="rect">
            <a:avLst/>
          </a:prstGeom>
          <a:noFill/>
        </p:spPr>
        <p:txBody>
          <a:bodyPr wrap="square">
            <a:spAutoFit/>
          </a:bodyPr>
          <a:lstStyle/>
          <a:p>
            <a:endParaRPr lang="en-US" dirty="0">
              <a:latin typeface="Times New Roman" panose="02020603050405020304" pitchFamily="18" charset="0"/>
              <a:cs typeface="Times New Roman" panose="02020603050405020304" pitchFamily="18" charset="0"/>
            </a:endParaRPr>
          </a:p>
        </p:txBody>
      </p:sp>
      <p:sp>
        <p:nvSpPr>
          <p:cNvPr id="21" name="TextBox 20">
            <a:extLst>
              <a:ext uri="{FF2B5EF4-FFF2-40B4-BE49-F238E27FC236}">
                <a16:creationId xmlns:a16="http://schemas.microsoft.com/office/drawing/2014/main" id="{3CB6C541-70B7-45AD-9A07-2EC14545F4D9}"/>
              </a:ext>
            </a:extLst>
          </p:cNvPr>
          <p:cNvSpPr txBox="1"/>
          <p:nvPr/>
        </p:nvSpPr>
        <p:spPr>
          <a:xfrm>
            <a:off x="1042946" y="1351508"/>
            <a:ext cx="6094520" cy="1200329"/>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Naive Bayes Classifier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những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thuật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toán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loại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Machine Learning. NBC </a:t>
            </a:r>
            <a:r>
              <a:rPr lang="en-US" dirty="0" err="1">
                <a:latin typeface="Times New Roman" panose="02020603050405020304" pitchFamily="18" charset="0"/>
                <a:cs typeface="Times New Roman" panose="02020603050405020304" pitchFamily="18" charset="0"/>
              </a:rPr>
              <a:t>dựa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tắc</a:t>
            </a:r>
            <a:r>
              <a:rPr lang="en-US" dirty="0">
                <a:latin typeface="Times New Roman" panose="02020603050405020304" pitchFamily="18" charset="0"/>
                <a:cs typeface="Times New Roman" panose="02020603050405020304" pitchFamily="18" charset="0"/>
              </a:rPr>
              <a:t> Bayes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đoán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lớp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dựa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đặc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trưng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nó</a:t>
            </a:r>
            <a:r>
              <a:rPr lang="en-US" dirty="0">
                <a:latin typeface="Times New Roman" panose="02020603050405020304" pitchFamily="18" charset="0"/>
                <a:cs typeface="Times New Roman" panose="02020603050405020304" pitchFamily="18" charset="0"/>
              </a:rPr>
              <a:t>.</a:t>
            </a:r>
          </a:p>
        </p:txBody>
      </p:sp>
      <p:sp>
        <p:nvSpPr>
          <p:cNvPr id="22" name="文本框 5">
            <a:extLst>
              <a:ext uri="{FF2B5EF4-FFF2-40B4-BE49-F238E27FC236}">
                <a16:creationId xmlns:a16="http://schemas.microsoft.com/office/drawing/2014/main" id="{675602A3-C93B-B75A-434A-6CBA52C334B0}"/>
              </a:ext>
            </a:extLst>
          </p:cNvPr>
          <p:cNvSpPr txBox="1"/>
          <p:nvPr/>
        </p:nvSpPr>
        <p:spPr>
          <a:xfrm>
            <a:off x="890243" y="2984498"/>
            <a:ext cx="3121920" cy="1200329"/>
          </a:xfrm>
          <a:prstGeom prst="rect">
            <a:avLst/>
          </a:prstGeom>
          <a:noFill/>
        </p:spPr>
        <p:txBody>
          <a:bodyPr wrap="square" rtlCol="0">
            <a:spAutoFit/>
          </a:bodyPr>
          <a:lstStyle/>
          <a:p>
            <a:r>
              <a:rPr lang="vi-VN"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Cơ</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sở</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lý</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thuyết</a:t>
            </a:r>
            <a:r>
              <a:rPr lang="en-GB" dirty="0">
                <a:latin typeface="Times New Roman" panose="02020603050405020304" pitchFamily="18" charset="0"/>
                <a:cs typeface="Times New Roman" panose="02020603050405020304" pitchFamily="18" charset="0"/>
              </a:rPr>
              <a:t>:</a:t>
            </a:r>
          </a:p>
          <a:p>
            <a:pPr marL="742950" lvl="1" indent="-285750">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NBC </a:t>
            </a:r>
            <a:r>
              <a:rPr lang="en-US" dirty="0" err="1">
                <a:latin typeface="Times New Roman" panose="02020603050405020304" pitchFamily="18" charset="0"/>
                <a:cs typeface="Times New Roman" panose="02020603050405020304" pitchFamily="18" charset="0"/>
              </a:rPr>
              <a:t>dựa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tắc</a:t>
            </a:r>
            <a:r>
              <a:rPr lang="en-US" dirty="0">
                <a:latin typeface="Times New Roman" panose="02020603050405020304" pitchFamily="18" charset="0"/>
                <a:cs typeface="Times New Roman" panose="02020603050405020304" pitchFamily="18" charset="0"/>
              </a:rPr>
              <a:t> Bayes</a:t>
            </a:r>
          </a:p>
          <a:p>
            <a:pPr marL="742950" lvl="1" indent="-285750">
              <a:buFont typeface="Wingdings" panose="05000000000000000000" pitchFamily="2" charset="2"/>
              <a:buChar char="q"/>
            </a:pPr>
            <a:r>
              <a:rPr lang="en-US" dirty="0" err="1">
                <a:latin typeface="Times New Roman" panose="02020603050405020304" pitchFamily="18" charset="0"/>
                <a:cs typeface="Times New Roman" panose="02020603050405020304" pitchFamily="18" charset="0"/>
              </a:rPr>
              <a:t>Giả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định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về</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độc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lập</a:t>
            </a:r>
            <a:endParaRPr lang="en-US" dirty="0">
              <a:latin typeface="Times New Roman" panose="02020603050405020304" pitchFamily="18" charset="0"/>
              <a:cs typeface="Times New Roman" panose="02020603050405020304" pitchFamily="18" charset="0"/>
            </a:endParaRPr>
          </a:p>
        </p:txBody>
      </p:sp>
      <p:sp>
        <p:nvSpPr>
          <p:cNvPr id="23" name="文本框 19">
            <a:extLst>
              <a:ext uri="{FF2B5EF4-FFF2-40B4-BE49-F238E27FC236}">
                <a16:creationId xmlns:a16="http://schemas.microsoft.com/office/drawing/2014/main" id="{47B7BB96-D58A-E3C3-F5FD-48DD3D1D3CF0}"/>
              </a:ext>
            </a:extLst>
          </p:cNvPr>
          <p:cNvSpPr txBox="1"/>
          <p:nvPr/>
        </p:nvSpPr>
        <p:spPr>
          <a:xfrm>
            <a:off x="5488627" y="2984498"/>
            <a:ext cx="5907125" cy="646331"/>
          </a:xfrm>
          <a:prstGeom prst="rect">
            <a:avLst/>
          </a:prstGeom>
          <a:noFill/>
        </p:spPr>
        <p:txBody>
          <a:bodyPr wrap="square" rtlCol="0">
            <a:spAutoFit/>
          </a:bodyPr>
          <a:lstStyle/>
          <a:p>
            <a:pPr lvl="0"/>
            <a:r>
              <a:rPr lang="en-GB" b="1" dirty="0" err="1">
                <a:latin typeface="Times New Roman" panose="02020603050405020304" pitchFamily="18" charset="0"/>
                <a:cs typeface="Times New Roman" panose="02020603050405020304" pitchFamily="18" charset="0"/>
              </a:rPr>
              <a:t>Ưu</a:t>
            </a:r>
            <a:r>
              <a:rPr lang="en-GB" b="1" dirty="0">
                <a:latin typeface="Times New Roman" panose="02020603050405020304" pitchFamily="18" charset="0"/>
                <a:cs typeface="Times New Roman" panose="02020603050405020304" pitchFamily="18" charset="0"/>
              </a:rPr>
              <a:t> </a:t>
            </a:r>
            <a:r>
              <a:rPr lang="en-GB" b="1" dirty="0" err="1">
                <a:latin typeface="Times New Roman" panose="02020603050405020304" pitchFamily="18" charset="0"/>
                <a:cs typeface="Times New Roman" panose="02020603050405020304" pitchFamily="18" charset="0"/>
              </a:rPr>
              <a:t>điểm</a:t>
            </a:r>
            <a:r>
              <a:rPr lang="en-GB"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 đơn giản, dễ triển khai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suất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tốt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tập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lớn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Hoạt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động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tốt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điều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thưa</a:t>
            </a:r>
            <a:endParaRPr lang="en-US" dirty="0">
              <a:latin typeface="Times New Roman" panose="02020603050405020304" pitchFamily="18" charset="0"/>
              <a:cs typeface="Times New Roman" panose="02020603050405020304" pitchFamily="18" charset="0"/>
            </a:endParaRPr>
          </a:p>
        </p:txBody>
      </p:sp>
      <p:sp>
        <p:nvSpPr>
          <p:cNvPr id="29" name="文本框 19">
            <a:extLst>
              <a:ext uri="{FF2B5EF4-FFF2-40B4-BE49-F238E27FC236}">
                <a16:creationId xmlns:a16="http://schemas.microsoft.com/office/drawing/2014/main" id="{D6BCF14C-6BEC-2FEC-59F9-5D2FDE60F201}"/>
              </a:ext>
            </a:extLst>
          </p:cNvPr>
          <p:cNvSpPr txBox="1"/>
          <p:nvPr/>
        </p:nvSpPr>
        <p:spPr>
          <a:xfrm>
            <a:off x="5488627" y="4107879"/>
            <a:ext cx="5907125" cy="1815882"/>
          </a:xfrm>
          <a:prstGeom prst="rect">
            <a:avLst/>
          </a:prstGeom>
          <a:noFill/>
        </p:spPr>
        <p:txBody>
          <a:bodyPr wrap="square" rtlCol="0">
            <a:spAutoFit/>
          </a:bodyPr>
          <a:lstStyle/>
          <a:p>
            <a:r>
              <a:rPr lang="en-US" sz="2000" b="1" dirty="0" err="1">
                <a:latin typeface="Times New Roman" panose="02020603050405020304" pitchFamily="18" charset="0"/>
                <a:cs typeface="Times New Roman" panose="02020603050405020304" pitchFamily="18" charset="0"/>
              </a:rPr>
              <a:t>Các</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phân</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phối</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thường</a:t>
            </a:r>
            <a:r>
              <a:rPr lang="en-US" sz="2000" b="1" dirty="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dùng</a:t>
            </a:r>
            <a:r>
              <a:rPr lang="en-US" sz="2000" b="1" dirty="0" smtClean="0">
                <a:latin typeface="Times New Roman" panose="02020603050405020304" pitchFamily="18" charset="0"/>
                <a:cs typeface="Times New Roman" panose="02020603050405020304" pitchFamily="18" charset="0"/>
              </a:rPr>
              <a:t>:</a:t>
            </a:r>
            <a:r>
              <a:rPr lang="en-US" sz="2000" b="1" dirty="0">
                <a:latin typeface="Times New Roman" panose="02020603050405020304" pitchFamily="18" charset="0"/>
                <a:cs typeface="Times New Roman" panose="02020603050405020304" pitchFamily="18" charset="0"/>
              </a:rPr>
              <a:t/>
            </a:r>
            <a:br>
              <a:rPr lang="en-US" sz="2000" b="1" dirty="0">
                <a:latin typeface="Times New Roman" panose="02020603050405020304" pitchFamily="18" charset="0"/>
                <a:cs typeface="Times New Roman" panose="02020603050405020304" pitchFamily="18" charset="0"/>
              </a:rPr>
            </a:br>
            <a:endParaRPr lang="en-US" sz="2000" b="1"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dirty="0"/>
              <a:t>Gaussian Naive Bayes</a:t>
            </a:r>
          </a:p>
          <a:p>
            <a:pPr marL="285750" indent="-285750">
              <a:buFont typeface="Wingdings" panose="05000000000000000000" pitchFamily="2" charset="2"/>
              <a:buChar char="v"/>
            </a:pPr>
            <a:r>
              <a:rPr lang="en-US" dirty="0"/>
              <a:t>Multinomial Naive Bayes</a:t>
            </a:r>
          </a:p>
          <a:p>
            <a:pPr marL="285750" indent="-285750">
              <a:buFont typeface="Wingdings" panose="05000000000000000000" pitchFamily="2" charset="2"/>
              <a:buChar char="v"/>
            </a:pPr>
            <a:r>
              <a:rPr lang="en-US" dirty="0"/>
              <a:t>Bernoulli Naive Bayes</a:t>
            </a:r>
          </a:p>
          <a:p>
            <a:pPr marL="285750" lvl="0" indent="-285750">
              <a:buFont typeface="Wingdings" panose="05000000000000000000" pitchFamily="2" charset="2"/>
              <a:buChar char="v"/>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69964922"/>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1"/>
                                        </p:tgtEl>
                                        <p:attrNameLst>
                                          <p:attrName>style.visibility</p:attrName>
                                        </p:attrNameLst>
                                      </p:cBhvr>
                                      <p:to>
                                        <p:strVal val="visible"/>
                                      </p:to>
                                    </p:set>
                                    <p:anim calcmode="lin" valueType="num">
                                      <p:cBhvr additive="base">
                                        <p:cTn id="13" dur="500" fill="hold"/>
                                        <p:tgtEl>
                                          <p:spTgt spid="21"/>
                                        </p:tgtEl>
                                        <p:attrNameLst>
                                          <p:attrName>ppt_x</p:attrName>
                                        </p:attrNameLst>
                                      </p:cBhvr>
                                      <p:tavLst>
                                        <p:tav tm="0">
                                          <p:val>
                                            <p:strVal val="#ppt_x"/>
                                          </p:val>
                                        </p:tav>
                                        <p:tav tm="100000">
                                          <p:val>
                                            <p:strVal val="#ppt_x"/>
                                          </p:val>
                                        </p:tav>
                                      </p:tavLst>
                                    </p:anim>
                                    <p:anim calcmode="lin" valueType="num">
                                      <p:cBhvr additive="base">
                                        <p:cTn id="14"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2"/>
                                        </p:tgtEl>
                                        <p:attrNameLst>
                                          <p:attrName>style.visibility</p:attrName>
                                        </p:attrNameLst>
                                      </p:cBhvr>
                                      <p:to>
                                        <p:strVal val="visible"/>
                                      </p:to>
                                    </p:set>
                                    <p:anim calcmode="lin" valueType="num">
                                      <p:cBhvr additive="base">
                                        <p:cTn id="19" dur="500" fill="hold"/>
                                        <p:tgtEl>
                                          <p:spTgt spid="22"/>
                                        </p:tgtEl>
                                        <p:attrNameLst>
                                          <p:attrName>ppt_x</p:attrName>
                                        </p:attrNameLst>
                                      </p:cBhvr>
                                      <p:tavLst>
                                        <p:tav tm="0">
                                          <p:val>
                                            <p:strVal val="#ppt_x"/>
                                          </p:val>
                                        </p:tav>
                                        <p:tav tm="100000">
                                          <p:val>
                                            <p:strVal val="#ppt_x"/>
                                          </p:val>
                                        </p:tav>
                                      </p:tavLst>
                                    </p:anim>
                                    <p:anim calcmode="lin" valueType="num">
                                      <p:cBhvr additive="base">
                                        <p:cTn id="20"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23"/>
                                        </p:tgtEl>
                                        <p:attrNameLst>
                                          <p:attrName>style.visibility</p:attrName>
                                        </p:attrNameLst>
                                      </p:cBhvr>
                                      <p:to>
                                        <p:strVal val="visible"/>
                                      </p:to>
                                    </p:set>
                                    <p:animEffect transition="in" filter="fade">
                                      <p:cBhvr>
                                        <p:cTn id="25" dur="1000"/>
                                        <p:tgtEl>
                                          <p:spTgt spid="23"/>
                                        </p:tgtEl>
                                      </p:cBhvr>
                                    </p:animEffect>
                                    <p:anim calcmode="lin" valueType="num">
                                      <p:cBhvr>
                                        <p:cTn id="26" dur="1000" fill="hold"/>
                                        <p:tgtEl>
                                          <p:spTgt spid="23"/>
                                        </p:tgtEl>
                                        <p:attrNameLst>
                                          <p:attrName>ppt_x</p:attrName>
                                        </p:attrNameLst>
                                      </p:cBhvr>
                                      <p:tavLst>
                                        <p:tav tm="0">
                                          <p:val>
                                            <p:strVal val="#ppt_x"/>
                                          </p:val>
                                        </p:tav>
                                        <p:tav tm="100000">
                                          <p:val>
                                            <p:strVal val="#ppt_x"/>
                                          </p:val>
                                        </p:tav>
                                      </p:tavLst>
                                    </p:anim>
                                    <p:anim calcmode="lin" valueType="num">
                                      <p:cBhvr>
                                        <p:cTn id="27"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grpId="0" nodeType="clickEffect">
                                  <p:stCondLst>
                                    <p:cond delay="0"/>
                                  </p:stCondLst>
                                  <p:childTnLst>
                                    <p:set>
                                      <p:cBhvr>
                                        <p:cTn id="31" dur="1" fill="hold">
                                          <p:stCondLst>
                                            <p:cond delay="0"/>
                                          </p:stCondLst>
                                        </p:cTn>
                                        <p:tgtEl>
                                          <p:spTgt spid="29"/>
                                        </p:tgtEl>
                                        <p:attrNameLst>
                                          <p:attrName>style.visibility</p:attrName>
                                        </p:attrNameLst>
                                      </p:cBhvr>
                                      <p:to>
                                        <p:strVal val="visible"/>
                                      </p:to>
                                    </p:set>
                                    <p:animEffect transition="in" filter="fade">
                                      <p:cBhvr>
                                        <p:cTn id="32" dur="1000"/>
                                        <p:tgtEl>
                                          <p:spTgt spid="29"/>
                                        </p:tgtEl>
                                      </p:cBhvr>
                                    </p:animEffect>
                                    <p:anim calcmode="lin" valueType="num">
                                      <p:cBhvr>
                                        <p:cTn id="33" dur="1000" fill="hold"/>
                                        <p:tgtEl>
                                          <p:spTgt spid="29"/>
                                        </p:tgtEl>
                                        <p:attrNameLst>
                                          <p:attrName>ppt_x</p:attrName>
                                        </p:attrNameLst>
                                      </p:cBhvr>
                                      <p:tavLst>
                                        <p:tav tm="0">
                                          <p:val>
                                            <p:strVal val="#ppt_x"/>
                                          </p:val>
                                        </p:tav>
                                        <p:tav tm="100000">
                                          <p:val>
                                            <p:strVal val="#ppt_x"/>
                                          </p:val>
                                        </p:tav>
                                      </p:tavLst>
                                    </p:anim>
                                    <p:anim calcmode="lin" valueType="num">
                                      <p:cBhvr>
                                        <p:cTn id="34"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23" grpId="0"/>
      <p:bldP spid="2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nvSpPr>
        <p:spPr>
          <a:xfrm>
            <a:off x="435707" y="1689356"/>
            <a:ext cx="11084489" cy="1200329"/>
          </a:xfrm>
          <a:prstGeom prst="rect">
            <a:avLst/>
          </a:prstGeom>
          <a:noFill/>
        </p:spPr>
        <p:txBody>
          <a:bodyPr wrap="square" rtlCol="0">
            <a:spAutoFit/>
          </a:bodyPr>
          <a:lstStyle/>
          <a:p>
            <a:r>
              <a:rPr lang="en-US" b="1" dirty="0" err="1">
                <a:latin typeface="Times New Roman" panose="02020603050405020304" pitchFamily="18" charset="0"/>
                <a:cs typeface="Times New Roman" panose="02020603050405020304" pitchFamily="18" charset="0"/>
              </a:rPr>
              <a:t>Lựa</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chọn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mô</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hình</a:t>
            </a:r>
            <a:r>
              <a:rPr lang="en-US" b="1" dirty="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vi-VN" dirty="0" err="1">
                <a:latin typeface="Times New Roman" panose="02020603050405020304" pitchFamily="18" charset="0"/>
                <a:cs typeface="Times New Roman" panose="02020603050405020304" pitchFamily="18" charset="0"/>
              </a:rPr>
              <a:t>Gaussian</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Naive</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Bayes</a:t>
            </a:r>
            <a:r>
              <a:rPr lang="vi-VN" dirty="0">
                <a:latin typeface="Times New Roman" panose="02020603050405020304" pitchFamily="18" charset="0"/>
                <a:cs typeface="Times New Roman" panose="02020603050405020304" pitchFamily="18" charset="0"/>
              </a:rPr>
              <a:t> được chọn làm mô hình cho bài toán phân loại chữ số viết tay MNIST.</a:t>
            </a:r>
          </a:p>
          <a:p>
            <a:pPr marL="285750" indent="-285750">
              <a:buFont typeface="Arial" panose="020B0604020202020204" pitchFamily="34" charset="0"/>
              <a:buChar char="•"/>
            </a:pPr>
            <a:r>
              <a:rPr lang="vi-VN" dirty="0" err="1">
                <a:latin typeface="Times New Roman" panose="02020603050405020304" pitchFamily="18" charset="0"/>
                <a:cs typeface="Times New Roman" panose="02020603050405020304" pitchFamily="18" charset="0"/>
              </a:rPr>
              <a:t>Gaussian</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Naive</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Bayes</a:t>
            </a:r>
            <a:r>
              <a:rPr lang="vi-VN" dirty="0">
                <a:latin typeface="Times New Roman" panose="02020603050405020304" pitchFamily="18" charset="0"/>
                <a:cs typeface="Times New Roman" panose="02020603050405020304" pitchFamily="18" charset="0"/>
              </a:rPr>
              <a:t> giả định rằng các đặc trưng đầu vào là độc lập và có phân phối </a:t>
            </a:r>
            <a:r>
              <a:rPr lang="vi-VN" dirty="0" err="1">
                <a:latin typeface="Times New Roman" panose="02020603050405020304" pitchFamily="18" charset="0"/>
                <a:cs typeface="Times New Roman" panose="02020603050405020304" pitchFamily="18" charset="0"/>
              </a:rPr>
              <a:t>Gaussian</a:t>
            </a:r>
            <a:r>
              <a:rPr lang="vi-VN" dirty="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p:txBody>
      </p:sp>
      <p:grpSp>
        <p:nvGrpSpPr>
          <p:cNvPr id="45" name="组合 44"/>
          <p:cNvGrpSpPr/>
          <p:nvPr/>
        </p:nvGrpSpPr>
        <p:grpSpPr>
          <a:xfrm>
            <a:off x="2347124" y="561535"/>
            <a:ext cx="8444146" cy="543389"/>
            <a:chOff x="705383" y="-146753"/>
            <a:chExt cx="4203131" cy="543389"/>
          </a:xfrm>
        </p:grpSpPr>
        <p:sp>
          <p:nvSpPr>
            <p:cNvPr id="46" name="文本框 45"/>
            <p:cNvSpPr txBox="1"/>
            <p:nvPr/>
          </p:nvSpPr>
          <p:spPr>
            <a:xfrm>
              <a:off x="705383" y="-146753"/>
              <a:ext cx="4203131" cy="438582"/>
            </a:xfrm>
            <a:prstGeom prst="rect">
              <a:avLst/>
            </a:prstGeom>
            <a:noFill/>
          </p:spPr>
          <p:txBody>
            <a:bodyPr wrap="square" lIns="68580" tIns="34290" rIns="68580" bIns="34290" rtlCol="0">
              <a:spAutoFit/>
            </a:bodyPr>
            <a:lstStyle/>
            <a:p>
              <a:pPr defTabSz="685800"/>
              <a:r>
                <a:rPr lang="en-US" altLang="zh-CN" sz="2400" b="1" dirty="0">
                  <a:latin typeface="Times New Roman" panose="02020603050405020304" pitchFamily="18" charset="0"/>
                  <a:ea typeface="微软雅黑"/>
                  <a:cs typeface="Times New Roman" panose="02020603050405020304" pitchFamily="18" charset="0"/>
                  <a:sym typeface="+mn-lt"/>
                </a:rPr>
                <a:t>PHÂN LOẠI SỬ DỤNG MÔ HÌNH NAÏVE BAYES</a:t>
              </a:r>
              <a:endParaRPr lang="zh-CN" altLang="en-US" sz="2400" b="1" dirty="0">
                <a:latin typeface="Times New Roman" panose="02020603050405020304" pitchFamily="18" charset="0"/>
                <a:ea typeface="微软雅黑"/>
                <a:cs typeface="Times New Roman" panose="02020603050405020304" pitchFamily="18" charset="0"/>
                <a:sym typeface="+mn-lt"/>
              </a:endParaRPr>
            </a:p>
          </p:txBody>
        </p:sp>
        <p:cxnSp>
          <p:nvCxnSpPr>
            <p:cNvPr id="47" name="直接连接符 46"/>
            <p:cNvCxnSpPr>
              <a:cxnSpLocks/>
            </p:cNvCxnSpPr>
            <p:nvPr/>
          </p:nvCxnSpPr>
          <p:spPr>
            <a:xfrm>
              <a:off x="1180519" y="396636"/>
              <a:ext cx="2591562" cy="0"/>
            </a:xfrm>
            <a:prstGeom prst="line">
              <a:avLst/>
            </a:prstGeom>
            <a:noFill/>
            <a:ln w="9525" cap="flat" cmpd="sng" algn="ctr">
              <a:solidFill>
                <a:schemeClr val="tx1">
                  <a:lumMod val="85000"/>
                  <a:lumOff val="15000"/>
                </a:schemeClr>
              </a:solidFill>
              <a:prstDash val="solid"/>
              <a:miter lim="800000"/>
            </a:ln>
            <a:effectLst/>
          </p:spPr>
        </p:cxnSp>
      </p:grpSp>
      <p:sp>
        <p:nvSpPr>
          <p:cNvPr id="2" name="文本框 17">
            <a:extLst>
              <a:ext uri="{FF2B5EF4-FFF2-40B4-BE49-F238E27FC236}">
                <a16:creationId xmlns:a16="http://schemas.microsoft.com/office/drawing/2014/main" id="{F69DE9BB-8CDF-9D40-D6B6-90EE9CC6CE2B}"/>
              </a:ext>
            </a:extLst>
          </p:cNvPr>
          <p:cNvSpPr txBox="1"/>
          <p:nvPr/>
        </p:nvSpPr>
        <p:spPr>
          <a:xfrm>
            <a:off x="435707" y="2767987"/>
            <a:ext cx="11084489" cy="1477328"/>
          </a:xfrm>
          <a:prstGeom prst="rect">
            <a:avLst/>
          </a:prstGeom>
          <a:noFill/>
        </p:spPr>
        <p:txBody>
          <a:bodyPr wrap="square" rtlCol="0">
            <a:spAutoFit/>
          </a:bodyPr>
          <a:lstStyle/>
          <a:p>
            <a:r>
              <a:rPr lang="en-US" b="1" dirty="0" err="1">
                <a:latin typeface="Times New Roman" panose="02020603050405020304" pitchFamily="18" charset="0"/>
                <a:cs typeface="Times New Roman" panose="02020603050405020304" pitchFamily="18" charset="0"/>
              </a:rPr>
              <a:t>Huấn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luyện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mô</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hình</a:t>
            </a:r>
            <a:r>
              <a:rPr lang="en-US" b="1" dirty="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vi-VN" dirty="0">
                <a:latin typeface="Times New Roman" panose="02020603050405020304" pitchFamily="18" charset="0"/>
                <a:cs typeface="Times New Roman" panose="02020603050405020304" pitchFamily="18" charset="0"/>
              </a:rPr>
              <a:t>Dữ liệu huấn luyện (</a:t>
            </a:r>
            <a:r>
              <a:rPr lang="vi-VN" dirty="0" err="1">
                <a:latin typeface="Times New Roman" panose="02020603050405020304" pitchFamily="18" charset="0"/>
                <a:cs typeface="Times New Roman" panose="02020603050405020304" pitchFamily="18" charset="0"/>
              </a:rPr>
              <a:t>train_images</a:t>
            </a:r>
            <a:r>
              <a:rPr lang="vi-VN" dirty="0">
                <a:latin typeface="Times New Roman" panose="02020603050405020304" pitchFamily="18" charset="0"/>
                <a:cs typeface="Times New Roman" panose="02020603050405020304" pitchFamily="18" charset="0"/>
              </a:rPr>
              <a:t>) được sử dụng để huấn luyện mô hình.</a:t>
            </a:r>
          </a:p>
          <a:p>
            <a:pPr marL="285750" indent="-285750">
              <a:buFont typeface="Arial" panose="020B0604020202020204" pitchFamily="34" charset="0"/>
              <a:buChar char="•"/>
            </a:pPr>
            <a:r>
              <a:rPr lang="vi-VN" dirty="0">
                <a:latin typeface="Times New Roman" panose="02020603050405020304" pitchFamily="18" charset="0"/>
                <a:cs typeface="Times New Roman" panose="02020603050405020304" pitchFamily="18" charset="0"/>
              </a:rPr>
              <a:t>Trong quá trình huấn luyện, mô hình học các phân phối </a:t>
            </a:r>
            <a:r>
              <a:rPr lang="vi-VN" dirty="0" err="1">
                <a:latin typeface="Times New Roman" panose="02020603050405020304" pitchFamily="18" charset="0"/>
                <a:cs typeface="Times New Roman" panose="02020603050405020304" pitchFamily="18" charset="0"/>
              </a:rPr>
              <a:t>Gaussian</a:t>
            </a:r>
            <a:r>
              <a:rPr lang="vi-VN" dirty="0">
                <a:latin typeface="Times New Roman" panose="02020603050405020304" pitchFamily="18" charset="0"/>
                <a:cs typeface="Times New Roman" panose="02020603050405020304" pitchFamily="18" charset="0"/>
              </a:rPr>
              <a:t> của các đặc trưng đầu vào cho từng lớp của dữ liệu.</a:t>
            </a:r>
          </a:p>
          <a:p>
            <a:endParaRPr lang="en-US" dirty="0">
              <a:latin typeface="Times New Roman" panose="02020603050405020304" pitchFamily="18" charset="0"/>
              <a:cs typeface="Times New Roman" panose="02020603050405020304" pitchFamily="18" charset="0"/>
            </a:endParaRPr>
          </a:p>
        </p:txBody>
      </p:sp>
      <p:sp>
        <p:nvSpPr>
          <p:cNvPr id="3" name="文本框 17">
            <a:extLst>
              <a:ext uri="{FF2B5EF4-FFF2-40B4-BE49-F238E27FC236}">
                <a16:creationId xmlns:a16="http://schemas.microsoft.com/office/drawing/2014/main" id="{40918A2A-60B6-A7EC-E69B-1B4E463367E7}"/>
              </a:ext>
            </a:extLst>
          </p:cNvPr>
          <p:cNvSpPr txBox="1"/>
          <p:nvPr/>
        </p:nvSpPr>
        <p:spPr>
          <a:xfrm>
            <a:off x="435707" y="4226924"/>
            <a:ext cx="11084489" cy="1754326"/>
          </a:xfrm>
          <a:prstGeom prst="rect">
            <a:avLst/>
          </a:prstGeom>
          <a:noFill/>
        </p:spPr>
        <p:txBody>
          <a:bodyPr wrap="square" rtlCol="0">
            <a:spAutoFit/>
          </a:bodyPr>
          <a:lstStyle/>
          <a:p>
            <a:r>
              <a:rPr lang="en-US" b="1" dirty="0" err="1">
                <a:latin typeface="Times New Roman" panose="02020603050405020304" pitchFamily="18" charset="0"/>
                <a:cs typeface="Times New Roman" panose="02020603050405020304" pitchFamily="18" charset="0"/>
              </a:rPr>
              <a:t>Đánh</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giá</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mô</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hình</a:t>
            </a:r>
            <a:r>
              <a:rPr lang="en-US" b="1" dirty="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vi-VN" dirty="0">
                <a:latin typeface="Times New Roman" panose="02020603050405020304" pitchFamily="18" charset="0"/>
                <a:cs typeface="Times New Roman" panose="02020603050405020304" pitchFamily="18" charset="0"/>
              </a:rPr>
              <a:t>Dữ liệu kiểm tra (</a:t>
            </a:r>
            <a:r>
              <a:rPr lang="vi-VN" dirty="0" err="1">
                <a:latin typeface="Times New Roman" panose="02020603050405020304" pitchFamily="18" charset="0"/>
                <a:cs typeface="Times New Roman" panose="02020603050405020304" pitchFamily="18" charset="0"/>
              </a:rPr>
              <a:t>test_images</a:t>
            </a:r>
            <a:r>
              <a:rPr lang="vi-VN" dirty="0">
                <a:latin typeface="Times New Roman" panose="02020603050405020304" pitchFamily="18" charset="0"/>
                <a:cs typeface="Times New Roman" panose="02020603050405020304" pitchFamily="18" charset="0"/>
              </a:rPr>
              <a:t>) được sử dụng để đánh giá hiệu suất của mô hình.</a:t>
            </a:r>
          </a:p>
          <a:p>
            <a:pPr marL="285750" indent="-285750">
              <a:buFont typeface="Arial" panose="020B0604020202020204" pitchFamily="34" charset="0"/>
              <a:buChar char="•"/>
            </a:pPr>
            <a:r>
              <a:rPr lang="vi-VN" dirty="0">
                <a:latin typeface="Times New Roman" panose="02020603050405020304" pitchFamily="18" charset="0"/>
                <a:cs typeface="Times New Roman" panose="02020603050405020304" pitchFamily="18" charset="0"/>
              </a:rPr>
              <a:t>Mô hình dự đoán nhãn cho các hình ảnh trong tập kiểm tra.</a:t>
            </a:r>
          </a:p>
          <a:p>
            <a:pPr marL="285750" indent="-285750">
              <a:buFont typeface="Arial" panose="020B0604020202020204" pitchFamily="34" charset="0"/>
              <a:buChar char="•"/>
            </a:pPr>
            <a:r>
              <a:rPr lang="vi-VN" dirty="0">
                <a:latin typeface="Times New Roman" panose="02020603050405020304" pitchFamily="18" charset="0"/>
                <a:cs typeface="Times New Roman" panose="02020603050405020304" pitchFamily="18" charset="0"/>
              </a:rPr>
              <a:t>Sau đó, các độ đo đánh giá như độ chính xác (</a:t>
            </a:r>
            <a:r>
              <a:rPr lang="vi-VN" dirty="0" err="1">
                <a:latin typeface="Times New Roman" panose="02020603050405020304" pitchFamily="18" charset="0"/>
                <a:cs typeface="Times New Roman" panose="02020603050405020304" pitchFamily="18" charset="0"/>
              </a:rPr>
              <a:t>accuracy</a:t>
            </a:r>
            <a:r>
              <a:rPr lang="vi-VN" dirty="0">
                <a:latin typeface="Times New Roman" panose="02020603050405020304" pitchFamily="18" charset="0"/>
                <a:cs typeface="Times New Roman" panose="02020603050405020304" pitchFamily="18" charset="0"/>
              </a:rPr>
              <a:t>), ma trận nhầm lẫn (</a:t>
            </a:r>
            <a:r>
              <a:rPr lang="vi-VN" dirty="0" err="1">
                <a:latin typeface="Times New Roman" panose="02020603050405020304" pitchFamily="18" charset="0"/>
                <a:cs typeface="Times New Roman" panose="02020603050405020304" pitchFamily="18" charset="0"/>
              </a:rPr>
              <a:t>confusion</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matrix</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recall</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precision</a:t>
            </a:r>
            <a:r>
              <a:rPr lang="vi-VN" dirty="0">
                <a:latin typeface="Times New Roman" panose="02020603050405020304" pitchFamily="18" charset="0"/>
                <a:cs typeface="Times New Roman" panose="02020603050405020304" pitchFamily="18" charset="0"/>
              </a:rPr>
              <a:t> và F1-score được tính toán để đánh giá hiệu suất của mô hình trên dữ liệu kiểm tra.</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03126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fade">
                                      <p:cBhvr>
                                        <p:cTn id="7" dur="500"/>
                                        <p:tgtEl>
                                          <p:spTgt spid="4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fade">
                                      <p:cBhvr>
                                        <p:cTn id="2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 grpId="0"/>
      <p:bldP spid="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nvSpPr>
        <p:spPr>
          <a:xfrm>
            <a:off x="435707" y="1689356"/>
            <a:ext cx="11084489" cy="369332"/>
          </a:xfrm>
          <a:prstGeom prst="rect">
            <a:avLst/>
          </a:prstGeom>
          <a:noFill/>
        </p:spPr>
        <p:txBody>
          <a:bodyPr wrap="square" rtlCol="0">
            <a:spAutoFit/>
          </a:bodyPr>
          <a:lstStyle/>
          <a:p>
            <a:r>
              <a:rPr lang="vi-VN" b="1" dirty="0">
                <a:latin typeface="+mj-lt"/>
              </a:rPr>
              <a:t>Độ chính xác</a:t>
            </a:r>
            <a:r>
              <a:rPr lang="vi-VN" dirty="0">
                <a:latin typeface="+mj-lt"/>
              </a:rPr>
              <a:t>: Mô hình đạt được độ chính xác</a:t>
            </a:r>
            <a:r>
              <a:rPr lang="en-US" dirty="0">
                <a:latin typeface="+mj-lt"/>
              </a:rPr>
              <a:t> </a:t>
            </a:r>
            <a:r>
              <a:rPr lang="en-US" dirty="0" err="1">
                <a:latin typeface="Times New Roman" panose="02020603050405020304" pitchFamily="18" charset="0"/>
                <a:cs typeface="Times New Roman" panose="02020603050405020304" pitchFamily="18" charset="0"/>
              </a:rPr>
              <a:t>đạt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khoảng</a:t>
            </a:r>
            <a:r>
              <a:rPr lang="en-US" dirty="0">
                <a:latin typeface="Times New Roman" panose="02020603050405020304" pitchFamily="18" charset="0"/>
                <a:cs typeface="Times New Roman" panose="02020603050405020304" pitchFamily="18" charset="0"/>
              </a:rPr>
              <a:t> 55%</a:t>
            </a:r>
            <a:endParaRPr lang="en-US" dirty="0">
              <a:latin typeface="+mj-lt"/>
              <a:cs typeface="Times New Roman" panose="02020603050405020304" pitchFamily="18" charset="0"/>
            </a:endParaRPr>
          </a:p>
        </p:txBody>
      </p:sp>
      <p:grpSp>
        <p:nvGrpSpPr>
          <p:cNvPr id="45" name="组合 44"/>
          <p:cNvGrpSpPr/>
          <p:nvPr/>
        </p:nvGrpSpPr>
        <p:grpSpPr>
          <a:xfrm>
            <a:off x="3075234" y="563110"/>
            <a:ext cx="3991391" cy="543389"/>
            <a:chOff x="705383" y="-146753"/>
            <a:chExt cx="4203131" cy="543389"/>
          </a:xfrm>
        </p:grpSpPr>
        <p:sp>
          <p:nvSpPr>
            <p:cNvPr id="46" name="文本框 45"/>
            <p:cNvSpPr txBox="1"/>
            <p:nvPr/>
          </p:nvSpPr>
          <p:spPr>
            <a:xfrm>
              <a:off x="705383" y="-146753"/>
              <a:ext cx="4203131" cy="438582"/>
            </a:xfrm>
            <a:prstGeom prst="rect">
              <a:avLst/>
            </a:prstGeom>
            <a:noFill/>
          </p:spPr>
          <p:txBody>
            <a:bodyPr wrap="square" lIns="68580" tIns="34290" rIns="68580" bIns="34290" rtlCol="0">
              <a:spAutoFit/>
            </a:bodyPr>
            <a:lstStyle/>
            <a:p>
              <a:pPr defTabSz="685800"/>
              <a:r>
                <a:rPr lang="en-US" altLang="zh-CN" sz="2400" b="1" dirty="0">
                  <a:latin typeface="Times New Roman" panose="02020603050405020304" pitchFamily="18" charset="0"/>
                  <a:ea typeface="微软雅黑"/>
                  <a:cs typeface="Times New Roman" panose="02020603050405020304" pitchFamily="18" charset="0"/>
                  <a:sym typeface="+mn-lt"/>
                </a:rPr>
                <a:t>KẾT QUẢ VÀ THẢO LUẬN</a:t>
              </a:r>
              <a:endParaRPr lang="zh-CN" altLang="en-US" sz="2400" b="1" dirty="0">
                <a:latin typeface="Times New Roman" panose="02020603050405020304" pitchFamily="18" charset="0"/>
                <a:ea typeface="微软雅黑"/>
                <a:cs typeface="Times New Roman" panose="02020603050405020304" pitchFamily="18" charset="0"/>
                <a:sym typeface="+mn-lt"/>
              </a:endParaRPr>
            </a:p>
          </p:txBody>
        </p:sp>
        <p:cxnSp>
          <p:nvCxnSpPr>
            <p:cNvPr id="47" name="直接连接符 46"/>
            <p:cNvCxnSpPr>
              <a:cxnSpLocks/>
            </p:cNvCxnSpPr>
            <p:nvPr/>
          </p:nvCxnSpPr>
          <p:spPr>
            <a:xfrm>
              <a:off x="1180519" y="396636"/>
              <a:ext cx="2591562" cy="0"/>
            </a:xfrm>
            <a:prstGeom prst="line">
              <a:avLst/>
            </a:prstGeom>
            <a:noFill/>
            <a:ln w="9525" cap="flat" cmpd="sng" algn="ctr">
              <a:solidFill>
                <a:schemeClr val="tx1">
                  <a:lumMod val="85000"/>
                  <a:lumOff val="15000"/>
                </a:schemeClr>
              </a:solidFill>
              <a:prstDash val="solid"/>
              <a:miter lim="800000"/>
            </a:ln>
            <a:effectLst/>
          </p:spPr>
        </p:cxnSp>
      </p:grpSp>
      <p:sp>
        <p:nvSpPr>
          <p:cNvPr id="2" name="文本框 17">
            <a:extLst>
              <a:ext uri="{FF2B5EF4-FFF2-40B4-BE49-F238E27FC236}">
                <a16:creationId xmlns:a16="http://schemas.microsoft.com/office/drawing/2014/main" id="{D4179E12-E269-87EE-2587-F80A1736361F}"/>
              </a:ext>
            </a:extLst>
          </p:cNvPr>
          <p:cNvSpPr txBox="1"/>
          <p:nvPr/>
        </p:nvSpPr>
        <p:spPr>
          <a:xfrm>
            <a:off x="435706" y="2408968"/>
            <a:ext cx="11084489" cy="646331"/>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Ma </a:t>
            </a:r>
            <a:r>
              <a:rPr lang="en-US" b="1" dirty="0" err="1">
                <a:latin typeface="Times New Roman" panose="02020603050405020304" pitchFamily="18" charset="0"/>
                <a:cs typeface="Times New Roman" panose="02020603050405020304" pitchFamily="18" charset="0"/>
              </a:rPr>
              <a:t>trận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nhầm</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lẫn</a:t>
            </a:r>
            <a:r>
              <a:rPr lang="en-US" b="1" dirty="0">
                <a:latin typeface="+mj-lt"/>
              </a:rPr>
              <a:t>: </a:t>
            </a:r>
            <a:r>
              <a:rPr lang="en-US" dirty="0">
                <a:latin typeface="Times New Roman" panose="02020603050405020304" pitchFamily="18" charset="0"/>
                <a:cs typeface="Times New Roman" panose="02020603050405020304" pitchFamily="18" charset="0"/>
              </a:rPr>
              <a:t>Ma </a:t>
            </a:r>
            <a:r>
              <a:rPr lang="en-US" dirty="0" err="1">
                <a:latin typeface="Times New Roman" panose="02020603050405020304" pitchFamily="18" charset="0"/>
                <a:cs typeface="Times New Roman" panose="02020603050405020304" pitchFamily="18" charset="0"/>
              </a:rPr>
              <a:t>trận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nhầm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lẫn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đánh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suất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mô</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chúng</a:t>
            </a:r>
            <a:r>
              <a:rPr lang="en-US" dirty="0">
                <a:latin typeface="Times New Roman" panose="02020603050405020304" pitchFamily="18" charset="0"/>
                <a:cs typeface="Times New Roman" panose="02020603050405020304" pitchFamily="18" charset="0"/>
              </a:rPr>
              <a:t> ta </a:t>
            </a:r>
            <a:r>
              <a:rPr lang="en-US" dirty="0" err="1">
                <a:latin typeface="Times New Roman" panose="02020603050405020304" pitchFamily="18" charset="0"/>
                <a:cs typeface="Times New Roman" panose="02020603050405020304" pitchFamily="18" charset="0"/>
              </a:rPr>
              <a:t>biết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số</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lượng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đoán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đúng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sai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mỗi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lớp</a:t>
            </a:r>
            <a:r>
              <a:rPr lang="en-US" dirty="0">
                <a:latin typeface="+mj-lt"/>
              </a:rPr>
              <a:t>. </a:t>
            </a:r>
            <a:endParaRPr lang="en-US" dirty="0">
              <a:latin typeface="+mj-lt"/>
              <a:cs typeface="Times New Roman" panose="02020603050405020304" pitchFamily="18" charset="0"/>
            </a:endParaRPr>
          </a:p>
        </p:txBody>
      </p:sp>
      <p:pic>
        <p:nvPicPr>
          <p:cNvPr id="5" name="Picture 4">
            <a:extLst>
              <a:ext uri="{FF2B5EF4-FFF2-40B4-BE49-F238E27FC236}">
                <a16:creationId xmlns:a16="http://schemas.microsoft.com/office/drawing/2014/main" id="{47F6E271-4ADA-44F2-F9F5-58F09D0A0634}"/>
              </a:ext>
            </a:extLst>
          </p:cNvPr>
          <p:cNvPicPr>
            <a:picLocks noChangeAspect="1"/>
          </p:cNvPicPr>
          <p:nvPr/>
        </p:nvPicPr>
        <p:blipFill>
          <a:blip r:embed="rId3"/>
          <a:stretch>
            <a:fillRect/>
          </a:stretch>
        </p:blipFill>
        <p:spPr>
          <a:xfrm>
            <a:off x="534648" y="3480567"/>
            <a:ext cx="5210175" cy="2971800"/>
          </a:xfrm>
          <a:prstGeom prst="rect">
            <a:avLst/>
          </a:prstGeom>
        </p:spPr>
      </p:pic>
    </p:spTree>
    <p:extLst>
      <p:ext uri="{BB962C8B-B14F-4D97-AF65-F5344CB8AC3E}">
        <p14:creationId xmlns:p14="http://schemas.microsoft.com/office/powerpoint/2010/main" val="2229568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fade">
                                      <p:cBhvr>
                                        <p:cTn id="7" dur="500"/>
                                        <p:tgtEl>
                                          <p:spTgt spid="4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 name="组合 44"/>
          <p:cNvGrpSpPr/>
          <p:nvPr/>
        </p:nvGrpSpPr>
        <p:grpSpPr>
          <a:xfrm>
            <a:off x="3075234" y="563110"/>
            <a:ext cx="3991391" cy="543389"/>
            <a:chOff x="705383" y="-146753"/>
            <a:chExt cx="4203131" cy="543389"/>
          </a:xfrm>
        </p:grpSpPr>
        <p:sp>
          <p:nvSpPr>
            <p:cNvPr id="46" name="文本框 45"/>
            <p:cNvSpPr txBox="1"/>
            <p:nvPr/>
          </p:nvSpPr>
          <p:spPr>
            <a:xfrm>
              <a:off x="705383" y="-146753"/>
              <a:ext cx="4203131" cy="438582"/>
            </a:xfrm>
            <a:prstGeom prst="rect">
              <a:avLst/>
            </a:prstGeom>
            <a:noFill/>
          </p:spPr>
          <p:txBody>
            <a:bodyPr wrap="square" lIns="68580" tIns="34290" rIns="68580" bIns="34290" rtlCol="0">
              <a:spAutoFit/>
            </a:bodyPr>
            <a:lstStyle/>
            <a:p>
              <a:pPr defTabSz="685800"/>
              <a:r>
                <a:rPr lang="en-US" altLang="zh-CN" sz="2400" b="1" dirty="0">
                  <a:latin typeface="Times New Roman" panose="02020603050405020304" pitchFamily="18" charset="0"/>
                  <a:ea typeface="微软雅黑"/>
                  <a:cs typeface="Times New Roman" panose="02020603050405020304" pitchFamily="18" charset="0"/>
                  <a:sym typeface="+mn-lt"/>
                </a:rPr>
                <a:t>KẾT QUẢ VÀ THẢO LUẬN</a:t>
              </a:r>
              <a:endParaRPr lang="zh-CN" altLang="en-US" sz="2400" b="1" dirty="0">
                <a:latin typeface="Times New Roman" panose="02020603050405020304" pitchFamily="18" charset="0"/>
                <a:ea typeface="微软雅黑"/>
                <a:cs typeface="Times New Roman" panose="02020603050405020304" pitchFamily="18" charset="0"/>
                <a:sym typeface="+mn-lt"/>
              </a:endParaRPr>
            </a:p>
          </p:txBody>
        </p:sp>
        <p:cxnSp>
          <p:nvCxnSpPr>
            <p:cNvPr id="47" name="直接连接符 46"/>
            <p:cNvCxnSpPr>
              <a:cxnSpLocks/>
            </p:cNvCxnSpPr>
            <p:nvPr/>
          </p:nvCxnSpPr>
          <p:spPr>
            <a:xfrm>
              <a:off x="1180519" y="396636"/>
              <a:ext cx="2591562" cy="0"/>
            </a:xfrm>
            <a:prstGeom prst="line">
              <a:avLst/>
            </a:prstGeom>
            <a:noFill/>
            <a:ln w="9525" cap="flat" cmpd="sng" algn="ctr">
              <a:solidFill>
                <a:schemeClr val="tx1">
                  <a:lumMod val="85000"/>
                  <a:lumOff val="15000"/>
                </a:schemeClr>
              </a:solidFill>
              <a:prstDash val="solid"/>
              <a:miter lim="800000"/>
            </a:ln>
            <a:effectLst/>
          </p:spPr>
        </p:cxnSp>
      </p:grpSp>
      <p:sp>
        <p:nvSpPr>
          <p:cNvPr id="3" name="文本框 17">
            <a:extLst>
              <a:ext uri="{FF2B5EF4-FFF2-40B4-BE49-F238E27FC236}">
                <a16:creationId xmlns:a16="http://schemas.microsoft.com/office/drawing/2014/main" id="{C5D209A5-FE3E-56BC-80E5-76ED5E8AB5FD}"/>
              </a:ext>
            </a:extLst>
          </p:cNvPr>
          <p:cNvSpPr txBox="1"/>
          <p:nvPr/>
        </p:nvSpPr>
        <p:spPr>
          <a:xfrm>
            <a:off x="553756" y="1646246"/>
            <a:ext cx="7809010" cy="1200329"/>
          </a:xfrm>
          <a:prstGeom prst="rect">
            <a:avLst/>
          </a:prstGeom>
          <a:noFill/>
        </p:spPr>
        <p:txBody>
          <a:bodyPr wrap="square" rtlCol="0">
            <a:spAutoFit/>
          </a:bodyPr>
          <a:lstStyle/>
          <a:p>
            <a:r>
              <a:rPr lang="vi-VN" b="1" dirty="0" err="1">
                <a:latin typeface="+mj-lt"/>
              </a:rPr>
              <a:t>Recall</a:t>
            </a:r>
            <a:r>
              <a:rPr lang="vi-VN" b="1" dirty="0">
                <a:latin typeface="+mj-lt"/>
              </a:rPr>
              <a:t>, </a:t>
            </a:r>
            <a:r>
              <a:rPr lang="vi-VN" b="1" dirty="0" err="1">
                <a:latin typeface="+mj-lt"/>
              </a:rPr>
              <a:t>precision</a:t>
            </a:r>
            <a:r>
              <a:rPr lang="vi-VN" b="1" dirty="0">
                <a:latin typeface="+mj-lt"/>
              </a:rPr>
              <a:t>, F1-score</a:t>
            </a:r>
            <a:r>
              <a:rPr lang="vi-VN" dirty="0">
                <a:latin typeface="+mj-lt"/>
              </a:rPr>
              <a:t>: Các chỉ số này đều đạt mức dưới 70%, cho thấy mô hình cần cải thiện hơn trong việc xác định đúng các lớp và việc tránh nhầm lẫn. Tuy nhiên, sự cân bằng giữa </a:t>
            </a:r>
            <a:r>
              <a:rPr lang="vi-VN" dirty="0" err="1">
                <a:latin typeface="+mj-lt"/>
              </a:rPr>
              <a:t>recall</a:t>
            </a:r>
            <a:r>
              <a:rPr lang="vi-VN" dirty="0">
                <a:latin typeface="+mj-lt"/>
              </a:rPr>
              <a:t>, </a:t>
            </a:r>
            <a:r>
              <a:rPr lang="vi-VN" dirty="0" err="1">
                <a:latin typeface="+mj-lt"/>
              </a:rPr>
              <a:t>precision</a:t>
            </a:r>
            <a:r>
              <a:rPr lang="vi-VN" dirty="0">
                <a:latin typeface="+mj-lt"/>
              </a:rPr>
              <a:t> và F1-score là rất quan trọng, và việc chúng đều đạt mức tương đối cao (trên 50%) là một điều tích cực.</a:t>
            </a:r>
            <a:endParaRPr lang="en-US" dirty="0">
              <a:latin typeface="+mj-lt"/>
              <a:cs typeface="Times New Roman" panose="02020603050405020304" pitchFamily="18" charset="0"/>
            </a:endParaRPr>
          </a:p>
        </p:txBody>
      </p:sp>
    </p:spTree>
    <p:extLst>
      <p:ext uri="{BB962C8B-B14F-4D97-AF65-F5344CB8AC3E}">
        <p14:creationId xmlns:p14="http://schemas.microsoft.com/office/powerpoint/2010/main" val="1636019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nvSpPr>
        <p:spPr>
          <a:xfrm>
            <a:off x="835202" y="1758606"/>
            <a:ext cx="11084489" cy="369332"/>
          </a:xfrm>
          <a:prstGeom prst="rect">
            <a:avLst/>
          </a:prstGeom>
          <a:noFill/>
        </p:spPr>
        <p:txBody>
          <a:bodyPr wrap="square" rtlCol="0">
            <a:spAutoFit/>
          </a:bodyPr>
          <a:lstStyle/>
          <a:p>
            <a:r>
              <a:rPr lang="en-US" b="1" dirty="0" err="1">
                <a:latin typeface="Times New Roman" panose="02020603050405020304" pitchFamily="18" charset="0"/>
                <a:cs typeface="Times New Roman" panose="02020603050405020304" pitchFamily="18" charset="0"/>
              </a:rPr>
              <a:t>Dự</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đoán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đúng</a:t>
            </a:r>
            <a:r>
              <a:rPr lang="en-US" b="1" dirty="0">
                <a:latin typeface="Times New Roman" panose="02020603050405020304" pitchFamily="18" charset="0"/>
                <a:cs typeface="Times New Roman" panose="02020603050405020304" pitchFamily="18" charset="0"/>
              </a:rPr>
              <a:t>:</a:t>
            </a:r>
          </a:p>
        </p:txBody>
      </p:sp>
      <p:grpSp>
        <p:nvGrpSpPr>
          <p:cNvPr id="45" name="组合 44"/>
          <p:cNvGrpSpPr/>
          <p:nvPr/>
        </p:nvGrpSpPr>
        <p:grpSpPr>
          <a:xfrm>
            <a:off x="1956507" y="552658"/>
            <a:ext cx="8444146" cy="469309"/>
            <a:chOff x="705383" y="-146753"/>
            <a:chExt cx="4203131" cy="469309"/>
          </a:xfrm>
        </p:grpSpPr>
        <p:sp>
          <p:nvSpPr>
            <p:cNvPr id="46" name="文本框 45"/>
            <p:cNvSpPr txBox="1"/>
            <p:nvPr/>
          </p:nvSpPr>
          <p:spPr>
            <a:xfrm>
              <a:off x="705383" y="-146753"/>
              <a:ext cx="4203131" cy="438582"/>
            </a:xfrm>
            <a:prstGeom prst="rect">
              <a:avLst/>
            </a:prstGeom>
            <a:noFill/>
          </p:spPr>
          <p:txBody>
            <a:bodyPr wrap="square" lIns="68580" tIns="34290" rIns="68580" bIns="34290" rtlCol="0">
              <a:spAutoFit/>
            </a:bodyPr>
            <a:lstStyle/>
            <a:p>
              <a:pPr defTabSz="685800"/>
              <a:r>
                <a:rPr lang="en-US" altLang="zh-CN" sz="2400" b="1" dirty="0">
                  <a:latin typeface="Times New Roman" panose="02020603050405020304" pitchFamily="18" charset="0"/>
                  <a:ea typeface="微软雅黑"/>
                  <a:cs typeface="Times New Roman" panose="02020603050405020304" pitchFamily="18" charset="0"/>
                  <a:sym typeface="+mn-lt"/>
                </a:rPr>
                <a:t>MỘT SỐ DỰ ĐOÁN CỦA MÔ HÌNH</a:t>
              </a:r>
              <a:endParaRPr lang="zh-CN" altLang="en-US" sz="2400" b="1" dirty="0">
                <a:latin typeface="Times New Roman" panose="02020603050405020304" pitchFamily="18" charset="0"/>
                <a:ea typeface="微软雅黑"/>
                <a:cs typeface="Times New Roman" panose="02020603050405020304" pitchFamily="18" charset="0"/>
                <a:sym typeface="+mn-lt"/>
              </a:endParaRPr>
            </a:p>
          </p:txBody>
        </p:sp>
        <p:cxnSp>
          <p:nvCxnSpPr>
            <p:cNvPr id="47" name="直接连接符 46"/>
            <p:cNvCxnSpPr>
              <a:cxnSpLocks/>
            </p:cNvCxnSpPr>
            <p:nvPr/>
          </p:nvCxnSpPr>
          <p:spPr>
            <a:xfrm>
              <a:off x="749097" y="322556"/>
              <a:ext cx="2591562" cy="0"/>
            </a:xfrm>
            <a:prstGeom prst="line">
              <a:avLst/>
            </a:prstGeom>
            <a:noFill/>
            <a:ln w="9525" cap="flat" cmpd="sng" algn="ctr">
              <a:solidFill>
                <a:schemeClr val="tx1">
                  <a:lumMod val="85000"/>
                  <a:lumOff val="15000"/>
                </a:schemeClr>
              </a:solidFill>
              <a:prstDash val="solid"/>
              <a:miter lim="800000"/>
            </a:ln>
            <a:effectLst/>
          </p:spPr>
        </p:cxnSp>
      </p:grpSp>
      <p:pic>
        <p:nvPicPr>
          <p:cNvPr id="4" name="Picture 3">
            <a:extLst>
              <a:ext uri="{FF2B5EF4-FFF2-40B4-BE49-F238E27FC236}">
                <a16:creationId xmlns:a16="http://schemas.microsoft.com/office/drawing/2014/main" id="{02FAAFAE-4D88-9C8C-4645-AE5494606CE3}"/>
              </a:ext>
            </a:extLst>
          </p:cNvPr>
          <p:cNvPicPr>
            <a:picLocks noChangeAspect="1"/>
          </p:cNvPicPr>
          <p:nvPr/>
        </p:nvPicPr>
        <p:blipFill>
          <a:blip r:embed="rId3"/>
          <a:stretch>
            <a:fillRect/>
          </a:stretch>
        </p:blipFill>
        <p:spPr>
          <a:xfrm>
            <a:off x="2752808" y="1556862"/>
            <a:ext cx="4455859" cy="4602686"/>
          </a:xfrm>
          <a:prstGeom prst="rect">
            <a:avLst/>
          </a:prstGeom>
        </p:spPr>
      </p:pic>
    </p:spTree>
    <p:extLst>
      <p:ext uri="{BB962C8B-B14F-4D97-AF65-F5344CB8AC3E}">
        <p14:creationId xmlns:p14="http://schemas.microsoft.com/office/powerpoint/2010/main" val="2345796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fade">
                                      <p:cBhvr>
                                        <p:cTn id="7" dur="500"/>
                                        <p:tgtEl>
                                          <p:spTgt spid="4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nvSpPr>
        <p:spPr>
          <a:xfrm>
            <a:off x="835202" y="1758606"/>
            <a:ext cx="11084489" cy="369332"/>
          </a:xfrm>
          <a:prstGeom prst="rect">
            <a:avLst/>
          </a:prstGeom>
          <a:noFill/>
        </p:spPr>
        <p:txBody>
          <a:bodyPr wrap="square" rtlCol="0">
            <a:spAutoFit/>
          </a:bodyPr>
          <a:lstStyle/>
          <a:p>
            <a:r>
              <a:rPr lang="en-US" b="1" dirty="0" err="1">
                <a:latin typeface="Times New Roman" panose="02020603050405020304" pitchFamily="18" charset="0"/>
                <a:cs typeface="Times New Roman" panose="02020603050405020304" pitchFamily="18" charset="0"/>
              </a:rPr>
              <a:t>Dự</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đoán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sai</a:t>
            </a:r>
            <a:r>
              <a:rPr lang="en-US" b="1" dirty="0">
                <a:latin typeface="Times New Roman" panose="02020603050405020304" pitchFamily="18" charset="0"/>
                <a:cs typeface="Times New Roman" panose="02020603050405020304" pitchFamily="18" charset="0"/>
              </a:rPr>
              <a:t>:</a:t>
            </a:r>
          </a:p>
        </p:txBody>
      </p:sp>
      <p:grpSp>
        <p:nvGrpSpPr>
          <p:cNvPr id="45" name="组合 44"/>
          <p:cNvGrpSpPr/>
          <p:nvPr/>
        </p:nvGrpSpPr>
        <p:grpSpPr>
          <a:xfrm>
            <a:off x="1956507" y="552658"/>
            <a:ext cx="8444146" cy="469309"/>
            <a:chOff x="705383" y="-146753"/>
            <a:chExt cx="4203131" cy="469309"/>
          </a:xfrm>
        </p:grpSpPr>
        <p:sp>
          <p:nvSpPr>
            <p:cNvPr id="46" name="文本框 45"/>
            <p:cNvSpPr txBox="1"/>
            <p:nvPr/>
          </p:nvSpPr>
          <p:spPr>
            <a:xfrm>
              <a:off x="705383" y="-146753"/>
              <a:ext cx="4203131" cy="438582"/>
            </a:xfrm>
            <a:prstGeom prst="rect">
              <a:avLst/>
            </a:prstGeom>
            <a:noFill/>
          </p:spPr>
          <p:txBody>
            <a:bodyPr wrap="square" lIns="68580" tIns="34290" rIns="68580" bIns="34290" rtlCol="0">
              <a:spAutoFit/>
            </a:bodyPr>
            <a:lstStyle/>
            <a:p>
              <a:pPr defTabSz="685800"/>
              <a:r>
                <a:rPr lang="en-US" altLang="zh-CN" sz="2400" b="1" dirty="0">
                  <a:latin typeface="Times New Roman" panose="02020603050405020304" pitchFamily="18" charset="0"/>
                  <a:ea typeface="微软雅黑"/>
                  <a:cs typeface="Times New Roman" panose="02020603050405020304" pitchFamily="18" charset="0"/>
                  <a:sym typeface="+mn-lt"/>
                </a:rPr>
                <a:t>MỘT SỐ DỰ ĐOÁN CỦA MÔ HÌNH</a:t>
              </a:r>
              <a:endParaRPr lang="zh-CN" altLang="en-US" sz="2400" b="1" dirty="0">
                <a:latin typeface="Times New Roman" panose="02020603050405020304" pitchFamily="18" charset="0"/>
                <a:ea typeface="微软雅黑"/>
                <a:cs typeface="Times New Roman" panose="02020603050405020304" pitchFamily="18" charset="0"/>
                <a:sym typeface="+mn-lt"/>
              </a:endParaRPr>
            </a:p>
          </p:txBody>
        </p:sp>
        <p:cxnSp>
          <p:nvCxnSpPr>
            <p:cNvPr id="47" name="直接连接符 46"/>
            <p:cNvCxnSpPr>
              <a:cxnSpLocks/>
            </p:cNvCxnSpPr>
            <p:nvPr/>
          </p:nvCxnSpPr>
          <p:spPr>
            <a:xfrm>
              <a:off x="749097" y="322556"/>
              <a:ext cx="2591562" cy="0"/>
            </a:xfrm>
            <a:prstGeom prst="line">
              <a:avLst/>
            </a:prstGeom>
            <a:noFill/>
            <a:ln w="9525" cap="flat" cmpd="sng" algn="ctr">
              <a:solidFill>
                <a:schemeClr val="tx1">
                  <a:lumMod val="85000"/>
                  <a:lumOff val="15000"/>
                </a:schemeClr>
              </a:solidFill>
              <a:prstDash val="solid"/>
              <a:miter lim="800000"/>
            </a:ln>
            <a:effectLst/>
          </p:spPr>
        </p:cxnSp>
      </p:grpSp>
      <p:pic>
        <p:nvPicPr>
          <p:cNvPr id="3" name="Picture 2">
            <a:extLst>
              <a:ext uri="{FF2B5EF4-FFF2-40B4-BE49-F238E27FC236}">
                <a16:creationId xmlns:a16="http://schemas.microsoft.com/office/drawing/2014/main" id="{C9D012F7-57CB-0C45-AC37-12E25244E658}"/>
              </a:ext>
            </a:extLst>
          </p:cNvPr>
          <p:cNvPicPr>
            <a:picLocks noChangeAspect="1"/>
          </p:cNvPicPr>
          <p:nvPr/>
        </p:nvPicPr>
        <p:blipFill>
          <a:blip r:embed="rId3"/>
          <a:stretch>
            <a:fillRect/>
          </a:stretch>
        </p:blipFill>
        <p:spPr>
          <a:xfrm>
            <a:off x="2783674" y="1621682"/>
            <a:ext cx="4387238" cy="4564500"/>
          </a:xfrm>
          <a:prstGeom prst="rect">
            <a:avLst/>
          </a:prstGeom>
        </p:spPr>
      </p:pic>
    </p:spTree>
    <p:extLst>
      <p:ext uri="{BB962C8B-B14F-4D97-AF65-F5344CB8AC3E}">
        <p14:creationId xmlns:p14="http://schemas.microsoft.com/office/powerpoint/2010/main" val="2713895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fade">
                                      <p:cBhvr>
                                        <p:cTn id="7" dur="500"/>
                                        <p:tgtEl>
                                          <p:spTgt spid="4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stretch>
            <a:fillRect/>
          </a:stretch>
        </p:blipFill>
        <p:spPr>
          <a:xfrm>
            <a:off x="0" y="0"/>
            <a:ext cx="12192000" cy="6858000"/>
          </a:xfrm>
          <a:prstGeom prst="rect">
            <a:avLst/>
          </a:prstGeom>
        </p:spPr>
      </p:pic>
      <p:grpSp>
        <p:nvGrpSpPr>
          <p:cNvPr id="7" name="组合 6"/>
          <p:cNvGrpSpPr/>
          <p:nvPr/>
        </p:nvGrpSpPr>
        <p:grpSpPr>
          <a:xfrm>
            <a:off x="3372743" y="3284531"/>
            <a:ext cx="5466753" cy="749236"/>
            <a:chOff x="3359916" y="2848154"/>
            <a:chExt cx="5466753" cy="749236"/>
          </a:xfrm>
        </p:grpSpPr>
        <p:sp>
          <p:nvSpPr>
            <p:cNvPr id="8" name="文本框 7"/>
            <p:cNvSpPr txBox="1"/>
            <p:nvPr/>
          </p:nvSpPr>
          <p:spPr>
            <a:xfrm>
              <a:off x="3359916" y="2951059"/>
              <a:ext cx="5466753" cy="646331"/>
            </a:xfrm>
            <a:prstGeom prst="rect">
              <a:avLst/>
            </a:prstGeom>
            <a:noFill/>
          </p:spPr>
          <p:txBody>
            <a:bodyPr wrap="none" rtlCol="0">
              <a:spAutoFit/>
            </a:bodyPr>
            <a:lstStyle/>
            <a:p>
              <a:pPr algn="ctr"/>
              <a:r>
                <a:rPr lang="en-US" altLang="zh-CN" sz="3600" dirty="0" smtClean="0">
                  <a:latin typeface="Times New Roman" panose="02020603050405020304" pitchFamily="18" charset="0"/>
                  <a:ea typeface="思源黑体 CN Heavy" panose="020B0A00000000000000" pitchFamily="34" charset="-122"/>
                  <a:cs typeface="Times New Roman" panose="02020603050405020304" pitchFamily="18" charset="0"/>
                </a:rPr>
                <a:t>SỬ DỤNG MÔ HÌNH ANN</a:t>
              </a:r>
              <a:endParaRPr lang="en-US" altLang="zh-CN" sz="3600" dirty="0">
                <a:latin typeface="Times New Roman" panose="02020603050405020304" pitchFamily="18" charset="0"/>
                <a:ea typeface="思源黑体 CN Heavy" panose="020B0A00000000000000" pitchFamily="34" charset="-122"/>
                <a:cs typeface="Times New Roman" panose="02020603050405020304" pitchFamily="18" charset="0"/>
              </a:endParaRPr>
            </a:p>
          </p:txBody>
        </p:sp>
        <p:cxnSp>
          <p:nvCxnSpPr>
            <p:cNvPr id="10" name="直接连接符 9"/>
            <p:cNvCxnSpPr/>
            <p:nvPr/>
          </p:nvCxnSpPr>
          <p:spPr>
            <a:xfrm>
              <a:off x="4615322" y="2848154"/>
              <a:ext cx="2935705"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4625436" y="3597390"/>
              <a:ext cx="2935705"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grpSp>
        <p:nvGrpSpPr>
          <p:cNvPr id="15" name="组合 14"/>
          <p:cNvGrpSpPr>
            <a:grpSpLocks noChangeAspect="1"/>
          </p:cNvGrpSpPr>
          <p:nvPr/>
        </p:nvGrpSpPr>
        <p:grpSpPr>
          <a:xfrm>
            <a:off x="4818595" y="2085375"/>
            <a:ext cx="2554810" cy="1199156"/>
            <a:chOff x="9226008" y="-1169675"/>
            <a:chExt cx="1647803" cy="773433"/>
          </a:xfrm>
          <a:solidFill>
            <a:schemeClr val="tx1">
              <a:lumMod val="85000"/>
              <a:lumOff val="15000"/>
            </a:schemeClr>
          </a:solidFill>
        </p:grpSpPr>
        <p:sp>
          <p:nvSpPr>
            <p:cNvPr id="16" name="任意多边形 15"/>
            <p:cNvSpPr/>
            <p:nvPr/>
          </p:nvSpPr>
          <p:spPr>
            <a:xfrm>
              <a:off x="9226008" y="-1169675"/>
              <a:ext cx="767829" cy="773433"/>
            </a:xfrm>
            <a:custGeom>
              <a:avLst/>
              <a:gdLst/>
              <a:ahLst/>
              <a:cxnLst/>
              <a:rect l="l" t="t" r="r" b="b"/>
              <a:pathLst>
                <a:path w="767829" h="773433">
                  <a:moveTo>
                    <a:pt x="383186" y="0"/>
                  </a:moveTo>
                  <a:cubicBezTo>
                    <a:pt x="499323" y="52"/>
                    <a:pt x="592033" y="46540"/>
                    <a:pt x="661316" y="139464"/>
                  </a:cubicBezTo>
                  <a:cubicBezTo>
                    <a:pt x="730599" y="232388"/>
                    <a:pt x="766103" y="371436"/>
                    <a:pt x="767829" y="556608"/>
                  </a:cubicBezTo>
                  <a:cubicBezTo>
                    <a:pt x="767397" y="603342"/>
                    <a:pt x="764855" y="647227"/>
                    <a:pt x="760201" y="688263"/>
                  </a:cubicBezTo>
                  <a:lnTo>
                    <a:pt x="745113" y="773433"/>
                  </a:lnTo>
                  <a:lnTo>
                    <a:pt x="506019" y="773433"/>
                  </a:lnTo>
                  <a:lnTo>
                    <a:pt x="512259" y="739730"/>
                  </a:lnTo>
                  <a:cubicBezTo>
                    <a:pt x="519317" y="691261"/>
                    <a:pt x="522957" y="630221"/>
                    <a:pt x="523180" y="556608"/>
                  </a:cubicBezTo>
                  <a:cubicBezTo>
                    <a:pt x="522883" y="459043"/>
                    <a:pt x="516510" y="384341"/>
                    <a:pt x="504061" y="332502"/>
                  </a:cubicBezTo>
                  <a:cubicBezTo>
                    <a:pt x="491611" y="280663"/>
                    <a:pt x="474868" y="245264"/>
                    <a:pt x="453831" y="226305"/>
                  </a:cubicBezTo>
                  <a:cubicBezTo>
                    <a:pt x="432794" y="207345"/>
                    <a:pt x="409245" y="198400"/>
                    <a:pt x="383186" y="199471"/>
                  </a:cubicBezTo>
                  <a:cubicBezTo>
                    <a:pt x="357143" y="198400"/>
                    <a:pt x="333721" y="207345"/>
                    <a:pt x="312918" y="226305"/>
                  </a:cubicBezTo>
                  <a:cubicBezTo>
                    <a:pt x="292115" y="245264"/>
                    <a:pt x="275606" y="280663"/>
                    <a:pt x="263391" y="332502"/>
                  </a:cubicBezTo>
                  <a:cubicBezTo>
                    <a:pt x="251175" y="384341"/>
                    <a:pt x="244928" y="459043"/>
                    <a:pt x="244649" y="556608"/>
                  </a:cubicBezTo>
                  <a:cubicBezTo>
                    <a:pt x="244858" y="630221"/>
                    <a:pt x="248425" y="691261"/>
                    <a:pt x="255348" y="739730"/>
                  </a:cubicBezTo>
                  <a:lnTo>
                    <a:pt x="261470" y="773433"/>
                  </a:lnTo>
                  <a:lnTo>
                    <a:pt x="22526" y="773433"/>
                  </a:lnTo>
                  <a:lnTo>
                    <a:pt x="7548" y="688263"/>
                  </a:lnTo>
                  <a:cubicBezTo>
                    <a:pt x="2932" y="647227"/>
                    <a:pt x="416" y="603342"/>
                    <a:pt x="0" y="556608"/>
                  </a:cubicBezTo>
                  <a:cubicBezTo>
                    <a:pt x="1665" y="370162"/>
                    <a:pt x="36926" y="230750"/>
                    <a:pt x="105784" y="138372"/>
                  </a:cubicBezTo>
                  <a:cubicBezTo>
                    <a:pt x="174642" y="45994"/>
                    <a:pt x="267109" y="-130"/>
                    <a:pt x="383186"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prstClr val="white"/>
                </a:solidFill>
                <a:latin typeface="Times New Roman" panose="02020603050405020304" pitchFamily="18" charset="0"/>
                <a:cs typeface="Times New Roman" panose="02020603050405020304" pitchFamily="18" charset="0"/>
              </a:endParaRPr>
            </a:p>
          </p:txBody>
        </p:sp>
        <p:sp>
          <p:nvSpPr>
            <p:cNvPr id="17" name="任意多边形 16"/>
            <p:cNvSpPr/>
            <p:nvPr/>
          </p:nvSpPr>
          <p:spPr>
            <a:xfrm>
              <a:off x="10056434" y="-1149273"/>
              <a:ext cx="817377" cy="753031"/>
            </a:xfrm>
            <a:custGeom>
              <a:avLst/>
              <a:gdLst/>
              <a:ahLst/>
              <a:cxnLst/>
              <a:rect l="l" t="t" r="r" b="b"/>
              <a:pathLst>
                <a:path w="817377" h="753031">
                  <a:moveTo>
                    <a:pt x="377447" y="0"/>
                  </a:moveTo>
                  <a:lnTo>
                    <a:pt x="696419" y="0"/>
                  </a:lnTo>
                  <a:lnTo>
                    <a:pt x="696419" y="616449"/>
                  </a:lnTo>
                  <a:lnTo>
                    <a:pt x="817377" y="616449"/>
                  </a:lnTo>
                  <a:lnTo>
                    <a:pt x="817377" y="753031"/>
                  </a:lnTo>
                  <a:lnTo>
                    <a:pt x="0" y="753031"/>
                  </a:lnTo>
                  <a:lnTo>
                    <a:pt x="0" y="633922"/>
                  </a:lnTo>
                  <a:lnTo>
                    <a:pt x="377447" y="0"/>
                  </a:lnTo>
                  <a:close/>
                  <a:moveTo>
                    <a:pt x="459054" y="216960"/>
                  </a:moveTo>
                  <a:cubicBezTo>
                    <a:pt x="445211" y="247638"/>
                    <a:pt x="431003" y="278499"/>
                    <a:pt x="416430" y="309542"/>
                  </a:cubicBezTo>
                  <a:cubicBezTo>
                    <a:pt x="401858" y="340585"/>
                    <a:pt x="386920" y="371445"/>
                    <a:pt x="371618" y="402124"/>
                  </a:cubicBezTo>
                  <a:lnTo>
                    <a:pt x="247745" y="616449"/>
                  </a:lnTo>
                  <a:lnTo>
                    <a:pt x="454686" y="616449"/>
                  </a:lnTo>
                  <a:lnTo>
                    <a:pt x="454686" y="457528"/>
                  </a:lnTo>
                  <a:cubicBezTo>
                    <a:pt x="454928" y="421807"/>
                    <a:pt x="456263" y="381712"/>
                    <a:pt x="458690" y="337244"/>
                  </a:cubicBezTo>
                  <a:cubicBezTo>
                    <a:pt x="461117" y="292775"/>
                    <a:pt x="463180" y="252680"/>
                    <a:pt x="464879" y="216960"/>
                  </a:cubicBezTo>
                  <a:lnTo>
                    <a:pt x="459054" y="21696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prstClr val="white"/>
                </a:solidFill>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101483476"/>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0" y="44901"/>
            <a:ext cx="12192000" cy="6858000"/>
          </a:xfrm>
          <a:prstGeom prst="rect">
            <a:avLst/>
          </a:prstGeom>
        </p:spPr>
      </p:pic>
      <p:sp>
        <p:nvSpPr>
          <p:cNvPr id="3" name="文本框 13"/>
          <p:cNvSpPr txBox="1">
            <a:spLocks noChangeArrowheads="1"/>
          </p:cNvSpPr>
          <p:nvPr/>
        </p:nvSpPr>
        <p:spPr bwMode="auto">
          <a:xfrm>
            <a:off x="3544429" y="2376241"/>
            <a:ext cx="3970959"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eaLnBrk="1" fontAlgn="auto" hangingPunct="1">
              <a:spcBef>
                <a:spcPts val="0"/>
              </a:spcBef>
              <a:spcAft>
                <a:spcPts val="0"/>
              </a:spcAft>
              <a:defRPr sz="700">
                <a:latin typeface="Helvetica" panose="020B0604020202020204" pitchFamily="34" charset="0"/>
                <a:cs typeface="Arial" panose="020B0604020202020204" pitchFamily="34" charset="0"/>
              </a:defRPr>
            </a:lvl1pPr>
            <a:lvl2pPr marL="742950" indent="-285750"/>
            <a:lvl3pPr marL="1143000" indent="-228600"/>
            <a:lvl4pPr marL="1600200" indent="-228600"/>
            <a:lvl5pPr marL="2057400" indent="-22860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r>
              <a:rPr lang="en-US" altLang="zh-CN" sz="6000" dirty="0">
                <a:latin typeface="Times New Roman" panose="02020603050405020304" pitchFamily="18" charset="0"/>
                <a:ea typeface="思源黑体 CN Bold" panose="020B0800000000000000" pitchFamily="34" charset="-122"/>
                <a:cs typeface="Times New Roman" panose="02020603050405020304" pitchFamily="18" charset="0"/>
              </a:rPr>
              <a:t>NỘI DUNG</a:t>
            </a:r>
            <a:endParaRPr lang="zh-CN" altLang="en-US" sz="6000" dirty="0">
              <a:latin typeface="Times New Roman" panose="02020603050405020304" pitchFamily="18" charset="0"/>
              <a:ea typeface="思源黑体 CN Bold" panose="020B0800000000000000" pitchFamily="34" charset="-122"/>
              <a:cs typeface="Times New Roman" panose="02020603050405020304" pitchFamily="18" charset="0"/>
            </a:endParaRPr>
          </a:p>
        </p:txBody>
      </p:sp>
      <p:grpSp>
        <p:nvGrpSpPr>
          <p:cNvPr id="5" name="组合 4"/>
          <p:cNvGrpSpPr/>
          <p:nvPr/>
        </p:nvGrpSpPr>
        <p:grpSpPr>
          <a:xfrm>
            <a:off x="8204869" y="970953"/>
            <a:ext cx="2451697" cy="867846"/>
            <a:chOff x="7779199" y="970953"/>
            <a:chExt cx="2451697" cy="867846"/>
          </a:xfrm>
        </p:grpSpPr>
        <p:grpSp>
          <p:nvGrpSpPr>
            <p:cNvPr id="6" name="组合 5"/>
            <p:cNvGrpSpPr/>
            <p:nvPr/>
          </p:nvGrpSpPr>
          <p:grpSpPr>
            <a:xfrm>
              <a:off x="7779199" y="1438689"/>
              <a:ext cx="2451697" cy="400110"/>
              <a:chOff x="8106714" y="1721786"/>
              <a:chExt cx="2451697" cy="400110"/>
            </a:xfrm>
          </p:grpSpPr>
          <p:sp>
            <p:nvSpPr>
              <p:cNvPr id="12" name="文本框 66"/>
              <p:cNvSpPr txBox="1">
                <a:spLocks noChangeArrowheads="1"/>
              </p:cNvSpPr>
              <p:nvPr/>
            </p:nvSpPr>
            <p:spPr bwMode="auto">
              <a:xfrm>
                <a:off x="8106714" y="1827407"/>
                <a:ext cx="2031106"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nSpc>
                    <a:spcPts val="700"/>
                  </a:lnSpc>
                  <a:defRPr sz="500">
                    <a:solidFill>
                      <a:schemeClr val="bg1">
                        <a:lumMod val="50000"/>
                        <a:lumOff val="50000"/>
                      </a:schemeClr>
                    </a:solidFill>
                    <a:latin typeface="Helvetica" panose="020B0604020202020204" pitchFamily="34" charset="0"/>
                    <a:ea typeface="微软雅黑" panose="020B0503020204020204" pitchFamily="34" charset="-122"/>
                    <a:cs typeface="Arial" panose="020B0604020202020204" pitchFamily="34" charset="0"/>
                  </a:defRPr>
                </a:lvl1pPr>
                <a:lvl2pPr marL="742950" indent="-285750">
                  <a:defRPr sz="1300">
                    <a:latin typeface="Calibri" panose="020F0502020204030204" pitchFamily="34" charset="0"/>
                    <a:ea typeface="宋体" panose="02010600030101010101" pitchFamily="2" charset="-122"/>
                  </a:defRPr>
                </a:lvl2pPr>
                <a:lvl3pPr marL="1143000" indent="-228600">
                  <a:defRPr sz="1300">
                    <a:latin typeface="Calibri" panose="020F0502020204030204" pitchFamily="34" charset="0"/>
                    <a:ea typeface="宋体" panose="02010600030101010101" pitchFamily="2" charset="-122"/>
                  </a:defRPr>
                </a:lvl3pPr>
                <a:lvl4pPr marL="1600200" indent="-228600">
                  <a:defRPr sz="1300">
                    <a:latin typeface="Calibri" panose="020F0502020204030204" pitchFamily="34" charset="0"/>
                    <a:ea typeface="宋体" panose="02010600030101010101" pitchFamily="2" charset="-122"/>
                  </a:defRPr>
                </a:lvl4pPr>
                <a:lvl5pPr marL="2057400" indent="-228600">
                  <a:defRPr sz="1300">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latin typeface="Calibri" panose="020F0502020204030204" pitchFamily="34" charset="0"/>
                    <a:ea typeface="宋体" panose="02010600030101010101" pitchFamily="2" charset="-122"/>
                  </a:defRPr>
                </a:lvl9pPr>
              </a:lstStyle>
              <a:p>
                <a:pPr>
                  <a:lnSpc>
                    <a:spcPct val="100000"/>
                  </a:lnSpc>
                </a:pPr>
                <a:endParaRPr lang="zh-CN" altLang="en-US" sz="1050" dirty="0">
                  <a:solidFill>
                    <a:schemeClr val="tx1"/>
                  </a:solidFill>
                  <a:latin typeface="Times New Roman" panose="02020603050405020304" pitchFamily="18" charset="0"/>
                  <a:cs typeface="Times New Roman" panose="02020603050405020304" pitchFamily="18" charset="0"/>
                </a:endParaRPr>
              </a:p>
            </p:txBody>
          </p:sp>
          <p:sp>
            <p:nvSpPr>
              <p:cNvPr id="13" name="矩形 12"/>
              <p:cNvSpPr/>
              <p:nvPr/>
            </p:nvSpPr>
            <p:spPr>
              <a:xfrm>
                <a:off x="8106714" y="1721786"/>
                <a:ext cx="2451697" cy="400110"/>
              </a:xfrm>
              <a:prstGeom prst="rect">
                <a:avLst/>
              </a:prstGeom>
            </p:spPr>
            <p:txBody>
              <a:bodyPr wrap="none">
                <a:spAutoFit/>
              </a:bodyPr>
              <a:lstStyle/>
              <a:p>
                <a:pPr>
                  <a:defRPr/>
                </a:pPr>
                <a:r>
                  <a:rPr lang="en-US" altLang="zh-CN" sz="2000">
                    <a:latin typeface="Times New Roman" panose="02020603050405020304" pitchFamily="18" charset="0"/>
                    <a:ea typeface="思源黑体 CN Bold" panose="020B0800000000000000" pitchFamily="34" charset="-122"/>
                    <a:cs typeface="Times New Roman" panose="02020603050405020304" pitchFamily="18" charset="0"/>
                  </a:rPr>
                  <a:t>GIỚI THIỆU ĐỀ TÀI</a:t>
                </a:r>
                <a:endParaRPr lang="zh-CN" altLang="en-US" sz="2000" dirty="0">
                  <a:latin typeface="Times New Roman" panose="02020603050405020304" pitchFamily="18" charset="0"/>
                  <a:ea typeface="思源黑体 CN Bold" panose="020B0800000000000000" pitchFamily="34" charset="-122"/>
                  <a:cs typeface="Times New Roman" panose="02020603050405020304" pitchFamily="18" charset="0"/>
                </a:endParaRPr>
              </a:p>
            </p:txBody>
          </p:sp>
        </p:grpSp>
        <p:grpSp>
          <p:nvGrpSpPr>
            <p:cNvPr id="7" name="组合 6"/>
            <p:cNvGrpSpPr/>
            <p:nvPr/>
          </p:nvGrpSpPr>
          <p:grpSpPr>
            <a:xfrm>
              <a:off x="7789473" y="970953"/>
              <a:ext cx="942975" cy="523220"/>
              <a:chOff x="6095999" y="654444"/>
              <a:chExt cx="942975" cy="523220"/>
            </a:xfrm>
          </p:grpSpPr>
          <p:sp>
            <p:nvSpPr>
              <p:cNvPr id="8" name="矩形: 圆角 31"/>
              <p:cNvSpPr/>
              <p:nvPr/>
            </p:nvSpPr>
            <p:spPr>
              <a:xfrm>
                <a:off x="6095999" y="752475"/>
                <a:ext cx="942975" cy="352425"/>
              </a:xfrm>
              <a:prstGeom prst="roundRect">
                <a:avLst>
                  <a:gd name="adj" fmla="val 5000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Times New Roman" panose="02020603050405020304" pitchFamily="18" charset="0"/>
                  <a:ea typeface="思源黑体 CN Bold" panose="020B0800000000000000" pitchFamily="34" charset="-122"/>
                  <a:cs typeface="Times New Roman" panose="02020603050405020304" pitchFamily="18" charset="0"/>
                </a:endParaRPr>
              </a:p>
            </p:txBody>
          </p:sp>
          <p:grpSp>
            <p:nvGrpSpPr>
              <p:cNvPr id="9" name="组合 8"/>
              <p:cNvGrpSpPr/>
              <p:nvPr/>
            </p:nvGrpSpPr>
            <p:grpSpPr>
              <a:xfrm>
                <a:off x="6107209" y="654444"/>
                <a:ext cx="729943" cy="523220"/>
                <a:chOff x="943942" y="2688081"/>
                <a:chExt cx="729943" cy="523220"/>
              </a:xfrm>
            </p:grpSpPr>
            <p:sp>
              <p:nvSpPr>
                <p:cNvPr id="10" name="文本框 9"/>
                <p:cNvSpPr txBox="1"/>
                <p:nvPr/>
              </p:nvSpPr>
              <p:spPr>
                <a:xfrm>
                  <a:off x="943942" y="2688081"/>
                  <a:ext cx="543739" cy="523220"/>
                </a:xfrm>
                <a:prstGeom prst="rect">
                  <a:avLst/>
                </a:prstGeom>
                <a:noFill/>
              </p:spPr>
              <p:txBody>
                <a:bodyPr wrap="none" rtlCol="0">
                  <a:spAutoFit/>
                </a:bodyPr>
                <a:lstStyle/>
                <a:p>
                  <a:r>
                    <a:rPr lang="en-US" altLang="zh-CN" sz="2800" b="1" kern="2000" dirty="0">
                      <a:solidFill>
                        <a:schemeClr val="bg1"/>
                      </a:solidFill>
                      <a:latin typeface="Times New Roman" panose="02020603050405020304" pitchFamily="18" charset="0"/>
                      <a:ea typeface="思源黑体 CN Bold" panose="020B0800000000000000" pitchFamily="34" charset="-122"/>
                      <a:cs typeface="Times New Roman" panose="02020603050405020304" pitchFamily="18" charset="0"/>
                    </a:rPr>
                    <a:t>01</a:t>
                  </a:r>
                  <a:endParaRPr lang="zh-CN" altLang="en-US" sz="2800" b="1" kern="2000" dirty="0">
                    <a:solidFill>
                      <a:schemeClr val="bg1"/>
                    </a:solidFill>
                    <a:latin typeface="Times New Roman" panose="02020603050405020304" pitchFamily="18" charset="0"/>
                    <a:ea typeface="思源黑体 CN Bold" panose="020B0800000000000000" pitchFamily="34" charset="-122"/>
                    <a:cs typeface="Times New Roman" panose="02020603050405020304" pitchFamily="18" charset="0"/>
                  </a:endParaRPr>
                </a:p>
              </p:txBody>
            </p:sp>
            <p:cxnSp>
              <p:nvCxnSpPr>
                <p:cNvPr id="11" name="直接连接符 10"/>
                <p:cNvCxnSpPr>
                  <a:cxnSpLocks/>
                </p:cNvCxnSpPr>
                <p:nvPr/>
              </p:nvCxnSpPr>
              <p:spPr>
                <a:xfrm flipH="1">
                  <a:off x="1533600" y="2844000"/>
                  <a:ext cx="140285" cy="2232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grpSp>
      <p:grpSp>
        <p:nvGrpSpPr>
          <p:cNvPr id="14" name="组合 13"/>
          <p:cNvGrpSpPr/>
          <p:nvPr/>
        </p:nvGrpSpPr>
        <p:grpSpPr>
          <a:xfrm>
            <a:off x="8204869" y="2222427"/>
            <a:ext cx="3938001" cy="1169477"/>
            <a:chOff x="7779199" y="2222427"/>
            <a:chExt cx="3938001" cy="1169477"/>
          </a:xfrm>
        </p:grpSpPr>
        <p:grpSp>
          <p:nvGrpSpPr>
            <p:cNvPr id="15" name="组合 14"/>
            <p:cNvGrpSpPr/>
            <p:nvPr/>
          </p:nvGrpSpPr>
          <p:grpSpPr>
            <a:xfrm>
              <a:off x="7789473" y="2222427"/>
              <a:ext cx="942975" cy="523220"/>
              <a:chOff x="6095999" y="2071235"/>
              <a:chExt cx="942975" cy="523220"/>
            </a:xfrm>
          </p:grpSpPr>
          <p:sp>
            <p:nvSpPr>
              <p:cNvPr id="19" name="矩形: 圆角 39"/>
              <p:cNvSpPr/>
              <p:nvPr/>
            </p:nvSpPr>
            <p:spPr>
              <a:xfrm>
                <a:off x="6095999" y="2162175"/>
                <a:ext cx="942975" cy="352425"/>
              </a:xfrm>
              <a:prstGeom prst="roundRect">
                <a:avLst>
                  <a:gd name="adj" fmla="val 5000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Times New Roman" panose="02020603050405020304" pitchFamily="18" charset="0"/>
                  <a:ea typeface="思源黑体 CN Bold" panose="020B0800000000000000" pitchFamily="34" charset="-122"/>
                  <a:cs typeface="Times New Roman" panose="02020603050405020304" pitchFamily="18" charset="0"/>
                </a:endParaRPr>
              </a:p>
            </p:txBody>
          </p:sp>
          <p:grpSp>
            <p:nvGrpSpPr>
              <p:cNvPr id="20" name="组合 19"/>
              <p:cNvGrpSpPr/>
              <p:nvPr/>
            </p:nvGrpSpPr>
            <p:grpSpPr>
              <a:xfrm>
                <a:off x="6107209" y="2071235"/>
                <a:ext cx="765564" cy="523220"/>
                <a:chOff x="3673121" y="2688081"/>
                <a:chExt cx="765564" cy="523220"/>
              </a:xfrm>
            </p:grpSpPr>
            <p:sp>
              <p:nvSpPr>
                <p:cNvPr id="21" name="文本框 20"/>
                <p:cNvSpPr txBox="1"/>
                <p:nvPr/>
              </p:nvSpPr>
              <p:spPr>
                <a:xfrm>
                  <a:off x="3673121" y="2688081"/>
                  <a:ext cx="543739" cy="523220"/>
                </a:xfrm>
                <a:prstGeom prst="rect">
                  <a:avLst/>
                </a:prstGeom>
                <a:noFill/>
              </p:spPr>
              <p:txBody>
                <a:bodyPr wrap="none" rtlCol="0">
                  <a:spAutoFit/>
                </a:bodyPr>
                <a:lstStyle>
                  <a:defPPr>
                    <a:defRPr lang="zh-CN"/>
                  </a:defPPr>
                  <a:lvl1pPr>
                    <a:defRPr sz="2800" b="1" kern="2000">
                      <a:solidFill>
                        <a:schemeClr val="tx2"/>
                      </a:solidFill>
                      <a:latin typeface="Helvetica" panose="020B0604020202020204" pitchFamily="34" charset="0"/>
                    </a:defRPr>
                  </a:lvl1pPr>
                </a:lstStyle>
                <a:p>
                  <a:r>
                    <a:rPr lang="en-US" altLang="zh-CN" dirty="0">
                      <a:solidFill>
                        <a:schemeClr val="bg1"/>
                      </a:solidFill>
                      <a:latin typeface="Times New Roman" panose="02020603050405020304" pitchFamily="18" charset="0"/>
                      <a:ea typeface="思源黑体 CN Bold" panose="020B0800000000000000" pitchFamily="34" charset="-122"/>
                      <a:cs typeface="Times New Roman" panose="02020603050405020304" pitchFamily="18" charset="0"/>
                    </a:rPr>
                    <a:t>02</a:t>
                  </a:r>
                  <a:endParaRPr lang="zh-CN" altLang="en-US" dirty="0">
                    <a:solidFill>
                      <a:schemeClr val="bg1"/>
                    </a:solidFill>
                    <a:latin typeface="Times New Roman" panose="02020603050405020304" pitchFamily="18" charset="0"/>
                    <a:ea typeface="思源黑体 CN Bold" panose="020B0800000000000000" pitchFamily="34" charset="-122"/>
                    <a:cs typeface="Times New Roman" panose="02020603050405020304" pitchFamily="18" charset="0"/>
                  </a:endParaRPr>
                </a:p>
              </p:txBody>
            </p:sp>
            <p:cxnSp>
              <p:nvCxnSpPr>
                <p:cNvPr id="22" name="直接连接符 21"/>
                <p:cNvCxnSpPr>
                  <a:cxnSpLocks/>
                </p:cNvCxnSpPr>
                <p:nvPr/>
              </p:nvCxnSpPr>
              <p:spPr>
                <a:xfrm flipH="1">
                  <a:off x="4298400" y="2844000"/>
                  <a:ext cx="140285" cy="2232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grpSp>
          <p:nvGrpSpPr>
            <p:cNvPr id="16" name="组合 15"/>
            <p:cNvGrpSpPr/>
            <p:nvPr/>
          </p:nvGrpSpPr>
          <p:grpSpPr>
            <a:xfrm>
              <a:off x="7779199" y="2684018"/>
              <a:ext cx="3938001" cy="707886"/>
              <a:chOff x="8106714" y="1721786"/>
              <a:chExt cx="3938001" cy="707886"/>
            </a:xfrm>
          </p:grpSpPr>
          <p:sp>
            <p:nvSpPr>
              <p:cNvPr id="17" name="文本框 66"/>
              <p:cNvSpPr txBox="1">
                <a:spLocks noChangeArrowheads="1"/>
              </p:cNvSpPr>
              <p:nvPr/>
            </p:nvSpPr>
            <p:spPr bwMode="auto">
              <a:xfrm>
                <a:off x="8106714" y="1827407"/>
                <a:ext cx="2031106"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nSpc>
                    <a:spcPts val="700"/>
                  </a:lnSpc>
                  <a:defRPr sz="500">
                    <a:solidFill>
                      <a:schemeClr val="bg1">
                        <a:lumMod val="50000"/>
                        <a:lumOff val="50000"/>
                      </a:schemeClr>
                    </a:solidFill>
                    <a:latin typeface="Helvetica" panose="020B0604020202020204" pitchFamily="34" charset="0"/>
                    <a:ea typeface="微软雅黑" panose="020B0503020204020204" pitchFamily="34" charset="-122"/>
                    <a:cs typeface="Arial" panose="020B0604020202020204" pitchFamily="34" charset="0"/>
                  </a:defRPr>
                </a:lvl1pPr>
                <a:lvl2pPr marL="742950" indent="-285750">
                  <a:defRPr sz="1300">
                    <a:latin typeface="Calibri" panose="020F0502020204030204" pitchFamily="34" charset="0"/>
                    <a:ea typeface="宋体" panose="02010600030101010101" pitchFamily="2" charset="-122"/>
                  </a:defRPr>
                </a:lvl2pPr>
                <a:lvl3pPr marL="1143000" indent="-228600">
                  <a:defRPr sz="1300">
                    <a:latin typeface="Calibri" panose="020F0502020204030204" pitchFamily="34" charset="0"/>
                    <a:ea typeface="宋体" panose="02010600030101010101" pitchFamily="2" charset="-122"/>
                  </a:defRPr>
                </a:lvl3pPr>
                <a:lvl4pPr marL="1600200" indent="-228600">
                  <a:defRPr sz="1300">
                    <a:latin typeface="Calibri" panose="020F0502020204030204" pitchFamily="34" charset="0"/>
                    <a:ea typeface="宋体" panose="02010600030101010101" pitchFamily="2" charset="-122"/>
                  </a:defRPr>
                </a:lvl4pPr>
                <a:lvl5pPr marL="2057400" indent="-228600">
                  <a:defRPr sz="1300">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latin typeface="Calibri" panose="020F0502020204030204" pitchFamily="34" charset="0"/>
                    <a:ea typeface="宋体" panose="02010600030101010101" pitchFamily="2" charset="-122"/>
                  </a:defRPr>
                </a:lvl9pPr>
              </a:lstStyle>
              <a:p>
                <a:pPr>
                  <a:lnSpc>
                    <a:spcPct val="100000"/>
                  </a:lnSpc>
                </a:pPr>
                <a:endParaRPr lang="zh-CN" altLang="en-US" sz="1050" dirty="0">
                  <a:solidFill>
                    <a:schemeClr val="tx1"/>
                  </a:solidFill>
                  <a:latin typeface="Times New Roman" panose="02020603050405020304" pitchFamily="18" charset="0"/>
                  <a:cs typeface="Times New Roman" panose="02020603050405020304" pitchFamily="18" charset="0"/>
                </a:endParaRPr>
              </a:p>
            </p:txBody>
          </p:sp>
          <p:sp>
            <p:nvSpPr>
              <p:cNvPr id="18" name="矩形 17"/>
              <p:cNvSpPr/>
              <p:nvPr/>
            </p:nvSpPr>
            <p:spPr>
              <a:xfrm>
                <a:off x="8106714" y="1721786"/>
                <a:ext cx="3938001" cy="707886"/>
              </a:xfrm>
              <a:prstGeom prst="rect">
                <a:avLst/>
              </a:prstGeom>
            </p:spPr>
            <p:txBody>
              <a:bodyPr wrap="none">
                <a:spAutoFit/>
              </a:bodyPr>
              <a:lstStyle/>
              <a:p>
                <a:pPr>
                  <a:defRPr/>
                </a:pPr>
                <a:r>
                  <a:rPr lang="en-GB" altLang="zh-CN" sz="2000">
                    <a:latin typeface="Times New Roman" panose="02020603050405020304" pitchFamily="18" charset="0"/>
                    <a:ea typeface="思源黑体 CN Bold" panose="020B0800000000000000" pitchFamily="34" charset="-122"/>
                    <a:cs typeface="Times New Roman" panose="02020603050405020304" pitchFamily="18" charset="0"/>
                  </a:rPr>
                  <a:t>G</a:t>
                </a:r>
                <a:r>
                  <a:rPr lang="en-US" altLang="zh-CN" sz="2000">
                    <a:latin typeface="Times New Roman" panose="02020603050405020304" pitchFamily="18" charset="0"/>
                    <a:ea typeface="思源黑体 CN Bold" panose="020B0800000000000000" pitchFamily="34" charset="-122"/>
                    <a:cs typeface="Times New Roman" panose="02020603050405020304" pitchFamily="18" charset="0"/>
                  </a:rPr>
                  <a:t>IẢM CHIỀU DỮ LIỆU VỚI PAC </a:t>
                </a:r>
              </a:p>
              <a:p>
                <a:pPr>
                  <a:defRPr/>
                </a:pPr>
                <a:r>
                  <a:rPr lang="en-US" altLang="zh-CN" sz="2000">
                    <a:latin typeface="Times New Roman" panose="02020603050405020304" pitchFamily="18" charset="0"/>
                    <a:ea typeface="思源黑体 CN Bold" panose="020B0800000000000000" pitchFamily="34" charset="-122"/>
                    <a:cs typeface="Times New Roman" panose="02020603050405020304" pitchFamily="18" charset="0"/>
                  </a:rPr>
                  <a:t>VÀ HIỂN THỊ TRỰC QUAN</a:t>
                </a:r>
                <a:endParaRPr lang="zh-CN" altLang="en-US" sz="2000" dirty="0">
                  <a:latin typeface="Times New Roman" panose="02020603050405020304" pitchFamily="18" charset="0"/>
                  <a:ea typeface="思源黑体 CN Bold" panose="020B0800000000000000" pitchFamily="34" charset="-122"/>
                  <a:cs typeface="Times New Roman" panose="02020603050405020304" pitchFamily="18" charset="0"/>
                </a:endParaRPr>
              </a:p>
            </p:txBody>
          </p:sp>
        </p:grpSp>
      </p:grpSp>
      <p:grpSp>
        <p:nvGrpSpPr>
          <p:cNvPr id="23" name="组合 22"/>
          <p:cNvGrpSpPr/>
          <p:nvPr/>
        </p:nvGrpSpPr>
        <p:grpSpPr>
          <a:xfrm>
            <a:off x="8204869" y="3473901"/>
            <a:ext cx="2830075" cy="1147917"/>
            <a:chOff x="7779199" y="3473901"/>
            <a:chExt cx="2830075" cy="1147917"/>
          </a:xfrm>
        </p:grpSpPr>
        <p:grpSp>
          <p:nvGrpSpPr>
            <p:cNvPr id="24" name="组合 23"/>
            <p:cNvGrpSpPr/>
            <p:nvPr/>
          </p:nvGrpSpPr>
          <p:grpSpPr>
            <a:xfrm>
              <a:off x="7789473" y="3473901"/>
              <a:ext cx="942975" cy="523220"/>
              <a:chOff x="6095999" y="3498928"/>
              <a:chExt cx="942975" cy="523220"/>
            </a:xfrm>
          </p:grpSpPr>
          <p:sp>
            <p:nvSpPr>
              <p:cNvPr id="28" name="矩形: 圆角 41"/>
              <p:cNvSpPr/>
              <p:nvPr/>
            </p:nvSpPr>
            <p:spPr>
              <a:xfrm>
                <a:off x="6095999" y="3581400"/>
                <a:ext cx="942975" cy="352425"/>
              </a:xfrm>
              <a:prstGeom prst="roundRect">
                <a:avLst>
                  <a:gd name="adj" fmla="val 5000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Times New Roman" panose="02020603050405020304" pitchFamily="18" charset="0"/>
                  <a:ea typeface="思源黑体 CN Bold" panose="020B0800000000000000" pitchFamily="34" charset="-122"/>
                  <a:cs typeface="Times New Roman" panose="02020603050405020304" pitchFamily="18" charset="0"/>
                </a:endParaRPr>
              </a:p>
            </p:txBody>
          </p:sp>
          <p:grpSp>
            <p:nvGrpSpPr>
              <p:cNvPr id="29" name="组合 28"/>
              <p:cNvGrpSpPr/>
              <p:nvPr/>
            </p:nvGrpSpPr>
            <p:grpSpPr>
              <a:xfrm>
                <a:off x="6107209" y="3498928"/>
                <a:ext cx="721873" cy="523220"/>
                <a:chOff x="6380812" y="2688081"/>
                <a:chExt cx="721873" cy="523220"/>
              </a:xfrm>
            </p:grpSpPr>
            <p:sp>
              <p:nvSpPr>
                <p:cNvPr id="30" name="文本框 29"/>
                <p:cNvSpPr txBox="1"/>
                <p:nvPr/>
              </p:nvSpPr>
              <p:spPr>
                <a:xfrm>
                  <a:off x="6380812" y="2688081"/>
                  <a:ext cx="543739" cy="523220"/>
                </a:xfrm>
                <a:prstGeom prst="rect">
                  <a:avLst/>
                </a:prstGeom>
                <a:noFill/>
              </p:spPr>
              <p:txBody>
                <a:bodyPr wrap="none" rtlCol="0">
                  <a:spAutoFit/>
                </a:bodyPr>
                <a:lstStyle>
                  <a:defPPr>
                    <a:defRPr lang="zh-CN"/>
                  </a:defPPr>
                  <a:lvl1pPr>
                    <a:defRPr sz="2800" b="1" kern="2000">
                      <a:solidFill>
                        <a:schemeClr val="tx2"/>
                      </a:solidFill>
                      <a:latin typeface="Helvetica" panose="020B0604020202020204" pitchFamily="34" charset="0"/>
                    </a:defRPr>
                  </a:lvl1pPr>
                </a:lstStyle>
                <a:p>
                  <a:r>
                    <a:rPr lang="en-US" altLang="zh-CN" dirty="0">
                      <a:solidFill>
                        <a:schemeClr val="bg1"/>
                      </a:solidFill>
                      <a:latin typeface="Times New Roman" panose="02020603050405020304" pitchFamily="18" charset="0"/>
                      <a:ea typeface="思源黑体 CN Bold" panose="020B0800000000000000" pitchFamily="34" charset="-122"/>
                      <a:cs typeface="Times New Roman" panose="02020603050405020304" pitchFamily="18" charset="0"/>
                    </a:rPr>
                    <a:t>03</a:t>
                  </a:r>
                  <a:endParaRPr lang="zh-CN" altLang="en-US" dirty="0">
                    <a:solidFill>
                      <a:schemeClr val="bg1"/>
                    </a:solidFill>
                    <a:latin typeface="Times New Roman" panose="02020603050405020304" pitchFamily="18" charset="0"/>
                    <a:ea typeface="思源黑体 CN Bold" panose="020B0800000000000000" pitchFamily="34" charset="-122"/>
                    <a:cs typeface="Times New Roman" panose="02020603050405020304" pitchFamily="18" charset="0"/>
                  </a:endParaRPr>
                </a:p>
              </p:txBody>
            </p:sp>
            <p:cxnSp>
              <p:nvCxnSpPr>
                <p:cNvPr id="31" name="直接连接符 30"/>
                <p:cNvCxnSpPr>
                  <a:cxnSpLocks/>
                </p:cNvCxnSpPr>
                <p:nvPr/>
              </p:nvCxnSpPr>
              <p:spPr>
                <a:xfrm flipH="1">
                  <a:off x="6962400" y="2844000"/>
                  <a:ext cx="140285" cy="2232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grpSp>
          <p:nvGrpSpPr>
            <p:cNvPr id="25" name="组合 24"/>
            <p:cNvGrpSpPr/>
            <p:nvPr/>
          </p:nvGrpSpPr>
          <p:grpSpPr>
            <a:xfrm>
              <a:off x="7779199" y="3913932"/>
              <a:ext cx="2830075" cy="707886"/>
              <a:chOff x="8106714" y="1721786"/>
              <a:chExt cx="2830075" cy="707886"/>
            </a:xfrm>
          </p:grpSpPr>
          <p:sp>
            <p:nvSpPr>
              <p:cNvPr id="26" name="文本框 66"/>
              <p:cNvSpPr txBox="1">
                <a:spLocks noChangeArrowheads="1"/>
              </p:cNvSpPr>
              <p:nvPr/>
            </p:nvSpPr>
            <p:spPr bwMode="auto">
              <a:xfrm>
                <a:off x="8106714" y="1827407"/>
                <a:ext cx="2031106"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nSpc>
                    <a:spcPts val="700"/>
                  </a:lnSpc>
                  <a:defRPr sz="500">
                    <a:solidFill>
                      <a:schemeClr val="bg1">
                        <a:lumMod val="50000"/>
                        <a:lumOff val="50000"/>
                      </a:schemeClr>
                    </a:solidFill>
                    <a:latin typeface="Helvetica" panose="020B0604020202020204" pitchFamily="34" charset="0"/>
                    <a:ea typeface="微软雅黑" panose="020B0503020204020204" pitchFamily="34" charset="-122"/>
                    <a:cs typeface="Arial" panose="020B0604020202020204" pitchFamily="34" charset="0"/>
                  </a:defRPr>
                </a:lvl1pPr>
                <a:lvl2pPr marL="742950" indent="-285750">
                  <a:defRPr sz="1300">
                    <a:latin typeface="Calibri" panose="020F0502020204030204" pitchFamily="34" charset="0"/>
                    <a:ea typeface="宋体" panose="02010600030101010101" pitchFamily="2" charset="-122"/>
                  </a:defRPr>
                </a:lvl2pPr>
                <a:lvl3pPr marL="1143000" indent="-228600">
                  <a:defRPr sz="1300">
                    <a:latin typeface="Calibri" panose="020F0502020204030204" pitchFamily="34" charset="0"/>
                    <a:ea typeface="宋体" panose="02010600030101010101" pitchFamily="2" charset="-122"/>
                  </a:defRPr>
                </a:lvl3pPr>
                <a:lvl4pPr marL="1600200" indent="-228600">
                  <a:defRPr sz="1300">
                    <a:latin typeface="Calibri" panose="020F0502020204030204" pitchFamily="34" charset="0"/>
                    <a:ea typeface="宋体" panose="02010600030101010101" pitchFamily="2" charset="-122"/>
                  </a:defRPr>
                </a:lvl4pPr>
                <a:lvl5pPr marL="2057400" indent="-228600">
                  <a:defRPr sz="1300">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latin typeface="Calibri" panose="020F0502020204030204" pitchFamily="34" charset="0"/>
                    <a:ea typeface="宋体" panose="02010600030101010101" pitchFamily="2" charset="-122"/>
                  </a:defRPr>
                </a:lvl9pPr>
              </a:lstStyle>
              <a:p>
                <a:pPr>
                  <a:lnSpc>
                    <a:spcPct val="100000"/>
                  </a:lnSpc>
                </a:pPr>
                <a:endParaRPr lang="zh-CN" altLang="en-US" sz="1050" dirty="0">
                  <a:solidFill>
                    <a:schemeClr val="tx1"/>
                  </a:solidFill>
                  <a:latin typeface="Times New Roman" panose="02020603050405020304" pitchFamily="18" charset="0"/>
                  <a:cs typeface="Times New Roman" panose="02020603050405020304" pitchFamily="18" charset="0"/>
                </a:endParaRPr>
              </a:p>
            </p:txBody>
          </p:sp>
          <p:sp>
            <p:nvSpPr>
              <p:cNvPr id="27" name="矩形 26"/>
              <p:cNvSpPr/>
              <p:nvPr/>
            </p:nvSpPr>
            <p:spPr>
              <a:xfrm>
                <a:off x="8106714" y="1721786"/>
                <a:ext cx="2830075" cy="707886"/>
              </a:xfrm>
              <a:prstGeom prst="rect">
                <a:avLst/>
              </a:prstGeom>
            </p:spPr>
            <p:txBody>
              <a:bodyPr wrap="square">
                <a:spAutoFit/>
              </a:bodyPr>
              <a:lstStyle/>
              <a:p>
                <a:r>
                  <a:rPr lang="en-GB" altLang="zh-CN" sz="2000">
                    <a:latin typeface="Times New Roman" panose="02020603050405020304" pitchFamily="18" charset="0"/>
                    <a:ea typeface="思源黑体 CN Heavy" panose="020B0A00000000000000" pitchFamily="34" charset="-122"/>
                    <a:cs typeface="Times New Roman" panose="02020603050405020304" pitchFamily="18" charset="0"/>
                  </a:rPr>
                  <a:t>SỬ DỤNG MÔ HÌNH NAÏVE BAYES</a:t>
                </a:r>
                <a:endParaRPr lang="zh-CN" altLang="en-US" sz="2000" dirty="0">
                  <a:latin typeface="Times New Roman" panose="02020603050405020304" pitchFamily="18" charset="0"/>
                  <a:ea typeface="思源黑体 CN Heavy" panose="020B0A00000000000000" pitchFamily="34" charset="-122"/>
                  <a:cs typeface="Times New Roman" panose="02020603050405020304" pitchFamily="18" charset="0"/>
                </a:endParaRPr>
              </a:p>
            </p:txBody>
          </p:sp>
        </p:grpSp>
      </p:grpSp>
      <p:grpSp>
        <p:nvGrpSpPr>
          <p:cNvPr id="32" name="组合 31"/>
          <p:cNvGrpSpPr/>
          <p:nvPr/>
        </p:nvGrpSpPr>
        <p:grpSpPr>
          <a:xfrm>
            <a:off x="8204869" y="4725375"/>
            <a:ext cx="3126433" cy="863691"/>
            <a:chOff x="7779199" y="4725375"/>
            <a:chExt cx="3126433" cy="863691"/>
          </a:xfrm>
        </p:grpSpPr>
        <p:grpSp>
          <p:nvGrpSpPr>
            <p:cNvPr id="33" name="组合 32"/>
            <p:cNvGrpSpPr/>
            <p:nvPr/>
          </p:nvGrpSpPr>
          <p:grpSpPr>
            <a:xfrm>
              <a:off x="7789473" y="4725375"/>
              <a:ext cx="942975" cy="523220"/>
              <a:chOff x="6095999" y="3498928"/>
              <a:chExt cx="942975" cy="523220"/>
            </a:xfrm>
          </p:grpSpPr>
          <p:sp>
            <p:nvSpPr>
              <p:cNvPr id="37" name="矩形: 圆角 41"/>
              <p:cNvSpPr/>
              <p:nvPr/>
            </p:nvSpPr>
            <p:spPr>
              <a:xfrm>
                <a:off x="6095999" y="3581400"/>
                <a:ext cx="942975" cy="352425"/>
              </a:xfrm>
              <a:prstGeom prst="roundRect">
                <a:avLst>
                  <a:gd name="adj" fmla="val 5000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Times New Roman" panose="02020603050405020304" pitchFamily="18" charset="0"/>
                  <a:ea typeface="思源黑体 CN Bold" panose="020B0800000000000000" pitchFamily="34" charset="-122"/>
                  <a:cs typeface="Times New Roman" panose="02020603050405020304" pitchFamily="18" charset="0"/>
                </a:endParaRPr>
              </a:p>
            </p:txBody>
          </p:sp>
          <p:grpSp>
            <p:nvGrpSpPr>
              <p:cNvPr id="38" name="组合 37"/>
              <p:cNvGrpSpPr/>
              <p:nvPr/>
            </p:nvGrpSpPr>
            <p:grpSpPr>
              <a:xfrm>
                <a:off x="6107209" y="3498928"/>
                <a:ext cx="721873" cy="523220"/>
                <a:chOff x="6380812" y="2688081"/>
                <a:chExt cx="721873" cy="523220"/>
              </a:xfrm>
            </p:grpSpPr>
            <p:sp>
              <p:nvSpPr>
                <p:cNvPr id="39" name="文本框 38"/>
                <p:cNvSpPr txBox="1"/>
                <p:nvPr/>
              </p:nvSpPr>
              <p:spPr>
                <a:xfrm>
                  <a:off x="6380812" y="2688081"/>
                  <a:ext cx="543739" cy="523220"/>
                </a:xfrm>
                <a:prstGeom prst="rect">
                  <a:avLst/>
                </a:prstGeom>
                <a:noFill/>
              </p:spPr>
              <p:txBody>
                <a:bodyPr wrap="none" rtlCol="0">
                  <a:spAutoFit/>
                </a:bodyPr>
                <a:lstStyle>
                  <a:defPPr>
                    <a:defRPr lang="zh-CN"/>
                  </a:defPPr>
                  <a:lvl1pPr>
                    <a:defRPr sz="2800" b="1" kern="2000">
                      <a:solidFill>
                        <a:schemeClr val="tx2"/>
                      </a:solidFill>
                      <a:latin typeface="Helvetica" panose="020B0604020202020204" pitchFamily="34" charset="0"/>
                    </a:defRPr>
                  </a:lvl1pPr>
                </a:lstStyle>
                <a:p>
                  <a:r>
                    <a:rPr lang="en-US" altLang="zh-CN" dirty="0">
                      <a:solidFill>
                        <a:schemeClr val="bg1"/>
                      </a:solidFill>
                      <a:latin typeface="Times New Roman" panose="02020603050405020304" pitchFamily="18" charset="0"/>
                      <a:ea typeface="思源黑体 CN Bold" panose="020B0800000000000000" pitchFamily="34" charset="-122"/>
                      <a:cs typeface="Times New Roman" panose="02020603050405020304" pitchFamily="18" charset="0"/>
                    </a:rPr>
                    <a:t>04</a:t>
                  </a:r>
                  <a:endParaRPr lang="zh-CN" altLang="en-US" dirty="0">
                    <a:solidFill>
                      <a:schemeClr val="bg1"/>
                    </a:solidFill>
                    <a:latin typeface="Times New Roman" panose="02020603050405020304" pitchFamily="18" charset="0"/>
                    <a:ea typeface="思源黑体 CN Bold" panose="020B0800000000000000" pitchFamily="34" charset="-122"/>
                    <a:cs typeface="Times New Roman" panose="02020603050405020304" pitchFamily="18" charset="0"/>
                  </a:endParaRPr>
                </a:p>
              </p:txBody>
            </p:sp>
            <p:cxnSp>
              <p:nvCxnSpPr>
                <p:cNvPr id="40" name="直接连接符 39"/>
                <p:cNvCxnSpPr>
                  <a:cxnSpLocks/>
                </p:cNvCxnSpPr>
                <p:nvPr/>
              </p:nvCxnSpPr>
              <p:spPr>
                <a:xfrm flipH="1">
                  <a:off x="6962400" y="2844000"/>
                  <a:ext cx="140285" cy="2232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grpSp>
          <p:nvGrpSpPr>
            <p:cNvPr id="34" name="组合 33"/>
            <p:cNvGrpSpPr/>
            <p:nvPr/>
          </p:nvGrpSpPr>
          <p:grpSpPr>
            <a:xfrm>
              <a:off x="7779199" y="5188956"/>
              <a:ext cx="3126433" cy="400110"/>
              <a:chOff x="8106714" y="1721786"/>
              <a:chExt cx="3126433" cy="400110"/>
            </a:xfrm>
          </p:grpSpPr>
          <p:sp>
            <p:nvSpPr>
              <p:cNvPr id="35" name="文本框 66"/>
              <p:cNvSpPr txBox="1">
                <a:spLocks noChangeArrowheads="1"/>
              </p:cNvSpPr>
              <p:nvPr/>
            </p:nvSpPr>
            <p:spPr bwMode="auto">
              <a:xfrm>
                <a:off x="8106714" y="1827407"/>
                <a:ext cx="2031106"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nSpc>
                    <a:spcPts val="700"/>
                  </a:lnSpc>
                  <a:defRPr sz="500">
                    <a:solidFill>
                      <a:schemeClr val="bg1">
                        <a:lumMod val="50000"/>
                        <a:lumOff val="50000"/>
                      </a:schemeClr>
                    </a:solidFill>
                    <a:latin typeface="Helvetica" panose="020B0604020202020204" pitchFamily="34" charset="0"/>
                    <a:ea typeface="微软雅黑" panose="020B0503020204020204" pitchFamily="34" charset="-122"/>
                    <a:cs typeface="Arial" panose="020B0604020202020204" pitchFamily="34" charset="0"/>
                  </a:defRPr>
                </a:lvl1pPr>
                <a:lvl2pPr marL="742950" indent="-285750">
                  <a:defRPr sz="1300">
                    <a:latin typeface="Calibri" panose="020F0502020204030204" pitchFamily="34" charset="0"/>
                    <a:ea typeface="宋体" panose="02010600030101010101" pitchFamily="2" charset="-122"/>
                  </a:defRPr>
                </a:lvl2pPr>
                <a:lvl3pPr marL="1143000" indent="-228600">
                  <a:defRPr sz="1300">
                    <a:latin typeface="Calibri" panose="020F0502020204030204" pitchFamily="34" charset="0"/>
                    <a:ea typeface="宋体" panose="02010600030101010101" pitchFamily="2" charset="-122"/>
                  </a:defRPr>
                </a:lvl3pPr>
                <a:lvl4pPr marL="1600200" indent="-228600">
                  <a:defRPr sz="1300">
                    <a:latin typeface="Calibri" panose="020F0502020204030204" pitchFamily="34" charset="0"/>
                    <a:ea typeface="宋体" panose="02010600030101010101" pitchFamily="2" charset="-122"/>
                  </a:defRPr>
                </a:lvl4pPr>
                <a:lvl5pPr marL="2057400" indent="-228600">
                  <a:defRPr sz="1300">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latin typeface="Calibri" panose="020F0502020204030204" pitchFamily="34" charset="0"/>
                    <a:ea typeface="宋体" panose="02010600030101010101" pitchFamily="2" charset="-122"/>
                  </a:defRPr>
                </a:lvl9pPr>
              </a:lstStyle>
              <a:p>
                <a:pPr>
                  <a:lnSpc>
                    <a:spcPct val="100000"/>
                  </a:lnSpc>
                </a:pPr>
                <a:endParaRPr lang="zh-CN" altLang="en-US" sz="1050" dirty="0">
                  <a:solidFill>
                    <a:schemeClr val="tx1"/>
                  </a:solidFill>
                  <a:latin typeface="Times New Roman" panose="02020603050405020304" pitchFamily="18" charset="0"/>
                  <a:cs typeface="Times New Roman" panose="02020603050405020304" pitchFamily="18" charset="0"/>
                </a:endParaRPr>
              </a:p>
            </p:txBody>
          </p:sp>
          <p:sp>
            <p:nvSpPr>
              <p:cNvPr id="36" name="矩形 35"/>
              <p:cNvSpPr/>
              <p:nvPr/>
            </p:nvSpPr>
            <p:spPr>
              <a:xfrm>
                <a:off x="8106714" y="1721786"/>
                <a:ext cx="3126433" cy="400110"/>
              </a:xfrm>
              <a:prstGeom prst="rect">
                <a:avLst/>
              </a:prstGeom>
            </p:spPr>
            <p:txBody>
              <a:bodyPr wrap="none">
                <a:spAutoFit/>
              </a:bodyPr>
              <a:lstStyle/>
              <a:p>
                <a:pPr>
                  <a:defRPr/>
                </a:pPr>
                <a:r>
                  <a:rPr lang="en-US" altLang="zh-CN" sz="2000">
                    <a:latin typeface="Times New Roman" panose="02020603050405020304" pitchFamily="18" charset="0"/>
                    <a:ea typeface="思源黑体 CN Bold" panose="020B0800000000000000" pitchFamily="34" charset="-122"/>
                    <a:cs typeface="Times New Roman" panose="02020603050405020304" pitchFamily="18" charset="0"/>
                  </a:rPr>
                  <a:t>SỬ DỤNG MÔ HÌNH ANN</a:t>
                </a:r>
                <a:endParaRPr lang="zh-CN" altLang="en-US" sz="2000" dirty="0">
                  <a:latin typeface="Times New Roman" panose="02020603050405020304" pitchFamily="18" charset="0"/>
                  <a:ea typeface="思源黑体 CN Bold" panose="020B0800000000000000" pitchFamily="34" charset="-122"/>
                  <a:cs typeface="Times New Roman" panose="02020603050405020304" pitchFamily="18" charset="0"/>
                </a:endParaRPr>
              </a:p>
            </p:txBody>
          </p:sp>
        </p:grpSp>
      </p:grpSp>
      <p:sp>
        <p:nvSpPr>
          <p:cNvPr id="2" name="文本框 1"/>
          <p:cNvSpPr txBox="1"/>
          <p:nvPr/>
        </p:nvSpPr>
        <p:spPr>
          <a:xfrm>
            <a:off x="3977634" y="3446534"/>
            <a:ext cx="3540713" cy="646331"/>
          </a:xfrm>
          <a:prstGeom prst="rect">
            <a:avLst/>
          </a:prstGeom>
          <a:noFill/>
        </p:spPr>
        <p:txBody>
          <a:bodyPr wrap="none" rtlCol="0">
            <a:spAutoFit/>
          </a:bodyPr>
          <a:lstStyle/>
          <a:p>
            <a:r>
              <a:rPr lang="en-US" altLang="zh-CN" sz="3600" dirty="0">
                <a:solidFill>
                  <a:schemeClr val="tx1">
                    <a:lumMod val="85000"/>
                    <a:lumOff val="15000"/>
                  </a:schemeClr>
                </a:solidFill>
                <a:latin typeface="Times New Roman" panose="02020603050405020304" pitchFamily="18" charset="0"/>
                <a:ea typeface="思源黑体 CN Bold" panose="020B0800000000000000" pitchFamily="34" charset="-122"/>
                <a:cs typeface="Times New Roman" panose="02020603050405020304" pitchFamily="18" charset="0"/>
              </a:rPr>
              <a:t>THUYẾT TRÌNH</a:t>
            </a:r>
            <a:endParaRPr lang="zh-CN" altLang="en-US" sz="3600" dirty="0">
              <a:solidFill>
                <a:schemeClr val="tx1">
                  <a:lumMod val="85000"/>
                  <a:lumOff val="15000"/>
                </a:schemeClr>
              </a:solidFill>
              <a:latin typeface="Times New Roman" panose="02020603050405020304" pitchFamily="18" charset="0"/>
              <a:ea typeface="思源黑体 CN Bold" panose="020B0800000000000000" pitchFamily="34" charset="-122"/>
              <a:cs typeface="Times New Roman" panose="02020603050405020304" pitchFamily="18" charset="0"/>
            </a:endParaRPr>
          </a:p>
        </p:txBody>
      </p:sp>
    </p:spTree>
    <p:extLst>
      <p:ext uri="{BB962C8B-B14F-4D97-AF65-F5344CB8AC3E}">
        <p14:creationId xmlns:p14="http://schemas.microsoft.com/office/powerpoint/2010/main" val="4032222920"/>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0-#ppt_w/2"/>
                                          </p:val>
                                        </p:tav>
                                        <p:tav tm="100000">
                                          <p:val>
                                            <p:strVal val="#ppt_x"/>
                                          </p:val>
                                        </p:tav>
                                      </p:tavLst>
                                    </p:anim>
                                    <p:anim calcmode="lin" valueType="num">
                                      <p:cBhvr additive="base">
                                        <p:cTn id="12"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anim calcmode="lin" valueType="num">
                                      <p:cBhvr additive="base">
                                        <p:cTn id="22" dur="500" fill="hold"/>
                                        <p:tgtEl>
                                          <p:spTgt spid="14"/>
                                        </p:tgtEl>
                                        <p:attrNameLst>
                                          <p:attrName>ppt_x</p:attrName>
                                        </p:attrNameLst>
                                      </p:cBhvr>
                                      <p:tavLst>
                                        <p:tav tm="0">
                                          <p:val>
                                            <p:strVal val="#ppt_x"/>
                                          </p:val>
                                        </p:tav>
                                        <p:tav tm="100000">
                                          <p:val>
                                            <p:strVal val="#ppt_x"/>
                                          </p:val>
                                        </p:tav>
                                      </p:tavLst>
                                    </p:anim>
                                    <p:anim calcmode="lin" valueType="num">
                                      <p:cBhvr additive="base">
                                        <p:cTn id="23"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23"/>
                                        </p:tgtEl>
                                        <p:attrNameLst>
                                          <p:attrName>style.visibility</p:attrName>
                                        </p:attrNameLst>
                                      </p:cBhvr>
                                      <p:to>
                                        <p:strVal val="visible"/>
                                      </p:to>
                                    </p:set>
                                    <p:animEffect transition="in" filter="fade">
                                      <p:cBhvr>
                                        <p:cTn id="28" dur="500"/>
                                        <p:tgtEl>
                                          <p:spTgt spid="23"/>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32"/>
                                        </p:tgtEl>
                                        <p:attrNameLst>
                                          <p:attrName>style.visibility</p:attrName>
                                        </p:attrNameLst>
                                      </p:cBhvr>
                                      <p:to>
                                        <p:strVal val="visible"/>
                                      </p:to>
                                    </p:set>
                                    <p:anim calcmode="lin" valueType="num">
                                      <p:cBhvr additive="base">
                                        <p:cTn id="33" dur="500" fill="hold"/>
                                        <p:tgtEl>
                                          <p:spTgt spid="32"/>
                                        </p:tgtEl>
                                        <p:attrNameLst>
                                          <p:attrName>ppt_x</p:attrName>
                                        </p:attrNameLst>
                                      </p:cBhvr>
                                      <p:tavLst>
                                        <p:tav tm="0">
                                          <p:val>
                                            <p:strVal val="#ppt_x"/>
                                          </p:val>
                                        </p:tav>
                                        <p:tav tm="100000">
                                          <p:val>
                                            <p:strVal val="#ppt_x"/>
                                          </p:val>
                                        </p:tav>
                                      </p:tavLst>
                                    </p:anim>
                                    <p:anim calcmode="lin" valueType="num">
                                      <p:cBhvr additive="base">
                                        <p:cTn id="34"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nvSpPr>
        <p:spPr>
          <a:xfrm>
            <a:off x="374161" y="2143864"/>
            <a:ext cx="5824416" cy="923330"/>
          </a:xfrm>
          <a:prstGeom prst="rect">
            <a:avLst/>
          </a:prstGeom>
          <a:noFill/>
        </p:spPr>
        <p:txBody>
          <a:bodyPr wrap="square" rtlCol="0">
            <a:spAutoFit/>
          </a:bodyPr>
          <a:lstStyle/>
          <a:p>
            <a:r>
              <a:rPr lang="en-US" dirty="0" smtClean="0">
                <a:latin typeface="Calibri (Body)"/>
              </a:rPr>
              <a:t>Multi Layers Perceptron(MLP) </a:t>
            </a:r>
            <a:r>
              <a:rPr lang="vi-VN" dirty="0" smtClean="0">
                <a:latin typeface="Calibri (Body)"/>
              </a:rPr>
              <a:t>là </a:t>
            </a:r>
            <a:r>
              <a:rPr lang="vi-VN" dirty="0">
                <a:latin typeface="Calibri (Body)"/>
              </a:rPr>
              <a:t>một trong những thuật toán học máy quan trọng thuộc họ Mạng Nơ-ron Nhân </a:t>
            </a:r>
            <a:r>
              <a:rPr lang="vi-VN" dirty="0" smtClean="0">
                <a:latin typeface="Calibri (Body)"/>
              </a:rPr>
              <a:t>tạo</a:t>
            </a:r>
            <a:endParaRPr lang="en-US" dirty="0">
              <a:latin typeface="Calibri (Body)"/>
              <a:cs typeface="Times New Roman" panose="02020603050405020304" pitchFamily="18" charset="0"/>
            </a:endParaRPr>
          </a:p>
        </p:txBody>
      </p:sp>
      <p:cxnSp>
        <p:nvCxnSpPr>
          <p:cNvPr id="47" name="直接连接符 46"/>
          <p:cNvCxnSpPr>
            <a:cxnSpLocks/>
          </p:cNvCxnSpPr>
          <p:nvPr/>
        </p:nvCxnSpPr>
        <p:spPr>
          <a:xfrm>
            <a:off x="3160745" y="1183970"/>
            <a:ext cx="5206482" cy="0"/>
          </a:xfrm>
          <a:prstGeom prst="line">
            <a:avLst/>
          </a:prstGeom>
          <a:noFill/>
          <a:ln w="9525" cap="flat" cmpd="sng" algn="ctr">
            <a:solidFill>
              <a:schemeClr val="tx1">
                <a:lumMod val="85000"/>
                <a:lumOff val="15000"/>
              </a:schemeClr>
            </a:solidFill>
            <a:prstDash val="solid"/>
            <a:miter lim="800000"/>
          </a:ln>
          <a:effectLst/>
        </p:spPr>
      </p:cxnSp>
      <p:sp>
        <p:nvSpPr>
          <p:cNvPr id="7" name="文本框 2"/>
          <p:cNvSpPr txBox="1"/>
          <p:nvPr/>
        </p:nvSpPr>
        <p:spPr>
          <a:xfrm>
            <a:off x="3750057" y="678585"/>
            <a:ext cx="4203131" cy="379296"/>
          </a:xfrm>
          <a:prstGeom prst="rect">
            <a:avLst/>
          </a:prstGeom>
          <a:noFill/>
        </p:spPr>
        <p:txBody>
          <a:bodyPr wrap="square" lIns="68580" tIns="34290" rIns="68580" bIns="34290" rtlCol="0">
            <a:spAutoFit/>
          </a:bodyPr>
          <a:lstStyle/>
          <a:p>
            <a:pPr defTabSz="685800"/>
            <a:r>
              <a:rPr lang="en-US" altLang="zh-CN" sz="2400" b="1" dirty="0">
                <a:solidFill>
                  <a:schemeClr val="tx1">
                    <a:lumMod val="95000"/>
                    <a:lumOff val="5000"/>
                  </a:schemeClr>
                </a:solidFill>
                <a:latin typeface="Times New Roman" panose="02020603050405020304" pitchFamily="18" charset="0"/>
                <a:ea typeface="微软雅黑"/>
                <a:cs typeface="Times New Roman" panose="02020603050405020304" pitchFamily="18" charset="0"/>
                <a:sym typeface="+mn-lt"/>
              </a:rPr>
              <a:t>GIỚI THIỆU MÔ HÌNH </a:t>
            </a:r>
            <a:endParaRPr lang="zh-CN" altLang="en-US" sz="2400" b="1" dirty="0">
              <a:solidFill>
                <a:schemeClr val="tx1">
                  <a:lumMod val="95000"/>
                  <a:lumOff val="5000"/>
                </a:schemeClr>
              </a:solidFill>
              <a:latin typeface="Times New Roman" panose="02020603050405020304" pitchFamily="18" charset="0"/>
              <a:ea typeface="微软雅黑"/>
              <a:cs typeface="Times New Roman" panose="02020603050405020304" pitchFamily="18" charset="0"/>
              <a:sym typeface="+mn-lt"/>
            </a:endParaRPr>
          </a:p>
        </p:txBody>
      </p:sp>
      <p:sp>
        <p:nvSpPr>
          <p:cNvPr id="9" name="文本框 17"/>
          <p:cNvSpPr txBox="1"/>
          <p:nvPr/>
        </p:nvSpPr>
        <p:spPr>
          <a:xfrm>
            <a:off x="374161" y="3755339"/>
            <a:ext cx="6316784" cy="646331"/>
          </a:xfrm>
          <a:prstGeom prst="rect">
            <a:avLst/>
          </a:prstGeom>
          <a:noFill/>
        </p:spPr>
        <p:txBody>
          <a:bodyPr wrap="square" rtlCol="0">
            <a:spAutoFit/>
          </a:bodyPr>
          <a:lstStyle/>
          <a:p>
            <a:r>
              <a:rPr lang="vi-VN" dirty="0" smtClean="0">
                <a:latin typeface="Calibri (Body)"/>
              </a:rPr>
              <a:t>MLP</a:t>
            </a:r>
            <a:r>
              <a:rPr lang="en-US" dirty="0" smtClean="0">
                <a:latin typeface="Calibri (Body)"/>
              </a:rPr>
              <a:t> </a:t>
            </a:r>
            <a:r>
              <a:rPr lang="vi-VN" dirty="0" smtClean="0">
                <a:latin typeface="Calibri (Body)"/>
              </a:rPr>
              <a:t>là một mạng nơ-ron dạng feedforward có thể bao gồm một hoặc nhiều lớp ẩn</a:t>
            </a:r>
            <a:r>
              <a:rPr lang="en-US" dirty="0" smtClean="0">
                <a:latin typeface="Calibri (Body)"/>
              </a:rPr>
              <a:t>. </a:t>
            </a:r>
            <a:endParaRPr lang="en-US" dirty="0">
              <a:latin typeface="Calibri (Body)"/>
              <a:cs typeface="Times New Roman" panose="02020603050405020304" pitchFamily="18" charset="0"/>
            </a:endParaRPr>
          </a:p>
        </p:txBody>
      </p:sp>
      <p:pic>
        <p:nvPicPr>
          <p:cNvPr id="1026" name="Picture 2" descr="https://machinelearningcoban.com/assets/14_mlp/multi_layers.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05719" y="1805973"/>
            <a:ext cx="4464958" cy="309612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74161" y="4902093"/>
            <a:ext cx="6096000" cy="1200329"/>
          </a:xfrm>
          <a:prstGeom prst="rect">
            <a:avLst/>
          </a:prstGeom>
        </p:spPr>
        <p:txBody>
          <a:bodyPr>
            <a:spAutoFit/>
          </a:bodyPr>
          <a:lstStyle/>
          <a:p>
            <a:pPr lvl="0">
              <a:defRPr/>
            </a:pPr>
            <a:r>
              <a:rPr lang="vi-VN" dirty="0">
                <a:latin typeface="Calibri (Body)"/>
              </a:rPr>
              <a:t>Mỗi lớp ẩn chứa một số lượng nơ-ron nhất định, và mỗi nơ-ron trong một lớp được kết nối với tất cả các nơ-ron trong lớp tiếp theo, một kiến trúc được gọi là "fully connected" hoặc "dense".</a:t>
            </a:r>
            <a:endParaRPr lang="en-US" dirty="0">
              <a:latin typeface="Calibri (Body)"/>
            </a:endParaRPr>
          </a:p>
        </p:txBody>
      </p:sp>
    </p:spTree>
    <p:extLst>
      <p:ext uri="{BB962C8B-B14F-4D97-AF65-F5344CB8AC3E}">
        <p14:creationId xmlns:p14="http://schemas.microsoft.com/office/powerpoint/2010/main" val="2760704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26"/>
                                        </p:tgtEl>
                                        <p:attrNameLst>
                                          <p:attrName>style.visibility</p:attrName>
                                        </p:attrNameLst>
                                      </p:cBhvr>
                                      <p:to>
                                        <p:strVal val="visible"/>
                                      </p:to>
                                    </p:set>
                                    <p:animEffect transition="in" filter="fade">
                                      <p:cBhvr>
                                        <p:cTn id="12" dur="500"/>
                                        <p:tgtEl>
                                          <p:spTgt spid="1026"/>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1000"/>
                                        <p:tgtEl>
                                          <p:spTgt spid="18"/>
                                        </p:tgtEl>
                                      </p:cBhvr>
                                    </p:animEffect>
                                    <p:anim calcmode="lin" valueType="num">
                                      <p:cBhvr>
                                        <p:cTn id="18" dur="1000" fill="hold"/>
                                        <p:tgtEl>
                                          <p:spTgt spid="18"/>
                                        </p:tgtEl>
                                        <p:attrNameLst>
                                          <p:attrName>ppt_x</p:attrName>
                                        </p:attrNameLst>
                                      </p:cBhvr>
                                      <p:tavLst>
                                        <p:tav tm="0">
                                          <p:val>
                                            <p:strVal val="#ppt_x"/>
                                          </p:val>
                                        </p:tav>
                                        <p:tav tm="100000">
                                          <p:val>
                                            <p:strVal val="#ppt_x"/>
                                          </p:val>
                                        </p:tav>
                                      </p:tavLst>
                                    </p:anim>
                                    <p:anim calcmode="lin" valueType="num">
                                      <p:cBhvr>
                                        <p:cTn id="19"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1000"/>
                                        <p:tgtEl>
                                          <p:spTgt spid="9"/>
                                        </p:tgtEl>
                                      </p:cBhvr>
                                    </p:animEffect>
                                    <p:anim calcmode="lin" valueType="num">
                                      <p:cBhvr>
                                        <p:cTn id="25" dur="1000" fill="hold"/>
                                        <p:tgtEl>
                                          <p:spTgt spid="9"/>
                                        </p:tgtEl>
                                        <p:attrNameLst>
                                          <p:attrName>ppt_x</p:attrName>
                                        </p:attrNameLst>
                                      </p:cBhvr>
                                      <p:tavLst>
                                        <p:tav tm="0">
                                          <p:val>
                                            <p:strVal val="#ppt_x"/>
                                          </p:val>
                                        </p:tav>
                                        <p:tav tm="100000">
                                          <p:val>
                                            <p:strVal val="#ppt_x"/>
                                          </p:val>
                                        </p:tav>
                                      </p:tavLst>
                                    </p:anim>
                                    <p:anim calcmode="lin" valueType="num">
                                      <p:cBhvr>
                                        <p:cTn id="2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fade">
                                      <p:cBhvr>
                                        <p:cTn id="31" dur="1000"/>
                                        <p:tgtEl>
                                          <p:spTgt spid="3"/>
                                        </p:tgtEl>
                                      </p:cBhvr>
                                    </p:animEffect>
                                    <p:anim calcmode="lin" valueType="num">
                                      <p:cBhvr>
                                        <p:cTn id="32" dur="1000" fill="hold"/>
                                        <p:tgtEl>
                                          <p:spTgt spid="3"/>
                                        </p:tgtEl>
                                        <p:attrNameLst>
                                          <p:attrName>ppt_x</p:attrName>
                                        </p:attrNameLst>
                                      </p:cBhvr>
                                      <p:tavLst>
                                        <p:tav tm="0">
                                          <p:val>
                                            <p:strVal val="#ppt_x"/>
                                          </p:val>
                                        </p:tav>
                                        <p:tav tm="100000">
                                          <p:val>
                                            <p:strVal val="#ppt_x"/>
                                          </p:val>
                                        </p:tav>
                                      </p:tavLst>
                                    </p:anim>
                                    <p:anim calcmode="lin" valueType="num">
                                      <p:cBhvr>
                                        <p:cTn id="33"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7" grpId="0"/>
      <p:bldP spid="9" grpId="0"/>
      <p:bldP spid="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7" name="直接连接符 46"/>
          <p:cNvCxnSpPr>
            <a:cxnSpLocks/>
          </p:cNvCxnSpPr>
          <p:nvPr/>
        </p:nvCxnSpPr>
        <p:spPr>
          <a:xfrm>
            <a:off x="3160745" y="1183970"/>
            <a:ext cx="5206482" cy="0"/>
          </a:xfrm>
          <a:prstGeom prst="line">
            <a:avLst/>
          </a:prstGeom>
          <a:noFill/>
          <a:ln w="9525" cap="flat" cmpd="sng" algn="ctr">
            <a:solidFill>
              <a:schemeClr val="tx1">
                <a:lumMod val="85000"/>
                <a:lumOff val="15000"/>
              </a:schemeClr>
            </a:solidFill>
            <a:prstDash val="solid"/>
            <a:miter lim="800000"/>
          </a:ln>
          <a:effectLst/>
        </p:spPr>
      </p:cxnSp>
      <p:sp>
        <p:nvSpPr>
          <p:cNvPr id="7" name="文本框 2"/>
          <p:cNvSpPr txBox="1"/>
          <p:nvPr/>
        </p:nvSpPr>
        <p:spPr>
          <a:xfrm>
            <a:off x="3750057" y="678585"/>
            <a:ext cx="4203131" cy="379296"/>
          </a:xfrm>
          <a:prstGeom prst="rect">
            <a:avLst/>
          </a:prstGeom>
          <a:noFill/>
        </p:spPr>
        <p:txBody>
          <a:bodyPr wrap="square" lIns="68580" tIns="34290" rIns="68580" bIns="34290" rtlCol="0">
            <a:spAutoFit/>
          </a:bodyPr>
          <a:lstStyle/>
          <a:p>
            <a:pPr defTabSz="685800"/>
            <a:r>
              <a:rPr lang="en-US" altLang="zh-CN" sz="2400" b="1" dirty="0">
                <a:solidFill>
                  <a:schemeClr val="tx1">
                    <a:lumMod val="95000"/>
                    <a:lumOff val="5000"/>
                  </a:schemeClr>
                </a:solidFill>
                <a:latin typeface="Times New Roman" panose="02020603050405020304" pitchFamily="18" charset="0"/>
                <a:ea typeface="微软雅黑"/>
                <a:cs typeface="Times New Roman" panose="02020603050405020304" pitchFamily="18" charset="0"/>
                <a:sym typeface="+mn-lt"/>
              </a:rPr>
              <a:t>GIỚI THIỆU MÔ HÌNH </a:t>
            </a:r>
            <a:endParaRPr lang="zh-CN" altLang="en-US" sz="2400" b="1" dirty="0">
              <a:solidFill>
                <a:schemeClr val="tx1">
                  <a:lumMod val="95000"/>
                  <a:lumOff val="5000"/>
                </a:schemeClr>
              </a:solidFill>
              <a:latin typeface="Times New Roman" panose="02020603050405020304" pitchFamily="18" charset="0"/>
              <a:ea typeface="微软雅黑"/>
              <a:cs typeface="Times New Roman" panose="02020603050405020304" pitchFamily="18" charset="0"/>
              <a:sym typeface="+mn-lt"/>
            </a:endParaRPr>
          </a:p>
        </p:txBody>
      </p:sp>
      <p:sp>
        <p:nvSpPr>
          <p:cNvPr id="10" name="文本框 17"/>
          <p:cNvSpPr txBox="1"/>
          <p:nvPr/>
        </p:nvSpPr>
        <p:spPr>
          <a:xfrm>
            <a:off x="467026" y="2002636"/>
            <a:ext cx="5054544" cy="646331"/>
          </a:xfrm>
          <a:prstGeom prst="rect">
            <a:avLst/>
          </a:prstGeom>
          <a:noFill/>
        </p:spPr>
        <p:txBody>
          <a:bodyPr wrap="square" rtlCol="0">
            <a:spAutoFit/>
          </a:bodyPr>
          <a:lstStyle/>
          <a:p>
            <a:r>
              <a:rPr lang="vi-VN" dirty="0" smtClean="0">
                <a:latin typeface="Calibri (Body)"/>
              </a:rPr>
              <a:t>MLP </a:t>
            </a:r>
            <a:r>
              <a:rPr lang="vi-VN" dirty="0">
                <a:latin typeface="Calibri (Body)"/>
              </a:rPr>
              <a:t>hoạt động dựa trên nguyên tắc </a:t>
            </a:r>
            <a:r>
              <a:rPr lang="vi-VN" dirty="0" smtClean="0">
                <a:latin typeface="Calibri (Body)"/>
              </a:rPr>
              <a:t>forward propagation và backward propagation.</a:t>
            </a:r>
            <a:endParaRPr lang="en-US" dirty="0">
              <a:latin typeface="Calibri (Body)"/>
              <a:cs typeface="Times New Roman" panose="02020603050405020304" pitchFamily="18" charset="0"/>
            </a:endParaRPr>
          </a:p>
        </p:txBody>
      </p:sp>
      <p:sp>
        <p:nvSpPr>
          <p:cNvPr id="8" name="文本框 17"/>
          <p:cNvSpPr txBox="1"/>
          <p:nvPr/>
        </p:nvSpPr>
        <p:spPr>
          <a:xfrm>
            <a:off x="467026" y="3720850"/>
            <a:ext cx="5467782" cy="923330"/>
          </a:xfrm>
          <a:prstGeom prst="rect">
            <a:avLst/>
          </a:prstGeom>
          <a:noFill/>
        </p:spPr>
        <p:txBody>
          <a:bodyPr wrap="square" rtlCol="0">
            <a:spAutoFit/>
          </a:bodyPr>
          <a:lstStyle/>
          <a:p>
            <a:r>
              <a:rPr lang="vi-VN" dirty="0" smtClean="0">
                <a:latin typeface="Calibri (Body)"/>
              </a:rPr>
              <a:t>Trong </a:t>
            </a:r>
            <a:r>
              <a:rPr lang="vi-VN" dirty="0">
                <a:latin typeface="Calibri (Body)"/>
              </a:rPr>
              <a:t>lan truyền tiến, dữ liệu đầu vào được truyền qua các lớp, áp dụng các hàm kích hoạt </a:t>
            </a:r>
            <a:r>
              <a:rPr lang="vi-VN" dirty="0" smtClean="0">
                <a:latin typeface="Calibri (Body)"/>
              </a:rPr>
              <a:t>để </a:t>
            </a:r>
            <a:r>
              <a:rPr lang="vi-VN" dirty="0">
                <a:latin typeface="Calibri (Body)"/>
              </a:rPr>
              <a:t>tạo ra đầu ra cuối cùng.</a:t>
            </a:r>
            <a:endParaRPr lang="en-US" dirty="0">
              <a:latin typeface="Calibri (Body)"/>
              <a:cs typeface="Times New Roman" panose="02020603050405020304" pitchFamily="18" charset="0"/>
            </a:endParaRPr>
          </a:p>
        </p:txBody>
      </p:sp>
      <p:pic>
        <p:nvPicPr>
          <p:cNvPr id="3074" name="Picture 2" descr="https://machinelearningcoban.com/assets/14_mlp/mlp_notati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26480" y="1613821"/>
            <a:ext cx="5521721" cy="41433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93867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074"/>
                                        </p:tgtEl>
                                        <p:attrNameLst>
                                          <p:attrName>style.visibility</p:attrName>
                                        </p:attrNameLst>
                                      </p:cBhvr>
                                      <p:to>
                                        <p:strVal val="visible"/>
                                      </p:to>
                                    </p:set>
                                    <p:animEffect transition="in" filter="fade">
                                      <p:cBhvr>
                                        <p:cTn id="12" dur="1000"/>
                                        <p:tgtEl>
                                          <p:spTgt spid="3074"/>
                                        </p:tgtEl>
                                      </p:cBhvr>
                                    </p:animEffect>
                                    <p:anim calcmode="lin" valueType="num">
                                      <p:cBhvr>
                                        <p:cTn id="13" dur="1000" fill="hold"/>
                                        <p:tgtEl>
                                          <p:spTgt spid="3074"/>
                                        </p:tgtEl>
                                        <p:attrNameLst>
                                          <p:attrName>ppt_x</p:attrName>
                                        </p:attrNameLst>
                                      </p:cBhvr>
                                      <p:tavLst>
                                        <p:tav tm="0">
                                          <p:val>
                                            <p:strVal val="#ppt_x"/>
                                          </p:val>
                                        </p:tav>
                                        <p:tav tm="100000">
                                          <p:val>
                                            <p:strVal val="#ppt_x"/>
                                          </p:val>
                                        </p:tav>
                                      </p:tavLst>
                                    </p:anim>
                                    <p:anim calcmode="lin" valueType="num">
                                      <p:cBhvr>
                                        <p:cTn id="14" dur="1000" fill="hold"/>
                                        <p:tgtEl>
                                          <p:spTgt spid="3074"/>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1000"/>
                                        <p:tgtEl>
                                          <p:spTgt spid="10"/>
                                        </p:tgtEl>
                                      </p:cBhvr>
                                    </p:animEffect>
                                    <p:anim calcmode="lin" valueType="num">
                                      <p:cBhvr>
                                        <p:cTn id="20" dur="1000" fill="hold"/>
                                        <p:tgtEl>
                                          <p:spTgt spid="10"/>
                                        </p:tgtEl>
                                        <p:attrNameLst>
                                          <p:attrName>ppt_x</p:attrName>
                                        </p:attrNameLst>
                                      </p:cBhvr>
                                      <p:tavLst>
                                        <p:tav tm="0">
                                          <p:val>
                                            <p:strVal val="#ppt_x"/>
                                          </p:val>
                                        </p:tav>
                                        <p:tav tm="100000">
                                          <p:val>
                                            <p:strVal val="#ppt_x"/>
                                          </p:val>
                                        </p:tav>
                                      </p:tavLst>
                                    </p:anim>
                                    <p:anim calcmode="lin" valueType="num">
                                      <p:cBhvr>
                                        <p:cTn id="21"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1000"/>
                                        <p:tgtEl>
                                          <p:spTgt spid="8"/>
                                        </p:tgtEl>
                                      </p:cBhvr>
                                    </p:animEffect>
                                    <p:anim calcmode="lin" valueType="num">
                                      <p:cBhvr>
                                        <p:cTn id="27" dur="1000" fill="hold"/>
                                        <p:tgtEl>
                                          <p:spTgt spid="8"/>
                                        </p:tgtEl>
                                        <p:attrNameLst>
                                          <p:attrName>ppt_x</p:attrName>
                                        </p:attrNameLst>
                                      </p:cBhvr>
                                      <p:tavLst>
                                        <p:tav tm="0">
                                          <p:val>
                                            <p:strVal val="#ppt_x"/>
                                          </p:val>
                                        </p:tav>
                                        <p:tav tm="100000">
                                          <p:val>
                                            <p:strVal val="#ppt_x"/>
                                          </p:val>
                                        </p:tav>
                                      </p:tavLst>
                                    </p:anim>
                                    <p:anim calcmode="lin" valueType="num">
                                      <p:cBhvr>
                                        <p:cTn id="28"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P spid="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7" name="直接连接符 46"/>
          <p:cNvCxnSpPr>
            <a:cxnSpLocks/>
          </p:cNvCxnSpPr>
          <p:nvPr/>
        </p:nvCxnSpPr>
        <p:spPr>
          <a:xfrm>
            <a:off x="3160745" y="1183970"/>
            <a:ext cx="5206482" cy="0"/>
          </a:xfrm>
          <a:prstGeom prst="line">
            <a:avLst/>
          </a:prstGeom>
          <a:noFill/>
          <a:ln w="9525" cap="flat" cmpd="sng" algn="ctr">
            <a:solidFill>
              <a:schemeClr val="tx1">
                <a:lumMod val="85000"/>
                <a:lumOff val="15000"/>
              </a:schemeClr>
            </a:solidFill>
            <a:prstDash val="solid"/>
            <a:miter lim="800000"/>
          </a:ln>
          <a:effectLst/>
        </p:spPr>
      </p:cxnSp>
      <p:sp>
        <p:nvSpPr>
          <p:cNvPr id="7" name="文本框 2"/>
          <p:cNvSpPr txBox="1"/>
          <p:nvPr/>
        </p:nvSpPr>
        <p:spPr>
          <a:xfrm>
            <a:off x="3750057" y="678585"/>
            <a:ext cx="4203131" cy="379296"/>
          </a:xfrm>
          <a:prstGeom prst="rect">
            <a:avLst/>
          </a:prstGeom>
          <a:noFill/>
        </p:spPr>
        <p:txBody>
          <a:bodyPr wrap="square" lIns="68580" tIns="34290" rIns="68580" bIns="34290" rtlCol="0">
            <a:spAutoFit/>
          </a:bodyPr>
          <a:lstStyle/>
          <a:p>
            <a:pPr defTabSz="685800"/>
            <a:r>
              <a:rPr lang="en-US" altLang="zh-CN" sz="2400" b="1" dirty="0">
                <a:solidFill>
                  <a:schemeClr val="tx1">
                    <a:lumMod val="95000"/>
                    <a:lumOff val="5000"/>
                  </a:schemeClr>
                </a:solidFill>
                <a:latin typeface="Times New Roman" panose="02020603050405020304" pitchFamily="18" charset="0"/>
                <a:ea typeface="微软雅黑"/>
                <a:cs typeface="Times New Roman" panose="02020603050405020304" pitchFamily="18" charset="0"/>
                <a:sym typeface="+mn-lt"/>
              </a:rPr>
              <a:t>GIỚI THIỆU MÔ HÌNH </a:t>
            </a:r>
            <a:endParaRPr lang="zh-CN" altLang="en-US" sz="2400" b="1" dirty="0">
              <a:solidFill>
                <a:schemeClr val="tx1">
                  <a:lumMod val="95000"/>
                  <a:lumOff val="5000"/>
                </a:schemeClr>
              </a:solidFill>
              <a:latin typeface="Times New Roman" panose="02020603050405020304" pitchFamily="18" charset="0"/>
              <a:ea typeface="微软雅黑"/>
              <a:cs typeface="Times New Roman" panose="02020603050405020304" pitchFamily="18" charset="0"/>
              <a:sym typeface="+mn-lt"/>
            </a:endParaRPr>
          </a:p>
        </p:txBody>
      </p:sp>
      <p:sp>
        <p:nvSpPr>
          <p:cNvPr id="10" name="文本框 17"/>
          <p:cNvSpPr txBox="1"/>
          <p:nvPr/>
        </p:nvSpPr>
        <p:spPr>
          <a:xfrm>
            <a:off x="633473" y="1386681"/>
            <a:ext cx="5054544" cy="400110"/>
          </a:xfrm>
          <a:prstGeom prst="rect">
            <a:avLst/>
          </a:prstGeom>
          <a:noFill/>
        </p:spPr>
        <p:txBody>
          <a:bodyPr wrap="square" rtlCol="0">
            <a:spAutoFit/>
          </a:bodyPr>
          <a:lstStyle/>
          <a:p>
            <a:r>
              <a:rPr lang="en-US" sz="2000" dirty="0" err="1" smtClean="0"/>
              <a:t>Một</a:t>
            </a:r>
            <a:r>
              <a:rPr lang="en-US" sz="2000" dirty="0" smtClean="0"/>
              <a:t> </a:t>
            </a:r>
            <a:r>
              <a:rPr lang="en-US" sz="2000" dirty="0" err="1" smtClean="0"/>
              <a:t>số</a:t>
            </a:r>
            <a:r>
              <a:rPr lang="en-US" sz="2000" dirty="0" smtClean="0"/>
              <a:t> active function:</a:t>
            </a:r>
            <a:endParaRPr lang="en-US" sz="2000" dirty="0">
              <a:latin typeface="Times New Roman" panose="02020603050405020304" pitchFamily="18" charset="0"/>
              <a:cs typeface="Times New Roman" panose="02020603050405020304" pitchFamily="18" charset="0"/>
            </a:endParaRPr>
          </a:p>
        </p:txBody>
      </p:sp>
      <p:pic>
        <p:nvPicPr>
          <p:cNvPr id="2050" name="Picture 2" descr="https://machinelearningcoban.com/assets/14_mlp/sigmoid.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684" y="2531349"/>
            <a:ext cx="3048000" cy="194310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machinelearningcoban.com/assets/14_mlp/tanh.jpe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30143" y="2540873"/>
            <a:ext cx="3048000" cy="1924051"/>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s://machinelearningcoban.com/assets/14_mlp/relu.jpe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715480" y="2606536"/>
            <a:ext cx="2962275" cy="2000251"/>
          </a:xfrm>
          <a:prstGeom prst="rect">
            <a:avLst/>
          </a:prstGeom>
          <a:noFill/>
          <a:extLst>
            <a:ext uri="{909E8E84-426E-40DD-AFC4-6F175D3DCCD1}">
              <a14:hiddenFill xmlns:a14="http://schemas.microsoft.com/office/drawing/2010/main">
                <a:solidFill>
                  <a:srgbClr val="FFFFFF"/>
                </a:solidFill>
              </a14:hiddenFill>
            </a:ext>
          </a:extLst>
        </p:spPr>
      </p:pic>
      <p:sp>
        <p:nvSpPr>
          <p:cNvPr id="11" name="文本框 17"/>
          <p:cNvSpPr txBox="1"/>
          <p:nvPr/>
        </p:nvSpPr>
        <p:spPr>
          <a:xfrm>
            <a:off x="633473" y="4859378"/>
            <a:ext cx="2503906" cy="369332"/>
          </a:xfrm>
          <a:prstGeom prst="rect">
            <a:avLst/>
          </a:prstGeom>
          <a:noFill/>
        </p:spPr>
        <p:txBody>
          <a:bodyPr wrap="square" rtlCol="0">
            <a:spAutoFit/>
          </a:bodyPr>
          <a:lstStyle/>
          <a:p>
            <a:r>
              <a:rPr lang="en-US" dirty="0" err="1" smtClean="0"/>
              <a:t>Hàm</a:t>
            </a:r>
            <a:r>
              <a:rPr lang="en-US" dirty="0" smtClean="0"/>
              <a:t> sigmoid</a:t>
            </a:r>
            <a:endParaRPr lang="en-US" dirty="0">
              <a:latin typeface="Times New Roman" panose="02020603050405020304" pitchFamily="18" charset="0"/>
              <a:cs typeface="Times New Roman" panose="02020603050405020304" pitchFamily="18" charset="0"/>
            </a:endParaRPr>
          </a:p>
        </p:txBody>
      </p:sp>
      <p:sp>
        <p:nvSpPr>
          <p:cNvPr id="12" name="文本框 17"/>
          <p:cNvSpPr txBox="1"/>
          <p:nvPr/>
        </p:nvSpPr>
        <p:spPr>
          <a:xfrm>
            <a:off x="4830727" y="4859378"/>
            <a:ext cx="5054544" cy="369332"/>
          </a:xfrm>
          <a:prstGeom prst="rect">
            <a:avLst/>
          </a:prstGeom>
          <a:noFill/>
        </p:spPr>
        <p:txBody>
          <a:bodyPr wrap="square" rtlCol="0">
            <a:spAutoFit/>
          </a:bodyPr>
          <a:lstStyle/>
          <a:p>
            <a:r>
              <a:rPr lang="en-US" dirty="0" err="1" smtClean="0"/>
              <a:t>Hàm</a:t>
            </a:r>
            <a:r>
              <a:rPr lang="en-US" dirty="0" smtClean="0"/>
              <a:t> </a:t>
            </a:r>
            <a:r>
              <a:rPr lang="en-US" dirty="0" err="1" smtClean="0"/>
              <a:t>tanh</a:t>
            </a:r>
            <a:endParaRPr lang="en-US" dirty="0">
              <a:latin typeface="Times New Roman" panose="02020603050405020304" pitchFamily="18" charset="0"/>
              <a:cs typeface="Times New Roman" panose="02020603050405020304" pitchFamily="18" charset="0"/>
            </a:endParaRPr>
          </a:p>
        </p:txBody>
      </p:sp>
      <p:sp>
        <p:nvSpPr>
          <p:cNvPr id="13" name="文本框 17"/>
          <p:cNvSpPr txBox="1"/>
          <p:nvPr/>
        </p:nvSpPr>
        <p:spPr>
          <a:xfrm>
            <a:off x="8834352" y="4859378"/>
            <a:ext cx="5054544" cy="369332"/>
          </a:xfrm>
          <a:prstGeom prst="rect">
            <a:avLst/>
          </a:prstGeom>
          <a:noFill/>
        </p:spPr>
        <p:txBody>
          <a:bodyPr wrap="square" rtlCol="0">
            <a:spAutoFit/>
          </a:bodyPr>
          <a:lstStyle/>
          <a:p>
            <a:r>
              <a:rPr lang="en-US" dirty="0" err="1" smtClean="0"/>
              <a:t>Hàm</a:t>
            </a:r>
            <a:r>
              <a:rPr lang="en-US" dirty="0" smtClean="0"/>
              <a:t> </a:t>
            </a:r>
            <a:r>
              <a:rPr lang="en-US" dirty="0" err="1" smtClean="0"/>
              <a:t>ReLU</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015837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7" name="直接连接符 46"/>
          <p:cNvCxnSpPr>
            <a:cxnSpLocks/>
          </p:cNvCxnSpPr>
          <p:nvPr/>
        </p:nvCxnSpPr>
        <p:spPr>
          <a:xfrm>
            <a:off x="3160745" y="1183970"/>
            <a:ext cx="5206482" cy="0"/>
          </a:xfrm>
          <a:prstGeom prst="line">
            <a:avLst/>
          </a:prstGeom>
          <a:noFill/>
          <a:ln w="9525" cap="flat" cmpd="sng" algn="ctr">
            <a:solidFill>
              <a:schemeClr val="tx1">
                <a:lumMod val="85000"/>
                <a:lumOff val="15000"/>
              </a:schemeClr>
            </a:solidFill>
            <a:prstDash val="solid"/>
            <a:miter lim="800000"/>
          </a:ln>
          <a:effectLst/>
        </p:spPr>
      </p:cxnSp>
      <p:sp>
        <p:nvSpPr>
          <p:cNvPr id="7" name="文本框 2"/>
          <p:cNvSpPr txBox="1"/>
          <p:nvPr/>
        </p:nvSpPr>
        <p:spPr>
          <a:xfrm>
            <a:off x="3750057" y="678585"/>
            <a:ext cx="4203131" cy="379296"/>
          </a:xfrm>
          <a:prstGeom prst="rect">
            <a:avLst/>
          </a:prstGeom>
          <a:noFill/>
        </p:spPr>
        <p:txBody>
          <a:bodyPr wrap="square" lIns="68580" tIns="34290" rIns="68580" bIns="34290" rtlCol="0">
            <a:spAutoFit/>
          </a:bodyPr>
          <a:lstStyle/>
          <a:p>
            <a:pPr defTabSz="685800"/>
            <a:r>
              <a:rPr lang="en-US" altLang="zh-CN" sz="2400" b="1" dirty="0">
                <a:solidFill>
                  <a:schemeClr val="tx1">
                    <a:lumMod val="95000"/>
                    <a:lumOff val="5000"/>
                  </a:schemeClr>
                </a:solidFill>
                <a:latin typeface="Times New Roman" panose="02020603050405020304" pitchFamily="18" charset="0"/>
                <a:ea typeface="微软雅黑"/>
                <a:cs typeface="Times New Roman" panose="02020603050405020304" pitchFamily="18" charset="0"/>
                <a:sym typeface="+mn-lt"/>
              </a:rPr>
              <a:t>GIỚI THIỆU MÔ HÌNH </a:t>
            </a:r>
            <a:endParaRPr lang="zh-CN" altLang="en-US" sz="2400" b="1" dirty="0">
              <a:solidFill>
                <a:schemeClr val="tx1">
                  <a:lumMod val="95000"/>
                  <a:lumOff val="5000"/>
                </a:schemeClr>
              </a:solidFill>
              <a:latin typeface="Times New Roman" panose="02020603050405020304" pitchFamily="18" charset="0"/>
              <a:ea typeface="微软雅黑"/>
              <a:cs typeface="Times New Roman" panose="02020603050405020304" pitchFamily="18" charset="0"/>
              <a:sym typeface="+mn-lt"/>
            </a:endParaRPr>
          </a:p>
        </p:txBody>
      </p:sp>
      <p:sp>
        <p:nvSpPr>
          <p:cNvPr id="11" name="文本框 17"/>
          <p:cNvSpPr txBox="1"/>
          <p:nvPr/>
        </p:nvSpPr>
        <p:spPr>
          <a:xfrm>
            <a:off x="532589" y="1716735"/>
            <a:ext cx="9508226" cy="646331"/>
          </a:xfrm>
          <a:prstGeom prst="rect">
            <a:avLst/>
          </a:prstGeom>
          <a:noFill/>
        </p:spPr>
        <p:txBody>
          <a:bodyPr wrap="square" rtlCol="0">
            <a:spAutoFit/>
          </a:bodyPr>
          <a:lstStyle/>
          <a:p>
            <a:r>
              <a:rPr lang="vi-VN" dirty="0">
                <a:latin typeface="Calibri (Body)"/>
              </a:rPr>
              <a:t>Để huấn luyện mạng, lan truyền ngược được sử dụng để điều chỉnh các trọng số thông qua một quá trình gọi là "backpropagation", với mục tiêu giảm thiểu hàm mất mát (loss function). </a:t>
            </a:r>
            <a:endParaRPr lang="en-US" dirty="0">
              <a:latin typeface="Calibri (Body)"/>
              <a:cs typeface="Times New Roman" panose="02020603050405020304" pitchFamily="18" charset="0"/>
            </a:endParaRPr>
          </a:p>
        </p:txBody>
      </p:sp>
      <p:sp>
        <p:nvSpPr>
          <p:cNvPr id="2" name="TextBox 1"/>
          <p:cNvSpPr txBox="1"/>
          <p:nvPr/>
        </p:nvSpPr>
        <p:spPr>
          <a:xfrm>
            <a:off x="532589" y="4842144"/>
            <a:ext cx="9912673" cy="646331"/>
          </a:xfrm>
          <a:prstGeom prst="rect">
            <a:avLst/>
          </a:prstGeom>
          <a:noFill/>
        </p:spPr>
        <p:txBody>
          <a:bodyPr wrap="square" rtlCol="0">
            <a:spAutoFit/>
          </a:bodyPr>
          <a:lstStyle/>
          <a:p>
            <a:r>
              <a:rPr lang="vi-VN" dirty="0">
                <a:latin typeface="Calibri (Body)"/>
              </a:rPr>
              <a:t>Quá trình này thường sử dụng các thuật toán tối ưu như Stochastic Gradient Descent (SGD</a:t>
            </a:r>
            <a:r>
              <a:rPr lang="vi-VN" dirty="0" smtClean="0">
                <a:latin typeface="Calibri (Body)"/>
              </a:rPr>
              <a:t>)</a:t>
            </a:r>
            <a:endParaRPr lang="en-US" dirty="0">
              <a:latin typeface="Calibri (Body)"/>
              <a:cs typeface="Times New Roman" panose="02020603050405020304" pitchFamily="18" charset="0"/>
            </a:endParaRPr>
          </a:p>
          <a:p>
            <a:endParaRPr lang="en-US" dirty="0">
              <a:latin typeface="Calibri (Body)"/>
            </a:endParaRPr>
          </a:p>
        </p:txBody>
      </p:sp>
      <p:pic>
        <p:nvPicPr>
          <p:cNvPr id="4098" name="Picture 2" descr="7. Loss function P1 - hàm mất mát cho bài toán regression | Quy's blo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34446" y="3200234"/>
            <a:ext cx="4027920" cy="101951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4"/>
          <a:stretch>
            <a:fillRect/>
          </a:stretch>
        </p:blipFill>
        <p:spPr>
          <a:xfrm>
            <a:off x="654564" y="3258614"/>
            <a:ext cx="5467794" cy="961135"/>
          </a:xfrm>
          <a:prstGeom prst="rect">
            <a:avLst/>
          </a:prstGeom>
        </p:spPr>
      </p:pic>
      <p:sp>
        <p:nvSpPr>
          <p:cNvPr id="9" name="TextBox 8"/>
          <p:cNvSpPr txBox="1"/>
          <p:nvPr/>
        </p:nvSpPr>
        <p:spPr>
          <a:xfrm>
            <a:off x="654564" y="2636219"/>
            <a:ext cx="3622430" cy="369332"/>
          </a:xfrm>
          <a:prstGeom prst="rect">
            <a:avLst/>
          </a:prstGeom>
          <a:noFill/>
        </p:spPr>
        <p:txBody>
          <a:bodyPr wrap="square" rtlCol="0">
            <a:spAutoFit/>
          </a:bodyPr>
          <a:lstStyle/>
          <a:p>
            <a:r>
              <a:rPr lang="en-US" dirty="0" smtClean="0"/>
              <a:t>Cross-entropy</a:t>
            </a:r>
            <a:endParaRPr lang="en-US" dirty="0"/>
          </a:p>
        </p:txBody>
      </p:sp>
      <p:sp>
        <p:nvSpPr>
          <p:cNvPr id="14" name="TextBox 13"/>
          <p:cNvSpPr txBox="1"/>
          <p:nvPr/>
        </p:nvSpPr>
        <p:spPr>
          <a:xfrm>
            <a:off x="6934446" y="2616129"/>
            <a:ext cx="3622430" cy="369332"/>
          </a:xfrm>
          <a:prstGeom prst="rect">
            <a:avLst/>
          </a:prstGeom>
          <a:noFill/>
        </p:spPr>
        <p:txBody>
          <a:bodyPr wrap="square" rtlCol="0">
            <a:spAutoFit/>
          </a:bodyPr>
          <a:lstStyle/>
          <a:p>
            <a:r>
              <a:rPr lang="en-US" dirty="0" smtClean="0"/>
              <a:t>Mean Square Error</a:t>
            </a:r>
            <a:endParaRPr lang="en-US" dirty="0"/>
          </a:p>
        </p:txBody>
      </p:sp>
    </p:spTree>
    <p:extLst>
      <p:ext uri="{BB962C8B-B14F-4D97-AF65-F5344CB8AC3E}">
        <p14:creationId xmlns:p14="http://schemas.microsoft.com/office/powerpoint/2010/main" val="3592491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nvSpPr>
        <p:spPr>
          <a:xfrm>
            <a:off x="435707" y="1689356"/>
            <a:ext cx="11084489" cy="369332"/>
          </a:xfrm>
          <a:prstGeom prst="rect">
            <a:avLst/>
          </a:prstGeom>
          <a:noFill/>
        </p:spPr>
        <p:txBody>
          <a:bodyPr wrap="square" rtlCol="0">
            <a:spAutoFit/>
          </a:bodyPr>
          <a:lstStyle/>
          <a:p>
            <a:r>
              <a:rPr lang="vi-VN" dirty="0" smtClean="0">
                <a:latin typeface="Calibri (Body)"/>
              </a:rPr>
              <a:t>Để thực hiện việc phân loại, chúng tôi đã xây dựng một chương trình sử dụng mô hình </a:t>
            </a:r>
            <a:r>
              <a:rPr lang="en-US" dirty="0" smtClean="0">
                <a:latin typeface="Calibri (Body)"/>
              </a:rPr>
              <a:t>MLP:</a:t>
            </a:r>
          </a:p>
        </p:txBody>
      </p:sp>
      <p:grpSp>
        <p:nvGrpSpPr>
          <p:cNvPr id="45" name="组合 44"/>
          <p:cNvGrpSpPr/>
          <p:nvPr/>
        </p:nvGrpSpPr>
        <p:grpSpPr>
          <a:xfrm>
            <a:off x="2945911" y="518032"/>
            <a:ext cx="8444146" cy="578015"/>
            <a:chOff x="1016690" y="-181379"/>
            <a:chExt cx="4203131" cy="578015"/>
          </a:xfrm>
        </p:grpSpPr>
        <p:sp>
          <p:nvSpPr>
            <p:cNvPr id="46" name="文本框 45"/>
            <p:cNvSpPr txBox="1"/>
            <p:nvPr/>
          </p:nvSpPr>
          <p:spPr>
            <a:xfrm>
              <a:off x="1016690" y="-181379"/>
              <a:ext cx="4203131" cy="438582"/>
            </a:xfrm>
            <a:prstGeom prst="rect">
              <a:avLst/>
            </a:prstGeom>
            <a:noFill/>
          </p:spPr>
          <p:txBody>
            <a:bodyPr wrap="square" lIns="68580" tIns="34290" rIns="68580" bIns="34290" rtlCol="0">
              <a:spAutoFit/>
            </a:bodyPr>
            <a:lstStyle/>
            <a:p>
              <a:pPr defTabSz="685800"/>
              <a:r>
                <a:rPr lang="en-US" altLang="zh-CN" sz="2400" b="1" dirty="0">
                  <a:latin typeface="Times New Roman" panose="02020603050405020304" pitchFamily="18" charset="0"/>
                  <a:ea typeface="微软雅黑"/>
                  <a:cs typeface="Times New Roman" panose="02020603050405020304" pitchFamily="18" charset="0"/>
                  <a:sym typeface="+mn-lt"/>
                </a:rPr>
                <a:t>PHÂN LOẠI SỬ DỤNG MÔ HÌNH </a:t>
              </a:r>
              <a:r>
                <a:rPr lang="en-US" altLang="zh-CN" sz="2400" b="1" dirty="0" smtClean="0">
                  <a:latin typeface="Times New Roman" panose="02020603050405020304" pitchFamily="18" charset="0"/>
                  <a:ea typeface="微软雅黑"/>
                  <a:cs typeface="Times New Roman" panose="02020603050405020304" pitchFamily="18" charset="0"/>
                  <a:sym typeface="+mn-lt"/>
                </a:rPr>
                <a:t>ANN</a:t>
              </a:r>
              <a:endParaRPr lang="zh-CN" altLang="en-US" sz="2400" b="1" dirty="0">
                <a:latin typeface="Times New Roman" panose="02020603050405020304" pitchFamily="18" charset="0"/>
                <a:ea typeface="微软雅黑"/>
                <a:cs typeface="Times New Roman" panose="02020603050405020304" pitchFamily="18" charset="0"/>
                <a:sym typeface="+mn-lt"/>
              </a:endParaRPr>
            </a:p>
          </p:txBody>
        </p:sp>
        <p:cxnSp>
          <p:nvCxnSpPr>
            <p:cNvPr id="47" name="直接连接符 46"/>
            <p:cNvCxnSpPr>
              <a:cxnSpLocks/>
            </p:cNvCxnSpPr>
            <p:nvPr/>
          </p:nvCxnSpPr>
          <p:spPr>
            <a:xfrm>
              <a:off x="1180519" y="396636"/>
              <a:ext cx="2591562" cy="0"/>
            </a:xfrm>
            <a:prstGeom prst="line">
              <a:avLst/>
            </a:prstGeom>
            <a:noFill/>
            <a:ln w="9525" cap="flat" cmpd="sng" algn="ctr">
              <a:solidFill>
                <a:schemeClr val="tx1">
                  <a:lumMod val="85000"/>
                  <a:lumOff val="15000"/>
                </a:schemeClr>
              </a:solidFill>
              <a:prstDash val="solid"/>
              <a:miter lim="800000"/>
            </a:ln>
            <a:effectLst/>
          </p:spPr>
        </p:cxnSp>
      </p:grpSp>
      <p:sp>
        <p:nvSpPr>
          <p:cNvPr id="2" name="TextBox 1"/>
          <p:cNvSpPr txBox="1"/>
          <p:nvPr/>
        </p:nvSpPr>
        <p:spPr>
          <a:xfrm>
            <a:off x="435707" y="2387473"/>
            <a:ext cx="5020406" cy="369332"/>
          </a:xfrm>
          <a:prstGeom prst="rect">
            <a:avLst/>
          </a:prstGeom>
          <a:noFill/>
        </p:spPr>
        <p:txBody>
          <a:bodyPr wrap="square" rtlCol="0">
            <a:spAutoFit/>
          </a:bodyPr>
          <a:lstStyle/>
          <a:p>
            <a:pPr marL="285750" indent="-285750">
              <a:buFont typeface="Arial" panose="020B0604020202020204" pitchFamily="34" charset="0"/>
              <a:buChar char="•"/>
            </a:pPr>
            <a:r>
              <a:rPr lang="en-US" dirty="0" err="1" smtClean="0"/>
              <a:t>Chuẩn</a:t>
            </a:r>
            <a:r>
              <a:rPr lang="en-US" dirty="0" smtClean="0"/>
              <a:t> </a:t>
            </a:r>
            <a:r>
              <a:rPr lang="en-US" dirty="0" err="1" smtClean="0"/>
              <a:t>hóa</a:t>
            </a:r>
            <a:r>
              <a:rPr lang="en-US" dirty="0" smtClean="0"/>
              <a:t> </a:t>
            </a:r>
            <a:r>
              <a:rPr lang="en-US" dirty="0" err="1" smtClean="0"/>
              <a:t>dữ</a:t>
            </a:r>
            <a:r>
              <a:rPr lang="en-US" dirty="0" smtClean="0"/>
              <a:t> </a:t>
            </a:r>
            <a:r>
              <a:rPr lang="en-US" dirty="0" err="1" smtClean="0"/>
              <a:t>liệu</a:t>
            </a:r>
            <a:r>
              <a:rPr lang="en-US" dirty="0" smtClean="0"/>
              <a:t> </a:t>
            </a:r>
            <a:endParaRPr lang="en-US" dirty="0"/>
          </a:p>
        </p:txBody>
      </p:sp>
      <p:sp>
        <p:nvSpPr>
          <p:cNvPr id="7" name="TextBox 6"/>
          <p:cNvSpPr txBox="1"/>
          <p:nvPr/>
        </p:nvSpPr>
        <p:spPr>
          <a:xfrm>
            <a:off x="435707" y="2857903"/>
            <a:ext cx="8321431" cy="923330"/>
          </a:xfrm>
          <a:prstGeom prst="rect">
            <a:avLst/>
          </a:prstGeom>
          <a:noFill/>
        </p:spPr>
        <p:txBody>
          <a:bodyPr wrap="square" rtlCol="0">
            <a:spAutoFit/>
          </a:bodyPr>
          <a:lstStyle/>
          <a:p>
            <a:pPr marL="285750" indent="-285750">
              <a:buFont typeface="Arial" panose="020B0604020202020204" pitchFamily="34" charset="0"/>
              <a:buChar char="•"/>
            </a:pPr>
            <a:r>
              <a:rPr lang="en-US" dirty="0" err="1">
                <a:latin typeface="Calibri (Body)"/>
              </a:rPr>
              <a:t>Giảm</a:t>
            </a:r>
            <a:r>
              <a:rPr lang="en-US" dirty="0">
                <a:latin typeface="Calibri (Body)"/>
              </a:rPr>
              <a:t> </a:t>
            </a:r>
            <a:r>
              <a:rPr lang="en-US" dirty="0" err="1">
                <a:latin typeface="Calibri (Body)"/>
              </a:rPr>
              <a:t>số</a:t>
            </a:r>
            <a:r>
              <a:rPr lang="en-US" dirty="0">
                <a:latin typeface="Calibri (Body)"/>
              </a:rPr>
              <a:t> </a:t>
            </a:r>
            <a:r>
              <a:rPr lang="en-US" dirty="0" err="1">
                <a:latin typeface="Calibri (Body)"/>
              </a:rPr>
              <a:t>chiều</a:t>
            </a:r>
            <a:r>
              <a:rPr lang="en-US" dirty="0">
                <a:latin typeface="Calibri (Body)"/>
              </a:rPr>
              <a:t> </a:t>
            </a:r>
            <a:r>
              <a:rPr lang="en-US" dirty="0" err="1">
                <a:latin typeface="Calibri (Body)"/>
              </a:rPr>
              <a:t>bằng</a:t>
            </a:r>
            <a:r>
              <a:rPr lang="en-US" dirty="0">
                <a:latin typeface="Calibri (Body)"/>
              </a:rPr>
              <a:t> </a:t>
            </a:r>
            <a:r>
              <a:rPr lang="en-US" dirty="0" smtClean="0">
                <a:latin typeface="Calibri (Body)"/>
              </a:rPr>
              <a:t>PCA: </a:t>
            </a:r>
            <a:r>
              <a:rPr lang="en-US" dirty="0" err="1" smtClean="0">
                <a:latin typeface="Calibri (Body)"/>
              </a:rPr>
              <a:t>Gộp</a:t>
            </a:r>
            <a:r>
              <a:rPr lang="en-US" dirty="0" smtClean="0">
                <a:latin typeface="Calibri (Body)"/>
              </a:rPr>
              <a:t> </a:t>
            </a:r>
            <a:r>
              <a:rPr lang="en-US" dirty="0" err="1" smtClean="0">
                <a:latin typeface="Calibri (Body)"/>
              </a:rPr>
              <a:t>cả</a:t>
            </a:r>
            <a:r>
              <a:rPr lang="en-US" dirty="0" smtClean="0">
                <a:latin typeface="Calibri (Body)"/>
              </a:rPr>
              <a:t> </a:t>
            </a:r>
            <a:r>
              <a:rPr lang="en-US" dirty="0" err="1" smtClean="0">
                <a:latin typeface="Calibri (Body)"/>
              </a:rPr>
              <a:t>tập</a:t>
            </a:r>
            <a:r>
              <a:rPr lang="en-US" dirty="0" smtClean="0">
                <a:latin typeface="Calibri (Body)"/>
              </a:rPr>
              <a:t> train </a:t>
            </a:r>
            <a:r>
              <a:rPr lang="en-US" dirty="0" err="1" smtClean="0">
                <a:latin typeface="Calibri (Body)"/>
              </a:rPr>
              <a:t>và</a:t>
            </a:r>
            <a:r>
              <a:rPr lang="en-US" dirty="0" smtClean="0">
                <a:latin typeface="Calibri (Body)"/>
              </a:rPr>
              <a:t> </a:t>
            </a:r>
            <a:r>
              <a:rPr lang="en-US" dirty="0" err="1" smtClean="0">
                <a:latin typeface="Calibri (Body)"/>
              </a:rPr>
              <a:t>tập</a:t>
            </a:r>
            <a:r>
              <a:rPr lang="en-US" dirty="0" smtClean="0">
                <a:latin typeface="Calibri (Body)"/>
              </a:rPr>
              <a:t> validation</a:t>
            </a:r>
          </a:p>
          <a:p>
            <a:pPr marL="285750" indent="-285750">
              <a:buFont typeface="Arial" panose="020B0604020202020204" pitchFamily="34" charset="0"/>
              <a:buChar char="•"/>
            </a:pPr>
            <a:r>
              <a:rPr lang="en-US" dirty="0" err="1" smtClean="0">
                <a:latin typeface="Calibri (Body)"/>
              </a:rPr>
              <a:t>Giảm</a:t>
            </a:r>
            <a:r>
              <a:rPr lang="en-US" dirty="0" smtClean="0">
                <a:latin typeface="Calibri (Body)"/>
              </a:rPr>
              <a:t> </a:t>
            </a:r>
            <a:r>
              <a:rPr lang="en-US" dirty="0" err="1">
                <a:latin typeface="Calibri (Body)"/>
              </a:rPr>
              <a:t>số</a:t>
            </a:r>
            <a:r>
              <a:rPr lang="en-US" dirty="0">
                <a:latin typeface="Calibri (Body)"/>
              </a:rPr>
              <a:t> </a:t>
            </a:r>
            <a:r>
              <a:rPr lang="en-US" dirty="0" err="1">
                <a:latin typeface="Calibri (Body)"/>
              </a:rPr>
              <a:t>chiều</a:t>
            </a:r>
            <a:r>
              <a:rPr lang="en-US" dirty="0">
                <a:latin typeface="Calibri (Body)"/>
              </a:rPr>
              <a:t> </a:t>
            </a:r>
            <a:r>
              <a:rPr lang="en-US" dirty="0" err="1">
                <a:latin typeface="Calibri (Body)"/>
              </a:rPr>
              <a:t>của</a:t>
            </a:r>
            <a:r>
              <a:rPr lang="en-US" dirty="0">
                <a:latin typeface="Calibri (Body)"/>
              </a:rPr>
              <a:t> </a:t>
            </a:r>
            <a:r>
              <a:rPr lang="en-US" dirty="0" err="1">
                <a:latin typeface="Calibri (Body)"/>
              </a:rPr>
              <a:t>dữ</a:t>
            </a:r>
            <a:r>
              <a:rPr lang="en-US" dirty="0">
                <a:latin typeface="Calibri (Body)"/>
              </a:rPr>
              <a:t> </a:t>
            </a:r>
            <a:r>
              <a:rPr lang="en-US" dirty="0" err="1">
                <a:latin typeface="Calibri (Body)"/>
              </a:rPr>
              <a:t>liệu</a:t>
            </a:r>
            <a:r>
              <a:rPr lang="en-US" dirty="0">
                <a:latin typeface="Calibri (Body)"/>
              </a:rPr>
              <a:t> </a:t>
            </a:r>
            <a:r>
              <a:rPr lang="en-US" dirty="0" err="1">
                <a:latin typeface="Calibri (Body)"/>
              </a:rPr>
              <a:t>từ</a:t>
            </a:r>
            <a:r>
              <a:rPr lang="en-US" dirty="0">
                <a:latin typeface="Calibri (Body)"/>
              </a:rPr>
              <a:t> 784 </a:t>
            </a:r>
            <a:r>
              <a:rPr lang="en-US" dirty="0" err="1">
                <a:latin typeface="Calibri (Body)"/>
              </a:rPr>
              <a:t>xuống</a:t>
            </a:r>
            <a:r>
              <a:rPr lang="en-US" dirty="0">
                <a:latin typeface="Calibri (Body)"/>
              </a:rPr>
              <a:t> </a:t>
            </a:r>
            <a:r>
              <a:rPr lang="en-US" dirty="0" err="1">
                <a:latin typeface="Calibri (Body)"/>
              </a:rPr>
              <a:t>còn</a:t>
            </a:r>
            <a:r>
              <a:rPr lang="en-US" dirty="0">
                <a:latin typeface="Calibri (Body)"/>
              </a:rPr>
              <a:t> </a:t>
            </a:r>
            <a:r>
              <a:rPr lang="en-US" dirty="0" smtClean="0">
                <a:latin typeface="Calibri (Body)"/>
              </a:rPr>
              <a:t>100</a:t>
            </a:r>
          </a:p>
          <a:p>
            <a:pPr marL="285750" indent="-285750">
              <a:buFont typeface="Arial" panose="020B0604020202020204" pitchFamily="34" charset="0"/>
              <a:buChar char="•"/>
            </a:pPr>
            <a:r>
              <a:rPr lang="en-US" dirty="0" smtClean="0">
                <a:latin typeface="Calibri (Body)"/>
              </a:rPr>
              <a:t>71.18% </a:t>
            </a:r>
            <a:r>
              <a:rPr lang="en-US" dirty="0" err="1" smtClean="0">
                <a:latin typeface="Calibri (Body)"/>
              </a:rPr>
              <a:t>thông</a:t>
            </a:r>
            <a:r>
              <a:rPr lang="en-US" dirty="0" smtClean="0">
                <a:latin typeface="Calibri (Body)"/>
              </a:rPr>
              <a:t> tin </a:t>
            </a:r>
            <a:r>
              <a:rPr lang="en-US" dirty="0" err="1" smtClean="0">
                <a:latin typeface="Calibri (Body)"/>
              </a:rPr>
              <a:t>được</a:t>
            </a:r>
            <a:r>
              <a:rPr lang="en-US" dirty="0" smtClean="0">
                <a:latin typeface="Calibri (Body)"/>
              </a:rPr>
              <a:t> </a:t>
            </a:r>
            <a:r>
              <a:rPr lang="en-US" dirty="0" err="1" smtClean="0">
                <a:latin typeface="Calibri (Body)"/>
              </a:rPr>
              <a:t>giữ</a:t>
            </a:r>
            <a:r>
              <a:rPr lang="en-US" dirty="0" smtClean="0">
                <a:latin typeface="Calibri (Body)"/>
              </a:rPr>
              <a:t> </a:t>
            </a:r>
            <a:r>
              <a:rPr lang="en-US" dirty="0" err="1" smtClean="0">
                <a:latin typeface="Calibri (Body)"/>
              </a:rPr>
              <a:t>lại</a:t>
            </a:r>
            <a:endParaRPr lang="en-US" dirty="0">
              <a:latin typeface="Calibri (Body)"/>
            </a:endParaRPr>
          </a:p>
        </p:txBody>
      </p:sp>
      <p:sp>
        <p:nvSpPr>
          <p:cNvPr id="3" name="Rectangle 2"/>
          <p:cNvSpPr/>
          <p:nvPr/>
        </p:nvSpPr>
        <p:spPr>
          <a:xfrm>
            <a:off x="525694" y="3783707"/>
            <a:ext cx="8231444" cy="2308324"/>
          </a:xfrm>
          <a:prstGeom prst="rect">
            <a:avLst/>
          </a:prstGeom>
        </p:spPr>
        <p:txBody>
          <a:bodyPr wrap="square">
            <a:spAutoFit/>
          </a:bodyPr>
          <a:lstStyle/>
          <a:p>
            <a:r>
              <a:rPr lang="en-US" dirty="0" err="1" smtClean="0">
                <a:latin typeface="Calibri (Body)"/>
                <a:ea typeface="Times New Roman" panose="02020603050405020304" pitchFamily="18" charset="0"/>
              </a:rPr>
              <a:t>Lý</a:t>
            </a:r>
            <a:r>
              <a:rPr lang="en-US" dirty="0" smtClean="0">
                <a:latin typeface="Calibri (Body)"/>
                <a:ea typeface="Times New Roman" panose="02020603050405020304" pitchFamily="18" charset="0"/>
              </a:rPr>
              <a:t> </a:t>
            </a:r>
            <a:r>
              <a:rPr lang="en-US" dirty="0">
                <a:latin typeface="Calibri (Body)"/>
                <a:ea typeface="Times New Roman" panose="02020603050405020304" pitchFamily="18" charset="0"/>
              </a:rPr>
              <a:t>do </a:t>
            </a:r>
            <a:r>
              <a:rPr lang="en-US" dirty="0" err="1">
                <a:latin typeface="Calibri (Body)"/>
                <a:ea typeface="Times New Roman" panose="02020603050405020304" pitchFamily="18" charset="0"/>
              </a:rPr>
              <a:t>chính</a:t>
            </a:r>
            <a:r>
              <a:rPr lang="en-US" dirty="0">
                <a:latin typeface="Calibri (Body)"/>
                <a:ea typeface="Times New Roman" panose="02020603050405020304" pitchFamily="18" charset="0"/>
              </a:rPr>
              <a:t> </a:t>
            </a:r>
            <a:r>
              <a:rPr lang="en-US" dirty="0" err="1">
                <a:latin typeface="Calibri (Body)"/>
                <a:ea typeface="Times New Roman" panose="02020603050405020304" pitchFamily="18" charset="0"/>
              </a:rPr>
              <a:t>tại</a:t>
            </a:r>
            <a:r>
              <a:rPr lang="en-US" dirty="0">
                <a:latin typeface="Calibri (Body)"/>
                <a:ea typeface="Times New Roman" panose="02020603050405020304" pitchFamily="18" charset="0"/>
              </a:rPr>
              <a:t> </a:t>
            </a:r>
            <a:r>
              <a:rPr lang="en-US" dirty="0" err="1">
                <a:latin typeface="Calibri (Body)"/>
                <a:ea typeface="Times New Roman" panose="02020603050405020304" pitchFamily="18" charset="0"/>
              </a:rPr>
              <a:t>sao</a:t>
            </a:r>
            <a:r>
              <a:rPr lang="en-US" dirty="0">
                <a:latin typeface="Calibri (Body)"/>
                <a:ea typeface="Times New Roman" panose="02020603050405020304" pitchFamily="18" charset="0"/>
              </a:rPr>
              <a:t> </a:t>
            </a:r>
            <a:r>
              <a:rPr lang="en-US" dirty="0" err="1">
                <a:latin typeface="Calibri (Body)"/>
                <a:ea typeface="Times New Roman" panose="02020603050405020304" pitchFamily="18" charset="0"/>
              </a:rPr>
              <a:t>việc</a:t>
            </a:r>
            <a:r>
              <a:rPr lang="en-US" dirty="0">
                <a:latin typeface="Calibri (Body)"/>
                <a:ea typeface="Times New Roman" panose="02020603050405020304" pitchFamily="18" charset="0"/>
              </a:rPr>
              <a:t> </a:t>
            </a:r>
            <a:r>
              <a:rPr lang="en-US" dirty="0" err="1">
                <a:latin typeface="Calibri (Body)"/>
                <a:ea typeface="Times New Roman" panose="02020603050405020304" pitchFamily="18" charset="0"/>
              </a:rPr>
              <a:t>giảm</a:t>
            </a:r>
            <a:r>
              <a:rPr lang="en-US" dirty="0">
                <a:latin typeface="Calibri (Body)"/>
                <a:ea typeface="Times New Roman" panose="02020603050405020304" pitchFamily="18" charset="0"/>
              </a:rPr>
              <a:t> </a:t>
            </a:r>
            <a:r>
              <a:rPr lang="en-US" dirty="0" err="1">
                <a:latin typeface="Calibri (Body)"/>
                <a:ea typeface="Times New Roman" panose="02020603050405020304" pitchFamily="18" charset="0"/>
              </a:rPr>
              <a:t>số</a:t>
            </a:r>
            <a:r>
              <a:rPr lang="en-US" dirty="0">
                <a:latin typeface="Calibri (Body)"/>
                <a:ea typeface="Times New Roman" panose="02020603050405020304" pitchFamily="18" charset="0"/>
              </a:rPr>
              <a:t> </a:t>
            </a:r>
            <a:r>
              <a:rPr lang="en-US" dirty="0" err="1">
                <a:latin typeface="Calibri (Body)"/>
                <a:ea typeface="Times New Roman" panose="02020603050405020304" pitchFamily="18" charset="0"/>
              </a:rPr>
              <a:t>chiều</a:t>
            </a:r>
            <a:r>
              <a:rPr lang="en-US" dirty="0">
                <a:latin typeface="Calibri (Body)"/>
                <a:ea typeface="Times New Roman" panose="02020603050405020304" pitchFamily="18" charset="0"/>
              </a:rPr>
              <a:t> </a:t>
            </a:r>
            <a:r>
              <a:rPr lang="en-US" dirty="0" err="1">
                <a:latin typeface="Calibri (Body)"/>
                <a:ea typeface="Times New Roman" panose="02020603050405020304" pitchFamily="18" charset="0"/>
              </a:rPr>
              <a:t>trước</a:t>
            </a:r>
            <a:r>
              <a:rPr lang="en-US" dirty="0">
                <a:latin typeface="Calibri (Body)"/>
                <a:ea typeface="Times New Roman" panose="02020603050405020304" pitchFamily="18" charset="0"/>
              </a:rPr>
              <a:t> </a:t>
            </a:r>
            <a:r>
              <a:rPr lang="en-US" dirty="0" err="1">
                <a:latin typeface="Calibri (Body)"/>
                <a:ea typeface="Times New Roman" panose="02020603050405020304" pitchFamily="18" charset="0"/>
              </a:rPr>
              <a:t>khi</a:t>
            </a:r>
            <a:r>
              <a:rPr lang="en-US" dirty="0">
                <a:latin typeface="Calibri (Body)"/>
                <a:ea typeface="Times New Roman" panose="02020603050405020304" pitchFamily="18" charset="0"/>
              </a:rPr>
              <a:t> </a:t>
            </a:r>
            <a:r>
              <a:rPr lang="en-US" dirty="0" err="1">
                <a:latin typeface="Calibri (Body)"/>
                <a:ea typeface="Times New Roman" panose="02020603050405020304" pitchFamily="18" charset="0"/>
              </a:rPr>
              <a:t>huấn</a:t>
            </a:r>
            <a:r>
              <a:rPr lang="en-US" dirty="0">
                <a:latin typeface="Calibri (Body)"/>
                <a:ea typeface="Times New Roman" panose="02020603050405020304" pitchFamily="18" charset="0"/>
              </a:rPr>
              <a:t> </a:t>
            </a:r>
            <a:r>
              <a:rPr lang="en-US" dirty="0" err="1">
                <a:latin typeface="Calibri (Body)"/>
                <a:ea typeface="Times New Roman" panose="02020603050405020304" pitchFamily="18" charset="0"/>
              </a:rPr>
              <a:t>luyện</a:t>
            </a:r>
            <a:r>
              <a:rPr lang="en-US" dirty="0">
                <a:latin typeface="Calibri (Body)"/>
                <a:ea typeface="Times New Roman" panose="02020603050405020304" pitchFamily="18" charset="0"/>
              </a:rPr>
              <a:t> </a:t>
            </a:r>
            <a:r>
              <a:rPr lang="en-US" dirty="0" smtClean="0">
                <a:latin typeface="Calibri (Body)"/>
                <a:ea typeface="Times New Roman" panose="02020603050405020304" pitchFamily="18" charset="0"/>
              </a:rPr>
              <a:t>ANN:</a:t>
            </a:r>
          </a:p>
          <a:p>
            <a:endParaRPr lang="en-US" dirty="0" smtClean="0">
              <a:latin typeface="Calibri (Body)"/>
              <a:ea typeface="Times New Roman" panose="02020603050405020304" pitchFamily="18" charset="0"/>
            </a:endParaRPr>
          </a:p>
          <a:p>
            <a:pPr marL="342900" indent="-342900">
              <a:buAutoNum type="arabicPeriod"/>
            </a:pPr>
            <a:r>
              <a:rPr lang="en-US" dirty="0" err="1" smtClean="0">
                <a:latin typeface="Calibri (Body)"/>
              </a:rPr>
              <a:t>Giảm</a:t>
            </a:r>
            <a:r>
              <a:rPr lang="en-US" dirty="0" smtClean="0">
                <a:latin typeface="Calibri (Body)"/>
              </a:rPr>
              <a:t> </a:t>
            </a:r>
            <a:r>
              <a:rPr lang="en-US" dirty="0" err="1">
                <a:latin typeface="Calibri (Body)"/>
              </a:rPr>
              <a:t>độ</a:t>
            </a:r>
            <a:r>
              <a:rPr lang="en-US" dirty="0">
                <a:latin typeface="Calibri (Body)"/>
              </a:rPr>
              <a:t> </a:t>
            </a:r>
            <a:r>
              <a:rPr lang="en-US" dirty="0" err="1">
                <a:latin typeface="Calibri (Body)"/>
              </a:rPr>
              <a:t>phức</a:t>
            </a:r>
            <a:r>
              <a:rPr lang="en-US" dirty="0">
                <a:latin typeface="Calibri (Body)"/>
              </a:rPr>
              <a:t> </a:t>
            </a:r>
            <a:r>
              <a:rPr lang="en-US" dirty="0" err="1">
                <a:latin typeface="Calibri (Body)"/>
              </a:rPr>
              <a:t>tạp</a:t>
            </a:r>
            <a:r>
              <a:rPr lang="en-US" dirty="0">
                <a:latin typeface="Calibri (Body)"/>
              </a:rPr>
              <a:t> </a:t>
            </a:r>
            <a:r>
              <a:rPr lang="en-US" dirty="0" err="1">
                <a:latin typeface="Calibri (Body)"/>
              </a:rPr>
              <a:t>và</a:t>
            </a:r>
            <a:r>
              <a:rPr lang="en-US" dirty="0">
                <a:latin typeface="Calibri (Body)"/>
              </a:rPr>
              <a:t> </a:t>
            </a:r>
            <a:r>
              <a:rPr lang="en-US" dirty="0" err="1">
                <a:latin typeface="Calibri (Body)"/>
              </a:rPr>
              <a:t>tránh</a:t>
            </a:r>
            <a:r>
              <a:rPr lang="en-US" dirty="0">
                <a:latin typeface="Calibri (Body)"/>
              </a:rPr>
              <a:t> </a:t>
            </a:r>
            <a:r>
              <a:rPr lang="en-US" dirty="0" smtClean="0">
                <a:latin typeface="Calibri (Body)"/>
              </a:rPr>
              <a:t>overfitting</a:t>
            </a:r>
          </a:p>
          <a:p>
            <a:pPr marL="342900" indent="-342900">
              <a:buAutoNum type="arabicPeriod"/>
            </a:pPr>
            <a:endParaRPr lang="en-US" dirty="0" smtClean="0">
              <a:latin typeface="Calibri (Body)"/>
            </a:endParaRPr>
          </a:p>
          <a:p>
            <a:pPr marL="342900" indent="-342900">
              <a:buFontTx/>
              <a:buAutoNum type="arabicPeriod"/>
            </a:pPr>
            <a:r>
              <a:rPr lang="en-US" dirty="0" err="1" smtClean="0">
                <a:latin typeface="Calibri (Body)"/>
              </a:rPr>
              <a:t>Tăng</a:t>
            </a:r>
            <a:r>
              <a:rPr lang="en-US" dirty="0" smtClean="0">
                <a:latin typeface="Calibri (Body)"/>
              </a:rPr>
              <a:t> </a:t>
            </a:r>
            <a:r>
              <a:rPr lang="en-US" dirty="0" err="1">
                <a:latin typeface="Calibri (Body)"/>
              </a:rPr>
              <a:t>tốc</a:t>
            </a:r>
            <a:r>
              <a:rPr lang="en-US" dirty="0">
                <a:latin typeface="Calibri (Body)"/>
              </a:rPr>
              <a:t> </a:t>
            </a:r>
            <a:r>
              <a:rPr lang="en-US" dirty="0" err="1">
                <a:latin typeface="Calibri (Body)"/>
              </a:rPr>
              <a:t>độ</a:t>
            </a:r>
            <a:r>
              <a:rPr lang="en-US" dirty="0">
                <a:latin typeface="Calibri (Body)"/>
              </a:rPr>
              <a:t> </a:t>
            </a:r>
            <a:r>
              <a:rPr lang="en-US" dirty="0" err="1">
                <a:latin typeface="Calibri (Body)"/>
              </a:rPr>
              <a:t>huấn</a:t>
            </a:r>
            <a:r>
              <a:rPr lang="en-US" dirty="0">
                <a:latin typeface="Calibri (Body)"/>
              </a:rPr>
              <a:t> </a:t>
            </a:r>
            <a:r>
              <a:rPr lang="en-US" dirty="0" err="1">
                <a:latin typeface="Calibri (Body)"/>
              </a:rPr>
              <a:t>luyện</a:t>
            </a:r>
            <a:r>
              <a:rPr lang="en-US" dirty="0">
                <a:latin typeface="Calibri (Body)"/>
              </a:rPr>
              <a:t> </a:t>
            </a:r>
            <a:r>
              <a:rPr lang="en-US" dirty="0" err="1">
                <a:latin typeface="Calibri (Body)"/>
              </a:rPr>
              <a:t>và</a:t>
            </a:r>
            <a:r>
              <a:rPr lang="en-US" dirty="0">
                <a:latin typeface="Calibri (Body)"/>
              </a:rPr>
              <a:t> </a:t>
            </a:r>
            <a:r>
              <a:rPr lang="en-US" dirty="0" err="1">
                <a:latin typeface="Calibri (Body)"/>
              </a:rPr>
              <a:t>tính</a:t>
            </a:r>
            <a:r>
              <a:rPr lang="en-US" dirty="0">
                <a:latin typeface="Calibri (Body)"/>
              </a:rPr>
              <a:t> </a:t>
            </a:r>
            <a:r>
              <a:rPr lang="en-US" dirty="0" err="1" smtClean="0">
                <a:latin typeface="Calibri (Body)"/>
              </a:rPr>
              <a:t>toán</a:t>
            </a:r>
            <a:endParaRPr lang="en-US" dirty="0" smtClean="0">
              <a:latin typeface="Calibri (Body)"/>
            </a:endParaRPr>
          </a:p>
          <a:p>
            <a:pPr marL="342900" indent="-342900">
              <a:buFontTx/>
              <a:buAutoNum type="arabicPeriod"/>
            </a:pPr>
            <a:endParaRPr lang="en-US" dirty="0">
              <a:latin typeface="Calibri (Body)"/>
            </a:endParaRPr>
          </a:p>
          <a:p>
            <a:pPr marL="342900" indent="-342900">
              <a:buFontTx/>
              <a:buAutoNum type="arabicPeriod"/>
            </a:pPr>
            <a:r>
              <a:rPr lang="en-US" dirty="0" err="1" smtClean="0">
                <a:latin typeface="Calibri (Body)"/>
              </a:rPr>
              <a:t>Giảm</a:t>
            </a:r>
            <a:r>
              <a:rPr lang="en-US" dirty="0" smtClean="0">
                <a:latin typeface="Calibri (Body)"/>
              </a:rPr>
              <a:t> </a:t>
            </a:r>
            <a:r>
              <a:rPr lang="en-US" dirty="0" err="1">
                <a:latin typeface="Calibri (Body)"/>
              </a:rPr>
              <a:t>nhiễu</a:t>
            </a:r>
            <a:r>
              <a:rPr lang="en-US" dirty="0">
                <a:latin typeface="Calibri (Body)"/>
              </a:rPr>
              <a:t> (noise) </a:t>
            </a:r>
            <a:r>
              <a:rPr lang="en-US" dirty="0" err="1">
                <a:latin typeface="Calibri (Body)"/>
              </a:rPr>
              <a:t>và</a:t>
            </a:r>
            <a:r>
              <a:rPr lang="en-US" dirty="0">
                <a:latin typeface="Calibri (Body)"/>
              </a:rPr>
              <a:t> </a:t>
            </a:r>
            <a:r>
              <a:rPr lang="en-US" dirty="0" err="1">
                <a:latin typeface="Calibri (Body)"/>
              </a:rPr>
              <a:t>cải</a:t>
            </a:r>
            <a:r>
              <a:rPr lang="en-US" dirty="0">
                <a:latin typeface="Calibri (Body)"/>
              </a:rPr>
              <a:t> </a:t>
            </a:r>
            <a:r>
              <a:rPr lang="en-US" dirty="0" err="1">
                <a:latin typeface="Calibri (Body)"/>
              </a:rPr>
              <a:t>thiện</a:t>
            </a:r>
            <a:r>
              <a:rPr lang="en-US" dirty="0">
                <a:latin typeface="Calibri (Body)"/>
              </a:rPr>
              <a:t> </a:t>
            </a:r>
            <a:r>
              <a:rPr lang="en-US" dirty="0" err="1">
                <a:latin typeface="Calibri (Body)"/>
              </a:rPr>
              <a:t>hiệu</a:t>
            </a:r>
            <a:r>
              <a:rPr lang="en-US" dirty="0">
                <a:latin typeface="Calibri (Body)"/>
              </a:rPr>
              <a:t> </a:t>
            </a:r>
            <a:r>
              <a:rPr lang="en-US" dirty="0" err="1" smtClean="0">
                <a:latin typeface="Calibri (Body)"/>
              </a:rPr>
              <a:t>suất</a:t>
            </a:r>
            <a:endParaRPr lang="en-US" dirty="0">
              <a:latin typeface="Calibri (Body)"/>
            </a:endParaRPr>
          </a:p>
          <a:p>
            <a:pPr marL="342900" indent="-342900">
              <a:buAutoNum type="arabicPeriod"/>
            </a:pPr>
            <a:endParaRPr lang="en-US" dirty="0">
              <a:latin typeface="Calibri (Body)"/>
            </a:endParaRPr>
          </a:p>
        </p:txBody>
      </p:sp>
    </p:spTree>
    <p:extLst>
      <p:ext uri="{BB962C8B-B14F-4D97-AF65-F5344CB8AC3E}">
        <p14:creationId xmlns:p14="http://schemas.microsoft.com/office/powerpoint/2010/main" val="702672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fade">
                                      <p:cBhvr>
                                        <p:cTn id="7" dur="500"/>
                                        <p:tgtEl>
                                          <p:spTgt spid="4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1000"/>
                                        <p:tgtEl>
                                          <p:spTgt spid="2"/>
                                        </p:tgtEl>
                                      </p:cBhvr>
                                    </p:animEffect>
                                    <p:anim calcmode="lin" valueType="num">
                                      <p:cBhvr>
                                        <p:cTn id="16" dur="1000" fill="hold"/>
                                        <p:tgtEl>
                                          <p:spTgt spid="2"/>
                                        </p:tgtEl>
                                        <p:attrNameLst>
                                          <p:attrName>ppt_x</p:attrName>
                                        </p:attrNameLst>
                                      </p:cBhvr>
                                      <p:tavLst>
                                        <p:tav tm="0">
                                          <p:val>
                                            <p:strVal val="#ppt_x"/>
                                          </p:val>
                                        </p:tav>
                                        <p:tav tm="100000">
                                          <p:val>
                                            <p:strVal val="#ppt_x"/>
                                          </p:val>
                                        </p:tav>
                                      </p:tavLst>
                                    </p:anim>
                                    <p:anim calcmode="lin" valueType="num">
                                      <p:cBhvr>
                                        <p:cTn id="17"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1000"/>
                                        <p:tgtEl>
                                          <p:spTgt spid="7"/>
                                        </p:tgtEl>
                                      </p:cBhvr>
                                    </p:animEffect>
                                    <p:anim calcmode="lin" valueType="num">
                                      <p:cBhvr>
                                        <p:cTn id="23" dur="1000" fill="hold"/>
                                        <p:tgtEl>
                                          <p:spTgt spid="7"/>
                                        </p:tgtEl>
                                        <p:attrNameLst>
                                          <p:attrName>ppt_x</p:attrName>
                                        </p:attrNameLst>
                                      </p:cBhvr>
                                      <p:tavLst>
                                        <p:tav tm="0">
                                          <p:val>
                                            <p:strVal val="#ppt_x"/>
                                          </p:val>
                                        </p:tav>
                                        <p:tav tm="100000">
                                          <p:val>
                                            <p:strVal val="#ppt_x"/>
                                          </p:val>
                                        </p:tav>
                                      </p:tavLst>
                                    </p:anim>
                                    <p:anim calcmode="lin" valueType="num">
                                      <p:cBhvr>
                                        <p:cTn id="2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3"/>
                                        </p:tgtEl>
                                        <p:attrNameLst>
                                          <p:attrName>style.visibility</p:attrName>
                                        </p:attrNameLst>
                                      </p:cBhvr>
                                      <p:to>
                                        <p:strVal val="visible"/>
                                      </p:to>
                                    </p:set>
                                    <p:animEffect transition="in" filter="fade">
                                      <p:cBhvr>
                                        <p:cTn id="29" dur="1000"/>
                                        <p:tgtEl>
                                          <p:spTgt spid="3"/>
                                        </p:tgtEl>
                                      </p:cBhvr>
                                    </p:animEffect>
                                    <p:anim calcmode="lin" valueType="num">
                                      <p:cBhvr>
                                        <p:cTn id="30" dur="1000" fill="hold"/>
                                        <p:tgtEl>
                                          <p:spTgt spid="3"/>
                                        </p:tgtEl>
                                        <p:attrNameLst>
                                          <p:attrName>ppt_x</p:attrName>
                                        </p:attrNameLst>
                                      </p:cBhvr>
                                      <p:tavLst>
                                        <p:tav tm="0">
                                          <p:val>
                                            <p:strVal val="#ppt_x"/>
                                          </p:val>
                                        </p:tav>
                                        <p:tav tm="100000">
                                          <p:val>
                                            <p:strVal val="#ppt_x"/>
                                          </p:val>
                                        </p:tav>
                                      </p:tavLst>
                                    </p:anim>
                                    <p:anim calcmode="lin" valueType="num">
                                      <p:cBhvr>
                                        <p:cTn id="31"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 grpId="0"/>
      <p:bldP spid="7" grpId="0"/>
      <p:bldP spid="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nvSpPr>
        <p:spPr>
          <a:xfrm>
            <a:off x="435707" y="1689356"/>
            <a:ext cx="11084489" cy="3416320"/>
          </a:xfrm>
          <a:prstGeom prst="rect">
            <a:avLst/>
          </a:prstGeom>
          <a:noFill/>
        </p:spPr>
        <p:txBody>
          <a:bodyPr wrap="square" rtlCol="0">
            <a:spAutoFit/>
          </a:bodyPr>
          <a:lstStyle/>
          <a:p>
            <a:r>
              <a:rPr lang="vi-VN" dirty="0">
                <a:latin typeface="Calibri (Body)"/>
              </a:rPr>
              <a:t>Để thực hiện việc phân loại, chúng tôi đã xây dựng một chương trình sử dụng mô hình </a:t>
            </a:r>
            <a:r>
              <a:rPr lang="en-US" dirty="0" smtClean="0">
                <a:latin typeface="Calibri (Body)"/>
              </a:rPr>
              <a:t>ANN</a:t>
            </a:r>
            <a:r>
              <a:rPr lang="vi-VN" dirty="0" smtClean="0">
                <a:latin typeface="Calibri (Body)"/>
              </a:rPr>
              <a:t>.</a:t>
            </a:r>
            <a:endParaRPr lang="vi-VN" dirty="0">
              <a:latin typeface="Calibri (Body)"/>
            </a:endParaRPr>
          </a:p>
          <a:p>
            <a:endParaRPr lang="en-US" dirty="0">
              <a:latin typeface="Calibri (Body)"/>
              <a:cs typeface="Times New Roman" panose="02020603050405020304" pitchFamily="18" charset="0"/>
            </a:endParaRPr>
          </a:p>
          <a:p>
            <a:pPr marL="342900" indent="-342900">
              <a:buFont typeface="Arial" panose="020B0604020202020204" pitchFamily="34" charset="0"/>
              <a:buChar char="•"/>
            </a:pPr>
            <a:r>
              <a:rPr lang="vi-VN" dirty="0">
                <a:latin typeface="Calibri (Body)"/>
              </a:rPr>
              <a:t>Xây dựng chương trình: </a:t>
            </a:r>
            <a:r>
              <a:rPr lang="en-US" dirty="0" err="1">
                <a:latin typeface="Calibri (Body)"/>
              </a:rPr>
              <a:t>Chúng</a:t>
            </a:r>
            <a:r>
              <a:rPr lang="en-US" dirty="0">
                <a:latin typeface="Calibri (Body)"/>
              </a:rPr>
              <a:t> </a:t>
            </a:r>
            <a:r>
              <a:rPr lang="en-US" dirty="0" err="1">
                <a:latin typeface="Calibri (Body)"/>
              </a:rPr>
              <a:t>tôi</a:t>
            </a:r>
            <a:r>
              <a:rPr lang="en-US" dirty="0">
                <a:latin typeface="Calibri (Body)"/>
              </a:rPr>
              <a:t> </a:t>
            </a:r>
            <a:r>
              <a:rPr lang="en-US" dirty="0" err="1">
                <a:latin typeface="Calibri (Body)"/>
              </a:rPr>
              <a:t>sử</a:t>
            </a:r>
            <a:r>
              <a:rPr lang="en-US" dirty="0">
                <a:latin typeface="Calibri (Body)"/>
              </a:rPr>
              <a:t> </a:t>
            </a:r>
            <a:r>
              <a:rPr lang="en-US" dirty="0" err="1">
                <a:latin typeface="Calibri (Body)"/>
              </a:rPr>
              <a:t>dụng</a:t>
            </a:r>
            <a:r>
              <a:rPr lang="en-US" dirty="0">
                <a:latin typeface="Calibri (Body)"/>
              </a:rPr>
              <a:t> </a:t>
            </a:r>
            <a:r>
              <a:rPr lang="en-US" dirty="0" err="1">
                <a:latin typeface="Calibri (Body)"/>
              </a:rPr>
              <a:t>MLPClassifier</a:t>
            </a:r>
            <a:r>
              <a:rPr lang="en-US" dirty="0">
                <a:latin typeface="Calibri (Body)"/>
              </a:rPr>
              <a:t> </a:t>
            </a:r>
            <a:r>
              <a:rPr lang="en-US" dirty="0" err="1">
                <a:latin typeface="Calibri (Body)"/>
              </a:rPr>
              <a:t>từ</a:t>
            </a:r>
            <a:r>
              <a:rPr lang="en-US" dirty="0">
                <a:latin typeface="Calibri (Body)"/>
              </a:rPr>
              <a:t> </a:t>
            </a:r>
            <a:r>
              <a:rPr lang="en-US" dirty="0" err="1">
                <a:latin typeface="Calibri (Body)"/>
              </a:rPr>
              <a:t>thư</a:t>
            </a:r>
            <a:r>
              <a:rPr lang="en-US" dirty="0">
                <a:latin typeface="Calibri (Body)"/>
              </a:rPr>
              <a:t> </a:t>
            </a:r>
            <a:r>
              <a:rPr lang="en-US" dirty="0" err="1">
                <a:latin typeface="Calibri (Body)"/>
              </a:rPr>
              <a:t>viện</a:t>
            </a:r>
            <a:r>
              <a:rPr lang="en-US" dirty="0">
                <a:latin typeface="Calibri (Body)"/>
              </a:rPr>
              <a:t> </a:t>
            </a:r>
            <a:r>
              <a:rPr lang="en-US" dirty="0" err="1">
                <a:latin typeface="Calibri (Body)"/>
              </a:rPr>
              <a:t>scikit</a:t>
            </a:r>
            <a:r>
              <a:rPr lang="en-US" dirty="0">
                <a:latin typeface="Calibri (Body)"/>
              </a:rPr>
              <a:t>-learn </a:t>
            </a:r>
            <a:r>
              <a:rPr lang="en-US" dirty="0" err="1">
                <a:latin typeface="Calibri (Body)"/>
              </a:rPr>
              <a:t>để</a:t>
            </a:r>
            <a:r>
              <a:rPr lang="en-US" dirty="0">
                <a:latin typeface="Calibri (Body)"/>
              </a:rPr>
              <a:t> </a:t>
            </a:r>
            <a:r>
              <a:rPr lang="en-US" dirty="0" err="1">
                <a:latin typeface="Calibri (Body)"/>
              </a:rPr>
              <a:t>xây</a:t>
            </a:r>
            <a:r>
              <a:rPr lang="en-US" dirty="0">
                <a:latin typeface="Calibri (Body)"/>
              </a:rPr>
              <a:t> </a:t>
            </a:r>
            <a:r>
              <a:rPr lang="en-US" dirty="0" err="1">
                <a:latin typeface="Calibri (Body)"/>
              </a:rPr>
              <a:t>dựng</a:t>
            </a:r>
            <a:r>
              <a:rPr lang="en-US" dirty="0">
                <a:latin typeface="Calibri (Body)"/>
              </a:rPr>
              <a:t> </a:t>
            </a:r>
            <a:r>
              <a:rPr lang="en-US" dirty="0" err="1">
                <a:latin typeface="Calibri (Body)"/>
              </a:rPr>
              <a:t>mô</a:t>
            </a:r>
            <a:r>
              <a:rPr lang="en-US" dirty="0">
                <a:latin typeface="Calibri (Body)"/>
              </a:rPr>
              <a:t> </a:t>
            </a:r>
            <a:r>
              <a:rPr lang="en-US" dirty="0" err="1">
                <a:latin typeface="Calibri (Body)"/>
              </a:rPr>
              <a:t>hình</a:t>
            </a:r>
            <a:r>
              <a:rPr lang="en-US" dirty="0">
                <a:latin typeface="Calibri (Body)"/>
              </a:rPr>
              <a:t> ANN </a:t>
            </a:r>
            <a:r>
              <a:rPr lang="en-US" dirty="0" err="1">
                <a:latin typeface="Calibri (Body)"/>
              </a:rPr>
              <a:t>với</a:t>
            </a:r>
            <a:r>
              <a:rPr lang="en-US" dirty="0">
                <a:latin typeface="Calibri (Body)"/>
              </a:rPr>
              <a:t> </a:t>
            </a:r>
            <a:r>
              <a:rPr lang="en-US" dirty="0" err="1">
                <a:latin typeface="Calibri (Body)"/>
              </a:rPr>
              <a:t>một</a:t>
            </a:r>
            <a:r>
              <a:rPr lang="en-US" dirty="0">
                <a:latin typeface="Calibri (Body)"/>
              </a:rPr>
              <a:t> </a:t>
            </a:r>
            <a:r>
              <a:rPr lang="en-US" dirty="0" err="1" smtClean="0">
                <a:latin typeface="Calibri (Body)"/>
              </a:rPr>
              <a:t>tầng</a:t>
            </a:r>
            <a:r>
              <a:rPr lang="en-US" dirty="0" smtClean="0">
                <a:latin typeface="Calibri (Body)"/>
              </a:rPr>
              <a:t> </a:t>
            </a:r>
            <a:r>
              <a:rPr lang="en-US" dirty="0" err="1">
                <a:latin typeface="Calibri (Body)"/>
              </a:rPr>
              <a:t>ẩn</a:t>
            </a:r>
            <a:r>
              <a:rPr lang="en-US" dirty="0">
                <a:latin typeface="Calibri (Body)"/>
              </a:rPr>
              <a:t> </a:t>
            </a:r>
            <a:r>
              <a:rPr lang="en-US" dirty="0" err="1">
                <a:latin typeface="Calibri (Body)"/>
              </a:rPr>
              <a:t>gồm</a:t>
            </a:r>
            <a:r>
              <a:rPr lang="en-US" dirty="0">
                <a:latin typeface="Calibri (Body)"/>
              </a:rPr>
              <a:t> 100 </a:t>
            </a:r>
            <a:r>
              <a:rPr lang="en-US" dirty="0" err="1">
                <a:latin typeface="Calibri (Body)"/>
              </a:rPr>
              <a:t>nơ-ron</a:t>
            </a:r>
            <a:r>
              <a:rPr lang="en-US" dirty="0">
                <a:latin typeface="Calibri (Body)"/>
              </a:rPr>
              <a:t>. </a:t>
            </a:r>
            <a:r>
              <a:rPr lang="en-US" dirty="0" err="1">
                <a:latin typeface="Calibri (Body)"/>
              </a:rPr>
              <a:t>Mô</a:t>
            </a:r>
            <a:r>
              <a:rPr lang="en-US" dirty="0">
                <a:latin typeface="Calibri (Body)"/>
              </a:rPr>
              <a:t> </a:t>
            </a:r>
            <a:r>
              <a:rPr lang="en-US" dirty="0" err="1">
                <a:latin typeface="Calibri (Body)"/>
              </a:rPr>
              <a:t>hình</a:t>
            </a:r>
            <a:r>
              <a:rPr lang="en-US" dirty="0">
                <a:latin typeface="Calibri (Body)"/>
              </a:rPr>
              <a:t> </a:t>
            </a:r>
            <a:r>
              <a:rPr lang="en-US" dirty="0" err="1">
                <a:latin typeface="Calibri (Body)"/>
              </a:rPr>
              <a:t>được</a:t>
            </a:r>
            <a:r>
              <a:rPr lang="en-US" dirty="0">
                <a:latin typeface="Calibri (Body)"/>
              </a:rPr>
              <a:t> </a:t>
            </a:r>
            <a:r>
              <a:rPr lang="en-US" dirty="0" err="1">
                <a:latin typeface="Calibri (Body)"/>
              </a:rPr>
              <a:t>huấn</a:t>
            </a:r>
            <a:r>
              <a:rPr lang="en-US" dirty="0">
                <a:latin typeface="Calibri (Body)"/>
              </a:rPr>
              <a:t> </a:t>
            </a:r>
            <a:r>
              <a:rPr lang="en-US" dirty="0" err="1">
                <a:latin typeface="Calibri (Body)"/>
              </a:rPr>
              <a:t>luyện</a:t>
            </a:r>
            <a:r>
              <a:rPr lang="en-US" dirty="0">
                <a:latin typeface="Calibri (Body)"/>
              </a:rPr>
              <a:t> </a:t>
            </a:r>
            <a:r>
              <a:rPr lang="en-US" dirty="0" err="1">
                <a:latin typeface="Calibri (Body)"/>
              </a:rPr>
              <a:t>với</a:t>
            </a:r>
            <a:r>
              <a:rPr lang="en-US" dirty="0">
                <a:latin typeface="Calibri (Body)"/>
              </a:rPr>
              <a:t> </a:t>
            </a:r>
            <a:r>
              <a:rPr lang="en-US" dirty="0" err="1">
                <a:latin typeface="Calibri (Body)"/>
              </a:rPr>
              <a:t>tập</a:t>
            </a:r>
            <a:r>
              <a:rPr lang="en-US" dirty="0">
                <a:latin typeface="Calibri (Body)"/>
              </a:rPr>
              <a:t> </a:t>
            </a:r>
            <a:r>
              <a:rPr lang="en-US" dirty="0" err="1">
                <a:latin typeface="Calibri (Body)"/>
              </a:rPr>
              <a:t>dữ</a:t>
            </a:r>
            <a:r>
              <a:rPr lang="en-US" dirty="0">
                <a:latin typeface="Calibri (Body)"/>
              </a:rPr>
              <a:t> </a:t>
            </a:r>
            <a:r>
              <a:rPr lang="en-US" dirty="0" err="1">
                <a:latin typeface="Calibri (Body)"/>
              </a:rPr>
              <a:t>liệu</a:t>
            </a:r>
            <a:r>
              <a:rPr lang="en-US" dirty="0">
                <a:latin typeface="Calibri (Body)"/>
              </a:rPr>
              <a:t> </a:t>
            </a:r>
            <a:r>
              <a:rPr lang="en-US" dirty="0" err="1">
                <a:latin typeface="Calibri (Body)"/>
              </a:rPr>
              <a:t>đã</a:t>
            </a:r>
            <a:r>
              <a:rPr lang="en-US" dirty="0">
                <a:latin typeface="Calibri (Body)"/>
              </a:rPr>
              <a:t> </a:t>
            </a:r>
            <a:r>
              <a:rPr lang="en-US" dirty="0" err="1">
                <a:latin typeface="Calibri (Body)"/>
              </a:rPr>
              <a:t>giảm</a:t>
            </a:r>
            <a:r>
              <a:rPr lang="en-US" dirty="0">
                <a:latin typeface="Calibri (Body)"/>
              </a:rPr>
              <a:t> </a:t>
            </a:r>
            <a:r>
              <a:rPr lang="en-US" dirty="0" err="1">
                <a:latin typeface="Calibri (Body)"/>
              </a:rPr>
              <a:t>số</a:t>
            </a:r>
            <a:r>
              <a:rPr lang="en-US" dirty="0">
                <a:latin typeface="Calibri (Body)"/>
              </a:rPr>
              <a:t> </a:t>
            </a:r>
            <a:r>
              <a:rPr lang="en-US" dirty="0" err="1">
                <a:latin typeface="Calibri (Body)"/>
              </a:rPr>
              <a:t>chiều</a:t>
            </a:r>
            <a:r>
              <a:rPr lang="en-US" dirty="0" smtClean="0">
                <a:latin typeface="Calibri (Body)"/>
              </a:rPr>
              <a:t>.</a:t>
            </a:r>
          </a:p>
          <a:p>
            <a:pPr marL="342900" indent="-342900">
              <a:buFont typeface="Arial" panose="020B0604020202020204" pitchFamily="34" charset="0"/>
              <a:buChar char="•"/>
            </a:pPr>
            <a:endParaRPr lang="en-GB" dirty="0">
              <a:latin typeface="Calibri (Body)"/>
            </a:endParaRPr>
          </a:p>
          <a:p>
            <a:pPr marL="342900" indent="-342900">
              <a:buFont typeface="Arial" panose="020B0604020202020204" pitchFamily="34" charset="0"/>
              <a:buChar char="•"/>
            </a:pPr>
            <a:r>
              <a:rPr lang="en-US" dirty="0" err="1">
                <a:latin typeface="Calibri (Body)"/>
              </a:rPr>
              <a:t>Huấn</a:t>
            </a:r>
            <a:r>
              <a:rPr lang="en-US" dirty="0">
                <a:latin typeface="Calibri (Body)"/>
              </a:rPr>
              <a:t> </a:t>
            </a:r>
            <a:r>
              <a:rPr lang="en-US" dirty="0" err="1">
                <a:latin typeface="Calibri (Body)"/>
              </a:rPr>
              <a:t>luyện</a:t>
            </a:r>
            <a:r>
              <a:rPr lang="en-US" dirty="0">
                <a:latin typeface="Calibri (Body)"/>
              </a:rPr>
              <a:t> </a:t>
            </a:r>
            <a:r>
              <a:rPr lang="en-US" dirty="0" err="1">
                <a:latin typeface="Calibri (Body)"/>
              </a:rPr>
              <a:t>mô</a:t>
            </a:r>
            <a:r>
              <a:rPr lang="en-US" dirty="0">
                <a:latin typeface="Calibri (Body)"/>
              </a:rPr>
              <a:t> </a:t>
            </a:r>
            <a:r>
              <a:rPr lang="en-US" dirty="0" err="1">
                <a:latin typeface="Calibri (Body)"/>
              </a:rPr>
              <a:t>hình</a:t>
            </a:r>
            <a:r>
              <a:rPr lang="en-US" dirty="0">
                <a:latin typeface="Calibri (Body)"/>
              </a:rPr>
              <a:t>: </a:t>
            </a:r>
            <a:r>
              <a:rPr lang="en-US" dirty="0" err="1">
                <a:latin typeface="Calibri (Body)"/>
              </a:rPr>
              <a:t>Sau</a:t>
            </a:r>
            <a:r>
              <a:rPr lang="en-US" dirty="0">
                <a:latin typeface="Calibri (Body)"/>
              </a:rPr>
              <a:t> </a:t>
            </a:r>
            <a:r>
              <a:rPr lang="en-US" dirty="0" err="1">
                <a:latin typeface="Calibri (Body)"/>
              </a:rPr>
              <a:t>đó</a:t>
            </a:r>
            <a:r>
              <a:rPr lang="en-US" dirty="0">
                <a:latin typeface="Calibri (Body)"/>
              </a:rPr>
              <a:t>, </a:t>
            </a:r>
            <a:r>
              <a:rPr lang="en-US" dirty="0" err="1">
                <a:latin typeface="Calibri (Body)"/>
              </a:rPr>
              <a:t>chúng</a:t>
            </a:r>
            <a:r>
              <a:rPr lang="en-US" dirty="0">
                <a:latin typeface="Calibri (Body)"/>
              </a:rPr>
              <a:t> </a:t>
            </a:r>
            <a:r>
              <a:rPr lang="en-US" dirty="0" err="1">
                <a:latin typeface="Calibri (Body)"/>
              </a:rPr>
              <a:t>tôi</a:t>
            </a:r>
            <a:r>
              <a:rPr lang="en-US" dirty="0">
                <a:latin typeface="Calibri (Body)"/>
              </a:rPr>
              <a:t> </a:t>
            </a:r>
            <a:r>
              <a:rPr lang="en-US" dirty="0" err="1">
                <a:latin typeface="Calibri (Body)"/>
              </a:rPr>
              <a:t>đã</a:t>
            </a:r>
            <a:r>
              <a:rPr lang="en-US" dirty="0">
                <a:latin typeface="Calibri (Body)"/>
              </a:rPr>
              <a:t> </a:t>
            </a:r>
            <a:r>
              <a:rPr lang="en-US" dirty="0" err="1">
                <a:latin typeface="Calibri (Body)"/>
              </a:rPr>
              <a:t>sử</a:t>
            </a:r>
            <a:r>
              <a:rPr lang="en-US" dirty="0">
                <a:latin typeface="Calibri (Body)"/>
              </a:rPr>
              <a:t> </a:t>
            </a:r>
            <a:r>
              <a:rPr lang="en-US" dirty="0" err="1">
                <a:latin typeface="Calibri (Body)"/>
              </a:rPr>
              <a:t>dụng</a:t>
            </a:r>
            <a:r>
              <a:rPr lang="en-US" dirty="0">
                <a:latin typeface="Calibri (Body)"/>
              </a:rPr>
              <a:t> </a:t>
            </a:r>
            <a:r>
              <a:rPr lang="en-US" dirty="0" err="1">
                <a:latin typeface="Calibri (Body)"/>
              </a:rPr>
              <a:t>tập</a:t>
            </a:r>
            <a:r>
              <a:rPr lang="en-US" dirty="0">
                <a:latin typeface="Calibri (Body)"/>
              </a:rPr>
              <a:t> </a:t>
            </a:r>
            <a:r>
              <a:rPr lang="en-US" dirty="0" err="1">
                <a:latin typeface="Calibri (Body)"/>
              </a:rPr>
              <a:t>dữ</a:t>
            </a:r>
            <a:r>
              <a:rPr lang="en-US" dirty="0">
                <a:latin typeface="Calibri (Body)"/>
              </a:rPr>
              <a:t> </a:t>
            </a:r>
            <a:r>
              <a:rPr lang="en-US" dirty="0" err="1">
                <a:latin typeface="Calibri (Body)"/>
              </a:rPr>
              <a:t>liệu</a:t>
            </a:r>
            <a:r>
              <a:rPr lang="en-US" dirty="0">
                <a:latin typeface="Calibri (Body)"/>
              </a:rPr>
              <a:t> </a:t>
            </a:r>
            <a:r>
              <a:rPr lang="en-US" dirty="0" err="1">
                <a:latin typeface="Calibri (Body)"/>
              </a:rPr>
              <a:t>huấn</a:t>
            </a:r>
            <a:r>
              <a:rPr lang="en-US" dirty="0">
                <a:latin typeface="Calibri (Body)"/>
              </a:rPr>
              <a:t> </a:t>
            </a:r>
            <a:r>
              <a:rPr lang="en-US" dirty="0" err="1">
                <a:latin typeface="Calibri (Body)"/>
              </a:rPr>
              <a:t>luyện</a:t>
            </a:r>
            <a:r>
              <a:rPr lang="en-US" dirty="0">
                <a:latin typeface="Calibri (Body)"/>
              </a:rPr>
              <a:t> </a:t>
            </a:r>
            <a:r>
              <a:rPr lang="en-US" dirty="0" err="1">
                <a:latin typeface="Calibri (Body)"/>
              </a:rPr>
              <a:t>để</a:t>
            </a:r>
            <a:r>
              <a:rPr lang="en-US" dirty="0">
                <a:latin typeface="Calibri (Body)"/>
              </a:rPr>
              <a:t> </a:t>
            </a:r>
            <a:r>
              <a:rPr lang="en-US" dirty="0" err="1">
                <a:latin typeface="Calibri (Body)"/>
              </a:rPr>
              <a:t>huấn</a:t>
            </a:r>
            <a:r>
              <a:rPr lang="en-US" dirty="0">
                <a:latin typeface="Calibri (Body)"/>
              </a:rPr>
              <a:t> </a:t>
            </a:r>
            <a:r>
              <a:rPr lang="en-US" dirty="0" err="1">
                <a:latin typeface="Calibri (Body)"/>
              </a:rPr>
              <a:t>luyện</a:t>
            </a:r>
            <a:r>
              <a:rPr lang="en-US" dirty="0">
                <a:latin typeface="Calibri (Body)"/>
              </a:rPr>
              <a:t> </a:t>
            </a:r>
            <a:r>
              <a:rPr lang="en-US" dirty="0" err="1">
                <a:latin typeface="Calibri (Body)"/>
              </a:rPr>
              <a:t>mô</a:t>
            </a:r>
            <a:r>
              <a:rPr lang="en-US" dirty="0">
                <a:latin typeface="Calibri (Body)"/>
              </a:rPr>
              <a:t> </a:t>
            </a:r>
            <a:r>
              <a:rPr lang="en-US" dirty="0" err="1">
                <a:latin typeface="Calibri (Body)"/>
              </a:rPr>
              <a:t>hình</a:t>
            </a:r>
            <a:r>
              <a:rPr lang="en-US" dirty="0">
                <a:latin typeface="Calibri (Body)"/>
              </a:rPr>
              <a:t> </a:t>
            </a:r>
            <a:r>
              <a:rPr lang="en-US" dirty="0" smtClean="0">
                <a:latin typeface="Calibri (Body)"/>
              </a:rPr>
              <a:t>ANN.</a:t>
            </a:r>
            <a:endParaRPr lang="en-US" dirty="0">
              <a:latin typeface="Calibri (Body)"/>
            </a:endParaRPr>
          </a:p>
          <a:p>
            <a:endParaRPr lang="en-US" dirty="0">
              <a:latin typeface="Calibri (Body)"/>
            </a:endParaRPr>
          </a:p>
          <a:p>
            <a:pPr marL="342900" indent="-342900">
              <a:buFont typeface="Arial" panose="020B0604020202020204" pitchFamily="34" charset="0"/>
              <a:buChar char="•"/>
            </a:pPr>
            <a:r>
              <a:rPr lang="en-US" dirty="0" err="1">
                <a:latin typeface="Calibri (Body)"/>
              </a:rPr>
              <a:t>Kiểm</a:t>
            </a:r>
            <a:r>
              <a:rPr lang="en-US" dirty="0">
                <a:latin typeface="Calibri (Body)"/>
              </a:rPr>
              <a:t> </a:t>
            </a:r>
            <a:r>
              <a:rPr lang="en-US" dirty="0" err="1">
                <a:latin typeface="Calibri (Body)"/>
              </a:rPr>
              <a:t>tra</a:t>
            </a:r>
            <a:r>
              <a:rPr lang="en-US" dirty="0">
                <a:latin typeface="Calibri (Body)"/>
              </a:rPr>
              <a:t> </a:t>
            </a:r>
            <a:r>
              <a:rPr lang="en-US" dirty="0" err="1">
                <a:latin typeface="Calibri (Body)"/>
              </a:rPr>
              <a:t>với</a:t>
            </a:r>
            <a:r>
              <a:rPr lang="en-US" dirty="0">
                <a:latin typeface="Calibri (Body)"/>
              </a:rPr>
              <a:t> </a:t>
            </a:r>
            <a:r>
              <a:rPr lang="en-US" dirty="0" err="1">
                <a:latin typeface="Calibri (Body)"/>
              </a:rPr>
              <a:t>tập</a:t>
            </a:r>
            <a:r>
              <a:rPr lang="en-US" dirty="0">
                <a:latin typeface="Calibri (Body)"/>
              </a:rPr>
              <a:t> validation: </a:t>
            </a:r>
            <a:r>
              <a:rPr lang="en-US" dirty="0" err="1">
                <a:latin typeface="Calibri (Body)"/>
              </a:rPr>
              <a:t>Cuối</a:t>
            </a:r>
            <a:r>
              <a:rPr lang="en-US" dirty="0">
                <a:latin typeface="Calibri (Body)"/>
              </a:rPr>
              <a:t> </a:t>
            </a:r>
            <a:r>
              <a:rPr lang="en-US" dirty="0" err="1">
                <a:latin typeface="Calibri (Body)"/>
              </a:rPr>
              <a:t>cùng</a:t>
            </a:r>
            <a:r>
              <a:rPr lang="en-US" dirty="0">
                <a:latin typeface="Calibri (Body)"/>
              </a:rPr>
              <a:t>, </a:t>
            </a:r>
            <a:r>
              <a:rPr lang="en-US" dirty="0" err="1">
                <a:latin typeface="Calibri (Body)"/>
              </a:rPr>
              <a:t>chúng</a:t>
            </a:r>
            <a:r>
              <a:rPr lang="en-US" dirty="0">
                <a:latin typeface="Calibri (Body)"/>
              </a:rPr>
              <a:t> </a:t>
            </a:r>
            <a:r>
              <a:rPr lang="en-US" dirty="0" err="1">
                <a:latin typeface="Calibri (Body)"/>
              </a:rPr>
              <a:t>tôi</a:t>
            </a:r>
            <a:r>
              <a:rPr lang="en-US" dirty="0">
                <a:latin typeface="Calibri (Body)"/>
              </a:rPr>
              <a:t> </a:t>
            </a:r>
            <a:r>
              <a:rPr lang="en-US" dirty="0" err="1">
                <a:latin typeface="Calibri (Body)"/>
              </a:rPr>
              <a:t>đã</a:t>
            </a:r>
            <a:r>
              <a:rPr lang="en-US" dirty="0">
                <a:latin typeface="Calibri (Body)"/>
              </a:rPr>
              <a:t> </a:t>
            </a:r>
            <a:r>
              <a:rPr lang="en-US" dirty="0" err="1">
                <a:latin typeface="Calibri (Body)"/>
              </a:rPr>
              <a:t>sử</a:t>
            </a:r>
            <a:r>
              <a:rPr lang="en-US" dirty="0">
                <a:latin typeface="Calibri (Body)"/>
              </a:rPr>
              <a:t> </a:t>
            </a:r>
            <a:r>
              <a:rPr lang="en-US" dirty="0" err="1">
                <a:latin typeface="Calibri (Body)"/>
              </a:rPr>
              <a:t>dụng</a:t>
            </a:r>
            <a:r>
              <a:rPr lang="en-US" dirty="0">
                <a:latin typeface="Calibri (Body)"/>
              </a:rPr>
              <a:t> </a:t>
            </a:r>
            <a:r>
              <a:rPr lang="en-US" dirty="0" err="1">
                <a:latin typeface="Calibri (Body)"/>
              </a:rPr>
              <a:t>tập</a:t>
            </a:r>
            <a:r>
              <a:rPr lang="en-US" dirty="0">
                <a:latin typeface="Calibri (Body)"/>
              </a:rPr>
              <a:t> </a:t>
            </a:r>
            <a:r>
              <a:rPr lang="en-US" dirty="0" err="1">
                <a:latin typeface="Calibri (Body)"/>
              </a:rPr>
              <a:t>dữ</a:t>
            </a:r>
            <a:r>
              <a:rPr lang="en-US" dirty="0">
                <a:latin typeface="Calibri (Body)"/>
              </a:rPr>
              <a:t> </a:t>
            </a:r>
            <a:r>
              <a:rPr lang="en-US" dirty="0" err="1">
                <a:latin typeface="Calibri (Body)"/>
              </a:rPr>
              <a:t>liệu</a:t>
            </a:r>
            <a:r>
              <a:rPr lang="en-US" dirty="0">
                <a:latin typeface="Calibri (Body)"/>
              </a:rPr>
              <a:t> validation </a:t>
            </a:r>
            <a:r>
              <a:rPr lang="en-US" dirty="0" err="1">
                <a:latin typeface="Calibri (Body)"/>
              </a:rPr>
              <a:t>để</a:t>
            </a:r>
            <a:r>
              <a:rPr lang="en-US" dirty="0">
                <a:latin typeface="Calibri (Body)"/>
              </a:rPr>
              <a:t> </a:t>
            </a:r>
            <a:r>
              <a:rPr lang="en-US" dirty="0" err="1">
                <a:latin typeface="Calibri (Body)"/>
              </a:rPr>
              <a:t>kiểm</a:t>
            </a:r>
            <a:r>
              <a:rPr lang="en-US" dirty="0">
                <a:latin typeface="Calibri (Body)"/>
              </a:rPr>
              <a:t> </a:t>
            </a:r>
            <a:r>
              <a:rPr lang="en-US" dirty="0" err="1">
                <a:latin typeface="Calibri (Body)"/>
              </a:rPr>
              <a:t>tra</a:t>
            </a:r>
            <a:r>
              <a:rPr lang="en-US" dirty="0">
                <a:latin typeface="Calibri (Body)"/>
              </a:rPr>
              <a:t> </a:t>
            </a:r>
            <a:r>
              <a:rPr lang="en-US" dirty="0" err="1">
                <a:latin typeface="Calibri (Body)"/>
              </a:rPr>
              <a:t>hiệu</a:t>
            </a:r>
            <a:r>
              <a:rPr lang="en-US" dirty="0">
                <a:latin typeface="Calibri (Body)"/>
              </a:rPr>
              <a:t> </a:t>
            </a:r>
            <a:r>
              <a:rPr lang="en-US" dirty="0" err="1">
                <a:latin typeface="Calibri (Body)"/>
              </a:rPr>
              <a:t>suất</a:t>
            </a:r>
            <a:r>
              <a:rPr lang="en-US" dirty="0">
                <a:latin typeface="Calibri (Body)"/>
              </a:rPr>
              <a:t> </a:t>
            </a:r>
            <a:r>
              <a:rPr lang="en-US" dirty="0" err="1">
                <a:latin typeface="Calibri (Body)"/>
              </a:rPr>
              <a:t>của</a:t>
            </a:r>
            <a:r>
              <a:rPr lang="en-US" dirty="0">
                <a:latin typeface="Calibri (Body)"/>
              </a:rPr>
              <a:t> </a:t>
            </a:r>
            <a:r>
              <a:rPr lang="en-US" dirty="0" err="1">
                <a:latin typeface="Calibri (Body)"/>
              </a:rPr>
              <a:t>mô</a:t>
            </a:r>
            <a:r>
              <a:rPr lang="en-US" dirty="0">
                <a:latin typeface="Calibri (Body)"/>
              </a:rPr>
              <a:t> </a:t>
            </a:r>
            <a:r>
              <a:rPr lang="en-US" dirty="0" err="1">
                <a:latin typeface="Calibri (Body)"/>
              </a:rPr>
              <a:t>hình</a:t>
            </a:r>
            <a:endParaRPr lang="en-US" dirty="0">
              <a:latin typeface="Calibri (Body)"/>
            </a:endParaRPr>
          </a:p>
          <a:p>
            <a:pPr marL="342900" indent="-342900">
              <a:buFont typeface="Arial" panose="020B0604020202020204" pitchFamily="34" charset="0"/>
              <a:buChar char="•"/>
            </a:pPr>
            <a:endParaRPr lang="en-US" dirty="0">
              <a:latin typeface="Calibri (Body)"/>
              <a:cs typeface="Times New Roman" panose="02020603050405020304" pitchFamily="18" charset="0"/>
            </a:endParaRPr>
          </a:p>
          <a:p>
            <a:pPr marL="342900" indent="-342900">
              <a:buFont typeface="Arial" panose="020B0604020202020204" pitchFamily="34" charset="0"/>
              <a:buChar char="•"/>
            </a:pPr>
            <a:r>
              <a:rPr lang="en-US" dirty="0" err="1">
                <a:latin typeface="Calibri (Body)"/>
              </a:rPr>
              <a:t>Kiểm</a:t>
            </a:r>
            <a:r>
              <a:rPr lang="en-US" dirty="0">
                <a:latin typeface="Calibri (Body)"/>
              </a:rPr>
              <a:t> </a:t>
            </a:r>
            <a:r>
              <a:rPr lang="en-US" dirty="0" err="1">
                <a:latin typeface="Calibri (Body)"/>
              </a:rPr>
              <a:t>tra</a:t>
            </a:r>
            <a:r>
              <a:rPr lang="en-US" dirty="0">
                <a:latin typeface="Calibri (Body)"/>
              </a:rPr>
              <a:t> </a:t>
            </a:r>
            <a:r>
              <a:rPr lang="en-US" dirty="0" err="1">
                <a:latin typeface="Calibri (Body)"/>
              </a:rPr>
              <a:t>và</a:t>
            </a:r>
            <a:r>
              <a:rPr lang="en-US" dirty="0">
                <a:latin typeface="Calibri (Body)"/>
              </a:rPr>
              <a:t> </a:t>
            </a:r>
            <a:r>
              <a:rPr lang="en-US" dirty="0" err="1">
                <a:latin typeface="Calibri (Body)"/>
              </a:rPr>
              <a:t>đánh</a:t>
            </a:r>
            <a:r>
              <a:rPr lang="en-US" dirty="0">
                <a:latin typeface="Calibri (Body)"/>
              </a:rPr>
              <a:t> </a:t>
            </a:r>
            <a:r>
              <a:rPr lang="en-US" dirty="0" err="1">
                <a:latin typeface="Calibri (Body)"/>
              </a:rPr>
              <a:t>giá</a:t>
            </a:r>
            <a:r>
              <a:rPr lang="en-US" dirty="0">
                <a:latin typeface="Calibri (Body)"/>
              </a:rPr>
              <a:t> </a:t>
            </a:r>
            <a:r>
              <a:rPr lang="en-US" dirty="0" err="1">
                <a:latin typeface="Calibri (Body)"/>
              </a:rPr>
              <a:t>hiệu</a:t>
            </a:r>
            <a:r>
              <a:rPr lang="en-US" dirty="0">
                <a:latin typeface="Calibri (Body)"/>
              </a:rPr>
              <a:t> </a:t>
            </a:r>
            <a:r>
              <a:rPr lang="en-US" dirty="0" err="1">
                <a:latin typeface="Calibri (Body)"/>
              </a:rPr>
              <a:t>suất</a:t>
            </a:r>
            <a:r>
              <a:rPr lang="en-US" dirty="0">
                <a:latin typeface="Calibri (Body)"/>
              </a:rPr>
              <a:t>: </a:t>
            </a:r>
            <a:r>
              <a:rPr lang="en-US" dirty="0" err="1">
                <a:latin typeface="Calibri (Body)"/>
              </a:rPr>
              <a:t>Sau</a:t>
            </a:r>
            <a:r>
              <a:rPr lang="en-US" dirty="0">
                <a:latin typeface="Calibri (Body)"/>
              </a:rPr>
              <a:t> </a:t>
            </a:r>
            <a:r>
              <a:rPr lang="en-US" dirty="0" err="1">
                <a:latin typeface="Calibri (Body)"/>
              </a:rPr>
              <a:t>khi</a:t>
            </a:r>
            <a:r>
              <a:rPr lang="en-US" dirty="0">
                <a:latin typeface="Calibri (Body)"/>
              </a:rPr>
              <a:t> </a:t>
            </a:r>
            <a:r>
              <a:rPr lang="en-US" dirty="0" err="1">
                <a:latin typeface="Calibri (Body)"/>
              </a:rPr>
              <a:t>huấn</a:t>
            </a:r>
            <a:r>
              <a:rPr lang="en-US" dirty="0">
                <a:latin typeface="Calibri (Body)"/>
              </a:rPr>
              <a:t> </a:t>
            </a:r>
            <a:r>
              <a:rPr lang="en-US" dirty="0" err="1">
                <a:latin typeface="Calibri (Body)"/>
              </a:rPr>
              <a:t>luyện</a:t>
            </a:r>
            <a:r>
              <a:rPr lang="en-US" dirty="0">
                <a:latin typeface="Calibri (Body)"/>
              </a:rPr>
              <a:t>, </a:t>
            </a:r>
            <a:r>
              <a:rPr lang="en-US" dirty="0" err="1">
                <a:latin typeface="Calibri (Body)"/>
              </a:rPr>
              <a:t>chúng</a:t>
            </a:r>
            <a:r>
              <a:rPr lang="en-US" dirty="0">
                <a:latin typeface="Calibri (Body)"/>
              </a:rPr>
              <a:t> </a:t>
            </a:r>
            <a:r>
              <a:rPr lang="en-US" dirty="0" err="1">
                <a:latin typeface="Calibri (Body)"/>
              </a:rPr>
              <a:t>tôi</a:t>
            </a:r>
            <a:r>
              <a:rPr lang="en-US" dirty="0">
                <a:latin typeface="Calibri (Body)"/>
              </a:rPr>
              <a:t> </a:t>
            </a:r>
            <a:r>
              <a:rPr lang="en-US" dirty="0" err="1">
                <a:latin typeface="Calibri (Body)"/>
              </a:rPr>
              <a:t>sử</a:t>
            </a:r>
            <a:r>
              <a:rPr lang="en-US" dirty="0">
                <a:latin typeface="Calibri (Body)"/>
              </a:rPr>
              <a:t> </a:t>
            </a:r>
            <a:r>
              <a:rPr lang="en-US" dirty="0" err="1">
                <a:latin typeface="Calibri (Body)"/>
              </a:rPr>
              <a:t>dụng</a:t>
            </a:r>
            <a:r>
              <a:rPr lang="en-US" dirty="0">
                <a:latin typeface="Calibri (Body)"/>
              </a:rPr>
              <a:t> </a:t>
            </a:r>
            <a:r>
              <a:rPr lang="en-US" dirty="0" err="1">
                <a:latin typeface="Calibri (Body)"/>
              </a:rPr>
              <a:t>tập</a:t>
            </a:r>
            <a:r>
              <a:rPr lang="en-US" dirty="0">
                <a:latin typeface="Calibri (Body)"/>
              </a:rPr>
              <a:t> </a:t>
            </a:r>
            <a:r>
              <a:rPr lang="en-US" dirty="0" err="1">
                <a:latin typeface="Calibri (Body)"/>
              </a:rPr>
              <a:t>kiểm</a:t>
            </a:r>
            <a:r>
              <a:rPr lang="en-US" dirty="0">
                <a:latin typeface="Calibri (Body)"/>
              </a:rPr>
              <a:t> </a:t>
            </a:r>
            <a:r>
              <a:rPr lang="en-US" dirty="0" err="1">
                <a:latin typeface="Calibri (Body)"/>
              </a:rPr>
              <a:t>tra</a:t>
            </a:r>
            <a:r>
              <a:rPr lang="en-US" dirty="0">
                <a:latin typeface="Calibri (Body)"/>
              </a:rPr>
              <a:t> </a:t>
            </a:r>
            <a:r>
              <a:rPr lang="en-US" dirty="0" err="1">
                <a:latin typeface="Calibri (Body)"/>
              </a:rPr>
              <a:t>để</a:t>
            </a:r>
            <a:r>
              <a:rPr lang="en-US" dirty="0">
                <a:latin typeface="Calibri (Body)"/>
              </a:rPr>
              <a:t> </a:t>
            </a:r>
            <a:r>
              <a:rPr lang="en-US" dirty="0" err="1">
                <a:latin typeface="Calibri (Body)"/>
              </a:rPr>
              <a:t>đánh</a:t>
            </a:r>
            <a:r>
              <a:rPr lang="en-US" dirty="0">
                <a:latin typeface="Calibri (Body)"/>
              </a:rPr>
              <a:t> </a:t>
            </a:r>
            <a:r>
              <a:rPr lang="en-US" dirty="0" err="1">
                <a:latin typeface="Calibri (Body)"/>
              </a:rPr>
              <a:t>giá</a:t>
            </a:r>
            <a:r>
              <a:rPr lang="en-US" dirty="0">
                <a:latin typeface="Calibri (Body)"/>
              </a:rPr>
              <a:t> </a:t>
            </a:r>
            <a:r>
              <a:rPr lang="en-US" dirty="0" err="1">
                <a:latin typeface="Calibri (Body)"/>
              </a:rPr>
              <a:t>hiệu</a:t>
            </a:r>
            <a:r>
              <a:rPr lang="en-US" dirty="0">
                <a:latin typeface="Calibri (Body)"/>
              </a:rPr>
              <a:t> </a:t>
            </a:r>
            <a:r>
              <a:rPr lang="en-US" dirty="0" err="1">
                <a:latin typeface="Calibri (Body)"/>
              </a:rPr>
              <a:t>suất</a:t>
            </a:r>
            <a:r>
              <a:rPr lang="en-US" dirty="0">
                <a:latin typeface="Calibri (Body)"/>
              </a:rPr>
              <a:t> </a:t>
            </a:r>
            <a:r>
              <a:rPr lang="en-US" dirty="0" err="1">
                <a:latin typeface="Calibri (Body)"/>
              </a:rPr>
              <a:t>của</a:t>
            </a:r>
            <a:r>
              <a:rPr lang="en-US" dirty="0">
                <a:latin typeface="Calibri (Body)"/>
              </a:rPr>
              <a:t> </a:t>
            </a:r>
            <a:r>
              <a:rPr lang="en-US" dirty="0" err="1">
                <a:latin typeface="Calibri (Body)"/>
              </a:rPr>
              <a:t>mô</a:t>
            </a:r>
            <a:r>
              <a:rPr lang="en-US" dirty="0">
                <a:latin typeface="Calibri (Body)"/>
              </a:rPr>
              <a:t> </a:t>
            </a:r>
            <a:r>
              <a:rPr lang="en-US" dirty="0" err="1">
                <a:latin typeface="Calibri (Body)"/>
              </a:rPr>
              <a:t>hình</a:t>
            </a:r>
            <a:r>
              <a:rPr lang="en-US" dirty="0">
                <a:latin typeface="Calibri (Body)"/>
              </a:rPr>
              <a:t>. </a:t>
            </a:r>
            <a:endParaRPr lang="en-US" dirty="0">
              <a:latin typeface="Calibri (Body)"/>
              <a:cs typeface="Times New Roman" panose="02020603050405020304" pitchFamily="18" charset="0"/>
            </a:endParaRPr>
          </a:p>
        </p:txBody>
      </p:sp>
      <p:grpSp>
        <p:nvGrpSpPr>
          <p:cNvPr id="45" name="组合 44"/>
          <p:cNvGrpSpPr/>
          <p:nvPr/>
        </p:nvGrpSpPr>
        <p:grpSpPr>
          <a:xfrm>
            <a:off x="2988707" y="502739"/>
            <a:ext cx="8444146" cy="593308"/>
            <a:chOff x="1037992" y="-196672"/>
            <a:chExt cx="4203131" cy="593308"/>
          </a:xfrm>
        </p:grpSpPr>
        <p:sp>
          <p:nvSpPr>
            <p:cNvPr id="46" name="文本框 45"/>
            <p:cNvSpPr txBox="1"/>
            <p:nvPr/>
          </p:nvSpPr>
          <p:spPr>
            <a:xfrm>
              <a:off x="1037992" y="-196672"/>
              <a:ext cx="4203131" cy="438582"/>
            </a:xfrm>
            <a:prstGeom prst="rect">
              <a:avLst/>
            </a:prstGeom>
            <a:noFill/>
          </p:spPr>
          <p:txBody>
            <a:bodyPr wrap="square" lIns="68580" tIns="34290" rIns="68580" bIns="34290" rtlCol="0">
              <a:spAutoFit/>
            </a:bodyPr>
            <a:lstStyle/>
            <a:p>
              <a:pPr defTabSz="685800"/>
              <a:r>
                <a:rPr lang="en-US" altLang="zh-CN" sz="2400" b="1" dirty="0">
                  <a:latin typeface="Times New Roman" panose="02020603050405020304" pitchFamily="18" charset="0"/>
                  <a:ea typeface="微软雅黑"/>
                  <a:cs typeface="Times New Roman" panose="02020603050405020304" pitchFamily="18" charset="0"/>
                  <a:sym typeface="+mn-lt"/>
                </a:rPr>
                <a:t>PHÂN LOẠI SỬ DỤNG MÔ </a:t>
              </a:r>
              <a:r>
                <a:rPr lang="en-US" altLang="zh-CN" sz="2400" b="1" dirty="0" smtClean="0">
                  <a:latin typeface="Times New Roman" panose="02020603050405020304" pitchFamily="18" charset="0"/>
                  <a:ea typeface="微软雅黑"/>
                  <a:cs typeface="Times New Roman" panose="02020603050405020304" pitchFamily="18" charset="0"/>
                  <a:sym typeface="+mn-lt"/>
                </a:rPr>
                <a:t>HÌNH ANN</a:t>
              </a:r>
              <a:endParaRPr lang="zh-CN" altLang="en-US" sz="2400" b="1" dirty="0">
                <a:latin typeface="Times New Roman" panose="02020603050405020304" pitchFamily="18" charset="0"/>
                <a:ea typeface="微软雅黑"/>
                <a:cs typeface="Times New Roman" panose="02020603050405020304" pitchFamily="18" charset="0"/>
                <a:sym typeface="+mn-lt"/>
              </a:endParaRPr>
            </a:p>
          </p:txBody>
        </p:sp>
        <p:cxnSp>
          <p:nvCxnSpPr>
            <p:cNvPr id="47" name="直接连接符 46"/>
            <p:cNvCxnSpPr>
              <a:cxnSpLocks/>
            </p:cNvCxnSpPr>
            <p:nvPr/>
          </p:nvCxnSpPr>
          <p:spPr>
            <a:xfrm>
              <a:off x="1180519" y="396636"/>
              <a:ext cx="2591562" cy="0"/>
            </a:xfrm>
            <a:prstGeom prst="line">
              <a:avLst/>
            </a:prstGeom>
            <a:noFill/>
            <a:ln w="9525" cap="flat" cmpd="sng" algn="ctr">
              <a:solidFill>
                <a:schemeClr val="tx1">
                  <a:lumMod val="85000"/>
                  <a:lumOff val="15000"/>
                </a:schemeClr>
              </a:solidFill>
              <a:prstDash val="solid"/>
              <a:miter lim="800000"/>
            </a:ln>
            <a:effectLst/>
          </p:spPr>
        </p:cxnSp>
      </p:grpSp>
    </p:spTree>
    <p:extLst>
      <p:ext uri="{BB962C8B-B14F-4D97-AF65-F5344CB8AC3E}">
        <p14:creationId xmlns:p14="http://schemas.microsoft.com/office/powerpoint/2010/main" val="2858360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fade">
                                      <p:cBhvr>
                                        <p:cTn id="7" dur="500"/>
                                        <p:tgtEl>
                                          <p:spTgt spid="45"/>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1000"/>
                                        <p:tgtEl>
                                          <p:spTgt spid="18"/>
                                        </p:tgtEl>
                                      </p:cBhvr>
                                    </p:animEffect>
                                    <p:anim calcmode="lin" valueType="num">
                                      <p:cBhvr>
                                        <p:cTn id="11" dur="1000" fill="hold"/>
                                        <p:tgtEl>
                                          <p:spTgt spid="18"/>
                                        </p:tgtEl>
                                        <p:attrNameLst>
                                          <p:attrName>ppt_x</p:attrName>
                                        </p:attrNameLst>
                                      </p:cBhvr>
                                      <p:tavLst>
                                        <p:tav tm="0">
                                          <p:val>
                                            <p:strVal val="#ppt_x"/>
                                          </p:val>
                                        </p:tav>
                                        <p:tav tm="100000">
                                          <p:val>
                                            <p:strVal val="#ppt_x"/>
                                          </p:val>
                                        </p:tav>
                                      </p:tavLst>
                                    </p:anim>
                                    <p:anim calcmode="lin" valueType="num">
                                      <p:cBhvr>
                                        <p:cTn id="12"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nvSpPr>
        <p:spPr>
          <a:xfrm>
            <a:off x="547057" y="1616498"/>
            <a:ext cx="11084489" cy="369332"/>
          </a:xfrm>
          <a:prstGeom prst="rect">
            <a:avLst/>
          </a:prstGeom>
          <a:noFill/>
        </p:spPr>
        <p:txBody>
          <a:bodyPr wrap="square" rtlCol="0">
            <a:spAutoFit/>
          </a:bodyPr>
          <a:lstStyle/>
          <a:p>
            <a:r>
              <a:rPr lang="en-US" dirty="0" err="1"/>
              <a:t>Sau</a:t>
            </a:r>
            <a:r>
              <a:rPr lang="en-US" dirty="0"/>
              <a:t> </a:t>
            </a:r>
            <a:r>
              <a:rPr lang="en-US" dirty="0" err="1"/>
              <a:t>khi</a:t>
            </a:r>
            <a:r>
              <a:rPr lang="en-US" dirty="0"/>
              <a:t> </a:t>
            </a:r>
            <a:r>
              <a:rPr lang="en-US" dirty="0" err="1"/>
              <a:t>huấn</a:t>
            </a:r>
            <a:r>
              <a:rPr lang="en-US" dirty="0"/>
              <a:t> </a:t>
            </a:r>
            <a:r>
              <a:rPr lang="en-US" dirty="0" err="1"/>
              <a:t>luyện</a:t>
            </a:r>
            <a:r>
              <a:rPr lang="en-US" dirty="0"/>
              <a:t> </a:t>
            </a:r>
            <a:r>
              <a:rPr lang="en-US" dirty="0" err="1"/>
              <a:t>mô</a:t>
            </a:r>
            <a:r>
              <a:rPr lang="en-US" dirty="0"/>
              <a:t> </a:t>
            </a:r>
            <a:r>
              <a:rPr lang="en-US" dirty="0" err="1"/>
              <a:t>hình</a:t>
            </a:r>
            <a:r>
              <a:rPr lang="en-US" dirty="0"/>
              <a:t> ANN, </a:t>
            </a:r>
            <a:r>
              <a:rPr lang="en-US" dirty="0" err="1"/>
              <a:t>chúng</a:t>
            </a:r>
            <a:r>
              <a:rPr lang="en-US" dirty="0"/>
              <a:t> </a:t>
            </a:r>
            <a:r>
              <a:rPr lang="en-US" dirty="0" err="1"/>
              <a:t>tôi</a:t>
            </a:r>
            <a:r>
              <a:rPr lang="en-US" dirty="0"/>
              <a:t> </a:t>
            </a:r>
            <a:r>
              <a:rPr lang="en-US" dirty="0" err="1"/>
              <a:t>đã</a:t>
            </a:r>
            <a:r>
              <a:rPr lang="en-US" dirty="0"/>
              <a:t> </a:t>
            </a:r>
            <a:r>
              <a:rPr lang="en-US" dirty="0" err="1"/>
              <a:t>kiểm</a:t>
            </a:r>
            <a:r>
              <a:rPr lang="en-US" dirty="0"/>
              <a:t> </a:t>
            </a:r>
            <a:r>
              <a:rPr lang="en-US" dirty="0" err="1"/>
              <a:t>tra</a:t>
            </a:r>
            <a:r>
              <a:rPr lang="en-US" dirty="0"/>
              <a:t> </a:t>
            </a:r>
            <a:r>
              <a:rPr lang="en-US" dirty="0" err="1"/>
              <a:t>hiệu</a:t>
            </a:r>
            <a:r>
              <a:rPr lang="en-US" dirty="0"/>
              <a:t> </a:t>
            </a:r>
            <a:r>
              <a:rPr lang="en-US" dirty="0" err="1"/>
              <a:t>suất</a:t>
            </a:r>
            <a:r>
              <a:rPr lang="en-US" dirty="0"/>
              <a:t> </a:t>
            </a:r>
            <a:r>
              <a:rPr lang="en-US" dirty="0" err="1"/>
              <a:t>trên</a:t>
            </a:r>
            <a:r>
              <a:rPr lang="en-US" dirty="0"/>
              <a:t> </a:t>
            </a:r>
            <a:r>
              <a:rPr lang="en-US" dirty="0" err="1"/>
              <a:t>tập</a:t>
            </a:r>
            <a:r>
              <a:rPr lang="en-US" dirty="0"/>
              <a:t> </a:t>
            </a:r>
            <a:r>
              <a:rPr lang="en-US" dirty="0" err="1"/>
              <a:t>kiểm</a:t>
            </a:r>
            <a:r>
              <a:rPr lang="en-US" dirty="0"/>
              <a:t> </a:t>
            </a:r>
            <a:r>
              <a:rPr lang="en-US" dirty="0" err="1"/>
              <a:t>tra</a:t>
            </a:r>
            <a:r>
              <a:rPr lang="en-US" dirty="0"/>
              <a:t> </a:t>
            </a:r>
            <a:r>
              <a:rPr lang="en-US" dirty="0" err="1"/>
              <a:t>và</a:t>
            </a:r>
            <a:r>
              <a:rPr lang="en-US" dirty="0"/>
              <a:t> </a:t>
            </a:r>
            <a:r>
              <a:rPr lang="en-US" dirty="0" err="1"/>
              <a:t>thu</a:t>
            </a:r>
            <a:r>
              <a:rPr lang="en-US" dirty="0"/>
              <a:t> </a:t>
            </a:r>
            <a:r>
              <a:rPr lang="en-US" dirty="0" err="1"/>
              <a:t>được</a:t>
            </a:r>
            <a:r>
              <a:rPr lang="en-US" dirty="0"/>
              <a:t> </a:t>
            </a:r>
            <a:r>
              <a:rPr lang="en-US" dirty="0" err="1"/>
              <a:t>các</a:t>
            </a:r>
            <a:r>
              <a:rPr lang="en-US" dirty="0"/>
              <a:t> </a:t>
            </a:r>
            <a:r>
              <a:rPr lang="en-US" dirty="0" err="1"/>
              <a:t>kết</a:t>
            </a:r>
            <a:r>
              <a:rPr lang="en-US" dirty="0"/>
              <a:t> </a:t>
            </a:r>
            <a:r>
              <a:rPr lang="en-US" dirty="0" err="1"/>
              <a:t>quả</a:t>
            </a:r>
            <a:r>
              <a:rPr lang="en-US" dirty="0"/>
              <a:t> </a:t>
            </a:r>
            <a:r>
              <a:rPr lang="en-US" dirty="0" err="1"/>
              <a:t>sau</a:t>
            </a:r>
            <a:r>
              <a:rPr lang="en-US" dirty="0"/>
              <a:t>:</a:t>
            </a:r>
          </a:p>
        </p:txBody>
      </p:sp>
      <p:grpSp>
        <p:nvGrpSpPr>
          <p:cNvPr id="45" name="组合 44"/>
          <p:cNvGrpSpPr/>
          <p:nvPr/>
        </p:nvGrpSpPr>
        <p:grpSpPr>
          <a:xfrm>
            <a:off x="3248669" y="641456"/>
            <a:ext cx="8755684" cy="445798"/>
            <a:chOff x="1180519" y="-49162"/>
            <a:chExt cx="4358201" cy="445798"/>
          </a:xfrm>
        </p:grpSpPr>
        <p:sp>
          <p:nvSpPr>
            <p:cNvPr id="46" name="文本框 45"/>
            <p:cNvSpPr txBox="1"/>
            <p:nvPr/>
          </p:nvSpPr>
          <p:spPr>
            <a:xfrm>
              <a:off x="1335589" y="-49162"/>
              <a:ext cx="4203131" cy="438582"/>
            </a:xfrm>
            <a:prstGeom prst="rect">
              <a:avLst/>
            </a:prstGeom>
            <a:noFill/>
          </p:spPr>
          <p:txBody>
            <a:bodyPr wrap="square" lIns="68580" tIns="34290" rIns="68580" bIns="34290" rtlCol="0">
              <a:spAutoFit/>
            </a:bodyPr>
            <a:lstStyle/>
            <a:p>
              <a:pPr defTabSz="685800"/>
              <a:r>
                <a:rPr lang="en-US" altLang="zh-CN" sz="2400" b="1" dirty="0" smtClean="0">
                  <a:latin typeface="Times New Roman" panose="02020603050405020304" pitchFamily="18" charset="0"/>
                  <a:ea typeface="微软雅黑"/>
                  <a:cs typeface="Times New Roman" panose="02020603050405020304" pitchFamily="18" charset="0"/>
                  <a:sym typeface="+mn-lt"/>
                </a:rPr>
                <a:t>KẾT LUẬN VÀ THẢO LUẬN</a:t>
              </a:r>
              <a:endParaRPr lang="zh-CN" altLang="en-US" sz="2400" b="1" dirty="0">
                <a:latin typeface="Times New Roman" panose="02020603050405020304" pitchFamily="18" charset="0"/>
                <a:ea typeface="微软雅黑"/>
                <a:cs typeface="Times New Roman" panose="02020603050405020304" pitchFamily="18" charset="0"/>
                <a:sym typeface="+mn-lt"/>
              </a:endParaRPr>
            </a:p>
          </p:txBody>
        </p:sp>
        <p:cxnSp>
          <p:nvCxnSpPr>
            <p:cNvPr id="47" name="直接连接符 46"/>
            <p:cNvCxnSpPr>
              <a:cxnSpLocks/>
            </p:cNvCxnSpPr>
            <p:nvPr/>
          </p:nvCxnSpPr>
          <p:spPr>
            <a:xfrm>
              <a:off x="1180519" y="396636"/>
              <a:ext cx="2591562" cy="0"/>
            </a:xfrm>
            <a:prstGeom prst="line">
              <a:avLst/>
            </a:prstGeom>
            <a:noFill/>
            <a:ln w="9525" cap="flat" cmpd="sng" algn="ctr">
              <a:solidFill>
                <a:schemeClr val="tx1">
                  <a:lumMod val="85000"/>
                  <a:lumOff val="15000"/>
                </a:schemeClr>
              </a:solidFill>
              <a:prstDash val="solid"/>
              <a:miter lim="800000"/>
            </a:ln>
            <a:effectLst/>
          </p:spPr>
        </p:cxnSp>
      </p:grpSp>
      <p:sp>
        <p:nvSpPr>
          <p:cNvPr id="3" name="Rectangle 2"/>
          <p:cNvSpPr/>
          <p:nvPr/>
        </p:nvSpPr>
        <p:spPr>
          <a:xfrm>
            <a:off x="547057" y="2222462"/>
            <a:ext cx="7854462" cy="2441759"/>
          </a:xfrm>
          <a:prstGeom prst="rect">
            <a:avLst/>
          </a:prstGeom>
        </p:spPr>
        <p:txBody>
          <a:bodyPr wrap="square">
            <a:spAutoFit/>
          </a:bodyPr>
          <a:lstStyle/>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b="1" dirty="0" err="1">
                <a:latin typeface="Calibri (Body)"/>
                <a:ea typeface="Times New Roman" panose="02020603050405020304" pitchFamily="18" charset="0"/>
                <a:cs typeface="Times New Roman" panose="02020603050405020304" pitchFamily="18" charset="0"/>
              </a:rPr>
              <a:t>Độ</a:t>
            </a:r>
            <a:r>
              <a:rPr lang="en-US" b="1" dirty="0">
                <a:latin typeface="Calibri (Body)"/>
                <a:ea typeface="Times New Roman" panose="02020603050405020304" pitchFamily="18" charset="0"/>
                <a:cs typeface="Times New Roman" panose="02020603050405020304" pitchFamily="18" charset="0"/>
              </a:rPr>
              <a:t> </a:t>
            </a:r>
            <a:r>
              <a:rPr lang="en-US" b="1" dirty="0" err="1">
                <a:latin typeface="Calibri (Body)"/>
                <a:ea typeface="Times New Roman" panose="02020603050405020304" pitchFamily="18" charset="0"/>
                <a:cs typeface="Times New Roman" panose="02020603050405020304" pitchFamily="18" charset="0"/>
              </a:rPr>
              <a:t>chính</a:t>
            </a:r>
            <a:r>
              <a:rPr lang="en-US" b="1" dirty="0">
                <a:latin typeface="Calibri (Body)"/>
                <a:ea typeface="Times New Roman" panose="02020603050405020304" pitchFamily="18" charset="0"/>
                <a:cs typeface="Times New Roman" panose="02020603050405020304" pitchFamily="18" charset="0"/>
              </a:rPr>
              <a:t> </a:t>
            </a:r>
            <a:r>
              <a:rPr lang="en-US" b="1" dirty="0" err="1">
                <a:latin typeface="Calibri (Body)"/>
                <a:ea typeface="Times New Roman" panose="02020603050405020304" pitchFamily="18" charset="0"/>
                <a:cs typeface="Times New Roman" panose="02020603050405020304" pitchFamily="18" charset="0"/>
              </a:rPr>
              <a:t>xác</a:t>
            </a:r>
            <a:r>
              <a:rPr lang="en-US" dirty="0">
                <a:latin typeface="Calibri (Body)"/>
                <a:ea typeface="Times New Roman" panose="02020603050405020304" pitchFamily="18" charset="0"/>
                <a:cs typeface="Times New Roman" panose="02020603050405020304" pitchFamily="18" charset="0"/>
              </a:rPr>
              <a:t>: </a:t>
            </a:r>
            <a:r>
              <a:rPr lang="en-US" dirty="0" err="1">
                <a:latin typeface="Calibri (Body)"/>
                <a:ea typeface="Times New Roman" panose="02020603050405020304" pitchFamily="18" charset="0"/>
                <a:cs typeface="Times New Roman" panose="02020603050405020304" pitchFamily="18" charset="0"/>
              </a:rPr>
              <a:t>Mô</a:t>
            </a:r>
            <a:r>
              <a:rPr lang="en-US" dirty="0">
                <a:latin typeface="Calibri (Body)"/>
                <a:ea typeface="Times New Roman" panose="02020603050405020304" pitchFamily="18" charset="0"/>
                <a:cs typeface="Times New Roman" panose="02020603050405020304" pitchFamily="18" charset="0"/>
              </a:rPr>
              <a:t> </a:t>
            </a:r>
            <a:r>
              <a:rPr lang="en-US" dirty="0" err="1">
                <a:latin typeface="Calibri (Body)"/>
                <a:ea typeface="Times New Roman" panose="02020603050405020304" pitchFamily="18" charset="0"/>
                <a:cs typeface="Times New Roman" panose="02020603050405020304" pitchFamily="18" charset="0"/>
              </a:rPr>
              <a:t>hình</a:t>
            </a:r>
            <a:r>
              <a:rPr lang="en-US" dirty="0">
                <a:latin typeface="Calibri (Body)"/>
                <a:ea typeface="Times New Roman" panose="02020603050405020304" pitchFamily="18" charset="0"/>
                <a:cs typeface="Times New Roman" panose="02020603050405020304" pitchFamily="18" charset="0"/>
              </a:rPr>
              <a:t> </a:t>
            </a:r>
            <a:r>
              <a:rPr lang="en-US" dirty="0" err="1">
                <a:latin typeface="Calibri (Body)"/>
                <a:ea typeface="Times New Roman" panose="02020603050405020304" pitchFamily="18" charset="0"/>
                <a:cs typeface="Times New Roman" panose="02020603050405020304" pitchFamily="18" charset="0"/>
              </a:rPr>
              <a:t>đạt</a:t>
            </a:r>
            <a:r>
              <a:rPr lang="en-US" dirty="0">
                <a:latin typeface="Calibri (Body)"/>
                <a:ea typeface="Times New Roman" panose="02020603050405020304" pitchFamily="18" charset="0"/>
                <a:cs typeface="Times New Roman" panose="02020603050405020304" pitchFamily="18" charset="0"/>
              </a:rPr>
              <a:t> </a:t>
            </a:r>
            <a:r>
              <a:rPr lang="en-US" dirty="0" err="1">
                <a:latin typeface="Calibri (Body)"/>
                <a:ea typeface="Times New Roman" panose="02020603050405020304" pitchFamily="18" charset="0"/>
                <a:cs typeface="Times New Roman" panose="02020603050405020304" pitchFamily="18" charset="0"/>
              </a:rPr>
              <a:t>được</a:t>
            </a:r>
            <a:r>
              <a:rPr lang="en-US" dirty="0">
                <a:latin typeface="Calibri (Body)"/>
                <a:ea typeface="Times New Roman" panose="02020603050405020304" pitchFamily="18" charset="0"/>
                <a:cs typeface="Times New Roman" panose="02020603050405020304" pitchFamily="18" charset="0"/>
              </a:rPr>
              <a:t> </a:t>
            </a:r>
            <a:r>
              <a:rPr lang="en-US" dirty="0" err="1">
                <a:latin typeface="Calibri (Body)"/>
                <a:ea typeface="Times New Roman" panose="02020603050405020304" pitchFamily="18" charset="0"/>
                <a:cs typeface="Times New Roman" panose="02020603050405020304" pitchFamily="18" charset="0"/>
              </a:rPr>
              <a:t>độ</a:t>
            </a:r>
            <a:r>
              <a:rPr lang="en-US" dirty="0">
                <a:latin typeface="Calibri (Body)"/>
                <a:ea typeface="Times New Roman" panose="02020603050405020304" pitchFamily="18" charset="0"/>
                <a:cs typeface="Times New Roman" panose="02020603050405020304" pitchFamily="18" charset="0"/>
              </a:rPr>
              <a:t> </a:t>
            </a:r>
            <a:r>
              <a:rPr lang="en-US" dirty="0" err="1">
                <a:latin typeface="Calibri (Body)"/>
                <a:ea typeface="Times New Roman" panose="02020603050405020304" pitchFamily="18" charset="0"/>
                <a:cs typeface="Times New Roman" panose="02020603050405020304" pitchFamily="18" charset="0"/>
              </a:rPr>
              <a:t>chính</a:t>
            </a:r>
            <a:r>
              <a:rPr lang="en-US" dirty="0">
                <a:latin typeface="Calibri (Body)"/>
                <a:ea typeface="Times New Roman" panose="02020603050405020304" pitchFamily="18" charset="0"/>
                <a:cs typeface="Times New Roman" panose="02020603050405020304" pitchFamily="18" charset="0"/>
              </a:rPr>
              <a:t> </a:t>
            </a:r>
            <a:r>
              <a:rPr lang="en-US" dirty="0" err="1">
                <a:latin typeface="Calibri (Body)"/>
                <a:ea typeface="Times New Roman" panose="02020603050405020304" pitchFamily="18" charset="0"/>
                <a:cs typeface="Times New Roman" panose="02020603050405020304" pitchFamily="18" charset="0"/>
              </a:rPr>
              <a:t>xác</a:t>
            </a:r>
            <a:r>
              <a:rPr lang="en-US" dirty="0">
                <a:latin typeface="Calibri (Body)"/>
                <a:ea typeface="Times New Roman" panose="02020603050405020304" pitchFamily="18" charset="0"/>
                <a:cs typeface="Times New Roman" panose="02020603050405020304" pitchFamily="18" charset="0"/>
              </a:rPr>
              <a:t> </a:t>
            </a:r>
            <a:r>
              <a:rPr lang="en-US" dirty="0" smtClean="0">
                <a:latin typeface="Calibri (Body)"/>
                <a:ea typeface="Times New Roman" panose="02020603050405020304" pitchFamily="18" charset="0"/>
                <a:cs typeface="Times New Roman" panose="02020603050405020304" pitchFamily="18" charset="0"/>
              </a:rPr>
              <a:t>97.09% </a:t>
            </a:r>
            <a:r>
              <a:rPr lang="en-US" dirty="0" err="1">
                <a:latin typeface="Calibri (Body)"/>
                <a:ea typeface="Times New Roman" panose="02020603050405020304" pitchFamily="18" charset="0"/>
                <a:cs typeface="Times New Roman" panose="02020603050405020304" pitchFamily="18" charset="0"/>
              </a:rPr>
              <a:t>trên</a:t>
            </a:r>
            <a:r>
              <a:rPr lang="en-US" dirty="0">
                <a:latin typeface="Calibri (Body)"/>
                <a:ea typeface="Times New Roman" panose="02020603050405020304" pitchFamily="18" charset="0"/>
                <a:cs typeface="Times New Roman" panose="02020603050405020304" pitchFamily="18" charset="0"/>
              </a:rPr>
              <a:t> </a:t>
            </a:r>
            <a:r>
              <a:rPr lang="en-US" dirty="0" err="1">
                <a:latin typeface="Calibri (Body)"/>
                <a:ea typeface="Times New Roman" panose="02020603050405020304" pitchFamily="18" charset="0"/>
                <a:cs typeface="Times New Roman" panose="02020603050405020304" pitchFamily="18" charset="0"/>
              </a:rPr>
              <a:t>tập</a:t>
            </a:r>
            <a:r>
              <a:rPr lang="en-US" dirty="0">
                <a:latin typeface="Calibri (Body)"/>
                <a:ea typeface="Times New Roman" panose="02020603050405020304" pitchFamily="18" charset="0"/>
                <a:cs typeface="Times New Roman" panose="02020603050405020304" pitchFamily="18" charset="0"/>
              </a:rPr>
              <a:t> </a:t>
            </a:r>
            <a:r>
              <a:rPr lang="en-US" dirty="0" err="1">
                <a:latin typeface="Calibri (Body)"/>
                <a:ea typeface="Times New Roman" panose="02020603050405020304" pitchFamily="18" charset="0"/>
                <a:cs typeface="Times New Roman" panose="02020603050405020304" pitchFamily="18" charset="0"/>
              </a:rPr>
              <a:t>kiểm</a:t>
            </a:r>
            <a:r>
              <a:rPr lang="en-US" dirty="0">
                <a:latin typeface="Calibri (Body)"/>
                <a:ea typeface="Times New Roman" panose="02020603050405020304" pitchFamily="18" charset="0"/>
                <a:cs typeface="Times New Roman" panose="02020603050405020304" pitchFamily="18" charset="0"/>
              </a:rPr>
              <a:t> </a:t>
            </a:r>
            <a:r>
              <a:rPr lang="en-US" dirty="0" err="1">
                <a:latin typeface="Calibri (Body)"/>
                <a:ea typeface="Times New Roman" panose="02020603050405020304" pitchFamily="18" charset="0"/>
                <a:cs typeface="Times New Roman" panose="02020603050405020304" pitchFamily="18" charset="0"/>
              </a:rPr>
              <a:t>tra</a:t>
            </a:r>
            <a:r>
              <a:rPr lang="en-US" dirty="0">
                <a:latin typeface="Calibri (Body)"/>
                <a:ea typeface="Times New Roman" panose="02020603050405020304" pitchFamily="18" charset="0"/>
                <a:cs typeface="Times New Roman" panose="02020603050405020304" pitchFamily="18" charset="0"/>
              </a:rPr>
              <a:t>, </a:t>
            </a:r>
            <a:r>
              <a:rPr lang="en-US" dirty="0" err="1">
                <a:latin typeface="Calibri (Body)"/>
                <a:ea typeface="Times New Roman" panose="02020603050405020304" pitchFamily="18" charset="0"/>
                <a:cs typeface="Times New Roman" panose="02020603050405020304" pitchFamily="18" charset="0"/>
              </a:rPr>
              <a:t>chứng</a:t>
            </a:r>
            <a:r>
              <a:rPr lang="en-US" dirty="0">
                <a:latin typeface="Calibri (Body)"/>
                <a:ea typeface="Times New Roman" panose="02020603050405020304" pitchFamily="18" charset="0"/>
                <a:cs typeface="Times New Roman" panose="02020603050405020304" pitchFamily="18" charset="0"/>
              </a:rPr>
              <a:t> </a:t>
            </a:r>
            <a:r>
              <a:rPr lang="en-US" dirty="0" err="1">
                <a:latin typeface="Calibri (Body)"/>
                <a:ea typeface="Times New Roman" panose="02020603050405020304" pitchFamily="18" charset="0"/>
                <a:cs typeface="Times New Roman" panose="02020603050405020304" pitchFamily="18" charset="0"/>
              </a:rPr>
              <a:t>tỏ</a:t>
            </a:r>
            <a:r>
              <a:rPr lang="en-US" dirty="0">
                <a:latin typeface="Calibri (Body)"/>
                <a:ea typeface="Times New Roman" panose="02020603050405020304" pitchFamily="18" charset="0"/>
                <a:cs typeface="Times New Roman" panose="02020603050405020304" pitchFamily="18" charset="0"/>
              </a:rPr>
              <a:t> </a:t>
            </a:r>
            <a:r>
              <a:rPr lang="en-US" dirty="0" err="1">
                <a:latin typeface="Calibri (Body)"/>
                <a:ea typeface="Times New Roman" panose="02020603050405020304" pitchFamily="18" charset="0"/>
                <a:cs typeface="Times New Roman" panose="02020603050405020304" pitchFamily="18" charset="0"/>
              </a:rPr>
              <a:t>khả</a:t>
            </a:r>
            <a:r>
              <a:rPr lang="en-US" dirty="0">
                <a:latin typeface="Calibri (Body)"/>
                <a:ea typeface="Times New Roman" panose="02020603050405020304" pitchFamily="18" charset="0"/>
                <a:cs typeface="Times New Roman" panose="02020603050405020304" pitchFamily="18" charset="0"/>
              </a:rPr>
              <a:t> </a:t>
            </a:r>
            <a:r>
              <a:rPr lang="en-US" dirty="0" err="1">
                <a:latin typeface="Calibri (Body)"/>
                <a:ea typeface="Times New Roman" panose="02020603050405020304" pitchFamily="18" charset="0"/>
                <a:cs typeface="Times New Roman" panose="02020603050405020304" pitchFamily="18" charset="0"/>
              </a:rPr>
              <a:t>năng</a:t>
            </a:r>
            <a:r>
              <a:rPr lang="en-US" dirty="0">
                <a:latin typeface="Calibri (Body)"/>
                <a:ea typeface="Times New Roman" panose="02020603050405020304" pitchFamily="18" charset="0"/>
                <a:cs typeface="Times New Roman" panose="02020603050405020304" pitchFamily="18" charset="0"/>
              </a:rPr>
              <a:t> </a:t>
            </a:r>
            <a:r>
              <a:rPr lang="en-US" dirty="0" err="1">
                <a:latin typeface="Calibri (Body)"/>
                <a:ea typeface="Times New Roman" panose="02020603050405020304" pitchFamily="18" charset="0"/>
                <a:cs typeface="Times New Roman" panose="02020603050405020304" pitchFamily="18" charset="0"/>
              </a:rPr>
              <a:t>phân</a:t>
            </a:r>
            <a:r>
              <a:rPr lang="en-US" dirty="0">
                <a:latin typeface="Calibri (Body)"/>
                <a:ea typeface="Times New Roman" panose="02020603050405020304" pitchFamily="18" charset="0"/>
                <a:cs typeface="Times New Roman" panose="02020603050405020304" pitchFamily="18" charset="0"/>
              </a:rPr>
              <a:t> </a:t>
            </a:r>
            <a:r>
              <a:rPr lang="en-US" dirty="0" err="1">
                <a:latin typeface="Calibri (Body)"/>
                <a:ea typeface="Times New Roman" panose="02020603050405020304" pitchFamily="18" charset="0"/>
                <a:cs typeface="Times New Roman" panose="02020603050405020304" pitchFamily="18" charset="0"/>
              </a:rPr>
              <a:t>loại</a:t>
            </a:r>
            <a:r>
              <a:rPr lang="en-US" dirty="0">
                <a:latin typeface="Calibri (Body)"/>
                <a:ea typeface="Times New Roman" panose="02020603050405020304" pitchFamily="18" charset="0"/>
                <a:cs typeface="Times New Roman" panose="02020603050405020304" pitchFamily="18" charset="0"/>
              </a:rPr>
              <a:t> </a:t>
            </a:r>
            <a:r>
              <a:rPr lang="en-US" dirty="0" err="1">
                <a:latin typeface="Calibri (Body)"/>
                <a:ea typeface="Times New Roman" panose="02020603050405020304" pitchFamily="18" charset="0"/>
                <a:cs typeface="Times New Roman" panose="02020603050405020304" pitchFamily="18" charset="0"/>
              </a:rPr>
              <a:t>tốt</a:t>
            </a:r>
            <a:r>
              <a:rPr lang="en-US" dirty="0">
                <a:latin typeface="Calibri (Body)"/>
                <a:ea typeface="Times New Roman" panose="02020603050405020304" pitchFamily="18" charset="0"/>
                <a:cs typeface="Times New Roman" panose="02020603050405020304" pitchFamily="18" charset="0"/>
              </a:rPr>
              <a:t> </a:t>
            </a:r>
            <a:r>
              <a:rPr lang="en-US" dirty="0" err="1">
                <a:latin typeface="Calibri (Body)"/>
                <a:ea typeface="Times New Roman" panose="02020603050405020304" pitchFamily="18" charset="0"/>
                <a:cs typeface="Times New Roman" panose="02020603050405020304" pitchFamily="18" charset="0"/>
              </a:rPr>
              <a:t>của</a:t>
            </a:r>
            <a:r>
              <a:rPr lang="en-US" dirty="0">
                <a:latin typeface="Calibri (Body)"/>
                <a:ea typeface="Times New Roman" panose="02020603050405020304" pitchFamily="18" charset="0"/>
                <a:cs typeface="Times New Roman" panose="02020603050405020304" pitchFamily="18" charset="0"/>
              </a:rPr>
              <a:t> ANN.</a:t>
            </a:r>
            <a:endParaRPr lang="en-US" sz="1600" dirty="0">
              <a:latin typeface="Calibri (Body)"/>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b="1" dirty="0">
                <a:latin typeface="Calibri (Body)"/>
                <a:ea typeface="Times New Roman" panose="02020603050405020304" pitchFamily="18" charset="0"/>
                <a:cs typeface="Times New Roman" panose="02020603050405020304" pitchFamily="18" charset="0"/>
              </a:rPr>
              <a:t>Ma </a:t>
            </a:r>
            <a:r>
              <a:rPr lang="en-US" b="1" dirty="0" err="1">
                <a:latin typeface="Calibri (Body)"/>
                <a:ea typeface="Times New Roman" panose="02020603050405020304" pitchFamily="18" charset="0"/>
                <a:cs typeface="Times New Roman" panose="02020603050405020304" pitchFamily="18" charset="0"/>
              </a:rPr>
              <a:t>trận</a:t>
            </a:r>
            <a:r>
              <a:rPr lang="en-US" b="1" dirty="0">
                <a:latin typeface="Calibri (Body)"/>
                <a:ea typeface="Times New Roman" panose="02020603050405020304" pitchFamily="18" charset="0"/>
                <a:cs typeface="Times New Roman" panose="02020603050405020304" pitchFamily="18" charset="0"/>
              </a:rPr>
              <a:t> </a:t>
            </a:r>
            <a:r>
              <a:rPr lang="en-US" b="1" dirty="0" err="1">
                <a:latin typeface="Calibri (Body)"/>
                <a:ea typeface="Times New Roman" panose="02020603050405020304" pitchFamily="18" charset="0"/>
                <a:cs typeface="Times New Roman" panose="02020603050405020304" pitchFamily="18" charset="0"/>
              </a:rPr>
              <a:t>nhầm</a:t>
            </a:r>
            <a:r>
              <a:rPr lang="en-US" b="1" dirty="0">
                <a:latin typeface="Calibri (Body)"/>
                <a:ea typeface="Times New Roman" panose="02020603050405020304" pitchFamily="18" charset="0"/>
                <a:cs typeface="Times New Roman" panose="02020603050405020304" pitchFamily="18" charset="0"/>
              </a:rPr>
              <a:t> </a:t>
            </a:r>
            <a:r>
              <a:rPr lang="en-US" b="1" dirty="0" err="1">
                <a:latin typeface="Calibri (Body)"/>
                <a:ea typeface="Times New Roman" panose="02020603050405020304" pitchFamily="18" charset="0"/>
                <a:cs typeface="Times New Roman" panose="02020603050405020304" pitchFamily="18" charset="0"/>
              </a:rPr>
              <a:t>lẫn</a:t>
            </a:r>
            <a:r>
              <a:rPr lang="en-US" dirty="0">
                <a:latin typeface="Calibri (Body)"/>
                <a:ea typeface="Times New Roman" panose="02020603050405020304" pitchFamily="18" charset="0"/>
                <a:cs typeface="Times New Roman" panose="02020603050405020304" pitchFamily="18" charset="0"/>
              </a:rPr>
              <a:t>: Ma </a:t>
            </a:r>
            <a:r>
              <a:rPr lang="en-US" dirty="0" err="1">
                <a:latin typeface="Calibri (Body)"/>
                <a:ea typeface="Times New Roman" panose="02020603050405020304" pitchFamily="18" charset="0"/>
                <a:cs typeface="Times New Roman" panose="02020603050405020304" pitchFamily="18" charset="0"/>
              </a:rPr>
              <a:t>trận</a:t>
            </a:r>
            <a:r>
              <a:rPr lang="en-US" dirty="0">
                <a:latin typeface="Calibri (Body)"/>
                <a:ea typeface="Times New Roman" panose="02020603050405020304" pitchFamily="18" charset="0"/>
                <a:cs typeface="Times New Roman" panose="02020603050405020304" pitchFamily="18" charset="0"/>
              </a:rPr>
              <a:t> </a:t>
            </a:r>
            <a:r>
              <a:rPr lang="en-US" dirty="0" err="1">
                <a:latin typeface="Calibri (Body)"/>
                <a:ea typeface="Times New Roman" panose="02020603050405020304" pitchFamily="18" charset="0"/>
                <a:cs typeface="Times New Roman" panose="02020603050405020304" pitchFamily="18" charset="0"/>
              </a:rPr>
              <a:t>nhầm</a:t>
            </a:r>
            <a:r>
              <a:rPr lang="en-US" dirty="0">
                <a:latin typeface="Calibri (Body)"/>
                <a:ea typeface="Times New Roman" panose="02020603050405020304" pitchFamily="18" charset="0"/>
                <a:cs typeface="Times New Roman" panose="02020603050405020304" pitchFamily="18" charset="0"/>
              </a:rPr>
              <a:t> </a:t>
            </a:r>
            <a:r>
              <a:rPr lang="en-US" dirty="0" err="1">
                <a:latin typeface="Calibri (Body)"/>
                <a:ea typeface="Times New Roman" panose="02020603050405020304" pitchFamily="18" charset="0"/>
                <a:cs typeface="Times New Roman" panose="02020603050405020304" pitchFamily="18" charset="0"/>
              </a:rPr>
              <a:t>lẫn</a:t>
            </a:r>
            <a:r>
              <a:rPr lang="en-US" dirty="0">
                <a:latin typeface="Calibri (Body)"/>
                <a:ea typeface="Times New Roman" panose="02020603050405020304" pitchFamily="18" charset="0"/>
                <a:cs typeface="Times New Roman" panose="02020603050405020304" pitchFamily="18" charset="0"/>
              </a:rPr>
              <a:t> </a:t>
            </a:r>
            <a:r>
              <a:rPr lang="en-US" dirty="0" err="1">
                <a:latin typeface="Calibri (Body)"/>
                <a:ea typeface="Times New Roman" panose="02020603050405020304" pitchFamily="18" charset="0"/>
                <a:cs typeface="Times New Roman" panose="02020603050405020304" pitchFamily="18" charset="0"/>
              </a:rPr>
              <a:t>cho</a:t>
            </a:r>
            <a:r>
              <a:rPr lang="en-US" dirty="0">
                <a:latin typeface="Calibri (Body)"/>
                <a:ea typeface="Times New Roman" panose="02020603050405020304" pitchFamily="18" charset="0"/>
                <a:cs typeface="Times New Roman" panose="02020603050405020304" pitchFamily="18" charset="0"/>
              </a:rPr>
              <a:t> </a:t>
            </a:r>
            <a:r>
              <a:rPr lang="en-US" dirty="0" err="1">
                <a:latin typeface="Calibri (Body)"/>
                <a:ea typeface="Times New Roman" panose="02020603050405020304" pitchFamily="18" charset="0"/>
                <a:cs typeface="Times New Roman" panose="02020603050405020304" pitchFamily="18" charset="0"/>
              </a:rPr>
              <a:t>thấy</a:t>
            </a:r>
            <a:r>
              <a:rPr lang="en-US" dirty="0">
                <a:latin typeface="Calibri (Body)"/>
                <a:ea typeface="Times New Roman" panose="02020603050405020304" pitchFamily="18" charset="0"/>
                <a:cs typeface="Times New Roman" panose="02020603050405020304" pitchFamily="18" charset="0"/>
              </a:rPr>
              <a:t> </a:t>
            </a:r>
            <a:r>
              <a:rPr lang="en-US" dirty="0" err="1">
                <a:latin typeface="Calibri (Body)"/>
                <a:ea typeface="Times New Roman" panose="02020603050405020304" pitchFamily="18" charset="0"/>
                <a:cs typeface="Times New Roman" panose="02020603050405020304" pitchFamily="18" charset="0"/>
              </a:rPr>
              <a:t>các</a:t>
            </a:r>
            <a:r>
              <a:rPr lang="en-US" dirty="0">
                <a:latin typeface="Calibri (Body)"/>
                <a:ea typeface="Times New Roman" panose="02020603050405020304" pitchFamily="18" charset="0"/>
                <a:cs typeface="Times New Roman" panose="02020603050405020304" pitchFamily="18" charset="0"/>
              </a:rPr>
              <a:t> </a:t>
            </a:r>
            <a:r>
              <a:rPr lang="en-US" dirty="0" err="1">
                <a:latin typeface="Calibri (Body)"/>
                <a:ea typeface="Times New Roman" panose="02020603050405020304" pitchFamily="18" charset="0"/>
                <a:cs typeface="Times New Roman" panose="02020603050405020304" pitchFamily="18" charset="0"/>
              </a:rPr>
              <a:t>lỗi</a:t>
            </a:r>
            <a:r>
              <a:rPr lang="en-US" dirty="0">
                <a:latin typeface="Calibri (Body)"/>
                <a:ea typeface="Times New Roman" panose="02020603050405020304" pitchFamily="18" charset="0"/>
                <a:cs typeface="Times New Roman" panose="02020603050405020304" pitchFamily="18" charset="0"/>
              </a:rPr>
              <a:t> </a:t>
            </a:r>
            <a:r>
              <a:rPr lang="en-US" dirty="0" err="1">
                <a:latin typeface="Calibri (Body)"/>
                <a:ea typeface="Times New Roman" panose="02020603050405020304" pitchFamily="18" charset="0"/>
                <a:cs typeface="Times New Roman" panose="02020603050405020304" pitchFamily="18" charset="0"/>
              </a:rPr>
              <a:t>phổ</a:t>
            </a:r>
            <a:r>
              <a:rPr lang="en-US" dirty="0">
                <a:latin typeface="Calibri (Body)"/>
                <a:ea typeface="Times New Roman" panose="02020603050405020304" pitchFamily="18" charset="0"/>
                <a:cs typeface="Times New Roman" panose="02020603050405020304" pitchFamily="18" charset="0"/>
              </a:rPr>
              <a:t> </a:t>
            </a:r>
            <a:r>
              <a:rPr lang="en-US" dirty="0" err="1">
                <a:latin typeface="Calibri (Body)"/>
                <a:ea typeface="Times New Roman" panose="02020603050405020304" pitchFamily="18" charset="0"/>
                <a:cs typeface="Times New Roman" panose="02020603050405020304" pitchFamily="18" charset="0"/>
              </a:rPr>
              <a:t>biến</a:t>
            </a:r>
            <a:r>
              <a:rPr lang="en-US" dirty="0">
                <a:latin typeface="Calibri (Body)"/>
                <a:ea typeface="Times New Roman" panose="02020603050405020304" pitchFamily="18" charset="0"/>
                <a:cs typeface="Times New Roman" panose="02020603050405020304" pitchFamily="18" charset="0"/>
              </a:rPr>
              <a:t> </a:t>
            </a:r>
            <a:r>
              <a:rPr lang="en-US" dirty="0" err="1">
                <a:latin typeface="Calibri (Body)"/>
                <a:ea typeface="Times New Roman" panose="02020603050405020304" pitchFamily="18" charset="0"/>
                <a:cs typeface="Times New Roman" panose="02020603050405020304" pitchFamily="18" charset="0"/>
              </a:rPr>
              <a:t>giữa</a:t>
            </a:r>
            <a:r>
              <a:rPr lang="en-US" dirty="0">
                <a:latin typeface="Calibri (Body)"/>
                <a:ea typeface="Times New Roman" panose="02020603050405020304" pitchFamily="18" charset="0"/>
                <a:cs typeface="Times New Roman" panose="02020603050405020304" pitchFamily="18" charset="0"/>
              </a:rPr>
              <a:t> </a:t>
            </a:r>
            <a:r>
              <a:rPr lang="en-US" dirty="0" err="1">
                <a:latin typeface="Calibri (Body)"/>
                <a:ea typeface="Times New Roman" panose="02020603050405020304" pitchFamily="18" charset="0"/>
                <a:cs typeface="Times New Roman" panose="02020603050405020304" pitchFamily="18" charset="0"/>
              </a:rPr>
              <a:t>các</a:t>
            </a:r>
            <a:r>
              <a:rPr lang="en-US" dirty="0">
                <a:latin typeface="Calibri (Body)"/>
                <a:ea typeface="Times New Roman" panose="02020603050405020304" pitchFamily="18" charset="0"/>
                <a:cs typeface="Times New Roman" panose="02020603050405020304" pitchFamily="18" charset="0"/>
              </a:rPr>
              <a:t> </a:t>
            </a:r>
            <a:r>
              <a:rPr lang="en-US" dirty="0" err="1">
                <a:latin typeface="Calibri (Body)"/>
                <a:ea typeface="Times New Roman" panose="02020603050405020304" pitchFamily="18" charset="0"/>
                <a:cs typeface="Times New Roman" panose="02020603050405020304" pitchFamily="18" charset="0"/>
              </a:rPr>
              <a:t>lớp</a:t>
            </a:r>
            <a:r>
              <a:rPr lang="en-US" dirty="0">
                <a:latin typeface="Calibri (Body)"/>
                <a:ea typeface="Times New Roman" panose="02020603050405020304" pitchFamily="18" charset="0"/>
                <a:cs typeface="Times New Roman" panose="02020603050405020304" pitchFamily="18" charset="0"/>
              </a:rPr>
              <a:t>. </a:t>
            </a:r>
            <a:r>
              <a:rPr lang="en-US" dirty="0" err="1">
                <a:latin typeface="Calibri (Body)"/>
                <a:ea typeface="Times New Roman" panose="02020603050405020304" pitchFamily="18" charset="0"/>
                <a:cs typeface="Times New Roman" panose="02020603050405020304" pitchFamily="18" charset="0"/>
              </a:rPr>
              <a:t>Ví</a:t>
            </a:r>
            <a:r>
              <a:rPr lang="en-US" dirty="0">
                <a:latin typeface="Calibri (Body)"/>
                <a:ea typeface="Times New Roman" panose="02020603050405020304" pitchFamily="18" charset="0"/>
                <a:cs typeface="Times New Roman" panose="02020603050405020304" pitchFamily="18" charset="0"/>
              </a:rPr>
              <a:t> </a:t>
            </a:r>
            <a:r>
              <a:rPr lang="en-US" dirty="0" err="1">
                <a:latin typeface="Calibri (Body)"/>
                <a:ea typeface="Times New Roman" panose="02020603050405020304" pitchFamily="18" charset="0"/>
                <a:cs typeface="Times New Roman" panose="02020603050405020304" pitchFamily="18" charset="0"/>
              </a:rPr>
              <a:t>dụ</a:t>
            </a:r>
            <a:r>
              <a:rPr lang="en-US" dirty="0">
                <a:latin typeface="Calibri (Body)"/>
                <a:ea typeface="Times New Roman" panose="02020603050405020304" pitchFamily="18" charset="0"/>
                <a:cs typeface="Times New Roman" panose="02020603050405020304" pitchFamily="18" charset="0"/>
              </a:rPr>
              <a:t>, </a:t>
            </a:r>
            <a:r>
              <a:rPr lang="en-US" dirty="0" err="1">
                <a:latin typeface="Calibri (Body)"/>
                <a:ea typeface="Times New Roman" panose="02020603050405020304" pitchFamily="18" charset="0"/>
                <a:cs typeface="Times New Roman" panose="02020603050405020304" pitchFamily="18" charset="0"/>
              </a:rPr>
              <a:t>số</a:t>
            </a:r>
            <a:r>
              <a:rPr lang="en-US" dirty="0">
                <a:latin typeface="Calibri (Body)"/>
                <a:ea typeface="Times New Roman" panose="02020603050405020304" pitchFamily="18" charset="0"/>
                <a:cs typeface="Times New Roman" panose="02020603050405020304" pitchFamily="18" charset="0"/>
              </a:rPr>
              <a:t> 3 </a:t>
            </a:r>
            <a:r>
              <a:rPr lang="en-US" dirty="0" err="1">
                <a:latin typeface="Calibri (Body)"/>
                <a:ea typeface="Times New Roman" panose="02020603050405020304" pitchFamily="18" charset="0"/>
                <a:cs typeface="Times New Roman" panose="02020603050405020304" pitchFamily="18" charset="0"/>
              </a:rPr>
              <a:t>và</a:t>
            </a:r>
            <a:r>
              <a:rPr lang="en-US" dirty="0">
                <a:latin typeface="Calibri (Body)"/>
                <a:ea typeface="Times New Roman" panose="02020603050405020304" pitchFamily="18" charset="0"/>
                <a:cs typeface="Times New Roman" panose="02020603050405020304" pitchFamily="18" charset="0"/>
              </a:rPr>
              <a:t> 5 </a:t>
            </a:r>
            <a:r>
              <a:rPr lang="en-US" dirty="0" err="1">
                <a:latin typeface="Calibri (Body)"/>
                <a:ea typeface="Times New Roman" panose="02020603050405020304" pitchFamily="18" charset="0"/>
                <a:cs typeface="Times New Roman" panose="02020603050405020304" pitchFamily="18" charset="0"/>
              </a:rPr>
              <a:t>thường</a:t>
            </a:r>
            <a:r>
              <a:rPr lang="en-US" dirty="0">
                <a:latin typeface="Calibri (Body)"/>
                <a:ea typeface="Times New Roman" panose="02020603050405020304" pitchFamily="18" charset="0"/>
                <a:cs typeface="Times New Roman" panose="02020603050405020304" pitchFamily="18" charset="0"/>
              </a:rPr>
              <a:t> </a:t>
            </a:r>
            <a:r>
              <a:rPr lang="en-US" dirty="0" err="1">
                <a:latin typeface="Calibri (Body)"/>
                <a:ea typeface="Times New Roman" panose="02020603050405020304" pitchFamily="18" charset="0"/>
                <a:cs typeface="Times New Roman" panose="02020603050405020304" pitchFamily="18" charset="0"/>
              </a:rPr>
              <a:t>bị</a:t>
            </a:r>
            <a:r>
              <a:rPr lang="en-US" dirty="0">
                <a:latin typeface="Calibri (Body)"/>
                <a:ea typeface="Times New Roman" panose="02020603050405020304" pitchFamily="18" charset="0"/>
                <a:cs typeface="Times New Roman" panose="02020603050405020304" pitchFamily="18" charset="0"/>
              </a:rPr>
              <a:t> </a:t>
            </a:r>
            <a:r>
              <a:rPr lang="en-US" dirty="0" err="1">
                <a:latin typeface="Calibri (Body)"/>
                <a:ea typeface="Times New Roman" panose="02020603050405020304" pitchFamily="18" charset="0"/>
                <a:cs typeface="Times New Roman" panose="02020603050405020304" pitchFamily="18" charset="0"/>
              </a:rPr>
              <a:t>nhầm</a:t>
            </a:r>
            <a:r>
              <a:rPr lang="en-US" dirty="0">
                <a:latin typeface="Calibri (Body)"/>
                <a:ea typeface="Times New Roman" panose="02020603050405020304" pitchFamily="18" charset="0"/>
                <a:cs typeface="Times New Roman" panose="02020603050405020304" pitchFamily="18" charset="0"/>
              </a:rPr>
              <a:t> </a:t>
            </a:r>
            <a:r>
              <a:rPr lang="en-US" dirty="0" err="1">
                <a:latin typeface="Calibri (Body)"/>
                <a:ea typeface="Times New Roman" panose="02020603050405020304" pitchFamily="18" charset="0"/>
                <a:cs typeface="Times New Roman" panose="02020603050405020304" pitchFamily="18" charset="0"/>
              </a:rPr>
              <a:t>lẫn</a:t>
            </a:r>
            <a:r>
              <a:rPr lang="en-US" dirty="0">
                <a:latin typeface="Calibri (Body)"/>
                <a:ea typeface="Times New Roman" panose="02020603050405020304" pitchFamily="18" charset="0"/>
                <a:cs typeface="Times New Roman" panose="02020603050405020304" pitchFamily="18" charset="0"/>
              </a:rPr>
              <a:t> </a:t>
            </a:r>
            <a:r>
              <a:rPr lang="en-US" dirty="0" err="1">
                <a:latin typeface="Calibri (Body)"/>
                <a:ea typeface="Times New Roman" panose="02020603050405020304" pitchFamily="18" charset="0"/>
                <a:cs typeface="Times New Roman" panose="02020603050405020304" pitchFamily="18" charset="0"/>
              </a:rPr>
              <a:t>với</a:t>
            </a:r>
            <a:r>
              <a:rPr lang="en-US" dirty="0">
                <a:latin typeface="Calibri (Body)"/>
                <a:ea typeface="Times New Roman" panose="02020603050405020304" pitchFamily="18" charset="0"/>
                <a:cs typeface="Times New Roman" panose="02020603050405020304" pitchFamily="18" charset="0"/>
              </a:rPr>
              <a:t> </a:t>
            </a:r>
            <a:r>
              <a:rPr lang="en-US" dirty="0" err="1">
                <a:latin typeface="Calibri (Body)"/>
                <a:ea typeface="Times New Roman" panose="02020603050405020304" pitchFamily="18" charset="0"/>
                <a:cs typeface="Times New Roman" panose="02020603050405020304" pitchFamily="18" charset="0"/>
              </a:rPr>
              <a:t>nhau</a:t>
            </a:r>
            <a:r>
              <a:rPr lang="en-US" dirty="0">
                <a:latin typeface="Calibri (Body)"/>
                <a:ea typeface="Times New Roman" panose="02020603050405020304" pitchFamily="18" charset="0"/>
                <a:cs typeface="Times New Roman" panose="02020603050405020304" pitchFamily="18" charset="0"/>
              </a:rPr>
              <a:t>, </a:t>
            </a:r>
            <a:r>
              <a:rPr lang="en-US" dirty="0" err="1">
                <a:latin typeface="Calibri (Body)"/>
                <a:ea typeface="Times New Roman" panose="02020603050405020304" pitchFamily="18" charset="0"/>
                <a:cs typeface="Times New Roman" panose="02020603050405020304" pitchFamily="18" charset="0"/>
              </a:rPr>
              <a:t>điều</a:t>
            </a:r>
            <a:r>
              <a:rPr lang="en-US" dirty="0">
                <a:latin typeface="Calibri (Body)"/>
                <a:ea typeface="Times New Roman" panose="02020603050405020304" pitchFamily="18" charset="0"/>
                <a:cs typeface="Times New Roman" panose="02020603050405020304" pitchFamily="18" charset="0"/>
              </a:rPr>
              <a:t> </a:t>
            </a:r>
            <a:r>
              <a:rPr lang="en-US" dirty="0" err="1">
                <a:latin typeface="Calibri (Body)"/>
                <a:ea typeface="Times New Roman" panose="02020603050405020304" pitchFamily="18" charset="0"/>
                <a:cs typeface="Times New Roman" panose="02020603050405020304" pitchFamily="18" charset="0"/>
              </a:rPr>
              <a:t>này</a:t>
            </a:r>
            <a:r>
              <a:rPr lang="en-US" dirty="0">
                <a:latin typeface="Calibri (Body)"/>
                <a:ea typeface="Times New Roman" panose="02020603050405020304" pitchFamily="18" charset="0"/>
                <a:cs typeface="Times New Roman" panose="02020603050405020304" pitchFamily="18" charset="0"/>
              </a:rPr>
              <a:t> </a:t>
            </a:r>
            <a:r>
              <a:rPr lang="en-US" dirty="0" err="1">
                <a:latin typeface="Calibri (Body)"/>
                <a:ea typeface="Times New Roman" panose="02020603050405020304" pitchFamily="18" charset="0"/>
                <a:cs typeface="Times New Roman" panose="02020603050405020304" pitchFamily="18" charset="0"/>
              </a:rPr>
              <a:t>có</a:t>
            </a:r>
            <a:r>
              <a:rPr lang="en-US" dirty="0">
                <a:latin typeface="Calibri (Body)"/>
                <a:ea typeface="Times New Roman" panose="02020603050405020304" pitchFamily="18" charset="0"/>
                <a:cs typeface="Times New Roman" panose="02020603050405020304" pitchFamily="18" charset="0"/>
              </a:rPr>
              <a:t> </a:t>
            </a:r>
            <a:r>
              <a:rPr lang="en-US" dirty="0" err="1">
                <a:latin typeface="Calibri (Body)"/>
                <a:ea typeface="Times New Roman" panose="02020603050405020304" pitchFamily="18" charset="0"/>
                <a:cs typeface="Times New Roman" panose="02020603050405020304" pitchFamily="18" charset="0"/>
              </a:rPr>
              <a:t>thể</a:t>
            </a:r>
            <a:r>
              <a:rPr lang="en-US" dirty="0">
                <a:latin typeface="Calibri (Body)"/>
                <a:ea typeface="Times New Roman" panose="02020603050405020304" pitchFamily="18" charset="0"/>
                <a:cs typeface="Times New Roman" panose="02020603050405020304" pitchFamily="18" charset="0"/>
              </a:rPr>
              <a:t> </a:t>
            </a:r>
            <a:r>
              <a:rPr lang="en-US" dirty="0" err="1">
                <a:latin typeface="Calibri (Body)"/>
                <a:ea typeface="Times New Roman" panose="02020603050405020304" pitchFamily="18" charset="0"/>
                <a:cs typeface="Times New Roman" panose="02020603050405020304" pitchFamily="18" charset="0"/>
              </a:rPr>
              <a:t>là</a:t>
            </a:r>
            <a:r>
              <a:rPr lang="en-US" dirty="0">
                <a:latin typeface="Calibri (Body)"/>
                <a:ea typeface="Times New Roman" panose="02020603050405020304" pitchFamily="18" charset="0"/>
                <a:cs typeface="Times New Roman" panose="02020603050405020304" pitchFamily="18" charset="0"/>
              </a:rPr>
              <a:t> do </a:t>
            </a:r>
            <a:r>
              <a:rPr lang="en-US" dirty="0" err="1">
                <a:latin typeface="Calibri (Body)"/>
                <a:ea typeface="Times New Roman" panose="02020603050405020304" pitchFamily="18" charset="0"/>
                <a:cs typeface="Times New Roman" panose="02020603050405020304" pitchFamily="18" charset="0"/>
              </a:rPr>
              <a:t>đặc</a:t>
            </a:r>
            <a:r>
              <a:rPr lang="en-US" dirty="0">
                <a:latin typeface="Calibri (Body)"/>
                <a:ea typeface="Times New Roman" panose="02020603050405020304" pitchFamily="18" charset="0"/>
                <a:cs typeface="Times New Roman" panose="02020603050405020304" pitchFamily="18" charset="0"/>
              </a:rPr>
              <a:t> </a:t>
            </a:r>
            <a:r>
              <a:rPr lang="en-US" dirty="0" err="1">
                <a:latin typeface="Calibri (Body)"/>
                <a:ea typeface="Times New Roman" panose="02020603050405020304" pitchFamily="18" charset="0"/>
                <a:cs typeface="Times New Roman" panose="02020603050405020304" pitchFamily="18" charset="0"/>
              </a:rPr>
              <a:t>điểm</a:t>
            </a:r>
            <a:r>
              <a:rPr lang="en-US" dirty="0">
                <a:latin typeface="Calibri (Body)"/>
                <a:ea typeface="Times New Roman" panose="02020603050405020304" pitchFamily="18" charset="0"/>
                <a:cs typeface="Times New Roman" panose="02020603050405020304" pitchFamily="18" charset="0"/>
              </a:rPr>
              <a:t> </a:t>
            </a:r>
            <a:r>
              <a:rPr lang="en-US" dirty="0" err="1">
                <a:latin typeface="Calibri (Body)"/>
                <a:ea typeface="Times New Roman" panose="02020603050405020304" pitchFamily="18" charset="0"/>
                <a:cs typeface="Times New Roman" panose="02020603050405020304" pitchFamily="18" charset="0"/>
              </a:rPr>
              <a:t>của</a:t>
            </a:r>
            <a:r>
              <a:rPr lang="en-US" dirty="0">
                <a:latin typeface="Calibri (Body)"/>
                <a:ea typeface="Times New Roman" panose="02020603050405020304" pitchFamily="18" charset="0"/>
                <a:cs typeface="Times New Roman" panose="02020603050405020304" pitchFamily="18" charset="0"/>
              </a:rPr>
              <a:t> </a:t>
            </a:r>
            <a:r>
              <a:rPr lang="en-US" dirty="0" err="1">
                <a:latin typeface="Calibri (Body)"/>
                <a:ea typeface="Times New Roman" panose="02020603050405020304" pitchFamily="18" charset="0"/>
                <a:cs typeface="Times New Roman" panose="02020603050405020304" pitchFamily="18" charset="0"/>
              </a:rPr>
              <a:t>các</a:t>
            </a:r>
            <a:r>
              <a:rPr lang="en-US" dirty="0">
                <a:latin typeface="Calibri (Body)"/>
                <a:ea typeface="Times New Roman" panose="02020603050405020304" pitchFamily="18" charset="0"/>
                <a:cs typeface="Times New Roman" panose="02020603050405020304" pitchFamily="18" charset="0"/>
              </a:rPr>
              <a:t> </a:t>
            </a:r>
            <a:r>
              <a:rPr lang="en-US" dirty="0" err="1">
                <a:latin typeface="Calibri (Body)"/>
                <a:ea typeface="Times New Roman" panose="02020603050405020304" pitchFamily="18" charset="0"/>
                <a:cs typeface="Times New Roman" panose="02020603050405020304" pitchFamily="18" charset="0"/>
              </a:rPr>
              <a:t>chữ</a:t>
            </a:r>
            <a:r>
              <a:rPr lang="en-US" dirty="0">
                <a:latin typeface="Calibri (Body)"/>
                <a:ea typeface="Times New Roman" panose="02020603050405020304" pitchFamily="18" charset="0"/>
                <a:cs typeface="Times New Roman" panose="02020603050405020304" pitchFamily="18" charset="0"/>
              </a:rPr>
              <a:t> </a:t>
            </a:r>
            <a:r>
              <a:rPr lang="en-US" dirty="0" err="1">
                <a:latin typeface="Calibri (Body)"/>
                <a:ea typeface="Times New Roman" panose="02020603050405020304" pitchFamily="18" charset="0"/>
                <a:cs typeface="Times New Roman" panose="02020603050405020304" pitchFamily="18" charset="0"/>
              </a:rPr>
              <a:t>số</a:t>
            </a:r>
            <a:r>
              <a:rPr lang="en-US" dirty="0">
                <a:latin typeface="Calibri (Body)"/>
                <a:ea typeface="Times New Roman" panose="02020603050405020304" pitchFamily="18" charset="0"/>
                <a:cs typeface="Times New Roman" panose="02020603050405020304" pitchFamily="18" charset="0"/>
              </a:rPr>
              <a:t> </a:t>
            </a:r>
            <a:r>
              <a:rPr lang="en-US" dirty="0" err="1">
                <a:latin typeface="Calibri (Body)"/>
                <a:ea typeface="Times New Roman" panose="02020603050405020304" pitchFamily="18" charset="0"/>
                <a:cs typeface="Times New Roman" panose="02020603050405020304" pitchFamily="18" charset="0"/>
              </a:rPr>
              <a:t>viết</a:t>
            </a:r>
            <a:r>
              <a:rPr lang="en-US" dirty="0">
                <a:latin typeface="Calibri (Body)"/>
                <a:ea typeface="Times New Roman" panose="02020603050405020304" pitchFamily="18" charset="0"/>
                <a:cs typeface="Times New Roman" panose="02020603050405020304" pitchFamily="18" charset="0"/>
              </a:rPr>
              <a:t> </a:t>
            </a:r>
            <a:r>
              <a:rPr lang="en-US" dirty="0" err="1">
                <a:latin typeface="Calibri (Body)"/>
                <a:ea typeface="Times New Roman" panose="02020603050405020304" pitchFamily="18" charset="0"/>
                <a:cs typeface="Times New Roman" panose="02020603050405020304" pitchFamily="18" charset="0"/>
              </a:rPr>
              <a:t>tay</a:t>
            </a:r>
            <a:r>
              <a:rPr lang="en-US" dirty="0">
                <a:latin typeface="Calibri (Body)"/>
                <a:ea typeface="Times New Roman" panose="02020603050405020304" pitchFamily="18" charset="0"/>
                <a:cs typeface="Times New Roman" panose="02020603050405020304" pitchFamily="18" charset="0"/>
              </a:rPr>
              <a:t>.</a:t>
            </a:r>
            <a:endParaRPr lang="en-US" sz="1600" dirty="0">
              <a:latin typeface="Calibri (Body)"/>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b="1" dirty="0">
                <a:latin typeface="Calibri (Body)"/>
                <a:ea typeface="Times New Roman" panose="02020603050405020304" pitchFamily="18" charset="0"/>
                <a:cs typeface="Times New Roman" panose="02020603050405020304" pitchFamily="18" charset="0"/>
              </a:rPr>
              <a:t>Recall, precision, F1-score</a:t>
            </a:r>
            <a:r>
              <a:rPr lang="en-US" dirty="0">
                <a:latin typeface="Calibri (Body)"/>
                <a:ea typeface="Times New Roman" panose="02020603050405020304" pitchFamily="18" charset="0"/>
                <a:cs typeface="Times New Roman" panose="02020603050405020304" pitchFamily="18" charset="0"/>
              </a:rPr>
              <a:t>: </a:t>
            </a:r>
            <a:r>
              <a:rPr lang="en-US" dirty="0" err="1">
                <a:latin typeface="Calibri (Body)"/>
                <a:ea typeface="Times New Roman" panose="02020603050405020304" pitchFamily="18" charset="0"/>
                <a:cs typeface="Times New Roman" panose="02020603050405020304" pitchFamily="18" charset="0"/>
              </a:rPr>
              <a:t>Các</a:t>
            </a:r>
            <a:r>
              <a:rPr lang="en-US" dirty="0">
                <a:latin typeface="Calibri (Body)"/>
                <a:ea typeface="Times New Roman" panose="02020603050405020304" pitchFamily="18" charset="0"/>
                <a:cs typeface="Times New Roman" panose="02020603050405020304" pitchFamily="18" charset="0"/>
              </a:rPr>
              <a:t> </a:t>
            </a:r>
            <a:r>
              <a:rPr lang="en-US" dirty="0" err="1">
                <a:latin typeface="Calibri (Body)"/>
                <a:ea typeface="Times New Roman" panose="02020603050405020304" pitchFamily="18" charset="0"/>
                <a:cs typeface="Times New Roman" panose="02020603050405020304" pitchFamily="18" charset="0"/>
              </a:rPr>
              <a:t>chỉ</a:t>
            </a:r>
            <a:r>
              <a:rPr lang="en-US" dirty="0">
                <a:latin typeface="Calibri (Body)"/>
                <a:ea typeface="Times New Roman" panose="02020603050405020304" pitchFamily="18" charset="0"/>
                <a:cs typeface="Times New Roman" panose="02020603050405020304" pitchFamily="18" charset="0"/>
              </a:rPr>
              <a:t> </a:t>
            </a:r>
            <a:r>
              <a:rPr lang="en-US" dirty="0" err="1">
                <a:latin typeface="Calibri (Body)"/>
                <a:ea typeface="Times New Roman" panose="02020603050405020304" pitchFamily="18" charset="0"/>
                <a:cs typeface="Times New Roman" panose="02020603050405020304" pitchFamily="18" charset="0"/>
              </a:rPr>
              <a:t>số</a:t>
            </a:r>
            <a:r>
              <a:rPr lang="en-US" dirty="0">
                <a:latin typeface="Calibri (Body)"/>
                <a:ea typeface="Times New Roman" panose="02020603050405020304" pitchFamily="18" charset="0"/>
                <a:cs typeface="Times New Roman" panose="02020603050405020304" pitchFamily="18" charset="0"/>
              </a:rPr>
              <a:t> </a:t>
            </a:r>
            <a:r>
              <a:rPr lang="en-US" dirty="0" err="1">
                <a:latin typeface="Calibri (Body)"/>
                <a:ea typeface="Times New Roman" panose="02020603050405020304" pitchFamily="18" charset="0"/>
                <a:cs typeface="Times New Roman" panose="02020603050405020304" pitchFamily="18" charset="0"/>
              </a:rPr>
              <a:t>này</a:t>
            </a:r>
            <a:r>
              <a:rPr lang="en-US" dirty="0">
                <a:latin typeface="Calibri (Body)"/>
                <a:ea typeface="Times New Roman" panose="02020603050405020304" pitchFamily="18" charset="0"/>
                <a:cs typeface="Times New Roman" panose="02020603050405020304" pitchFamily="18" charset="0"/>
              </a:rPr>
              <a:t> </a:t>
            </a:r>
            <a:r>
              <a:rPr lang="en-US" dirty="0" err="1">
                <a:latin typeface="Calibri (Body)"/>
                <a:ea typeface="Times New Roman" panose="02020603050405020304" pitchFamily="18" charset="0"/>
                <a:cs typeface="Times New Roman" panose="02020603050405020304" pitchFamily="18" charset="0"/>
              </a:rPr>
              <a:t>đều</a:t>
            </a:r>
            <a:r>
              <a:rPr lang="en-US" dirty="0">
                <a:latin typeface="Calibri (Body)"/>
                <a:ea typeface="Times New Roman" panose="02020603050405020304" pitchFamily="18" charset="0"/>
                <a:cs typeface="Times New Roman" panose="02020603050405020304" pitchFamily="18" charset="0"/>
              </a:rPr>
              <a:t> </a:t>
            </a:r>
            <a:r>
              <a:rPr lang="en-US" dirty="0" err="1">
                <a:latin typeface="Calibri (Body)"/>
                <a:ea typeface="Times New Roman" panose="02020603050405020304" pitchFamily="18" charset="0"/>
                <a:cs typeface="Times New Roman" panose="02020603050405020304" pitchFamily="18" charset="0"/>
              </a:rPr>
              <a:t>đạt</a:t>
            </a:r>
            <a:r>
              <a:rPr lang="en-US" dirty="0">
                <a:latin typeface="Calibri (Body)"/>
                <a:ea typeface="Times New Roman" panose="02020603050405020304" pitchFamily="18" charset="0"/>
                <a:cs typeface="Times New Roman" panose="02020603050405020304" pitchFamily="18" charset="0"/>
              </a:rPr>
              <a:t> </a:t>
            </a:r>
            <a:r>
              <a:rPr lang="en-US" dirty="0" err="1">
                <a:latin typeface="Calibri (Body)"/>
                <a:ea typeface="Times New Roman" panose="02020603050405020304" pitchFamily="18" charset="0"/>
                <a:cs typeface="Times New Roman" panose="02020603050405020304" pitchFamily="18" charset="0"/>
              </a:rPr>
              <a:t>mức</a:t>
            </a:r>
            <a:r>
              <a:rPr lang="en-US" dirty="0">
                <a:latin typeface="Calibri (Body)"/>
                <a:ea typeface="Times New Roman" panose="02020603050405020304" pitchFamily="18" charset="0"/>
                <a:cs typeface="Times New Roman" panose="02020603050405020304" pitchFamily="18" charset="0"/>
              </a:rPr>
              <a:t> </a:t>
            </a:r>
            <a:r>
              <a:rPr lang="en-US" dirty="0" smtClean="0">
                <a:latin typeface="Calibri (Body)"/>
                <a:ea typeface="Times New Roman" panose="02020603050405020304" pitchFamily="18" charset="0"/>
                <a:cs typeface="Times New Roman" panose="02020603050405020304" pitchFamily="18" charset="0"/>
              </a:rPr>
              <a:t>97%, </a:t>
            </a:r>
            <a:r>
              <a:rPr lang="en-US" dirty="0" err="1">
                <a:latin typeface="Calibri (Body)"/>
                <a:ea typeface="Times New Roman" panose="02020603050405020304" pitchFamily="18" charset="0"/>
                <a:cs typeface="Times New Roman" panose="02020603050405020304" pitchFamily="18" charset="0"/>
              </a:rPr>
              <a:t>cho</a:t>
            </a:r>
            <a:r>
              <a:rPr lang="en-US" dirty="0">
                <a:latin typeface="Calibri (Body)"/>
                <a:ea typeface="Times New Roman" panose="02020603050405020304" pitchFamily="18" charset="0"/>
                <a:cs typeface="Times New Roman" panose="02020603050405020304" pitchFamily="18" charset="0"/>
              </a:rPr>
              <a:t> </a:t>
            </a:r>
            <a:r>
              <a:rPr lang="en-US" dirty="0" err="1">
                <a:latin typeface="Calibri (Body)"/>
                <a:ea typeface="Times New Roman" panose="02020603050405020304" pitchFamily="18" charset="0"/>
                <a:cs typeface="Times New Roman" panose="02020603050405020304" pitchFamily="18" charset="0"/>
              </a:rPr>
              <a:t>thấy</a:t>
            </a:r>
            <a:r>
              <a:rPr lang="en-US" dirty="0">
                <a:latin typeface="Calibri (Body)"/>
                <a:ea typeface="Times New Roman" panose="02020603050405020304" pitchFamily="18" charset="0"/>
                <a:cs typeface="Times New Roman" panose="02020603050405020304" pitchFamily="18" charset="0"/>
              </a:rPr>
              <a:t> </a:t>
            </a:r>
            <a:r>
              <a:rPr lang="en-US" dirty="0" err="1">
                <a:latin typeface="Calibri (Body)"/>
                <a:ea typeface="Times New Roman" panose="02020603050405020304" pitchFamily="18" charset="0"/>
                <a:cs typeface="Times New Roman" panose="02020603050405020304" pitchFamily="18" charset="0"/>
              </a:rPr>
              <a:t>sự</a:t>
            </a:r>
            <a:r>
              <a:rPr lang="en-US" dirty="0">
                <a:latin typeface="Calibri (Body)"/>
                <a:ea typeface="Times New Roman" panose="02020603050405020304" pitchFamily="18" charset="0"/>
                <a:cs typeface="Times New Roman" panose="02020603050405020304" pitchFamily="18" charset="0"/>
              </a:rPr>
              <a:t> </a:t>
            </a:r>
            <a:r>
              <a:rPr lang="en-US" dirty="0" err="1">
                <a:latin typeface="Calibri (Body)"/>
                <a:ea typeface="Times New Roman" panose="02020603050405020304" pitchFamily="18" charset="0"/>
                <a:cs typeface="Times New Roman" panose="02020603050405020304" pitchFamily="18" charset="0"/>
              </a:rPr>
              <a:t>cân</a:t>
            </a:r>
            <a:r>
              <a:rPr lang="en-US" dirty="0">
                <a:latin typeface="Calibri (Body)"/>
                <a:ea typeface="Times New Roman" panose="02020603050405020304" pitchFamily="18" charset="0"/>
                <a:cs typeface="Times New Roman" panose="02020603050405020304" pitchFamily="18" charset="0"/>
              </a:rPr>
              <a:t> </a:t>
            </a:r>
            <a:r>
              <a:rPr lang="en-US" dirty="0" err="1">
                <a:latin typeface="Calibri (Body)"/>
                <a:ea typeface="Times New Roman" panose="02020603050405020304" pitchFamily="18" charset="0"/>
                <a:cs typeface="Times New Roman" panose="02020603050405020304" pitchFamily="18" charset="0"/>
              </a:rPr>
              <a:t>bằng</a:t>
            </a:r>
            <a:r>
              <a:rPr lang="en-US" dirty="0">
                <a:latin typeface="Calibri (Body)"/>
                <a:ea typeface="Times New Roman" panose="02020603050405020304" pitchFamily="18" charset="0"/>
                <a:cs typeface="Times New Roman" panose="02020603050405020304" pitchFamily="18" charset="0"/>
              </a:rPr>
              <a:t> </a:t>
            </a:r>
            <a:r>
              <a:rPr lang="en-US" dirty="0" err="1">
                <a:latin typeface="Calibri (Body)"/>
                <a:ea typeface="Times New Roman" panose="02020603050405020304" pitchFamily="18" charset="0"/>
                <a:cs typeface="Times New Roman" panose="02020603050405020304" pitchFamily="18" charset="0"/>
              </a:rPr>
              <a:t>tốt</a:t>
            </a:r>
            <a:r>
              <a:rPr lang="en-US" dirty="0">
                <a:latin typeface="Calibri (Body)"/>
                <a:ea typeface="Times New Roman" panose="02020603050405020304" pitchFamily="18" charset="0"/>
                <a:cs typeface="Times New Roman" panose="02020603050405020304" pitchFamily="18" charset="0"/>
              </a:rPr>
              <a:t> </a:t>
            </a:r>
            <a:r>
              <a:rPr lang="en-US" dirty="0" err="1">
                <a:latin typeface="Calibri (Body)"/>
                <a:ea typeface="Times New Roman" panose="02020603050405020304" pitchFamily="18" charset="0"/>
                <a:cs typeface="Times New Roman" panose="02020603050405020304" pitchFamily="18" charset="0"/>
              </a:rPr>
              <a:t>giữa</a:t>
            </a:r>
            <a:r>
              <a:rPr lang="en-US" dirty="0">
                <a:latin typeface="Calibri (Body)"/>
                <a:ea typeface="Times New Roman" panose="02020603050405020304" pitchFamily="18" charset="0"/>
                <a:cs typeface="Times New Roman" panose="02020603050405020304" pitchFamily="18" charset="0"/>
              </a:rPr>
              <a:t> </a:t>
            </a:r>
            <a:r>
              <a:rPr lang="en-US" dirty="0" err="1">
                <a:latin typeface="Calibri (Body)"/>
                <a:ea typeface="Times New Roman" panose="02020603050405020304" pitchFamily="18" charset="0"/>
                <a:cs typeface="Times New Roman" panose="02020603050405020304" pitchFamily="18" charset="0"/>
              </a:rPr>
              <a:t>việc</a:t>
            </a:r>
            <a:r>
              <a:rPr lang="en-US" dirty="0">
                <a:latin typeface="Calibri (Body)"/>
                <a:ea typeface="Times New Roman" panose="02020603050405020304" pitchFamily="18" charset="0"/>
                <a:cs typeface="Times New Roman" panose="02020603050405020304" pitchFamily="18" charset="0"/>
              </a:rPr>
              <a:t> </a:t>
            </a:r>
            <a:r>
              <a:rPr lang="en-US" dirty="0" err="1">
                <a:latin typeface="Calibri (Body)"/>
                <a:ea typeface="Times New Roman" panose="02020603050405020304" pitchFamily="18" charset="0"/>
                <a:cs typeface="Times New Roman" panose="02020603050405020304" pitchFamily="18" charset="0"/>
              </a:rPr>
              <a:t>xác</a:t>
            </a:r>
            <a:r>
              <a:rPr lang="en-US" dirty="0">
                <a:latin typeface="Calibri (Body)"/>
                <a:ea typeface="Times New Roman" panose="02020603050405020304" pitchFamily="18" charset="0"/>
                <a:cs typeface="Times New Roman" panose="02020603050405020304" pitchFamily="18" charset="0"/>
              </a:rPr>
              <a:t> </a:t>
            </a:r>
            <a:r>
              <a:rPr lang="en-US" dirty="0" err="1">
                <a:latin typeface="Calibri (Body)"/>
                <a:ea typeface="Times New Roman" panose="02020603050405020304" pitchFamily="18" charset="0"/>
                <a:cs typeface="Times New Roman" panose="02020603050405020304" pitchFamily="18" charset="0"/>
              </a:rPr>
              <a:t>định</a:t>
            </a:r>
            <a:r>
              <a:rPr lang="en-US" dirty="0">
                <a:latin typeface="Calibri (Body)"/>
                <a:ea typeface="Times New Roman" panose="02020603050405020304" pitchFamily="18" charset="0"/>
                <a:cs typeface="Times New Roman" panose="02020603050405020304" pitchFamily="18" charset="0"/>
              </a:rPr>
              <a:t> </a:t>
            </a:r>
            <a:r>
              <a:rPr lang="en-US" dirty="0" err="1">
                <a:latin typeface="Calibri (Body)"/>
                <a:ea typeface="Times New Roman" panose="02020603050405020304" pitchFamily="18" charset="0"/>
                <a:cs typeface="Times New Roman" panose="02020603050405020304" pitchFamily="18" charset="0"/>
              </a:rPr>
              <a:t>đúng</a:t>
            </a:r>
            <a:r>
              <a:rPr lang="en-US" dirty="0">
                <a:latin typeface="Calibri (Body)"/>
                <a:ea typeface="Times New Roman" panose="02020603050405020304" pitchFamily="18" charset="0"/>
                <a:cs typeface="Times New Roman" panose="02020603050405020304" pitchFamily="18" charset="0"/>
              </a:rPr>
              <a:t> </a:t>
            </a:r>
            <a:r>
              <a:rPr lang="en-US" dirty="0" err="1">
                <a:latin typeface="Calibri (Body)"/>
                <a:ea typeface="Times New Roman" panose="02020603050405020304" pitchFamily="18" charset="0"/>
                <a:cs typeface="Times New Roman" panose="02020603050405020304" pitchFamily="18" charset="0"/>
              </a:rPr>
              <a:t>các</a:t>
            </a:r>
            <a:r>
              <a:rPr lang="en-US" dirty="0">
                <a:latin typeface="Calibri (Body)"/>
                <a:ea typeface="Times New Roman" panose="02020603050405020304" pitchFamily="18" charset="0"/>
                <a:cs typeface="Times New Roman" panose="02020603050405020304" pitchFamily="18" charset="0"/>
              </a:rPr>
              <a:t> </a:t>
            </a:r>
            <a:r>
              <a:rPr lang="en-US" dirty="0" err="1">
                <a:latin typeface="Calibri (Body)"/>
                <a:ea typeface="Times New Roman" panose="02020603050405020304" pitchFamily="18" charset="0"/>
                <a:cs typeface="Times New Roman" panose="02020603050405020304" pitchFamily="18" charset="0"/>
              </a:rPr>
              <a:t>lớp</a:t>
            </a:r>
            <a:r>
              <a:rPr lang="en-US" dirty="0">
                <a:latin typeface="Calibri (Body)"/>
                <a:ea typeface="Times New Roman" panose="02020603050405020304" pitchFamily="18" charset="0"/>
                <a:cs typeface="Times New Roman" panose="02020603050405020304" pitchFamily="18" charset="0"/>
              </a:rPr>
              <a:t> </a:t>
            </a:r>
            <a:r>
              <a:rPr lang="en-US" dirty="0" err="1">
                <a:latin typeface="Calibri (Body)"/>
                <a:ea typeface="Times New Roman" panose="02020603050405020304" pitchFamily="18" charset="0"/>
                <a:cs typeface="Times New Roman" panose="02020603050405020304" pitchFamily="18" charset="0"/>
              </a:rPr>
              <a:t>và</a:t>
            </a:r>
            <a:r>
              <a:rPr lang="en-US" dirty="0">
                <a:latin typeface="Calibri (Body)"/>
                <a:ea typeface="Times New Roman" panose="02020603050405020304" pitchFamily="18" charset="0"/>
                <a:cs typeface="Times New Roman" panose="02020603050405020304" pitchFamily="18" charset="0"/>
              </a:rPr>
              <a:t> </a:t>
            </a:r>
            <a:r>
              <a:rPr lang="en-US" dirty="0" err="1">
                <a:latin typeface="Calibri (Body)"/>
                <a:ea typeface="Times New Roman" panose="02020603050405020304" pitchFamily="18" charset="0"/>
                <a:cs typeface="Times New Roman" panose="02020603050405020304" pitchFamily="18" charset="0"/>
              </a:rPr>
              <a:t>việc</a:t>
            </a:r>
            <a:r>
              <a:rPr lang="en-US" dirty="0">
                <a:latin typeface="Calibri (Body)"/>
                <a:ea typeface="Times New Roman" panose="02020603050405020304" pitchFamily="18" charset="0"/>
                <a:cs typeface="Times New Roman" panose="02020603050405020304" pitchFamily="18" charset="0"/>
              </a:rPr>
              <a:t> </a:t>
            </a:r>
            <a:r>
              <a:rPr lang="en-US" dirty="0" err="1">
                <a:latin typeface="Calibri (Body)"/>
                <a:ea typeface="Times New Roman" panose="02020603050405020304" pitchFamily="18" charset="0"/>
                <a:cs typeface="Times New Roman" panose="02020603050405020304" pitchFamily="18" charset="0"/>
              </a:rPr>
              <a:t>tránh</a:t>
            </a:r>
            <a:r>
              <a:rPr lang="en-US" dirty="0">
                <a:latin typeface="Calibri (Body)"/>
                <a:ea typeface="Times New Roman" panose="02020603050405020304" pitchFamily="18" charset="0"/>
                <a:cs typeface="Times New Roman" panose="02020603050405020304" pitchFamily="18" charset="0"/>
              </a:rPr>
              <a:t> </a:t>
            </a:r>
            <a:r>
              <a:rPr lang="en-US" dirty="0" err="1">
                <a:latin typeface="Calibri (Body)"/>
                <a:ea typeface="Times New Roman" panose="02020603050405020304" pitchFamily="18" charset="0"/>
                <a:cs typeface="Times New Roman" panose="02020603050405020304" pitchFamily="18" charset="0"/>
              </a:rPr>
              <a:t>nhầm</a:t>
            </a:r>
            <a:r>
              <a:rPr lang="en-US" dirty="0">
                <a:latin typeface="Calibri (Body)"/>
                <a:ea typeface="Times New Roman" panose="02020603050405020304" pitchFamily="18" charset="0"/>
                <a:cs typeface="Times New Roman" panose="02020603050405020304" pitchFamily="18" charset="0"/>
              </a:rPr>
              <a:t> </a:t>
            </a:r>
            <a:r>
              <a:rPr lang="en-US" dirty="0" err="1">
                <a:latin typeface="Calibri (Body)"/>
                <a:ea typeface="Times New Roman" panose="02020603050405020304" pitchFamily="18" charset="0"/>
                <a:cs typeface="Times New Roman" panose="02020603050405020304" pitchFamily="18" charset="0"/>
              </a:rPr>
              <a:t>lẫn</a:t>
            </a:r>
            <a:r>
              <a:rPr lang="en-US" dirty="0">
                <a:latin typeface="Calibri (Body)"/>
                <a:ea typeface="Times New Roman" panose="02020603050405020304" pitchFamily="18" charset="0"/>
                <a:cs typeface="Times New Roman" panose="02020603050405020304" pitchFamily="18" charset="0"/>
              </a:rPr>
              <a:t>.</a:t>
            </a:r>
            <a:endParaRPr lang="en-US" sz="1600" dirty="0">
              <a:effectLst/>
              <a:latin typeface="Calibri (Body)"/>
              <a:ea typeface="Calibri" panose="020F0502020204030204" pitchFamily="34" charset="0"/>
              <a:cs typeface="Times New Roman" panose="02020603050405020304" pitchFamily="18" charset="0"/>
            </a:endParaRPr>
          </a:p>
        </p:txBody>
      </p:sp>
      <p:sp>
        <p:nvSpPr>
          <p:cNvPr id="4" name="Rectangle 3"/>
          <p:cNvSpPr/>
          <p:nvPr/>
        </p:nvSpPr>
        <p:spPr>
          <a:xfrm>
            <a:off x="647700" y="4724415"/>
            <a:ext cx="9876692" cy="981423"/>
          </a:xfrm>
          <a:prstGeom prst="rect">
            <a:avLst/>
          </a:prstGeom>
        </p:spPr>
        <p:txBody>
          <a:bodyPr wrap="square">
            <a:spAutoFit/>
          </a:bodyPr>
          <a:lstStyle/>
          <a:p>
            <a:pPr>
              <a:lnSpc>
                <a:spcPct val="107000"/>
              </a:lnSpc>
              <a:spcBef>
                <a:spcPts val="1500"/>
              </a:spcBef>
              <a:spcAft>
                <a:spcPts val="1500"/>
              </a:spcAft>
            </a:pPr>
            <a:r>
              <a:rPr lang="en-US" dirty="0" err="1">
                <a:latin typeface="Calibri (Body)"/>
                <a:ea typeface="Times New Roman" panose="02020603050405020304" pitchFamily="18" charset="0"/>
                <a:cs typeface="Times New Roman" panose="02020603050405020304" pitchFamily="18" charset="0"/>
              </a:rPr>
              <a:t>Nhìn</a:t>
            </a:r>
            <a:r>
              <a:rPr lang="en-US" dirty="0">
                <a:latin typeface="Calibri (Body)"/>
                <a:ea typeface="Times New Roman" panose="02020603050405020304" pitchFamily="18" charset="0"/>
                <a:cs typeface="Times New Roman" panose="02020603050405020304" pitchFamily="18" charset="0"/>
              </a:rPr>
              <a:t> </a:t>
            </a:r>
            <a:r>
              <a:rPr lang="en-US" dirty="0" err="1">
                <a:latin typeface="Calibri (Body)"/>
                <a:ea typeface="Times New Roman" panose="02020603050405020304" pitchFamily="18" charset="0"/>
                <a:cs typeface="Times New Roman" panose="02020603050405020304" pitchFamily="18" charset="0"/>
              </a:rPr>
              <a:t>chung</a:t>
            </a:r>
            <a:r>
              <a:rPr lang="en-US" dirty="0">
                <a:latin typeface="Calibri (Body)"/>
                <a:ea typeface="Times New Roman" panose="02020603050405020304" pitchFamily="18" charset="0"/>
                <a:cs typeface="Times New Roman" panose="02020603050405020304" pitchFamily="18" charset="0"/>
              </a:rPr>
              <a:t>, </a:t>
            </a:r>
            <a:r>
              <a:rPr lang="en-US" dirty="0" err="1">
                <a:latin typeface="Calibri (Body)"/>
                <a:ea typeface="Times New Roman" panose="02020603050405020304" pitchFamily="18" charset="0"/>
                <a:cs typeface="Times New Roman" panose="02020603050405020304" pitchFamily="18" charset="0"/>
              </a:rPr>
              <a:t>mô</a:t>
            </a:r>
            <a:r>
              <a:rPr lang="en-US" dirty="0">
                <a:latin typeface="Calibri (Body)"/>
                <a:ea typeface="Times New Roman" panose="02020603050405020304" pitchFamily="18" charset="0"/>
                <a:cs typeface="Times New Roman" panose="02020603050405020304" pitchFamily="18" charset="0"/>
              </a:rPr>
              <a:t> </a:t>
            </a:r>
            <a:r>
              <a:rPr lang="en-US" dirty="0" err="1">
                <a:latin typeface="Calibri (Body)"/>
                <a:ea typeface="Times New Roman" panose="02020603050405020304" pitchFamily="18" charset="0"/>
                <a:cs typeface="Times New Roman" panose="02020603050405020304" pitchFamily="18" charset="0"/>
              </a:rPr>
              <a:t>hình</a:t>
            </a:r>
            <a:r>
              <a:rPr lang="en-US" dirty="0">
                <a:latin typeface="Calibri (Body)"/>
                <a:ea typeface="Times New Roman" panose="02020603050405020304" pitchFamily="18" charset="0"/>
                <a:cs typeface="Times New Roman" panose="02020603050405020304" pitchFamily="18" charset="0"/>
              </a:rPr>
              <a:t> ANN </a:t>
            </a:r>
            <a:r>
              <a:rPr lang="en-US" dirty="0" err="1">
                <a:latin typeface="Calibri (Body)"/>
                <a:ea typeface="Times New Roman" panose="02020603050405020304" pitchFamily="18" charset="0"/>
                <a:cs typeface="Times New Roman" panose="02020603050405020304" pitchFamily="18" charset="0"/>
              </a:rPr>
              <a:t>đã</a:t>
            </a:r>
            <a:r>
              <a:rPr lang="en-US" dirty="0">
                <a:latin typeface="Calibri (Body)"/>
                <a:ea typeface="Times New Roman" panose="02020603050405020304" pitchFamily="18" charset="0"/>
                <a:cs typeface="Times New Roman" panose="02020603050405020304" pitchFamily="18" charset="0"/>
              </a:rPr>
              <a:t> </a:t>
            </a:r>
            <a:r>
              <a:rPr lang="en-US" dirty="0" err="1">
                <a:latin typeface="Calibri (Body)"/>
                <a:ea typeface="Times New Roman" panose="02020603050405020304" pitchFamily="18" charset="0"/>
                <a:cs typeface="Times New Roman" panose="02020603050405020304" pitchFamily="18" charset="0"/>
              </a:rPr>
              <a:t>thể</a:t>
            </a:r>
            <a:r>
              <a:rPr lang="en-US" dirty="0">
                <a:latin typeface="Calibri (Body)"/>
                <a:ea typeface="Times New Roman" panose="02020603050405020304" pitchFamily="18" charset="0"/>
                <a:cs typeface="Times New Roman" panose="02020603050405020304" pitchFamily="18" charset="0"/>
              </a:rPr>
              <a:t> </a:t>
            </a:r>
            <a:r>
              <a:rPr lang="en-US" dirty="0" err="1">
                <a:latin typeface="Calibri (Body)"/>
                <a:ea typeface="Times New Roman" panose="02020603050405020304" pitchFamily="18" charset="0"/>
                <a:cs typeface="Times New Roman" panose="02020603050405020304" pitchFamily="18" charset="0"/>
              </a:rPr>
              <a:t>hiện</a:t>
            </a:r>
            <a:r>
              <a:rPr lang="en-US" dirty="0">
                <a:latin typeface="Calibri (Body)"/>
                <a:ea typeface="Times New Roman" panose="02020603050405020304" pitchFamily="18" charset="0"/>
                <a:cs typeface="Times New Roman" panose="02020603050405020304" pitchFamily="18" charset="0"/>
              </a:rPr>
              <a:t> </a:t>
            </a:r>
            <a:r>
              <a:rPr lang="en-US" dirty="0" err="1">
                <a:latin typeface="Calibri (Body)"/>
                <a:ea typeface="Times New Roman" panose="02020603050405020304" pitchFamily="18" charset="0"/>
                <a:cs typeface="Times New Roman" panose="02020603050405020304" pitchFamily="18" charset="0"/>
              </a:rPr>
              <a:t>hiệu</a:t>
            </a:r>
            <a:r>
              <a:rPr lang="en-US" dirty="0">
                <a:latin typeface="Calibri (Body)"/>
                <a:ea typeface="Times New Roman" panose="02020603050405020304" pitchFamily="18" charset="0"/>
                <a:cs typeface="Times New Roman" panose="02020603050405020304" pitchFamily="18" charset="0"/>
              </a:rPr>
              <a:t> </a:t>
            </a:r>
            <a:r>
              <a:rPr lang="en-US" dirty="0" err="1">
                <a:latin typeface="Calibri (Body)"/>
                <a:ea typeface="Times New Roman" panose="02020603050405020304" pitchFamily="18" charset="0"/>
                <a:cs typeface="Times New Roman" panose="02020603050405020304" pitchFamily="18" charset="0"/>
              </a:rPr>
              <a:t>suất</a:t>
            </a:r>
            <a:r>
              <a:rPr lang="en-US" dirty="0">
                <a:latin typeface="Calibri (Body)"/>
                <a:ea typeface="Times New Roman" panose="02020603050405020304" pitchFamily="18" charset="0"/>
                <a:cs typeface="Times New Roman" panose="02020603050405020304" pitchFamily="18" charset="0"/>
              </a:rPr>
              <a:t> </a:t>
            </a:r>
            <a:r>
              <a:rPr lang="en-US" dirty="0" err="1">
                <a:latin typeface="Calibri (Body)"/>
                <a:ea typeface="Times New Roman" panose="02020603050405020304" pitchFamily="18" charset="0"/>
                <a:cs typeface="Times New Roman" panose="02020603050405020304" pitchFamily="18" charset="0"/>
              </a:rPr>
              <a:t>cao</a:t>
            </a:r>
            <a:r>
              <a:rPr lang="en-US" dirty="0">
                <a:latin typeface="Calibri (Body)"/>
                <a:ea typeface="Times New Roman" panose="02020603050405020304" pitchFamily="18" charset="0"/>
                <a:cs typeface="Times New Roman" panose="02020603050405020304" pitchFamily="18" charset="0"/>
              </a:rPr>
              <a:t> </a:t>
            </a:r>
            <a:r>
              <a:rPr lang="en-US" dirty="0" err="1">
                <a:latin typeface="Calibri (Body)"/>
                <a:ea typeface="Times New Roman" panose="02020603050405020304" pitchFamily="18" charset="0"/>
                <a:cs typeface="Times New Roman" panose="02020603050405020304" pitchFamily="18" charset="0"/>
              </a:rPr>
              <a:t>trong</a:t>
            </a:r>
            <a:r>
              <a:rPr lang="en-US" dirty="0">
                <a:latin typeface="Calibri (Body)"/>
                <a:ea typeface="Times New Roman" panose="02020603050405020304" pitchFamily="18" charset="0"/>
                <a:cs typeface="Times New Roman" panose="02020603050405020304" pitchFamily="18" charset="0"/>
              </a:rPr>
              <a:t> </a:t>
            </a:r>
            <a:r>
              <a:rPr lang="en-US" dirty="0" err="1">
                <a:latin typeface="Calibri (Body)"/>
                <a:ea typeface="Times New Roman" panose="02020603050405020304" pitchFamily="18" charset="0"/>
                <a:cs typeface="Times New Roman" panose="02020603050405020304" pitchFamily="18" charset="0"/>
              </a:rPr>
              <a:t>việc</a:t>
            </a:r>
            <a:r>
              <a:rPr lang="en-US" dirty="0">
                <a:latin typeface="Calibri (Body)"/>
                <a:ea typeface="Times New Roman" panose="02020603050405020304" pitchFamily="18" charset="0"/>
                <a:cs typeface="Times New Roman" panose="02020603050405020304" pitchFamily="18" charset="0"/>
              </a:rPr>
              <a:t> </a:t>
            </a:r>
            <a:r>
              <a:rPr lang="en-US" dirty="0" err="1">
                <a:latin typeface="Calibri (Body)"/>
                <a:ea typeface="Times New Roman" panose="02020603050405020304" pitchFamily="18" charset="0"/>
                <a:cs typeface="Times New Roman" panose="02020603050405020304" pitchFamily="18" charset="0"/>
              </a:rPr>
              <a:t>phân</a:t>
            </a:r>
            <a:r>
              <a:rPr lang="en-US" dirty="0">
                <a:latin typeface="Calibri (Body)"/>
                <a:ea typeface="Times New Roman" panose="02020603050405020304" pitchFamily="18" charset="0"/>
                <a:cs typeface="Times New Roman" panose="02020603050405020304" pitchFamily="18" charset="0"/>
              </a:rPr>
              <a:t> </a:t>
            </a:r>
            <a:r>
              <a:rPr lang="en-US" dirty="0" err="1">
                <a:latin typeface="Calibri (Body)"/>
                <a:ea typeface="Times New Roman" panose="02020603050405020304" pitchFamily="18" charset="0"/>
                <a:cs typeface="Times New Roman" panose="02020603050405020304" pitchFamily="18" charset="0"/>
              </a:rPr>
              <a:t>loại</a:t>
            </a:r>
            <a:r>
              <a:rPr lang="en-US" dirty="0">
                <a:latin typeface="Calibri (Body)"/>
                <a:ea typeface="Times New Roman" panose="02020603050405020304" pitchFamily="18" charset="0"/>
                <a:cs typeface="Times New Roman" panose="02020603050405020304" pitchFamily="18" charset="0"/>
              </a:rPr>
              <a:t> </a:t>
            </a:r>
            <a:r>
              <a:rPr lang="en-US" dirty="0" err="1">
                <a:latin typeface="Calibri (Body)"/>
                <a:ea typeface="Times New Roman" panose="02020603050405020304" pitchFamily="18" charset="0"/>
                <a:cs typeface="Times New Roman" panose="02020603050405020304" pitchFamily="18" charset="0"/>
              </a:rPr>
              <a:t>ảnh</a:t>
            </a:r>
            <a:r>
              <a:rPr lang="en-US" dirty="0">
                <a:latin typeface="Calibri (Body)"/>
                <a:ea typeface="Times New Roman" panose="02020603050405020304" pitchFamily="18" charset="0"/>
                <a:cs typeface="Times New Roman" panose="02020603050405020304" pitchFamily="18" charset="0"/>
              </a:rPr>
              <a:t> MNIST </a:t>
            </a:r>
            <a:r>
              <a:rPr lang="en-US" dirty="0" err="1">
                <a:latin typeface="Calibri (Body)"/>
                <a:ea typeface="Times New Roman" panose="02020603050405020304" pitchFamily="18" charset="0"/>
                <a:cs typeface="Times New Roman" panose="02020603050405020304" pitchFamily="18" charset="0"/>
              </a:rPr>
              <a:t>sau</a:t>
            </a:r>
            <a:r>
              <a:rPr lang="en-US" dirty="0">
                <a:latin typeface="Calibri (Body)"/>
                <a:ea typeface="Times New Roman" panose="02020603050405020304" pitchFamily="18" charset="0"/>
                <a:cs typeface="Times New Roman" panose="02020603050405020304" pitchFamily="18" charset="0"/>
              </a:rPr>
              <a:t> </a:t>
            </a:r>
            <a:r>
              <a:rPr lang="en-US" dirty="0" err="1">
                <a:latin typeface="Calibri (Body)"/>
                <a:ea typeface="Times New Roman" panose="02020603050405020304" pitchFamily="18" charset="0"/>
                <a:cs typeface="Times New Roman" panose="02020603050405020304" pitchFamily="18" charset="0"/>
              </a:rPr>
              <a:t>khi</a:t>
            </a:r>
            <a:r>
              <a:rPr lang="en-US" dirty="0">
                <a:latin typeface="Calibri (Body)"/>
                <a:ea typeface="Times New Roman" panose="02020603050405020304" pitchFamily="18" charset="0"/>
                <a:cs typeface="Times New Roman" panose="02020603050405020304" pitchFamily="18" charset="0"/>
              </a:rPr>
              <a:t> </a:t>
            </a:r>
            <a:r>
              <a:rPr lang="en-US" dirty="0" err="1">
                <a:latin typeface="Calibri (Body)"/>
                <a:ea typeface="Times New Roman" panose="02020603050405020304" pitchFamily="18" charset="0"/>
                <a:cs typeface="Times New Roman" panose="02020603050405020304" pitchFamily="18" charset="0"/>
              </a:rPr>
              <a:t>giảm</a:t>
            </a:r>
            <a:r>
              <a:rPr lang="en-US" dirty="0">
                <a:latin typeface="Calibri (Body)"/>
                <a:ea typeface="Times New Roman" panose="02020603050405020304" pitchFamily="18" charset="0"/>
                <a:cs typeface="Times New Roman" panose="02020603050405020304" pitchFamily="18" charset="0"/>
              </a:rPr>
              <a:t> </a:t>
            </a:r>
            <a:r>
              <a:rPr lang="en-US" dirty="0" err="1">
                <a:latin typeface="Calibri (Body)"/>
                <a:ea typeface="Times New Roman" panose="02020603050405020304" pitchFamily="18" charset="0"/>
                <a:cs typeface="Times New Roman" panose="02020603050405020304" pitchFamily="18" charset="0"/>
              </a:rPr>
              <a:t>số</a:t>
            </a:r>
            <a:r>
              <a:rPr lang="en-US" dirty="0">
                <a:latin typeface="Calibri (Body)"/>
                <a:ea typeface="Times New Roman" panose="02020603050405020304" pitchFamily="18" charset="0"/>
                <a:cs typeface="Times New Roman" panose="02020603050405020304" pitchFamily="18" charset="0"/>
              </a:rPr>
              <a:t> </a:t>
            </a:r>
            <a:r>
              <a:rPr lang="en-US" dirty="0" err="1">
                <a:latin typeface="Calibri (Body)"/>
                <a:ea typeface="Times New Roman" panose="02020603050405020304" pitchFamily="18" charset="0"/>
                <a:cs typeface="Times New Roman" panose="02020603050405020304" pitchFamily="18" charset="0"/>
              </a:rPr>
              <a:t>chiều</a:t>
            </a:r>
            <a:r>
              <a:rPr lang="en-US" dirty="0">
                <a:latin typeface="Calibri (Body)"/>
                <a:ea typeface="Times New Roman" panose="02020603050405020304" pitchFamily="18" charset="0"/>
                <a:cs typeface="Times New Roman" panose="02020603050405020304" pitchFamily="18" charset="0"/>
              </a:rPr>
              <a:t> </a:t>
            </a:r>
            <a:r>
              <a:rPr lang="en-US" dirty="0" err="1">
                <a:latin typeface="Calibri (Body)"/>
                <a:ea typeface="Times New Roman" panose="02020603050405020304" pitchFamily="18" charset="0"/>
                <a:cs typeface="Times New Roman" panose="02020603050405020304" pitchFamily="18" charset="0"/>
              </a:rPr>
              <a:t>bằng</a:t>
            </a:r>
            <a:r>
              <a:rPr lang="en-US" dirty="0">
                <a:latin typeface="Calibri (Body)"/>
                <a:ea typeface="Times New Roman" panose="02020603050405020304" pitchFamily="18" charset="0"/>
                <a:cs typeface="Times New Roman" panose="02020603050405020304" pitchFamily="18" charset="0"/>
              </a:rPr>
              <a:t> PCA. </a:t>
            </a:r>
            <a:r>
              <a:rPr lang="en-US" dirty="0" err="1">
                <a:latin typeface="Calibri (Body)"/>
                <a:ea typeface="Times New Roman" panose="02020603050405020304" pitchFamily="18" charset="0"/>
                <a:cs typeface="Times New Roman" panose="02020603050405020304" pitchFamily="18" charset="0"/>
              </a:rPr>
              <a:t>Việc</a:t>
            </a:r>
            <a:r>
              <a:rPr lang="en-US" dirty="0">
                <a:latin typeface="Calibri (Body)"/>
                <a:ea typeface="Times New Roman" panose="02020603050405020304" pitchFamily="18" charset="0"/>
                <a:cs typeface="Times New Roman" panose="02020603050405020304" pitchFamily="18" charset="0"/>
              </a:rPr>
              <a:t> </a:t>
            </a:r>
            <a:r>
              <a:rPr lang="en-US" dirty="0" err="1">
                <a:latin typeface="Calibri (Body)"/>
                <a:ea typeface="Times New Roman" panose="02020603050405020304" pitchFamily="18" charset="0"/>
                <a:cs typeface="Times New Roman" panose="02020603050405020304" pitchFamily="18" charset="0"/>
              </a:rPr>
              <a:t>giảm</a:t>
            </a:r>
            <a:r>
              <a:rPr lang="en-US" dirty="0">
                <a:latin typeface="Calibri (Body)"/>
                <a:ea typeface="Times New Roman" panose="02020603050405020304" pitchFamily="18" charset="0"/>
                <a:cs typeface="Times New Roman" panose="02020603050405020304" pitchFamily="18" charset="0"/>
              </a:rPr>
              <a:t> </a:t>
            </a:r>
            <a:r>
              <a:rPr lang="en-US" dirty="0" err="1">
                <a:latin typeface="Calibri (Body)"/>
                <a:ea typeface="Times New Roman" panose="02020603050405020304" pitchFamily="18" charset="0"/>
                <a:cs typeface="Times New Roman" panose="02020603050405020304" pitchFamily="18" charset="0"/>
              </a:rPr>
              <a:t>số</a:t>
            </a:r>
            <a:r>
              <a:rPr lang="en-US" dirty="0">
                <a:latin typeface="Calibri (Body)"/>
                <a:ea typeface="Times New Roman" panose="02020603050405020304" pitchFamily="18" charset="0"/>
                <a:cs typeface="Times New Roman" panose="02020603050405020304" pitchFamily="18" charset="0"/>
              </a:rPr>
              <a:t> </a:t>
            </a:r>
            <a:r>
              <a:rPr lang="en-US" dirty="0" err="1">
                <a:latin typeface="Calibri (Body)"/>
                <a:ea typeface="Times New Roman" panose="02020603050405020304" pitchFamily="18" charset="0"/>
                <a:cs typeface="Times New Roman" panose="02020603050405020304" pitchFamily="18" charset="0"/>
              </a:rPr>
              <a:t>chiều</a:t>
            </a:r>
            <a:r>
              <a:rPr lang="en-US" dirty="0">
                <a:latin typeface="Calibri (Body)"/>
                <a:ea typeface="Times New Roman" panose="02020603050405020304" pitchFamily="18" charset="0"/>
                <a:cs typeface="Times New Roman" panose="02020603050405020304" pitchFamily="18" charset="0"/>
              </a:rPr>
              <a:t> </a:t>
            </a:r>
            <a:r>
              <a:rPr lang="en-US" dirty="0" err="1">
                <a:latin typeface="Calibri (Body)"/>
                <a:ea typeface="Times New Roman" panose="02020603050405020304" pitchFamily="18" charset="0"/>
                <a:cs typeface="Times New Roman" panose="02020603050405020304" pitchFamily="18" charset="0"/>
              </a:rPr>
              <a:t>giúp</a:t>
            </a:r>
            <a:r>
              <a:rPr lang="en-US" dirty="0">
                <a:latin typeface="Calibri (Body)"/>
                <a:ea typeface="Times New Roman" panose="02020603050405020304" pitchFamily="18" charset="0"/>
                <a:cs typeface="Times New Roman" panose="02020603050405020304" pitchFamily="18" charset="0"/>
              </a:rPr>
              <a:t> </a:t>
            </a:r>
            <a:r>
              <a:rPr lang="en-US" dirty="0" err="1">
                <a:latin typeface="Calibri (Body)"/>
                <a:ea typeface="Times New Roman" panose="02020603050405020304" pitchFamily="18" charset="0"/>
                <a:cs typeface="Times New Roman" panose="02020603050405020304" pitchFamily="18" charset="0"/>
              </a:rPr>
              <a:t>tăng</a:t>
            </a:r>
            <a:r>
              <a:rPr lang="en-US" dirty="0">
                <a:latin typeface="Calibri (Body)"/>
                <a:ea typeface="Times New Roman" panose="02020603050405020304" pitchFamily="18" charset="0"/>
                <a:cs typeface="Times New Roman" panose="02020603050405020304" pitchFamily="18" charset="0"/>
              </a:rPr>
              <a:t> </a:t>
            </a:r>
            <a:r>
              <a:rPr lang="en-US" dirty="0" err="1">
                <a:latin typeface="Calibri (Body)"/>
                <a:ea typeface="Times New Roman" panose="02020603050405020304" pitchFamily="18" charset="0"/>
                <a:cs typeface="Times New Roman" panose="02020603050405020304" pitchFamily="18" charset="0"/>
              </a:rPr>
              <a:t>tốc</a:t>
            </a:r>
            <a:r>
              <a:rPr lang="en-US" dirty="0">
                <a:latin typeface="Calibri (Body)"/>
                <a:ea typeface="Times New Roman" panose="02020603050405020304" pitchFamily="18" charset="0"/>
                <a:cs typeface="Times New Roman" panose="02020603050405020304" pitchFamily="18" charset="0"/>
              </a:rPr>
              <a:t> </a:t>
            </a:r>
            <a:r>
              <a:rPr lang="en-US" dirty="0" err="1">
                <a:latin typeface="Calibri (Body)"/>
                <a:ea typeface="Times New Roman" panose="02020603050405020304" pitchFamily="18" charset="0"/>
                <a:cs typeface="Times New Roman" panose="02020603050405020304" pitchFamily="18" charset="0"/>
              </a:rPr>
              <a:t>quá</a:t>
            </a:r>
            <a:r>
              <a:rPr lang="en-US" dirty="0">
                <a:latin typeface="Calibri (Body)"/>
                <a:ea typeface="Times New Roman" panose="02020603050405020304" pitchFamily="18" charset="0"/>
                <a:cs typeface="Times New Roman" panose="02020603050405020304" pitchFamily="18" charset="0"/>
              </a:rPr>
              <a:t> </a:t>
            </a:r>
            <a:r>
              <a:rPr lang="en-US" dirty="0" err="1">
                <a:latin typeface="Calibri (Body)"/>
                <a:ea typeface="Times New Roman" panose="02020603050405020304" pitchFamily="18" charset="0"/>
                <a:cs typeface="Times New Roman" panose="02020603050405020304" pitchFamily="18" charset="0"/>
              </a:rPr>
              <a:t>trình</a:t>
            </a:r>
            <a:r>
              <a:rPr lang="en-US" dirty="0">
                <a:latin typeface="Calibri (Body)"/>
                <a:ea typeface="Times New Roman" panose="02020603050405020304" pitchFamily="18" charset="0"/>
                <a:cs typeface="Times New Roman" panose="02020603050405020304" pitchFamily="18" charset="0"/>
              </a:rPr>
              <a:t> </a:t>
            </a:r>
            <a:r>
              <a:rPr lang="en-US" dirty="0" err="1">
                <a:latin typeface="Calibri (Body)"/>
                <a:ea typeface="Times New Roman" panose="02020603050405020304" pitchFamily="18" charset="0"/>
                <a:cs typeface="Times New Roman" panose="02020603050405020304" pitchFamily="18" charset="0"/>
              </a:rPr>
              <a:t>huấn</a:t>
            </a:r>
            <a:r>
              <a:rPr lang="en-US" dirty="0">
                <a:latin typeface="Calibri (Body)"/>
                <a:ea typeface="Times New Roman" panose="02020603050405020304" pitchFamily="18" charset="0"/>
                <a:cs typeface="Times New Roman" panose="02020603050405020304" pitchFamily="18" charset="0"/>
              </a:rPr>
              <a:t> </a:t>
            </a:r>
            <a:r>
              <a:rPr lang="en-US" dirty="0" err="1">
                <a:latin typeface="Calibri (Body)"/>
                <a:ea typeface="Times New Roman" panose="02020603050405020304" pitchFamily="18" charset="0"/>
                <a:cs typeface="Times New Roman" panose="02020603050405020304" pitchFamily="18" charset="0"/>
              </a:rPr>
              <a:t>luyện</a:t>
            </a:r>
            <a:r>
              <a:rPr lang="en-US" dirty="0">
                <a:latin typeface="Calibri (Body)"/>
                <a:ea typeface="Times New Roman" panose="02020603050405020304" pitchFamily="18" charset="0"/>
                <a:cs typeface="Times New Roman" panose="02020603050405020304" pitchFamily="18" charset="0"/>
              </a:rPr>
              <a:t> </a:t>
            </a:r>
            <a:r>
              <a:rPr lang="en-US" dirty="0" err="1">
                <a:latin typeface="Calibri (Body)"/>
                <a:ea typeface="Times New Roman" panose="02020603050405020304" pitchFamily="18" charset="0"/>
                <a:cs typeface="Times New Roman" panose="02020603050405020304" pitchFamily="18" charset="0"/>
              </a:rPr>
              <a:t>và</a:t>
            </a:r>
            <a:r>
              <a:rPr lang="en-US" dirty="0">
                <a:latin typeface="Calibri (Body)"/>
                <a:ea typeface="Times New Roman" panose="02020603050405020304" pitchFamily="18" charset="0"/>
                <a:cs typeface="Times New Roman" panose="02020603050405020304" pitchFamily="18" charset="0"/>
              </a:rPr>
              <a:t> </a:t>
            </a:r>
            <a:r>
              <a:rPr lang="en-US" dirty="0" err="1">
                <a:latin typeface="Calibri (Body)"/>
                <a:ea typeface="Times New Roman" panose="02020603050405020304" pitchFamily="18" charset="0"/>
                <a:cs typeface="Times New Roman" panose="02020603050405020304" pitchFamily="18" charset="0"/>
              </a:rPr>
              <a:t>giảm</a:t>
            </a:r>
            <a:r>
              <a:rPr lang="en-US" dirty="0">
                <a:latin typeface="Calibri (Body)"/>
                <a:ea typeface="Times New Roman" panose="02020603050405020304" pitchFamily="18" charset="0"/>
                <a:cs typeface="Times New Roman" panose="02020603050405020304" pitchFamily="18" charset="0"/>
              </a:rPr>
              <a:t> </a:t>
            </a:r>
            <a:r>
              <a:rPr lang="en-US" dirty="0" err="1">
                <a:latin typeface="Calibri (Body)"/>
                <a:ea typeface="Times New Roman" panose="02020603050405020304" pitchFamily="18" charset="0"/>
                <a:cs typeface="Times New Roman" panose="02020603050405020304" pitchFamily="18" charset="0"/>
              </a:rPr>
              <a:t>nguy</a:t>
            </a:r>
            <a:r>
              <a:rPr lang="en-US" dirty="0">
                <a:latin typeface="Calibri (Body)"/>
                <a:ea typeface="Times New Roman" panose="02020603050405020304" pitchFamily="18" charset="0"/>
                <a:cs typeface="Times New Roman" panose="02020603050405020304" pitchFamily="18" charset="0"/>
              </a:rPr>
              <a:t> </a:t>
            </a:r>
            <a:r>
              <a:rPr lang="en-US" dirty="0" err="1">
                <a:latin typeface="Calibri (Body)"/>
                <a:ea typeface="Times New Roman" panose="02020603050405020304" pitchFamily="18" charset="0"/>
                <a:cs typeface="Times New Roman" panose="02020603050405020304" pitchFamily="18" charset="0"/>
              </a:rPr>
              <a:t>cơ</a:t>
            </a:r>
            <a:r>
              <a:rPr lang="en-US" dirty="0">
                <a:latin typeface="Calibri (Body)"/>
                <a:ea typeface="Times New Roman" panose="02020603050405020304" pitchFamily="18" charset="0"/>
                <a:cs typeface="Times New Roman" panose="02020603050405020304" pitchFamily="18" charset="0"/>
              </a:rPr>
              <a:t> overfitting, </a:t>
            </a:r>
            <a:r>
              <a:rPr lang="en-US" dirty="0" err="1">
                <a:latin typeface="Calibri (Body)"/>
                <a:ea typeface="Times New Roman" panose="02020603050405020304" pitchFamily="18" charset="0"/>
                <a:cs typeface="Times New Roman" panose="02020603050405020304" pitchFamily="18" charset="0"/>
              </a:rPr>
              <a:t>trong</a:t>
            </a:r>
            <a:r>
              <a:rPr lang="en-US" dirty="0">
                <a:latin typeface="Calibri (Body)"/>
                <a:ea typeface="Times New Roman" panose="02020603050405020304" pitchFamily="18" charset="0"/>
                <a:cs typeface="Times New Roman" panose="02020603050405020304" pitchFamily="18" charset="0"/>
              </a:rPr>
              <a:t> </a:t>
            </a:r>
            <a:r>
              <a:rPr lang="en-US" dirty="0" err="1">
                <a:latin typeface="Calibri (Body)"/>
                <a:ea typeface="Times New Roman" panose="02020603050405020304" pitchFamily="18" charset="0"/>
                <a:cs typeface="Times New Roman" panose="02020603050405020304" pitchFamily="18" charset="0"/>
              </a:rPr>
              <a:t>khi</a:t>
            </a:r>
            <a:r>
              <a:rPr lang="en-US" dirty="0">
                <a:latin typeface="Calibri (Body)"/>
                <a:ea typeface="Times New Roman" panose="02020603050405020304" pitchFamily="18" charset="0"/>
                <a:cs typeface="Times New Roman" panose="02020603050405020304" pitchFamily="18" charset="0"/>
              </a:rPr>
              <a:t> </a:t>
            </a:r>
            <a:r>
              <a:rPr lang="en-US" dirty="0" err="1">
                <a:latin typeface="Calibri (Body)"/>
                <a:ea typeface="Times New Roman" panose="02020603050405020304" pitchFamily="18" charset="0"/>
                <a:cs typeface="Times New Roman" panose="02020603050405020304" pitchFamily="18" charset="0"/>
              </a:rPr>
              <a:t>vẫn</a:t>
            </a:r>
            <a:r>
              <a:rPr lang="en-US" dirty="0">
                <a:latin typeface="Calibri (Body)"/>
                <a:ea typeface="Times New Roman" panose="02020603050405020304" pitchFamily="18" charset="0"/>
                <a:cs typeface="Times New Roman" panose="02020603050405020304" pitchFamily="18" charset="0"/>
              </a:rPr>
              <a:t> </a:t>
            </a:r>
            <a:r>
              <a:rPr lang="en-US" dirty="0" err="1">
                <a:latin typeface="Calibri (Body)"/>
                <a:ea typeface="Times New Roman" panose="02020603050405020304" pitchFamily="18" charset="0"/>
                <a:cs typeface="Times New Roman" panose="02020603050405020304" pitchFamily="18" charset="0"/>
              </a:rPr>
              <a:t>duy</a:t>
            </a:r>
            <a:r>
              <a:rPr lang="en-US" dirty="0">
                <a:latin typeface="Calibri (Body)"/>
                <a:ea typeface="Times New Roman" panose="02020603050405020304" pitchFamily="18" charset="0"/>
                <a:cs typeface="Times New Roman" panose="02020603050405020304" pitchFamily="18" charset="0"/>
              </a:rPr>
              <a:t> </a:t>
            </a:r>
            <a:r>
              <a:rPr lang="en-US" dirty="0" err="1">
                <a:latin typeface="Calibri (Body)"/>
                <a:ea typeface="Times New Roman" panose="02020603050405020304" pitchFamily="18" charset="0"/>
                <a:cs typeface="Times New Roman" panose="02020603050405020304" pitchFamily="18" charset="0"/>
              </a:rPr>
              <a:t>trì</a:t>
            </a:r>
            <a:r>
              <a:rPr lang="en-US" dirty="0">
                <a:latin typeface="Calibri (Body)"/>
                <a:ea typeface="Times New Roman" panose="02020603050405020304" pitchFamily="18" charset="0"/>
                <a:cs typeface="Times New Roman" panose="02020603050405020304" pitchFamily="18" charset="0"/>
              </a:rPr>
              <a:t> </a:t>
            </a:r>
            <a:r>
              <a:rPr lang="en-US" dirty="0" err="1">
                <a:latin typeface="Calibri (Body)"/>
                <a:ea typeface="Times New Roman" panose="02020603050405020304" pitchFamily="18" charset="0"/>
                <a:cs typeface="Times New Roman" panose="02020603050405020304" pitchFamily="18" charset="0"/>
              </a:rPr>
              <a:t>độ</a:t>
            </a:r>
            <a:r>
              <a:rPr lang="en-US" dirty="0">
                <a:latin typeface="Calibri (Body)"/>
                <a:ea typeface="Times New Roman" panose="02020603050405020304" pitchFamily="18" charset="0"/>
                <a:cs typeface="Times New Roman" panose="02020603050405020304" pitchFamily="18" charset="0"/>
              </a:rPr>
              <a:t> </a:t>
            </a:r>
            <a:r>
              <a:rPr lang="en-US" dirty="0" err="1">
                <a:latin typeface="Calibri (Body)"/>
                <a:ea typeface="Times New Roman" panose="02020603050405020304" pitchFamily="18" charset="0"/>
                <a:cs typeface="Times New Roman" panose="02020603050405020304" pitchFamily="18" charset="0"/>
              </a:rPr>
              <a:t>chính</a:t>
            </a:r>
            <a:r>
              <a:rPr lang="en-US" dirty="0">
                <a:latin typeface="Calibri (Body)"/>
                <a:ea typeface="Times New Roman" panose="02020603050405020304" pitchFamily="18" charset="0"/>
                <a:cs typeface="Times New Roman" panose="02020603050405020304" pitchFamily="18" charset="0"/>
              </a:rPr>
              <a:t> </a:t>
            </a:r>
            <a:r>
              <a:rPr lang="en-US" dirty="0" err="1">
                <a:latin typeface="Calibri (Body)"/>
                <a:ea typeface="Times New Roman" panose="02020603050405020304" pitchFamily="18" charset="0"/>
                <a:cs typeface="Times New Roman" panose="02020603050405020304" pitchFamily="18" charset="0"/>
              </a:rPr>
              <a:t>xác</a:t>
            </a:r>
            <a:r>
              <a:rPr lang="en-US" dirty="0">
                <a:latin typeface="Calibri (Body)"/>
                <a:ea typeface="Times New Roman" panose="02020603050405020304" pitchFamily="18" charset="0"/>
                <a:cs typeface="Times New Roman" panose="02020603050405020304" pitchFamily="18" charset="0"/>
              </a:rPr>
              <a:t> </a:t>
            </a:r>
            <a:r>
              <a:rPr lang="en-US" dirty="0" err="1">
                <a:latin typeface="Calibri (Body)"/>
                <a:ea typeface="Times New Roman" panose="02020603050405020304" pitchFamily="18" charset="0"/>
                <a:cs typeface="Times New Roman" panose="02020603050405020304" pitchFamily="18" charset="0"/>
              </a:rPr>
              <a:t>cao</a:t>
            </a:r>
            <a:r>
              <a:rPr lang="en-US" dirty="0">
                <a:latin typeface="Calibri (Body)"/>
                <a:ea typeface="Times New Roman" panose="02020603050405020304" pitchFamily="18" charset="0"/>
                <a:cs typeface="Times New Roman" panose="02020603050405020304" pitchFamily="18" charset="0"/>
              </a:rPr>
              <a:t>. </a:t>
            </a:r>
            <a:endParaRPr lang="en-US" sz="1600" dirty="0">
              <a:effectLst/>
              <a:latin typeface="Calibri (Body)"/>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111085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fade">
                                      <p:cBhvr>
                                        <p:cTn id="7" dur="500"/>
                                        <p:tgtEl>
                                          <p:spTgt spid="45"/>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1000"/>
                                        <p:tgtEl>
                                          <p:spTgt spid="18"/>
                                        </p:tgtEl>
                                      </p:cBhvr>
                                    </p:animEffect>
                                    <p:anim calcmode="lin" valueType="num">
                                      <p:cBhvr>
                                        <p:cTn id="11" dur="1000" fill="hold"/>
                                        <p:tgtEl>
                                          <p:spTgt spid="18"/>
                                        </p:tgtEl>
                                        <p:attrNameLst>
                                          <p:attrName>ppt_x</p:attrName>
                                        </p:attrNameLst>
                                      </p:cBhvr>
                                      <p:tavLst>
                                        <p:tav tm="0">
                                          <p:val>
                                            <p:strVal val="#ppt_x"/>
                                          </p:val>
                                        </p:tav>
                                        <p:tav tm="100000">
                                          <p:val>
                                            <p:strVal val="#ppt_x"/>
                                          </p:val>
                                        </p:tav>
                                      </p:tavLst>
                                    </p:anim>
                                    <p:anim calcmode="lin" valueType="num">
                                      <p:cBhvr>
                                        <p:cTn id="12"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1000"/>
                                        <p:tgtEl>
                                          <p:spTgt spid="3"/>
                                        </p:tgtEl>
                                      </p:cBhvr>
                                    </p:animEffect>
                                    <p:anim calcmode="lin" valueType="num">
                                      <p:cBhvr>
                                        <p:cTn id="18" dur="1000" fill="hold"/>
                                        <p:tgtEl>
                                          <p:spTgt spid="3"/>
                                        </p:tgtEl>
                                        <p:attrNameLst>
                                          <p:attrName>ppt_x</p:attrName>
                                        </p:attrNameLst>
                                      </p:cBhvr>
                                      <p:tavLst>
                                        <p:tav tm="0">
                                          <p:val>
                                            <p:strVal val="#ppt_x"/>
                                          </p:val>
                                        </p:tav>
                                        <p:tav tm="100000">
                                          <p:val>
                                            <p:strVal val="#ppt_x"/>
                                          </p:val>
                                        </p:tav>
                                      </p:tavLst>
                                    </p:anim>
                                    <p:anim calcmode="lin" valueType="num">
                                      <p:cBhvr>
                                        <p:cTn id="1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fade">
                                      <p:cBhvr>
                                        <p:cTn id="24" dur="1000"/>
                                        <p:tgtEl>
                                          <p:spTgt spid="4"/>
                                        </p:tgtEl>
                                      </p:cBhvr>
                                    </p:animEffect>
                                    <p:anim calcmode="lin" valueType="num">
                                      <p:cBhvr>
                                        <p:cTn id="25" dur="1000" fill="hold"/>
                                        <p:tgtEl>
                                          <p:spTgt spid="4"/>
                                        </p:tgtEl>
                                        <p:attrNameLst>
                                          <p:attrName>ppt_x</p:attrName>
                                        </p:attrNameLst>
                                      </p:cBhvr>
                                      <p:tavLst>
                                        <p:tav tm="0">
                                          <p:val>
                                            <p:strVal val="#ppt_x"/>
                                          </p:val>
                                        </p:tav>
                                        <p:tav tm="100000">
                                          <p:val>
                                            <p:strVal val="#ppt_x"/>
                                          </p:val>
                                        </p:tav>
                                      </p:tavLst>
                                    </p:anim>
                                    <p:anim calcmode="lin" valueType="num">
                                      <p:cBhvr>
                                        <p:cTn id="2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3" grpId="0"/>
      <p:bldP spid="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 name="组合 44"/>
          <p:cNvGrpSpPr/>
          <p:nvPr/>
        </p:nvGrpSpPr>
        <p:grpSpPr>
          <a:xfrm>
            <a:off x="2875862" y="727803"/>
            <a:ext cx="8444146" cy="438582"/>
            <a:chOff x="1180519" y="-41946"/>
            <a:chExt cx="4203131" cy="438582"/>
          </a:xfrm>
        </p:grpSpPr>
        <p:sp>
          <p:nvSpPr>
            <p:cNvPr id="46" name="文本框 45"/>
            <p:cNvSpPr txBox="1"/>
            <p:nvPr/>
          </p:nvSpPr>
          <p:spPr>
            <a:xfrm>
              <a:off x="1180519" y="-41946"/>
              <a:ext cx="4203131" cy="438582"/>
            </a:xfrm>
            <a:prstGeom prst="rect">
              <a:avLst/>
            </a:prstGeom>
            <a:noFill/>
          </p:spPr>
          <p:txBody>
            <a:bodyPr wrap="square" lIns="68580" tIns="34290" rIns="68580" bIns="34290" rtlCol="0">
              <a:spAutoFit/>
            </a:bodyPr>
            <a:lstStyle/>
            <a:p>
              <a:pPr defTabSz="685800"/>
              <a:r>
                <a:rPr lang="en-US" altLang="zh-CN" sz="2400" b="1" dirty="0" smtClean="0">
                  <a:latin typeface="Times New Roman" panose="02020603050405020304" pitchFamily="18" charset="0"/>
                  <a:ea typeface="微软雅黑"/>
                  <a:cs typeface="Times New Roman" panose="02020603050405020304" pitchFamily="18" charset="0"/>
                  <a:sym typeface="+mn-lt"/>
                </a:rPr>
                <a:t>MỘT SỐ TRƯỜNG HỢP PHÂN LOẠI</a:t>
              </a:r>
              <a:endParaRPr lang="zh-CN" altLang="en-US" sz="2400" b="1" dirty="0">
                <a:latin typeface="Times New Roman" panose="02020603050405020304" pitchFamily="18" charset="0"/>
                <a:ea typeface="微软雅黑"/>
                <a:cs typeface="Times New Roman" panose="02020603050405020304" pitchFamily="18" charset="0"/>
                <a:sym typeface="+mn-lt"/>
              </a:endParaRPr>
            </a:p>
          </p:txBody>
        </p:sp>
        <p:cxnSp>
          <p:nvCxnSpPr>
            <p:cNvPr id="47" name="直接连接符 46"/>
            <p:cNvCxnSpPr>
              <a:cxnSpLocks/>
            </p:cNvCxnSpPr>
            <p:nvPr/>
          </p:nvCxnSpPr>
          <p:spPr>
            <a:xfrm>
              <a:off x="1180519" y="396636"/>
              <a:ext cx="2591562" cy="0"/>
            </a:xfrm>
            <a:prstGeom prst="line">
              <a:avLst/>
            </a:prstGeom>
            <a:noFill/>
            <a:ln w="9525" cap="flat" cmpd="sng" algn="ctr">
              <a:solidFill>
                <a:schemeClr val="tx1">
                  <a:lumMod val="85000"/>
                  <a:lumOff val="15000"/>
                </a:schemeClr>
              </a:solidFill>
              <a:prstDash val="solid"/>
              <a:miter lim="800000"/>
            </a:ln>
            <a:effectLst/>
          </p:spPr>
        </p:cxnSp>
      </p:grpSp>
      <p:pic>
        <p:nvPicPr>
          <p:cNvPr id="8" name="Picture 7"/>
          <p:cNvPicPr/>
          <p:nvPr/>
        </p:nvPicPr>
        <p:blipFill>
          <a:blip r:embed="rId3"/>
          <a:stretch>
            <a:fillRect/>
          </a:stretch>
        </p:blipFill>
        <p:spPr>
          <a:xfrm>
            <a:off x="667922" y="2049194"/>
            <a:ext cx="4097508" cy="4307645"/>
          </a:xfrm>
          <a:prstGeom prst="rect">
            <a:avLst/>
          </a:prstGeom>
        </p:spPr>
      </p:pic>
      <p:sp>
        <p:nvSpPr>
          <p:cNvPr id="2" name="TextBox 1"/>
          <p:cNvSpPr txBox="1"/>
          <p:nvPr/>
        </p:nvSpPr>
        <p:spPr>
          <a:xfrm>
            <a:off x="667922" y="1420301"/>
            <a:ext cx="2365131" cy="369332"/>
          </a:xfrm>
          <a:prstGeom prst="rect">
            <a:avLst/>
          </a:prstGeom>
          <a:noFill/>
        </p:spPr>
        <p:txBody>
          <a:bodyPr wrap="square" rtlCol="0">
            <a:spAutoFit/>
          </a:bodyPr>
          <a:lstStyle/>
          <a:p>
            <a:r>
              <a:rPr lang="en-US" dirty="0" err="1" smtClean="0"/>
              <a:t>Phân</a:t>
            </a:r>
            <a:r>
              <a:rPr lang="en-US" dirty="0" smtClean="0"/>
              <a:t> </a:t>
            </a:r>
            <a:r>
              <a:rPr lang="en-US" dirty="0" err="1" smtClean="0"/>
              <a:t>loại</a:t>
            </a:r>
            <a:r>
              <a:rPr lang="en-US" dirty="0" smtClean="0"/>
              <a:t> </a:t>
            </a:r>
            <a:r>
              <a:rPr lang="en-US" dirty="0" err="1" smtClean="0"/>
              <a:t>đúng</a:t>
            </a:r>
            <a:endParaRPr lang="en-US" dirty="0"/>
          </a:p>
        </p:txBody>
      </p:sp>
      <p:sp>
        <p:nvSpPr>
          <p:cNvPr id="11" name="TextBox 10"/>
          <p:cNvSpPr txBox="1"/>
          <p:nvPr/>
        </p:nvSpPr>
        <p:spPr>
          <a:xfrm>
            <a:off x="6899778" y="1310054"/>
            <a:ext cx="2365131" cy="369332"/>
          </a:xfrm>
          <a:prstGeom prst="rect">
            <a:avLst/>
          </a:prstGeom>
          <a:noFill/>
        </p:spPr>
        <p:txBody>
          <a:bodyPr wrap="square" rtlCol="0">
            <a:spAutoFit/>
          </a:bodyPr>
          <a:lstStyle/>
          <a:p>
            <a:r>
              <a:rPr lang="en-US" dirty="0" err="1" smtClean="0"/>
              <a:t>Phân</a:t>
            </a:r>
            <a:r>
              <a:rPr lang="en-US" dirty="0" smtClean="0"/>
              <a:t> </a:t>
            </a:r>
            <a:r>
              <a:rPr lang="en-US" dirty="0" err="1" smtClean="0"/>
              <a:t>loại</a:t>
            </a:r>
            <a:r>
              <a:rPr lang="en-US" dirty="0" smtClean="0"/>
              <a:t> </a:t>
            </a:r>
            <a:r>
              <a:rPr lang="en-US" dirty="0" err="1" smtClean="0"/>
              <a:t>sai</a:t>
            </a:r>
            <a:endParaRPr lang="en-US" dirty="0"/>
          </a:p>
        </p:txBody>
      </p:sp>
      <p:pic>
        <p:nvPicPr>
          <p:cNvPr id="4" name="Picture 3"/>
          <p:cNvPicPr>
            <a:picLocks noChangeAspect="1"/>
          </p:cNvPicPr>
          <p:nvPr/>
        </p:nvPicPr>
        <p:blipFill>
          <a:blip r:embed="rId4"/>
          <a:stretch>
            <a:fillRect/>
          </a:stretch>
        </p:blipFill>
        <p:spPr>
          <a:xfrm>
            <a:off x="7007468" y="2049194"/>
            <a:ext cx="4070839" cy="4238768"/>
          </a:xfrm>
          <a:prstGeom prst="rect">
            <a:avLst/>
          </a:prstGeom>
        </p:spPr>
      </p:pic>
    </p:spTree>
    <p:extLst>
      <p:ext uri="{BB962C8B-B14F-4D97-AF65-F5344CB8AC3E}">
        <p14:creationId xmlns:p14="http://schemas.microsoft.com/office/powerpoint/2010/main" val="41419522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nvSpPr>
        <p:spPr>
          <a:xfrm>
            <a:off x="1355949" y="1604967"/>
            <a:ext cx="6952781" cy="646331"/>
          </a:xfrm>
          <a:prstGeom prst="rect">
            <a:avLst/>
          </a:prstGeom>
          <a:noFill/>
        </p:spPr>
        <p:txBody>
          <a:bodyPr wrap="square" rtlCol="0">
            <a:spAutoFit/>
          </a:bodyPr>
          <a:lstStyle/>
          <a:p>
            <a:r>
              <a:rPr lang="en-US" dirty="0" err="1"/>
              <a:t>Sau</a:t>
            </a:r>
            <a:r>
              <a:rPr lang="en-US" dirty="0"/>
              <a:t> </a:t>
            </a:r>
            <a:r>
              <a:rPr lang="en-US" dirty="0" err="1"/>
              <a:t>khi</a:t>
            </a:r>
            <a:r>
              <a:rPr lang="en-US" dirty="0"/>
              <a:t> </a:t>
            </a:r>
            <a:r>
              <a:rPr lang="en-US" dirty="0" err="1"/>
              <a:t>huấn</a:t>
            </a:r>
            <a:r>
              <a:rPr lang="en-US" dirty="0"/>
              <a:t> </a:t>
            </a:r>
            <a:r>
              <a:rPr lang="en-US" dirty="0" err="1"/>
              <a:t>luyện</a:t>
            </a:r>
            <a:r>
              <a:rPr lang="en-US" dirty="0"/>
              <a:t> </a:t>
            </a:r>
            <a:r>
              <a:rPr lang="en-US" dirty="0" err="1"/>
              <a:t>mô</a:t>
            </a:r>
            <a:r>
              <a:rPr lang="en-US" dirty="0"/>
              <a:t> </a:t>
            </a:r>
            <a:r>
              <a:rPr lang="en-US" dirty="0" err="1"/>
              <a:t>hình</a:t>
            </a:r>
            <a:r>
              <a:rPr lang="en-US" dirty="0"/>
              <a:t> ANN, </a:t>
            </a:r>
            <a:r>
              <a:rPr lang="en-US" dirty="0" err="1"/>
              <a:t>chúng</a:t>
            </a:r>
            <a:r>
              <a:rPr lang="en-US" dirty="0"/>
              <a:t> </a:t>
            </a:r>
            <a:r>
              <a:rPr lang="en-US" dirty="0" err="1"/>
              <a:t>tôi</a:t>
            </a:r>
            <a:r>
              <a:rPr lang="en-US" dirty="0"/>
              <a:t> </a:t>
            </a:r>
            <a:r>
              <a:rPr lang="en-US" dirty="0" err="1"/>
              <a:t>đã</a:t>
            </a:r>
            <a:r>
              <a:rPr lang="en-US" dirty="0"/>
              <a:t> </a:t>
            </a:r>
            <a:r>
              <a:rPr lang="en-US" dirty="0" err="1"/>
              <a:t>kiểm</a:t>
            </a:r>
            <a:r>
              <a:rPr lang="en-US" dirty="0"/>
              <a:t> </a:t>
            </a:r>
            <a:r>
              <a:rPr lang="en-US" dirty="0" err="1"/>
              <a:t>tra</a:t>
            </a:r>
            <a:r>
              <a:rPr lang="en-US" dirty="0"/>
              <a:t> </a:t>
            </a:r>
            <a:r>
              <a:rPr lang="en-US" dirty="0" err="1"/>
              <a:t>hiệu</a:t>
            </a:r>
            <a:r>
              <a:rPr lang="en-US" dirty="0"/>
              <a:t> </a:t>
            </a:r>
            <a:r>
              <a:rPr lang="en-US" dirty="0" err="1"/>
              <a:t>suất</a:t>
            </a:r>
            <a:r>
              <a:rPr lang="en-US" dirty="0"/>
              <a:t> </a:t>
            </a:r>
            <a:r>
              <a:rPr lang="en-US" dirty="0" err="1"/>
              <a:t>trên</a:t>
            </a:r>
            <a:r>
              <a:rPr lang="en-US" dirty="0"/>
              <a:t> </a:t>
            </a:r>
            <a:r>
              <a:rPr lang="en-US" dirty="0" err="1"/>
              <a:t>tập</a:t>
            </a:r>
            <a:r>
              <a:rPr lang="en-US" dirty="0"/>
              <a:t> </a:t>
            </a:r>
            <a:r>
              <a:rPr lang="en-US" dirty="0" err="1"/>
              <a:t>kiểm</a:t>
            </a:r>
            <a:r>
              <a:rPr lang="en-US" dirty="0"/>
              <a:t> </a:t>
            </a:r>
            <a:r>
              <a:rPr lang="en-US" dirty="0" err="1"/>
              <a:t>tra</a:t>
            </a:r>
            <a:r>
              <a:rPr lang="en-US" dirty="0"/>
              <a:t> </a:t>
            </a:r>
            <a:r>
              <a:rPr lang="en-US" dirty="0" err="1"/>
              <a:t>và</a:t>
            </a:r>
            <a:r>
              <a:rPr lang="en-US" dirty="0"/>
              <a:t> </a:t>
            </a:r>
            <a:r>
              <a:rPr lang="en-US" dirty="0" err="1"/>
              <a:t>thu</a:t>
            </a:r>
            <a:r>
              <a:rPr lang="en-US" dirty="0"/>
              <a:t> </a:t>
            </a:r>
            <a:r>
              <a:rPr lang="en-US" dirty="0" err="1"/>
              <a:t>được</a:t>
            </a:r>
            <a:r>
              <a:rPr lang="en-US" dirty="0"/>
              <a:t> </a:t>
            </a:r>
            <a:r>
              <a:rPr lang="en-US" dirty="0" err="1"/>
              <a:t>các</a:t>
            </a:r>
            <a:r>
              <a:rPr lang="en-US" dirty="0"/>
              <a:t> </a:t>
            </a:r>
            <a:r>
              <a:rPr lang="en-US" dirty="0" err="1"/>
              <a:t>kết</a:t>
            </a:r>
            <a:r>
              <a:rPr lang="en-US" dirty="0"/>
              <a:t> </a:t>
            </a:r>
            <a:r>
              <a:rPr lang="en-US" dirty="0" err="1"/>
              <a:t>quả</a:t>
            </a:r>
            <a:r>
              <a:rPr lang="en-US" dirty="0"/>
              <a:t> </a:t>
            </a:r>
            <a:r>
              <a:rPr lang="en-US" dirty="0" err="1"/>
              <a:t>sau</a:t>
            </a:r>
            <a:r>
              <a:rPr lang="en-US" dirty="0"/>
              <a:t>:</a:t>
            </a:r>
          </a:p>
        </p:txBody>
      </p:sp>
      <p:grpSp>
        <p:nvGrpSpPr>
          <p:cNvPr id="45" name="组合 44"/>
          <p:cNvGrpSpPr/>
          <p:nvPr/>
        </p:nvGrpSpPr>
        <p:grpSpPr>
          <a:xfrm>
            <a:off x="2875862" y="727803"/>
            <a:ext cx="9747731" cy="438582"/>
            <a:chOff x="1180519" y="-41946"/>
            <a:chExt cx="4851999" cy="438582"/>
          </a:xfrm>
        </p:grpSpPr>
        <p:sp>
          <p:nvSpPr>
            <p:cNvPr id="46" name="文本框 45"/>
            <p:cNvSpPr txBox="1"/>
            <p:nvPr/>
          </p:nvSpPr>
          <p:spPr>
            <a:xfrm>
              <a:off x="1829387" y="-41946"/>
              <a:ext cx="4203131" cy="438582"/>
            </a:xfrm>
            <a:prstGeom prst="rect">
              <a:avLst/>
            </a:prstGeom>
            <a:noFill/>
          </p:spPr>
          <p:txBody>
            <a:bodyPr wrap="square" lIns="68580" tIns="34290" rIns="68580" bIns="34290" rtlCol="0">
              <a:spAutoFit/>
            </a:bodyPr>
            <a:lstStyle/>
            <a:p>
              <a:pPr defTabSz="685800"/>
              <a:r>
                <a:rPr lang="en-US" altLang="zh-CN" sz="2400" b="1" dirty="0" smtClean="0">
                  <a:latin typeface="Times New Roman" panose="02020603050405020304" pitchFamily="18" charset="0"/>
                  <a:ea typeface="微软雅黑"/>
                  <a:cs typeface="Times New Roman" panose="02020603050405020304" pitchFamily="18" charset="0"/>
                  <a:sym typeface="+mn-lt"/>
                </a:rPr>
                <a:t>KẾT LUẬN</a:t>
              </a:r>
              <a:endParaRPr lang="zh-CN" altLang="en-US" sz="2400" b="1" dirty="0">
                <a:latin typeface="Times New Roman" panose="02020603050405020304" pitchFamily="18" charset="0"/>
                <a:ea typeface="微软雅黑"/>
                <a:cs typeface="Times New Roman" panose="02020603050405020304" pitchFamily="18" charset="0"/>
                <a:sym typeface="+mn-lt"/>
              </a:endParaRPr>
            </a:p>
          </p:txBody>
        </p:sp>
        <p:cxnSp>
          <p:nvCxnSpPr>
            <p:cNvPr id="47" name="直接连接符 46"/>
            <p:cNvCxnSpPr>
              <a:cxnSpLocks/>
            </p:cNvCxnSpPr>
            <p:nvPr/>
          </p:nvCxnSpPr>
          <p:spPr>
            <a:xfrm>
              <a:off x="1180519" y="396636"/>
              <a:ext cx="2591562" cy="0"/>
            </a:xfrm>
            <a:prstGeom prst="line">
              <a:avLst/>
            </a:prstGeom>
            <a:noFill/>
            <a:ln w="9525" cap="flat" cmpd="sng" algn="ctr">
              <a:solidFill>
                <a:schemeClr val="tx1">
                  <a:lumMod val="85000"/>
                  <a:lumOff val="15000"/>
                </a:schemeClr>
              </a:solidFill>
              <a:prstDash val="solid"/>
              <a:miter lim="800000"/>
            </a:ln>
            <a:effectLst/>
          </p:spPr>
        </p:cxnSp>
      </p:grpSp>
      <p:sp>
        <p:nvSpPr>
          <p:cNvPr id="3" name="Rectangle 2"/>
          <p:cNvSpPr/>
          <p:nvPr/>
        </p:nvSpPr>
        <p:spPr>
          <a:xfrm>
            <a:off x="1355949" y="2603354"/>
            <a:ext cx="7304474" cy="1477328"/>
          </a:xfrm>
          <a:prstGeom prst="rect">
            <a:avLst/>
          </a:prstGeom>
        </p:spPr>
        <p:txBody>
          <a:bodyPr wrap="square">
            <a:spAutoFit/>
          </a:bodyPr>
          <a:lstStyle/>
          <a:p>
            <a:r>
              <a:rPr lang="en-US" dirty="0" err="1"/>
              <a:t>Việc</a:t>
            </a:r>
            <a:r>
              <a:rPr lang="en-US" dirty="0"/>
              <a:t> </a:t>
            </a:r>
            <a:r>
              <a:rPr lang="en-US" dirty="0" err="1"/>
              <a:t>sử</a:t>
            </a:r>
            <a:r>
              <a:rPr lang="en-US" dirty="0"/>
              <a:t> </a:t>
            </a:r>
            <a:r>
              <a:rPr lang="en-US" dirty="0" err="1"/>
              <a:t>dụng</a:t>
            </a:r>
            <a:r>
              <a:rPr lang="en-US" dirty="0"/>
              <a:t> PCA </a:t>
            </a:r>
            <a:r>
              <a:rPr lang="en-US" dirty="0" err="1"/>
              <a:t>để</a:t>
            </a:r>
            <a:r>
              <a:rPr lang="en-US" dirty="0"/>
              <a:t> </a:t>
            </a:r>
            <a:r>
              <a:rPr lang="en-US" dirty="0" err="1"/>
              <a:t>giảm</a:t>
            </a:r>
            <a:r>
              <a:rPr lang="en-US" dirty="0"/>
              <a:t> </a:t>
            </a:r>
            <a:r>
              <a:rPr lang="en-US" dirty="0" err="1"/>
              <a:t>số</a:t>
            </a:r>
            <a:r>
              <a:rPr lang="en-US" dirty="0"/>
              <a:t> </a:t>
            </a:r>
            <a:r>
              <a:rPr lang="en-US" dirty="0" err="1"/>
              <a:t>chiều</a:t>
            </a:r>
            <a:r>
              <a:rPr lang="en-US" dirty="0"/>
              <a:t> </a:t>
            </a:r>
            <a:r>
              <a:rPr lang="en-US" dirty="0" err="1"/>
              <a:t>kết</a:t>
            </a:r>
            <a:r>
              <a:rPr lang="en-US" dirty="0"/>
              <a:t> </a:t>
            </a:r>
            <a:r>
              <a:rPr lang="en-US" dirty="0" err="1"/>
              <a:t>hợp</a:t>
            </a:r>
            <a:r>
              <a:rPr lang="en-US" dirty="0"/>
              <a:t> </a:t>
            </a:r>
            <a:r>
              <a:rPr lang="en-US" dirty="0" err="1"/>
              <a:t>với</a:t>
            </a:r>
            <a:r>
              <a:rPr lang="en-US" dirty="0"/>
              <a:t> ANN </a:t>
            </a:r>
            <a:r>
              <a:rPr lang="en-US" dirty="0" err="1"/>
              <a:t>là</a:t>
            </a:r>
            <a:r>
              <a:rPr lang="en-US" dirty="0"/>
              <a:t> </a:t>
            </a:r>
            <a:r>
              <a:rPr lang="en-US" dirty="0" err="1"/>
              <a:t>một</a:t>
            </a:r>
            <a:r>
              <a:rPr lang="en-US" dirty="0"/>
              <a:t> </a:t>
            </a:r>
            <a:r>
              <a:rPr lang="en-US" dirty="0" err="1"/>
              <a:t>phương</a:t>
            </a:r>
            <a:r>
              <a:rPr lang="en-US" dirty="0"/>
              <a:t> </a:t>
            </a:r>
            <a:r>
              <a:rPr lang="en-US" dirty="0" err="1"/>
              <a:t>pháp</a:t>
            </a:r>
            <a:r>
              <a:rPr lang="en-US" dirty="0"/>
              <a:t> </a:t>
            </a:r>
            <a:r>
              <a:rPr lang="en-US" dirty="0" err="1"/>
              <a:t>hiệu</a:t>
            </a:r>
            <a:r>
              <a:rPr lang="en-US" dirty="0"/>
              <a:t> </a:t>
            </a:r>
            <a:r>
              <a:rPr lang="en-US" dirty="0" err="1"/>
              <a:t>quả</a:t>
            </a:r>
            <a:r>
              <a:rPr lang="en-US" dirty="0"/>
              <a:t> </a:t>
            </a:r>
            <a:r>
              <a:rPr lang="en-US" dirty="0" err="1"/>
              <a:t>để</a:t>
            </a:r>
            <a:r>
              <a:rPr lang="en-US" dirty="0"/>
              <a:t> </a:t>
            </a:r>
            <a:r>
              <a:rPr lang="en-US" dirty="0" err="1"/>
              <a:t>phân</a:t>
            </a:r>
            <a:r>
              <a:rPr lang="en-US" dirty="0"/>
              <a:t> </a:t>
            </a:r>
            <a:r>
              <a:rPr lang="en-US" dirty="0" err="1"/>
              <a:t>loại</a:t>
            </a:r>
            <a:r>
              <a:rPr lang="en-US" dirty="0"/>
              <a:t> </a:t>
            </a:r>
            <a:r>
              <a:rPr lang="en-US" dirty="0" err="1"/>
              <a:t>ảnh</a:t>
            </a:r>
            <a:r>
              <a:rPr lang="en-US" dirty="0"/>
              <a:t>. </a:t>
            </a:r>
            <a:r>
              <a:rPr lang="en-US" dirty="0" err="1"/>
              <a:t>Trong</a:t>
            </a:r>
            <a:r>
              <a:rPr lang="en-US" dirty="0"/>
              <a:t> </a:t>
            </a:r>
            <a:r>
              <a:rPr lang="en-US" dirty="0" err="1"/>
              <a:t>bối</a:t>
            </a:r>
            <a:r>
              <a:rPr lang="en-US" dirty="0"/>
              <a:t> </a:t>
            </a:r>
            <a:r>
              <a:rPr lang="en-US" dirty="0" err="1"/>
              <a:t>cảnh</a:t>
            </a:r>
            <a:r>
              <a:rPr lang="en-US" dirty="0"/>
              <a:t> </a:t>
            </a:r>
            <a:r>
              <a:rPr lang="en-US" dirty="0" err="1"/>
              <a:t>bộ</a:t>
            </a:r>
            <a:r>
              <a:rPr lang="en-US" dirty="0"/>
              <a:t> </a:t>
            </a:r>
            <a:r>
              <a:rPr lang="en-US" dirty="0" err="1"/>
              <a:t>dữ</a:t>
            </a:r>
            <a:r>
              <a:rPr lang="en-US" dirty="0"/>
              <a:t> </a:t>
            </a:r>
            <a:r>
              <a:rPr lang="en-US" dirty="0" err="1"/>
              <a:t>liệu</a:t>
            </a:r>
            <a:r>
              <a:rPr lang="en-US" dirty="0"/>
              <a:t> MNIST, </a:t>
            </a:r>
            <a:r>
              <a:rPr lang="en-US" dirty="0" err="1"/>
              <a:t>mô</a:t>
            </a:r>
            <a:r>
              <a:rPr lang="en-US" dirty="0"/>
              <a:t> </a:t>
            </a:r>
            <a:r>
              <a:rPr lang="en-US" dirty="0" err="1"/>
              <a:t>hình</a:t>
            </a:r>
            <a:r>
              <a:rPr lang="en-US" dirty="0"/>
              <a:t> ANN </a:t>
            </a:r>
            <a:r>
              <a:rPr lang="en-US" dirty="0" err="1"/>
              <a:t>đã</a:t>
            </a:r>
            <a:r>
              <a:rPr lang="en-US" dirty="0"/>
              <a:t> </a:t>
            </a:r>
            <a:r>
              <a:rPr lang="en-US" dirty="0" err="1"/>
              <a:t>đạt</a:t>
            </a:r>
            <a:r>
              <a:rPr lang="en-US" dirty="0"/>
              <a:t> </a:t>
            </a:r>
            <a:r>
              <a:rPr lang="en-US" dirty="0" err="1"/>
              <a:t>được</a:t>
            </a:r>
            <a:r>
              <a:rPr lang="en-US" dirty="0"/>
              <a:t> </a:t>
            </a:r>
            <a:r>
              <a:rPr lang="en-US" dirty="0" err="1"/>
              <a:t>độ</a:t>
            </a:r>
            <a:r>
              <a:rPr lang="en-US" dirty="0"/>
              <a:t> </a:t>
            </a:r>
            <a:r>
              <a:rPr lang="en-US" dirty="0" err="1"/>
              <a:t>chính</a:t>
            </a:r>
            <a:r>
              <a:rPr lang="en-US" dirty="0"/>
              <a:t> </a:t>
            </a:r>
            <a:r>
              <a:rPr lang="en-US" dirty="0" err="1"/>
              <a:t>xác</a:t>
            </a:r>
            <a:r>
              <a:rPr lang="en-US" dirty="0"/>
              <a:t> </a:t>
            </a:r>
            <a:r>
              <a:rPr lang="en-US" dirty="0" err="1"/>
              <a:t>và</a:t>
            </a:r>
            <a:r>
              <a:rPr lang="en-US" dirty="0"/>
              <a:t> </a:t>
            </a:r>
            <a:r>
              <a:rPr lang="en-US" dirty="0" err="1"/>
              <a:t>các</a:t>
            </a:r>
            <a:r>
              <a:rPr lang="en-US" dirty="0"/>
              <a:t> </a:t>
            </a:r>
            <a:r>
              <a:rPr lang="en-US" dirty="0" err="1"/>
              <a:t>chỉ</a:t>
            </a:r>
            <a:r>
              <a:rPr lang="en-US" dirty="0"/>
              <a:t> </a:t>
            </a:r>
            <a:r>
              <a:rPr lang="en-US" dirty="0" err="1"/>
              <a:t>số</a:t>
            </a:r>
            <a:r>
              <a:rPr lang="en-US" dirty="0"/>
              <a:t> </a:t>
            </a:r>
            <a:r>
              <a:rPr lang="en-US" dirty="0" err="1"/>
              <a:t>hiệu</a:t>
            </a:r>
            <a:r>
              <a:rPr lang="en-US" dirty="0"/>
              <a:t> </a:t>
            </a:r>
            <a:r>
              <a:rPr lang="en-US" dirty="0" err="1"/>
              <a:t>suất</a:t>
            </a:r>
            <a:r>
              <a:rPr lang="en-US" dirty="0"/>
              <a:t> </a:t>
            </a:r>
            <a:r>
              <a:rPr lang="en-US" dirty="0" err="1"/>
              <a:t>cao</a:t>
            </a:r>
            <a:r>
              <a:rPr lang="en-US" dirty="0"/>
              <a:t>. </a:t>
            </a:r>
            <a:r>
              <a:rPr lang="en-US" dirty="0" err="1"/>
              <a:t>Các</a:t>
            </a:r>
            <a:r>
              <a:rPr lang="en-US" dirty="0"/>
              <a:t> </a:t>
            </a:r>
            <a:r>
              <a:rPr lang="en-US" dirty="0" err="1"/>
              <a:t>kết</a:t>
            </a:r>
            <a:r>
              <a:rPr lang="en-US" dirty="0"/>
              <a:t> </a:t>
            </a:r>
            <a:r>
              <a:rPr lang="en-US" dirty="0" err="1"/>
              <a:t>quả</a:t>
            </a:r>
            <a:r>
              <a:rPr lang="en-US" dirty="0"/>
              <a:t> </a:t>
            </a:r>
            <a:r>
              <a:rPr lang="en-US" dirty="0" err="1"/>
              <a:t>này</a:t>
            </a:r>
            <a:r>
              <a:rPr lang="en-US" dirty="0"/>
              <a:t> </a:t>
            </a:r>
            <a:r>
              <a:rPr lang="en-US" dirty="0" err="1"/>
              <a:t>cho</a:t>
            </a:r>
            <a:r>
              <a:rPr lang="en-US" dirty="0"/>
              <a:t> </a:t>
            </a:r>
            <a:r>
              <a:rPr lang="en-US" dirty="0" err="1"/>
              <a:t>thấy</a:t>
            </a:r>
            <a:r>
              <a:rPr lang="en-US" dirty="0"/>
              <a:t> </a:t>
            </a:r>
            <a:r>
              <a:rPr lang="en-US" dirty="0" err="1"/>
              <a:t>tiềm</a:t>
            </a:r>
            <a:r>
              <a:rPr lang="en-US" dirty="0"/>
              <a:t> </a:t>
            </a:r>
            <a:r>
              <a:rPr lang="en-US" dirty="0" err="1"/>
              <a:t>năng</a:t>
            </a:r>
            <a:r>
              <a:rPr lang="en-US" dirty="0"/>
              <a:t> </a:t>
            </a:r>
            <a:r>
              <a:rPr lang="en-US" dirty="0" err="1"/>
              <a:t>của</a:t>
            </a:r>
            <a:r>
              <a:rPr lang="en-US" dirty="0"/>
              <a:t> </a:t>
            </a:r>
            <a:r>
              <a:rPr lang="en-US" dirty="0" err="1"/>
              <a:t>việc</a:t>
            </a:r>
            <a:r>
              <a:rPr lang="en-US" dirty="0"/>
              <a:t> </a:t>
            </a:r>
            <a:r>
              <a:rPr lang="en-US" dirty="0" err="1"/>
              <a:t>sử</a:t>
            </a:r>
            <a:r>
              <a:rPr lang="en-US" dirty="0"/>
              <a:t> </a:t>
            </a:r>
            <a:r>
              <a:rPr lang="en-US" dirty="0" err="1"/>
              <a:t>dụng</a:t>
            </a:r>
            <a:r>
              <a:rPr lang="en-US" dirty="0"/>
              <a:t> </a:t>
            </a:r>
            <a:r>
              <a:rPr lang="en-US" dirty="0" err="1"/>
              <a:t>các</a:t>
            </a:r>
            <a:r>
              <a:rPr lang="en-US" dirty="0"/>
              <a:t> </a:t>
            </a:r>
            <a:r>
              <a:rPr lang="en-US" dirty="0" err="1"/>
              <a:t>kỹ</a:t>
            </a:r>
            <a:r>
              <a:rPr lang="en-US" dirty="0"/>
              <a:t> </a:t>
            </a:r>
            <a:r>
              <a:rPr lang="en-US" dirty="0" err="1"/>
              <a:t>thuật</a:t>
            </a:r>
            <a:r>
              <a:rPr lang="en-US" dirty="0"/>
              <a:t> </a:t>
            </a:r>
            <a:r>
              <a:rPr lang="en-US" dirty="0" err="1"/>
              <a:t>học</a:t>
            </a:r>
            <a:r>
              <a:rPr lang="en-US" dirty="0"/>
              <a:t> </a:t>
            </a:r>
            <a:r>
              <a:rPr lang="en-US" dirty="0" err="1"/>
              <a:t>sâu</a:t>
            </a:r>
            <a:r>
              <a:rPr lang="en-US" dirty="0"/>
              <a:t> </a:t>
            </a:r>
            <a:r>
              <a:rPr lang="en-US" dirty="0" err="1"/>
              <a:t>và</a:t>
            </a:r>
            <a:r>
              <a:rPr lang="en-US" dirty="0"/>
              <a:t> </a:t>
            </a:r>
            <a:r>
              <a:rPr lang="en-US" dirty="0" err="1"/>
              <a:t>giảm</a:t>
            </a:r>
            <a:r>
              <a:rPr lang="en-US" dirty="0"/>
              <a:t> </a:t>
            </a:r>
            <a:r>
              <a:rPr lang="en-US" dirty="0" err="1"/>
              <a:t>số</a:t>
            </a:r>
            <a:r>
              <a:rPr lang="en-US" dirty="0"/>
              <a:t> </a:t>
            </a:r>
            <a:r>
              <a:rPr lang="en-US" dirty="0" err="1"/>
              <a:t>chiều</a:t>
            </a:r>
            <a:r>
              <a:rPr lang="en-US" dirty="0"/>
              <a:t> </a:t>
            </a:r>
            <a:r>
              <a:rPr lang="en-US" dirty="0" err="1"/>
              <a:t>trong</a:t>
            </a:r>
            <a:r>
              <a:rPr lang="en-US" dirty="0"/>
              <a:t> </a:t>
            </a:r>
            <a:r>
              <a:rPr lang="en-US" dirty="0" err="1"/>
              <a:t>các</a:t>
            </a:r>
            <a:r>
              <a:rPr lang="en-US" dirty="0"/>
              <a:t> </a:t>
            </a:r>
            <a:r>
              <a:rPr lang="en-US" dirty="0" err="1"/>
              <a:t>bài</a:t>
            </a:r>
            <a:r>
              <a:rPr lang="en-US" dirty="0"/>
              <a:t> </a:t>
            </a:r>
            <a:r>
              <a:rPr lang="en-US" dirty="0" err="1"/>
              <a:t>toán</a:t>
            </a:r>
            <a:r>
              <a:rPr lang="en-US" dirty="0"/>
              <a:t> </a:t>
            </a:r>
            <a:r>
              <a:rPr lang="en-US" dirty="0" err="1"/>
              <a:t>phân</a:t>
            </a:r>
            <a:r>
              <a:rPr lang="en-US" dirty="0"/>
              <a:t> </a:t>
            </a:r>
            <a:r>
              <a:rPr lang="en-US" dirty="0" err="1"/>
              <a:t>loại</a:t>
            </a:r>
            <a:r>
              <a:rPr lang="en-US" dirty="0"/>
              <a:t> </a:t>
            </a:r>
            <a:r>
              <a:rPr lang="en-US" dirty="0" err="1"/>
              <a:t>ảnh</a:t>
            </a:r>
            <a:r>
              <a:rPr lang="en-US" dirty="0"/>
              <a:t> </a:t>
            </a:r>
            <a:r>
              <a:rPr lang="en-US" dirty="0" err="1"/>
              <a:t>phức</a:t>
            </a:r>
            <a:r>
              <a:rPr lang="en-US" dirty="0"/>
              <a:t> </a:t>
            </a:r>
            <a:r>
              <a:rPr lang="en-US" dirty="0" err="1"/>
              <a:t>tạp</a:t>
            </a:r>
            <a:r>
              <a:rPr lang="en-US" dirty="0"/>
              <a:t> </a:t>
            </a:r>
            <a:r>
              <a:rPr lang="en-US" dirty="0" err="1"/>
              <a:t>hơn</a:t>
            </a:r>
            <a:r>
              <a:rPr lang="en-US" dirty="0"/>
              <a:t>.</a:t>
            </a:r>
          </a:p>
        </p:txBody>
      </p:sp>
    </p:spTree>
    <p:extLst>
      <p:ext uri="{BB962C8B-B14F-4D97-AF65-F5344CB8AC3E}">
        <p14:creationId xmlns:p14="http://schemas.microsoft.com/office/powerpoint/2010/main" val="33830333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fade">
                                      <p:cBhvr>
                                        <p:cTn id="7" dur="1000"/>
                                        <p:tgtEl>
                                          <p:spTgt spid="45"/>
                                        </p:tgtEl>
                                      </p:cBhvr>
                                    </p:animEffect>
                                    <p:anim calcmode="lin" valueType="num">
                                      <p:cBhvr>
                                        <p:cTn id="8" dur="1000" fill="hold"/>
                                        <p:tgtEl>
                                          <p:spTgt spid="45"/>
                                        </p:tgtEl>
                                        <p:attrNameLst>
                                          <p:attrName>ppt_x</p:attrName>
                                        </p:attrNameLst>
                                      </p:cBhvr>
                                      <p:tavLst>
                                        <p:tav tm="0">
                                          <p:val>
                                            <p:strVal val="#ppt_x"/>
                                          </p:val>
                                        </p:tav>
                                        <p:tav tm="100000">
                                          <p:val>
                                            <p:strVal val="#ppt_x"/>
                                          </p:val>
                                        </p:tav>
                                      </p:tavLst>
                                    </p:anim>
                                    <p:anim calcmode="lin" valueType="num">
                                      <p:cBhvr>
                                        <p:cTn id="9" dur="1000" fill="hold"/>
                                        <p:tgtEl>
                                          <p:spTgt spid="45"/>
                                        </p:tgtEl>
                                        <p:attrNameLst>
                                          <p:attrName>ppt_y</p:attrName>
                                        </p:attrNameLst>
                                      </p:cBhvr>
                                      <p:tavLst>
                                        <p:tav tm="0">
                                          <p:val>
                                            <p:strVal val="#ppt_y+.1"/>
                                          </p:val>
                                        </p:tav>
                                        <p:tav tm="100000">
                                          <p:val>
                                            <p:strVal val="#ppt_y"/>
                                          </p:val>
                                        </p:tav>
                                      </p:tavLst>
                                    </p:anim>
                                  </p:childTnLst>
                                </p:cTn>
                              </p:par>
                              <p:par>
                                <p:cTn id="10" presetID="16" presetClass="entr" presetSubtype="21" fill="hold" grpId="0" nodeType="with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barn(inVertical)">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1000"/>
                                        <p:tgtEl>
                                          <p:spTgt spid="3"/>
                                        </p:tgtEl>
                                      </p:cBhvr>
                                    </p:animEffect>
                                    <p:anim calcmode="lin" valueType="num">
                                      <p:cBhvr>
                                        <p:cTn id="18" dur="1000" fill="hold"/>
                                        <p:tgtEl>
                                          <p:spTgt spid="3"/>
                                        </p:tgtEl>
                                        <p:attrNameLst>
                                          <p:attrName>ppt_x</p:attrName>
                                        </p:attrNameLst>
                                      </p:cBhvr>
                                      <p:tavLst>
                                        <p:tav tm="0">
                                          <p:val>
                                            <p:strVal val="#ppt_x"/>
                                          </p:val>
                                        </p:tav>
                                        <p:tav tm="100000">
                                          <p:val>
                                            <p:strVal val="#ppt_x"/>
                                          </p:val>
                                        </p:tav>
                                      </p:tavLst>
                                    </p:anim>
                                    <p:anim calcmode="lin" valueType="num">
                                      <p:cBhvr>
                                        <p:cTn id="1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3"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0" y="0"/>
            <a:ext cx="12192000" cy="6858000"/>
          </a:xfrm>
          <a:prstGeom prst="rect">
            <a:avLst/>
          </a:prstGeom>
        </p:spPr>
      </p:pic>
      <p:grpSp>
        <p:nvGrpSpPr>
          <p:cNvPr id="5" name="组合 4"/>
          <p:cNvGrpSpPr/>
          <p:nvPr/>
        </p:nvGrpSpPr>
        <p:grpSpPr>
          <a:xfrm>
            <a:off x="3571422" y="2237644"/>
            <a:ext cx="5049148" cy="2123658"/>
            <a:chOff x="4250443" y="2374807"/>
            <a:chExt cx="3665462" cy="2123658"/>
          </a:xfrm>
        </p:grpSpPr>
        <p:sp>
          <p:nvSpPr>
            <p:cNvPr id="6" name="文本框 5"/>
            <p:cNvSpPr txBox="1"/>
            <p:nvPr/>
          </p:nvSpPr>
          <p:spPr>
            <a:xfrm>
              <a:off x="4250443" y="2374807"/>
              <a:ext cx="3665462" cy="2123658"/>
            </a:xfrm>
            <a:prstGeom prst="rect">
              <a:avLst/>
            </a:prstGeom>
            <a:noFill/>
          </p:spPr>
          <p:txBody>
            <a:bodyPr wrap="square" rtlCol="0">
              <a:spAutoFit/>
            </a:bodyPr>
            <a:lstStyle/>
            <a:p>
              <a:pPr algn="ctr"/>
              <a:r>
                <a:rPr lang="en-US" altLang="zh-CN" sz="4400" dirty="0">
                  <a:latin typeface="Times New Roman" panose="02020603050405020304" pitchFamily="18" charset="0"/>
                  <a:ea typeface="思源黑体 CN Heavy" panose="020B0A00000000000000" pitchFamily="34" charset="-122"/>
                </a:rPr>
                <a:t>THANK YOU</a:t>
              </a:r>
            </a:p>
            <a:p>
              <a:pPr algn="ctr"/>
              <a:r>
                <a:rPr lang="en-US" altLang="zh-CN" sz="4400" dirty="0">
                  <a:latin typeface="Times New Roman" panose="02020603050405020304" pitchFamily="18" charset="0"/>
                  <a:ea typeface="思源黑体 CN Heavy" panose="020B0A00000000000000" pitchFamily="34" charset="-122"/>
                </a:rPr>
                <a:t>FOR WATCHING</a:t>
              </a:r>
              <a:endParaRPr lang="zh-CN" altLang="en-US" sz="4400" dirty="0">
                <a:latin typeface="Times New Roman" panose="02020603050405020304" pitchFamily="18" charset="0"/>
                <a:ea typeface="思源黑体 CN Heavy" panose="020B0A00000000000000" pitchFamily="34" charset="-122"/>
              </a:endParaRPr>
            </a:p>
          </p:txBody>
        </p:sp>
        <p:cxnSp>
          <p:nvCxnSpPr>
            <p:cNvPr id="8" name="直接连接符 7"/>
            <p:cNvCxnSpPr/>
            <p:nvPr/>
          </p:nvCxnSpPr>
          <p:spPr>
            <a:xfrm>
              <a:off x="4615322" y="2374807"/>
              <a:ext cx="2935705"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4615322" y="3911310"/>
              <a:ext cx="2935705"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90954674"/>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0" y="0"/>
            <a:ext cx="12192000" cy="6858000"/>
          </a:xfrm>
          <a:prstGeom prst="rect">
            <a:avLst/>
          </a:prstGeom>
        </p:spPr>
      </p:pic>
      <p:grpSp>
        <p:nvGrpSpPr>
          <p:cNvPr id="3" name="组合 2"/>
          <p:cNvGrpSpPr>
            <a:grpSpLocks noChangeAspect="1"/>
          </p:cNvGrpSpPr>
          <p:nvPr/>
        </p:nvGrpSpPr>
        <p:grpSpPr>
          <a:xfrm>
            <a:off x="5029289" y="2069373"/>
            <a:ext cx="2133422" cy="1213323"/>
            <a:chOff x="1093391" y="-1169675"/>
            <a:chExt cx="1359950" cy="773433"/>
          </a:xfrm>
          <a:solidFill>
            <a:schemeClr val="tx1">
              <a:lumMod val="85000"/>
              <a:lumOff val="15000"/>
            </a:schemeClr>
          </a:solidFill>
        </p:grpSpPr>
        <p:sp>
          <p:nvSpPr>
            <p:cNvPr id="5" name="任意多边形 4"/>
            <p:cNvSpPr/>
            <p:nvPr/>
          </p:nvSpPr>
          <p:spPr>
            <a:xfrm>
              <a:off x="1093391" y="-1169675"/>
              <a:ext cx="767828" cy="773433"/>
            </a:xfrm>
            <a:custGeom>
              <a:avLst/>
              <a:gdLst/>
              <a:ahLst/>
              <a:cxnLst/>
              <a:rect l="l" t="t" r="r" b="b"/>
              <a:pathLst>
                <a:path w="767828" h="773433">
                  <a:moveTo>
                    <a:pt x="383185" y="0"/>
                  </a:moveTo>
                  <a:cubicBezTo>
                    <a:pt x="499322" y="52"/>
                    <a:pt x="592033" y="46540"/>
                    <a:pt x="661315" y="139464"/>
                  </a:cubicBezTo>
                  <a:cubicBezTo>
                    <a:pt x="730598" y="232388"/>
                    <a:pt x="766102" y="371436"/>
                    <a:pt x="767828" y="556608"/>
                  </a:cubicBezTo>
                  <a:cubicBezTo>
                    <a:pt x="767397" y="603342"/>
                    <a:pt x="764854" y="647227"/>
                    <a:pt x="760200" y="688263"/>
                  </a:cubicBezTo>
                  <a:lnTo>
                    <a:pt x="745112" y="773433"/>
                  </a:lnTo>
                  <a:lnTo>
                    <a:pt x="506018" y="773433"/>
                  </a:lnTo>
                  <a:lnTo>
                    <a:pt x="512258" y="739730"/>
                  </a:lnTo>
                  <a:cubicBezTo>
                    <a:pt x="519316" y="691261"/>
                    <a:pt x="522956" y="630221"/>
                    <a:pt x="523179" y="556608"/>
                  </a:cubicBezTo>
                  <a:cubicBezTo>
                    <a:pt x="522882" y="459043"/>
                    <a:pt x="516509" y="384341"/>
                    <a:pt x="504060" y="332502"/>
                  </a:cubicBezTo>
                  <a:cubicBezTo>
                    <a:pt x="491610" y="280663"/>
                    <a:pt x="474867" y="245264"/>
                    <a:pt x="453830" y="226305"/>
                  </a:cubicBezTo>
                  <a:cubicBezTo>
                    <a:pt x="432793" y="207345"/>
                    <a:pt x="409245" y="198400"/>
                    <a:pt x="383185" y="199471"/>
                  </a:cubicBezTo>
                  <a:cubicBezTo>
                    <a:pt x="357143" y="198400"/>
                    <a:pt x="333720" y="207345"/>
                    <a:pt x="312917" y="226305"/>
                  </a:cubicBezTo>
                  <a:cubicBezTo>
                    <a:pt x="292114" y="245264"/>
                    <a:pt x="275605" y="280663"/>
                    <a:pt x="263390" y="332502"/>
                  </a:cubicBezTo>
                  <a:cubicBezTo>
                    <a:pt x="251174" y="384341"/>
                    <a:pt x="244927" y="459043"/>
                    <a:pt x="244648" y="556608"/>
                  </a:cubicBezTo>
                  <a:cubicBezTo>
                    <a:pt x="244857" y="630221"/>
                    <a:pt x="248424" y="691261"/>
                    <a:pt x="255347" y="739730"/>
                  </a:cubicBezTo>
                  <a:lnTo>
                    <a:pt x="261469" y="773433"/>
                  </a:lnTo>
                  <a:lnTo>
                    <a:pt x="22525" y="773433"/>
                  </a:lnTo>
                  <a:lnTo>
                    <a:pt x="7547" y="688263"/>
                  </a:lnTo>
                  <a:cubicBezTo>
                    <a:pt x="2932" y="647227"/>
                    <a:pt x="416" y="603342"/>
                    <a:pt x="0" y="556608"/>
                  </a:cubicBezTo>
                  <a:cubicBezTo>
                    <a:pt x="1664" y="370162"/>
                    <a:pt x="36925" y="230750"/>
                    <a:pt x="105783" y="138372"/>
                  </a:cubicBezTo>
                  <a:cubicBezTo>
                    <a:pt x="174641" y="45994"/>
                    <a:pt x="267108" y="-130"/>
                    <a:pt x="383185"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solidFill>
              </a:endParaRPr>
            </a:p>
          </p:txBody>
        </p:sp>
        <p:sp>
          <p:nvSpPr>
            <p:cNvPr id="6" name="任意多边形 5"/>
            <p:cNvSpPr/>
            <p:nvPr/>
          </p:nvSpPr>
          <p:spPr>
            <a:xfrm>
              <a:off x="1994465" y="-1149273"/>
              <a:ext cx="458876" cy="753031"/>
            </a:xfrm>
            <a:custGeom>
              <a:avLst/>
              <a:gdLst/>
              <a:ahLst/>
              <a:cxnLst/>
              <a:rect l="l" t="t" r="r" b="b"/>
              <a:pathLst>
                <a:path w="458876" h="753031">
                  <a:moveTo>
                    <a:pt x="268100" y="0"/>
                  </a:moveTo>
                  <a:lnTo>
                    <a:pt x="458876" y="0"/>
                  </a:lnTo>
                  <a:lnTo>
                    <a:pt x="458876" y="753031"/>
                  </a:lnTo>
                  <a:lnTo>
                    <a:pt x="199654" y="753031"/>
                  </a:lnTo>
                  <a:lnTo>
                    <a:pt x="199654" y="257765"/>
                  </a:lnTo>
                  <a:lnTo>
                    <a:pt x="0" y="257765"/>
                  </a:lnTo>
                  <a:lnTo>
                    <a:pt x="0" y="97571"/>
                  </a:lnTo>
                  <a:cubicBezTo>
                    <a:pt x="57444" y="86862"/>
                    <a:pt x="107234" y="73694"/>
                    <a:pt x="149370" y="58069"/>
                  </a:cubicBezTo>
                  <a:cubicBezTo>
                    <a:pt x="191506" y="42445"/>
                    <a:pt x="231083" y="23088"/>
                    <a:pt x="2681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solidFill>
              </a:endParaRPr>
            </a:p>
          </p:txBody>
        </p:sp>
      </p:grpSp>
      <p:grpSp>
        <p:nvGrpSpPr>
          <p:cNvPr id="7" name="组合 6"/>
          <p:cNvGrpSpPr/>
          <p:nvPr/>
        </p:nvGrpSpPr>
        <p:grpSpPr>
          <a:xfrm>
            <a:off x="4628148" y="3429248"/>
            <a:ext cx="2935705" cy="1277398"/>
            <a:chOff x="4615322" y="2848154"/>
            <a:chExt cx="2935705" cy="1277398"/>
          </a:xfrm>
        </p:grpSpPr>
        <p:sp>
          <p:nvSpPr>
            <p:cNvPr id="8" name="文本框 7"/>
            <p:cNvSpPr txBox="1"/>
            <p:nvPr/>
          </p:nvSpPr>
          <p:spPr>
            <a:xfrm>
              <a:off x="4757495" y="2925223"/>
              <a:ext cx="2651367" cy="1200329"/>
            </a:xfrm>
            <a:prstGeom prst="rect">
              <a:avLst/>
            </a:prstGeom>
            <a:noFill/>
          </p:spPr>
          <p:txBody>
            <a:bodyPr wrap="none" rtlCol="0">
              <a:spAutoFit/>
            </a:bodyPr>
            <a:lstStyle/>
            <a:p>
              <a:pPr algn="ctr"/>
              <a:r>
                <a:rPr lang="en-US" altLang="zh-CN" sz="3600">
                  <a:latin typeface="Times New Roman" panose="02020603050405020304" pitchFamily="18" charset="0"/>
                  <a:ea typeface="思源黑体 CN Heavy" panose="020B0A00000000000000" pitchFamily="34" charset="-122"/>
                </a:rPr>
                <a:t>GIỚI THIỆU</a:t>
              </a:r>
            </a:p>
            <a:p>
              <a:pPr algn="ctr"/>
              <a:r>
                <a:rPr lang="en-US" altLang="zh-CN" sz="3600">
                  <a:latin typeface="Times New Roman" panose="02020603050405020304" pitchFamily="18" charset="0"/>
                  <a:ea typeface="思源黑体 CN Heavy" panose="020B0A00000000000000" pitchFamily="34" charset="-122"/>
                </a:rPr>
                <a:t> ĐỀ TÀI</a:t>
              </a:r>
              <a:endParaRPr lang="zh-CN" altLang="en-US" sz="3600" dirty="0">
                <a:latin typeface="Times New Roman" panose="02020603050405020304" pitchFamily="18" charset="0"/>
                <a:ea typeface="思源黑体 CN Heavy" panose="020B0A00000000000000" pitchFamily="34" charset="-122"/>
              </a:endParaRPr>
            </a:p>
          </p:txBody>
        </p:sp>
        <p:cxnSp>
          <p:nvCxnSpPr>
            <p:cNvPr id="10" name="直接连接符 9"/>
            <p:cNvCxnSpPr/>
            <p:nvPr/>
          </p:nvCxnSpPr>
          <p:spPr>
            <a:xfrm>
              <a:off x="4615322" y="2848154"/>
              <a:ext cx="2935705"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4615322" y="4078820"/>
              <a:ext cx="2935705"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29468722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509061" y="980809"/>
            <a:ext cx="6738124" cy="4836191"/>
            <a:chOff x="4744631" y="769794"/>
            <a:chExt cx="5907126" cy="4836191"/>
          </a:xfrm>
        </p:grpSpPr>
        <p:grpSp>
          <p:nvGrpSpPr>
            <p:cNvPr id="2" name="组合 1"/>
            <p:cNvGrpSpPr/>
            <p:nvPr/>
          </p:nvGrpSpPr>
          <p:grpSpPr>
            <a:xfrm>
              <a:off x="4942271" y="769794"/>
              <a:ext cx="4203131" cy="712836"/>
              <a:chOff x="716110" y="187653"/>
              <a:chExt cx="4203131" cy="712836"/>
            </a:xfrm>
          </p:grpSpPr>
          <p:sp>
            <p:nvSpPr>
              <p:cNvPr id="3" name="文本框 2"/>
              <p:cNvSpPr txBox="1"/>
              <p:nvPr/>
            </p:nvSpPr>
            <p:spPr>
              <a:xfrm>
                <a:off x="716110" y="187653"/>
                <a:ext cx="4203131" cy="438582"/>
              </a:xfrm>
              <a:prstGeom prst="rect">
                <a:avLst/>
              </a:prstGeom>
              <a:noFill/>
            </p:spPr>
            <p:txBody>
              <a:bodyPr wrap="square" lIns="68580" tIns="34290" rIns="68580" bIns="34290" rtlCol="0">
                <a:spAutoFit/>
              </a:bodyPr>
              <a:lstStyle/>
              <a:p>
                <a:pPr defTabSz="685800"/>
                <a:r>
                  <a:rPr lang="en-US" altLang="zh-CN" sz="2400" b="1" dirty="0">
                    <a:solidFill>
                      <a:schemeClr val="tx1">
                        <a:lumMod val="95000"/>
                        <a:lumOff val="5000"/>
                      </a:schemeClr>
                    </a:solidFill>
                    <a:latin typeface="Times New Roman" panose="02020603050405020304" pitchFamily="18" charset="0"/>
                    <a:ea typeface="微软雅黑"/>
                    <a:cs typeface="Times New Roman" panose="02020603050405020304" pitchFamily="18" charset="0"/>
                    <a:sym typeface="+mn-lt"/>
                  </a:rPr>
                  <a:t>1.1 GIỚI THIỆU CHUNG</a:t>
                </a:r>
                <a:endParaRPr lang="zh-CN" altLang="en-US" sz="2400" b="1" dirty="0">
                  <a:solidFill>
                    <a:schemeClr val="tx1">
                      <a:lumMod val="95000"/>
                      <a:lumOff val="5000"/>
                    </a:schemeClr>
                  </a:solidFill>
                  <a:latin typeface="Times New Roman" panose="02020603050405020304" pitchFamily="18" charset="0"/>
                  <a:ea typeface="微软雅黑"/>
                  <a:cs typeface="Times New Roman" panose="02020603050405020304" pitchFamily="18" charset="0"/>
                  <a:sym typeface="+mn-lt"/>
                </a:endParaRPr>
              </a:p>
            </p:txBody>
          </p:sp>
          <p:cxnSp>
            <p:nvCxnSpPr>
              <p:cNvPr id="4" name="直接连接符 3"/>
              <p:cNvCxnSpPr/>
              <p:nvPr/>
            </p:nvCxnSpPr>
            <p:spPr>
              <a:xfrm>
                <a:off x="774478" y="900489"/>
                <a:ext cx="683932" cy="0"/>
              </a:xfrm>
              <a:prstGeom prst="line">
                <a:avLst/>
              </a:prstGeom>
              <a:noFill/>
              <a:ln w="9525" cap="flat" cmpd="sng" algn="ctr">
                <a:solidFill>
                  <a:schemeClr val="tx1">
                    <a:lumMod val="85000"/>
                    <a:lumOff val="15000"/>
                  </a:schemeClr>
                </a:solidFill>
                <a:prstDash val="solid"/>
                <a:miter lim="800000"/>
              </a:ln>
              <a:effectLst/>
            </p:spPr>
          </p:cxnSp>
        </p:grpSp>
        <p:sp>
          <p:nvSpPr>
            <p:cNvPr id="20" name="文本框 19"/>
            <p:cNvSpPr txBox="1"/>
            <p:nvPr/>
          </p:nvSpPr>
          <p:spPr>
            <a:xfrm>
              <a:off x="4744632" y="1915570"/>
              <a:ext cx="5907125" cy="646331"/>
            </a:xfrm>
            <a:prstGeom prst="rect">
              <a:avLst/>
            </a:prstGeom>
            <a:noFill/>
          </p:spPr>
          <p:txBody>
            <a:bodyPr wrap="square" rtlCol="0">
              <a:spAutoFit/>
            </a:bodyPr>
            <a:lstStyle/>
            <a:p>
              <a:pPr marL="285750" lvl="0" indent="-285750">
                <a:buFont typeface="Wingdings" panose="05000000000000000000" pitchFamily="2" charset="2"/>
                <a:buChar char="v"/>
              </a:pPr>
              <a:r>
                <a:rPr lang="en-US" dirty="0" err="1"/>
                <a:t>Việc</a:t>
              </a:r>
              <a:r>
                <a:rPr lang="en-US" dirty="0"/>
                <a:t> </a:t>
              </a:r>
              <a:r>
                <a:rPr lang="en-US" dirty="0" err="1"/>
                <a:t>phân</a:t>
              </a:r>
              <a:r>
                <a:rPr lang="en-US" dirty="0"/>
                <a:t> </a:t>
              </a:r>
              <a:r>
                <a:rPr lang="en-US" dirty="0" err="1"/>
                <a:t>loại</a:t>
              </a:r>
              <a:r>
                <a:rPr lang="en-US" dirty="0"/>
                <a:t> </a:t>
              </a:r>
              <a:r>
                <a:rPr lang="en-US" dirty="0" err="1"/>
                <a:t>ảnh</a:t>
              </a:r>
              <a:r>
                <a:rPr lang="en-US" dirty="0"/>
                <a:t> </a:t>
              </a:r>
              <a:r>
                <a:rPr lang="en-US" dirty="0" err="1"/>
                <a:t>là</a:t>
              </a:r>
              <a:r>
                <a:rPr lang="en-US" dirty="0"/>
                <a:t> </a:t>
              </a:r>
              <a:r>
                <a:rPr lang="en-US" dirty="0" err="1"/>
                <a:t>một</a:t>
              </a:r>
              <a:r>
                <a:rPr lang="en-US" dirty="0"/>
                <a:t> </a:t>
              </a:r>
              <a:r>
                <a:rPr lang="en-US" dirty="0" err="1"/>
                <a:t>trong</a:t>
              </a:r>
              <a:r>
                <a:rPr lang="en-US" dirty="0"/>
                <a:t> </a:t>
              </a:r>
              <a:r>
                <a:rPr lang="en-US" dirty="0" err="1"/>
                <a:t>những</a:t>
              </a:r>
              <a:r>
                <a:rPr lang="en-US" dirty="0"/>
                <a:t> </a:t>
              </a:r>
              <a:r>
                <a:rPr lang="en-US" dirty="0" err="1"/>
                <a:t>ứng</a:t>
              </a:r>
              <a:r>
                <a:rPr lang="en-US" dirty="0"/>
                <a:t> </a:t>
              </a:r>
              <a:r>
                <a:rPr lang="en-US" dirty="0" err="1"/>
                <a:t>dụng</a:t>
              </a:r>
              <a:r>
                <a:rPr lang="en-US" dirty="0"/>
                <a:t> </a:t>
              </a:r>
              <a:r>
                <a:rPr lang="en-US" dirty="0" err="1"/>
                <a:t>quan</a:t>
              </a:r>
              <a:r>
                <a:rPr lang="en-US" dirty="0"/>
                <a:t> </a:t>
              </a:r>
              <a:r>
                <a:rPr lang="en-US" dirty="0" err="1"/>
                <a:t>trọng</a:t>
              </a:r>
              <a:r>
                <a:rPr lang="en-US" dirty="0"/>
                <a:t> </a:t>
              </a:r>
              <a:r>
                <a:rPr lang="en-US" dirty="0" err="1"/>
                <a:t>của</a:t>
              </a:r>
              <a:r>
                <a:rPr lang="en-US" dirty="0"/>
                <a:t> </a:t>
              </a:r>
              <a:r>
                <a:rPr lang="en-US" dirty="0" err="1"/>
                <a:t>học</a:t>
              </a:r>
              <a:r>
                <a:rPr lang="en-US" dirty="0"/>
                <a:t> </a:t>
              </a:r>
              <a:r>
                <a:rPr lang="en-US" dirty="0" err="1"/>
                <a:t>máy</a:t>
              </a:r>
              <a:r>
                <a:rPr lang="en-US" dirty="0"/>
                <a:t> </a:t>
              </a:r>
              <a:r>
                <a:rPr lang="en-US" dirty="0" err="1"/>
                <a:t>và</a:t>
              </a:r>
              <a:r>
                <a:rPr lang="en-US" dirty="0"/>
                <a:t> </a:t>
              </a:r>
              <a:r>
                <a:rPr lang="en-US" dirty="0" err="1"/>
                <a:t>học</a:t>
              </a:r>
              <a:r>
                <a:rPr lang="en-US" dirty="0"/>
                <a:t> </a:t>
              </a:r>
              <a:r>
                <a:rPr lang="en-US" dirty="0" err="1"/>
                <a:t>sâu</a:t>
              </a:r>
              <a:r>
                <a:rPr lang="en-US" dirty="0"/>
                <a:t>.</a:t>
              </a:r>
              <a:endParaRPr lang="en-US" dirty="0">
                <a:latin typeface="Times New Roman" panose="02020603050405020304" pitchFamily="18" charset="0"/>
                <a:cs typeface="Times New Roman" panose="02020603050405020304" pitchFamily="18" charset="0"/>
              </a:endParaRPr>
            </a:p>
          </p:txBody>
        </p:sp>
        <p:sp>
          <p:nvSpPr>
            <p:cNvPr id="21" name="文本框 20"/>
            <p:cNvSpPr txBox="1"/>
            <p:nvPr/>
          </p:nvSpPr>
          <p:spPr>
            <a:xfrm>
              <a:off x="4744631" y="3065280"/>
              <a:ext cx="5395112" cy="923330"/>
            </a:xfrm>
            <a:prstGeom prst="rect">
              <a:avLst/>
            </a:prstGeom>
            <a:noFill/>
          </p:spPr>
          <p:txBody>
            <a:bodyPr wrap="square" rtlCol="0">
              <a:spAutoFit/>
            </a:bodyPr>
            <a:lstStyle/>
            <a:p>
              <a:pPr marL="285750" lvl="0" indent="-285750">
                <a:buFont typeface="Wingdings" panose="05000000000000000000" pitchFamily="2" charset="2"/>
                <a:buChar char="v"/>
              </a:pPr>
              <a:r>
                <a:rPr lang="en-US"/>
                <a:t>Bộ dữ liệu MNIST, bao gồm các hình ảnh chữ số viết tay từ 0 đến 9, là một tập hợp phổ biến để thử nghiệm các thuật toán phân loại ảnh.</a:t>
              </a:r>
              <a:endParaRPr lang="en-US" dirty="0">
                <a:latin typeface="Times New Roman" panose="02020603050405020304" pitchFamily="18" charset="0"/>
                <a:cs typeface="Times New Roman" panose="02020603050405020304" pitchFamily="18" charset="0"/>
              </a:endParaRPr>
            </a:p>
          </p:txBody>
        </p:sp>
        <p:sp>
          <p:nvSpPr>
            <p:cNvPr id="22" name="文本框 21"/>
            <p:cNvSpPr txBox="1"/>
            <p:nvPr/>
          </p:nvSpPr>
          <p:spPr>
            <a:xfrm>
              <a:off x="4744631" y="4405656"/>
              <a:ext cx="5907125" cy="1200329"/>
            </a:xfrm>
            <a:prstGeom prst="rect">
              <a:avLst/>
            </a:prstGeom>
            <a:noFill/>
          </p:spPr>
          <p:txBody>
            <a:bodyPr wrap="square" rtlCol="0">
              <a:spAutoFit/>
            </a:bodyPr>
            <a:lstStyle/>
            <a:p>
              <a:pPr marL="285750" lvl="0" indent="-285750">
                <a:buFont typeface="Wingdings" panose="05000000000000000000" pitchFamily="2" charset="2"/>
                <a:buChar char="v"/>
              </a:pPr>
              <a:r>
                <a:rPr lang="en-US" dirty="0">
                  <a:latin typeface="Calibri (Body)"/>
                </a:rPr>
                <a:t>S</a:t>
              </a:r>
              <a:r>
                <a:rPr lang="vi-VN" dirty="0" smtClean="0">
                  <a:latin typeface="Calibri (Body)"/>
                </a:rPr>
                <a:t>ử </a:t>
              </a:r>
              <a:r>
                <a:rPr lang="vi-VN" dirty="0">
                  <a:latin typeface="Calibri (Body)"/>
                </a:rPr>
                <a:t>dụng bộ dữ liệu MNIST để huấn luyện và kiểm tra mô hình </a:t>
              </a:r>
              <a:r>
                <a:rPr lang="vi-VN" dirty="0" smtClean="0">
                  <a:latin typeface="Calibri (Body)"/>
                </a:rPr>
                <a:t>ANN</a:t>
              </a:r>
              <a:r>
                <a:rPr lang="en-US" dirty="0" smtClean="0">
                  <a:latin typeface="Calibri (Body)"/>
                </a:rPr>
                <a:t>, Naïve Bayes</a:t>
              </a:r>
              <a:r>
                <a:rPr lang="vi-VN" dirty="0" smtClean="0">
                  <a:latin typeface="Calibri (Body)"/>
                </a:rPr>
                <a:t>, </a:t>
              </a:r>
              <a:r>
                <a:rPr lang="vi-VN" dirty="0">
                  <a:latin typeface="Calibri (Body)"/>
                </a:rPr>
                <a:t>đồng thời đánh giá hiệu suất bằng các chỉ số như độ chính xác, ma trận nhầm lẫn, recall, precision và F1-score.</a:t>
              </a:r>
              <a:endParaRPr lang="en-US" dirty="0">
                <a:latin typeface="Calibri (Body)"/>
                <a:cs typeface="Times New Roman" panose="02020603050405020304" pitchFamily="18" charset="0"/>
              </a:endParaRPr>
            </a:p>
          </p:txBody>
        </p:sp>
      </p:grpSp>
    </p:spTree>
    <p:extLst>
      <p:ext uri="{BB962C8B-B14F-4D97-AF65-F5344CB8AC3E}">
        <p14:creationId xmlns:p14="http://schemas.microsoft.com/office/powerpoint/2010/main" val="1812072864"/>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eeform 46"/>
          <p:cNvSpPr>
            <a:spLocks noEditPoints="1"/>
          </p:cNvSpPr>
          <p:nvPr/>
        </p:nvSpPr>
        <p:spPr>
          <a:xfrm>
            <a:off x="1271209" y="5417226"/>
            <a:ext cx="376496" cy="865075"/>
          </a:xfrm>
          <a:custGeom>
            <a:avLst/>
            <a:gdLst>
              <a:gd name="txL" fmla="*/ 0 w 94"/>
              <a:gd name="txT" fmla="*/ 0 h 165"/>
              <a:gd name="txR" fmla="*/ 94 w 94"/>
              <a:gd name="txB" fmla="*/ 165 h 165"/>
            </a:gdLst>
            <a:ahLst/>
            <a:cxnLst>
              <a:cxn ang="0">
                <a:pos x="147181" y="0"/>
              </a:cxn>
              <a:cxn ang="0">
                <a:pos x="17733" y="0"/>
              </a:cxn>
              <a:cxn ang="0">
                <a:pos x="0" y="19473"/>
              </a:cxn>
              <a:cxn ang="0">
                <a:pos x="0" y="272627"/>
              </a:cxn>
              <a:cxn ang="0">
                <a:pos x="17733" y="292100"/>
              </a:cxn>
              <a:cxn ang="0">
                <a:pos x="147181" y="292100"/>
              </a:cxn>
              <a:cxn ang="0">
                <a:pos x="166687" y="272627"/>
              </a:cxn>
              <a:cxn ang="0">
                <a:pos x="166687" y="19473"/>
              </a:cxn>
              <a:cxn ang="0">
                <a:pos x="147181" y="0"/>
              </a:cxn>
              <a:cxn ang="0">
                <a:pos x="56745" y="21244"/>
              </a:cxn>
              <a:cxn ang="0">
                <a:pos x="109942" y="21244"/>
              </a:cxn>
              <a:cxn ang="0">
                <a:pos x="109942" y="28325"/>
              </a:cxn>
              <a:cxn ang="0">
                <a:pos x="56745" y="28325"/>
              </a:cxn>
              <a:cxn ang="0">
                <a:pos x="56745" y="21244"/>
              </a:cxn>
              <a:cxn ang="0">
                <a:pos x="83344" y="279708"/>
              </a:cxn>
              <a:cxn ang="0">
                <a:pos x="72704" y="269086"/>
              </a:cxn>
              <a:cxn ang="0">
                <a:pos x="83344" y="260235"/>
              </a:cxn>
              <a:cxn ang="0">
                <a:pos x="93983" y="269086"/>
              </a:cxn>
              <a:cxn ang="0">
                <a:pos x="83344" y="279708"/>
              </a:cxn>
              <a:cxn ang="0">
                <a:pos x="154274" y="244302"/>
              </a:cxn>
              <a:cxn ang="0">
                <a:pos x="12413" y="244302"/>
              </a:cxn>
              <a:cxn ang="0">
                <a:pos x="12413" y="46028"/>
              </a:cxn>
              <a:cxn ang="0">
                <a:pos x="154274" y="46028"/>
              </a:cxn>
              <a:cxn ang="0">
                <a:pos x="154274" y="244302"/>
              </a:cxn>
            </a:cxnLst>
            <a:rect l="txL" t="txT" r="txR" b="txB"/>
            <a:pathLst>
              <a:path w="94" h="165">
                <a:moveTo>
                  <a:pt x="83" y="0"/>
                </a:moveTo>
                <a:cubicBezTo>
                  <a:pt x="10" y="0"/>
                  <a:pt x="10" y="0"/>
                  <a:pt x="10" y="0"/>
                </a:cubicBezTo>
                <a:cubicBezTo>
                  <a:pt x="5" y="0"/>
                  <a:pt x="0" y="5"/>
                  <a:pt x="0" y="11"/>
                </a:cubicBezTo>
                <a:cubicBezTo>
                  <a:pt x="0" y="154"/>
                  <a:pt x="0" y="154"/>
                  <a:pt x="0" y="154"/>
                </a:cubicBezTo>
                <a:cubicBezTo>
                  <a:pt x="0" y="160"/>
                  <a:pt x="5" y="165"/>
                  <a:pt x="10" y="165"/>
                </a:cubicBezTo>
                <a:cubicBezTo>
                  <a:pt x="83" y="165"/>
                  <a:pt x="83" y="165"/>
                  <a:pt x="83" y="165"/>
                </a:cubicBezTo>
                <a:cubicBezTo>
                  <a:pt x="89" y="165"/>
                  <a:pt x="94" y="160"/>
                  <a:pt x="94" y="154"/>
                </a:cubicBezTo>
                <a:cubicBezTo>
                  <a:pt x="94" y="11"/>
                  <a:pt x="94" y="11"/>
                  <a:pt x="94" y="11"/>
                </a:cubicBezTo>
                <a:cubicBezTo>
                  <a:pt x="94" y="5"/>
                  <a:pt x="89" y="0"/>
                  <a:pt x="83" y="0"/>
                </a:cubicBezTo>
                <a:close/>
                <a:moveTo>
                  <a:pt x="32" y="12"/>
                </a:moveTo>
                <a:cubicBezTo>
                  <a:pt x="62" y="12"/>
                  <a:pt x="62" y="12"/>
                  <a:pt x="62" y="12"/>
                </a:cubicBezTo>
                <a:cubicBezTo>
                  <a:pt x="62" y="16"/>
                  <a:pt x="62" y="16"/>
                  <a:pt x="62" y="16"/>
                </a:cubicBezTo>
                <a:cubicBezTo>
                  <a:pt x="32" y="16"/>
                  <a:pt x="32" y="16"/>
                  <a:pt x="32" y="16"/>
                </a:cubicBezTo>
                <a:lnTo>
                  <a:pt x="32" y="12"/>
                </a:lnTo>
                <a:close/>
                <a:moveTo>
                  <a:pt x="47" y="158"/>
                </a:moveTo>
                <a:cubicBezTo>
                  <a:pt x="44" y="158"/>
                  <a:pt x="41" y="156"/>
                  <a:pt x="41" y="152"/>
                </a:cubicBezTo>
                <a:cubicBezTo>
                  <a:pt x="41" y="149"/>
                  <a:pt x="44" y="147"/>
                  <a:pt x="47" y="147"/>
                </a:cubicBezTo>
                <a:cubicBezTo>
                  <a:pt x="50" y="147"/>
                  <a:pt x="53" y="149"/>
                  <a:pt x="53" y="152"/>
                </a:cubicBezTo>
                <a:cubicBezTo>
                  <a:pt x="53" y="156"/>
                  <a:pt x="50" y="158"/>
                  <a:pt x="47" y="158"/>
                </a:cubicBezTo>
                <a:close/>
                <a:moveTo>
                  <a:pt x="87" y="138"/>
                </a:moveTo>
                <a:cubicBezTo>
                  <a:pt x="7" y="138"/>
                  <a:pt x="7" y="138"/>
                  <a:pt x="7" y="138"/>
                </a:cubicBezTo>
                <a:cubicBezTo>
                  <a:pt x="7" y="26"/>
                  <a:pt x="7" y="26"/>
                  <a:pt x="7" y="26"/>
                </a:cubicBezTo>
                <a:cubicBezTo>
                  <a:pt x="87" y="26"/>
                  <a:pt x="87" y="26"/>
                  <a:pt x="87" y="26"/>
                </a:cubicBezTo>
                <a:lnTo>
                  <a:pt x="87" y="138"/>
                </a:lnTo>
                <a:close/>
              </a:path>
            </a:pathLst>
          </a:custGeom>
          <a:solidFill>
            <a:sysClr val="window" lastClr="FFFFFF"/>
          </a:solidFill>
          <a:ln w="9525">
            <a:noFill/>
          </a:ln>
        </p:spPr>
        <p:txBody>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effectLst/>
              <a:uLnTx/>
              <a:uFillTx/>
              <a:latin typeface="Times New Roman" panose="02020603050405020304" pitchFamily="18" charset="0"/>
              <a:ea typeface="微软雅黑"/>
              <a:cs typeface="Times New Roman" panose="02020603050405020304" pitchFamily="18" charset="0"/>
              <a:sym typeface="+mn-lt"/>
            </a:endParaRPr>
          </a:p>
        </p:txBody>
      </p:sp>
      <p:grpSp>
        <p:nvGrpSpPr>
          <p:cNvPr id="7" name="组合 11">
            <a:extLst>
              <a:ext uri="{FF2B5EF4-FFF2-40B4-BE49-F238E27FC236}">
                <a16:creationId xmlns:a16="http://schemas.microsoft.com/office/drawing/2014/main" id="{403A8591-FE54-41A4-BD39-0E7D02FBE894}"/>
              </a:ext>
            </a:extLst>
          </p:cNvPr>
          <p:cNvGrpSpPr/>
          <p:nvPr/>
        </p:nvGrpSpPr>
        <p:grpSpPr>
          <a:xfrm>
            <a:off x="522514" y="2031427"/>
            <a:ext cx="2504719" cy="2504591"/>
            <a:chOff x="540674" y="2478267"/>
            <a:chExt cx="1205922" cy="1039829"/>
          </a:xfrm>
        </p:grpSpPr>
        <p:sp>
          <p:nvSpPr>
            <p:cNvPr id="8" name="六边形 138">
              <a:extLst>
                <a:ext uri="{FF2B5EF4-FFF2-40B4-BE49-F238E27FC236}">
                  <a16:creationId xmlns:a16="http://schemas.microsoft.com/office/drawing/2014/main" id="{05594B30-280A-02B8-2246-ECDC381A553E}"/>
                </a:ext>
              </a:extLst>
            </p:cNvPr>
            <p:cNvSpPr/>
            <p:nvPr/>
          </p:nvSpPr>
          <p:spPr>
            <a:xfrm>
              <a:off x="540674" y="2478267"/>
              <a:ext cx="1205922" cy="1039829"/>
            </a:xfrm>
            <a:prstGeom prst="hexagon">
              <a:avLst/>
            </a:prstGeom>
            <a:gradFill flip="none" rotWithShape="1">
              <a:gsLst>
                <a:gs pos="100000">
                  <a:srgbClr val="FCFCFC"/>
                </a:gs>
                <a:gs pos="0">
                  <a:srgbClr val="CCCCCC"/>
                </a:gs>
              </a:gsLst>
              <a:lin ang="7200000" scaled="0"/>
              <a:tileRect/>
            </a:gra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tx1"/>
                </a:solidFill>
                <a:latin typeface="Times New Roman" panose="02020603050405020304" pitchFamily="18" charset="0"/>
                <a:cs typeface="Times New Roman" panose="02020603050405020304" pitchFamily="18" charset="0"/>
                <a:sym typeface="+mn-lt"/>
              </a:endParaRPr>
            </a:p>
          </p:txBody>
        </p:sp>
        <p:sp>
          <p:nvSpPr>
            <p:cNvPr id="9" name="六边形 182">
              <a:extLst>
                <a:ext uri="{FF2B5EF4-FFF2-40B4-BE49-F238E27FC236}">
                  <a16:creationId xmlns:a16="http://schemas.microsoft.com/office/drawing/2014/main" id="{2E05DA94-422B-3E8A-0A5B-9E45A93382C7}"/>
                </a:ext>
              </a:extLst>
            </p:cNvPr>
            <p:cNvSpPr/>
            <p:nvPr/>
          </p:nvSpPr>
          <p:spPr>
            <a:xfrm>
              <a:off x="662776" y="2583551"/>
              <a:ext cx="987949" cy="829261"/>
            </a:xfrm>
            <a:prstGeom prst="hexagon">
              <a:avLst/>
            </a:prstGeom>
            <a:solidFill>
              <a:schemeClr val="bg2"/>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r>
                <a:rPr lang="en-GB" altLang="zh-CN" sz="2400" b="1">
                  <a:solidFill>
                    <a:schemeClr val="tx1"/>
                  </a:solidFill>
                  <a:latin typeface="Times New Roman" panose="02020603050405020304" pitchFamily="18" charset="0"/>
                  <a:cs typeface="Times New Roman" panose="02020603050405020304" pitchFamily="18" charset="0"/>
                  <a:sym typeface="+mn-lt"/>
                </a:rPr>
                <a:t>2.2 TỔNG QUAN VỀ DỮ LIỆU</a:t>
              </a:r>
              <a:endParaRPr lang="zh-CN" altLang="en-US" sz="2400" b="1" dirty="0">
                <a:solidFill>
                  <a:schemeClr val="tx1"/>
                </a:solidFill>
                <a:latin typeface="Times New Roman" panose="02020603050405020304" pitchFamily="18" charset="0"/>
                <a:cs typeface="Times New Roman" panose="02020603050405020304" pitchFamily="18" charset="0"/>
                <a:sym typeface="+mn-lt"/>
              </a:endParaRPr>
            </a:p>
          </p:txBody>
        </p:sp>
      </p:grpSp>
      <p:sp>
        <p:nvSpPr>
          <p:cNvPr id="10" name="矩形 136">
            <a:extLst>
              <a:ext uri="{FF2B5EF4-FFF2-40B4-BE49-F238E27FC236}">
                <a16:creationId xmlns:a16="http://schemas.microsoft.com/office/drawing/2014/main" id="{D28360C2-BBC6-FB9C-3C76-B425DEF5EFB2}"/>
              </a:ext>
            </a:extLst>
          </p:cNvPr>
          <p:cNvSpPr/>
          <p:nvPr/>
        </p:nvSpPr>
        <p:spPr>
          <a:xfrm>
            <a:off x="4453071" y="2402039"/>
            <a:ext cx="4711696" cy="736407"/>
          </a:xfrm>
          <a:prstGeom prst="rect">
            <a:avLst/>
          </a:prstGeom>
          <a:gradFill flip="none" rotWithShape="1">
            <a:gsLst>
              <a:gs pos="100000">
                <a:srgbClr val="FCFCFC"/>
              </a:gs>
              <a:gs pos="0">
                <a:srgbClr val="CCCCCC"/>
              </a:gs>
            </a:gsLst>
            <a:lin ang="7200000" scaled="0"/>
            <a:tileRect/>
          </a:gra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a:solidFill>
                  <a:schemeClr val="tx1"/>
                </a:solidFill>
              </a:rPr>
              <a:t>train-images-idx3-ubyte: training set images (dữ liệu ảnh train)</a:t>
            </a:r>
            <a:endParaRPr lang="zh-CN" altLang="en-US" sz="2400" dirty="0">
              <a:solidFill>
                <a:schemeClr val="tx1"/>
              </a:solidFill>
              <a:latin typeface="Times New Roman" panose="02020603050405020304" pitchFamily="18" charset="0"/>
              <a:cs typeface="Times New Roman" panose="02020603050405020304" pitchFamily="18" charset="0"/>
              <a:sym typeface="+mn-lt"/>
            </a:endParaRPr>
          </a:p>
        </p:txBody>
      </p:sp>
      <p:sp>
        <p:nvSpPr>
          <p:cNvPr id="12" name="矩形 184">
            <a:extLst>
              <a:ext uri="{FF2B5EF4-FFF2-40B4-BE49-F238E27FC236}">
                <a16:creationId xmlns:a16="http://schemas.microsoft.com/office/drawing/2014/main" id="{44722353-6ED7-730A-D2D5-1F0D95453330}"/>
              </a:ext>
            </a:extLst>
          </p:cNvPr>
          <p:cNvSpPr/>
          <p:nvPr/>
        </p:nvSpPr>
        <p:spPr>
          <a:xfrm>
            <a:off x="4453071" y="3536620"/>
            <a:ext cx="4711696" cy="736407"/>
          </a:xfrm>
          <a:prstGeom prst="rect">
            <a:avLst/>
          </a:prstGeom>
          <a:gradFill flip="none" rotWithShape="1">
            <a:gsLst>
              <a:gs pos="100000">
                <a:srgbClr val="FCFCFC"/>
              </a:gs>
              <a:gs pos="0">
                <a:srgbClr val="CCCCCC"/>
              </a:gs>
            </a:gsLst>
            <a:lin ang="7200000" scaled="0"/>
            <a:tileRect/>
          </a:gra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solidFill>
                  <a:schemeClr val="tx1"/>
                </a:solidFill>
              </a:rPr>
              <a:t>train-labels-idx1-ubyte: training set labels (dữ liệu nhãn ứng với ảnh train)</a:t>
            </a:r>
            <a:endParaRPr lang="en-US" sz="2400">
              <a:solidFill>
                <a:schemeClr val="tx1"/>
              </a:solidFill>
            </a:endParaRPr>
          </a:p>
        </p:txBody>
      </p:sp>
      <p:sp>
        <p:nvSpPr>
          <p:cNvPr id="30" name="矩形 184">
            <a:extLst>
              <a:ext uri="{FF2B5EF4-FFF2-40B4-BE49-F238E27FC236}">
                <a16:creationId xmlns:a16="http://schemas.microsoft.com/office/drawing/2014/main" id="{BD3BCAD6-C1E8-D720-8A4F-A0FCB471C338}"/>
              </a:ext>
            </a:extLst>
          </p:cNvPr>
          <p:cNvSpPr/>
          <p:nvPr/>
        </p:nvSpPr>
        <p:spPr>
          <a:xfrm>
            <a:off x="4453071" y="304938"/>
            <a:ext cx="4711696" cy="656350"/>
          </a:xfrm>
          <a:prstGeom prst="rect">
            <a:avLst/>
          </a:prstGeom>
          <a:gradFill flip="none" rotWithShape="1">
            <a:gsLst>
              <a:gs pos="100000">
                <a:srgbClr val="FCFCFC"/>
              </a:gs>
              <a:gs pos="0">
                <a:srgbClr val="CCCCCC"/>
              </a:gs>
            </a:gsLst>
            <a:lin ang="7200000" scaled="0"/>
            <a:tileRect/>
          </a:gra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60.000 hình ảnh cho tập huấn luyện</a:t>
            </a:r>
            <a:endParaRPr lang="zh-CN" altLang="en-US" sz="2400" dirty="0">
              <a:solidFill>
                <a:schemeClr val="tx1"/>
              </a:solidFill>
              <a:latin typeface="Times New Roman" panose="02020603050405020304" pitchFamily="18" charset="0"/>
              <a:cs typeface="Times New Roman" panose="02020603050405020304" pitchFamily="18" charset="0"/>
              <a:sym typeface="+mn-lt"/>
            </a:endParaRPr>
          </a:p>
        </p:txBody>
      </p:sp>
      <p:sp>
        <p:nvSpPr>
          <p:cNvPr id="33" name="矩形 184">
            <a:extLst>
              <a:ext uri="{FF2B5EF4-FFF2-40B4-BE49-F238E27FC236}">
                <a16:creationId xmlns:a16="http://schemas.microsoft.com/office/drawing/2014/main" id="{FD0DDC19-A8C0-C523-259E-523F0792603A}"/>
              </a:ext>
            </a:extLst>
          </p:cNvPr>
          <p:cNvSpPr/>
          <p:nvPr/>
        </p:nvSpPr>
        <p:spPr>
          <a:xfrm>
            <a:off x="4453071" y="5562980"/>
            <a:ext cx="4711696" cy="656350"/>
          </a:xfrm>
          <a:prstGeom prst="rect">
            <a:avLst/>
          </a:prstGeom>
          <a:gradFill flip="none" rotWithShape="1">
            <a:gsLst>
              <a:gs pos="100000">
                <a:srgbClr val="FCFCFC"/>
              </a:gs>
              <a:gs pos="0">
                <a:srgbClr val="CCCCCC"/>
              </a:gs>
            </a:gsLst>
            <a:lin ang="7200000" scaled="0"/>
            <a:tileRect/>
          </a:gra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solidFill>
                  <a:schemeClr val="tx1"/>
                </a:solidFill>
              </a:rPr>
              <a:t>t10k-labels-idx1-ubyte: test set labels (dữ liệu nhãn ứng với ảnh test)</a:t>
            </a:r>
            <a:endParaRPr lang="en-US" sz="2400">
              <a:solidFill>
                <a:schemeClr val="tx1"/>
              </a:solidFill>
            </a:endParaRPr>
          </a:p>
        </p:txBody>
      </p:sp>
      <p:sp>
        <p:nvSpPr>
          <p:cNvPr id="34" name="矩形 184">
            <a:extLst>
              <a:ext uri="{FF2B5EF4-FFF2-40B4-BE49-F238E27FC236}">
                <a16:creationId xmlns:a16="http://schemas.microsoft.com/office/drawing/2014/main" id="{795F96C0-8DCE-F0AE-6630-F3B5D30AE64D}"/>
              </a:ext>
            </a:extLst>
          </p:cNvPr>
          <p:cNvSpPr/>
          <p:nvPr/>
        </p:nvSpPr>
        <p:spPr>
          <a:xfrm>
            <a:off x="4453071" y="1375077"/>
            <a:ext cx="4711696" cy="656350"/>
          </a:xfrm>
          <a:prstGeom prst="rect">
            <a:avLst/>
          </a:prstGeom>
          <a:gradFill flip="none" rotWithShape="1">
            <a:gsLst>
              <a:gs pos="100000">
                <a:srgbClr val="FCFCFC"/>
              </a:gs>
              <a:gs pos="0">
                <a:srgbClr val="CCCCCC"/>
              </a:gs>
            </a:gsLst>
            <a:lin ang="7200000" scaled="0"/>
            <a:tileRect/>
          </a:gra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10.000 hình ảnh cho tập kiểm tra</a:t>
            </a:r>
            <a:endParaRPr lang="zh-CN" altLang="en-US" sz="2400" dirty="0">
              <a:solidFill>
                <a:schemeClr val="tx1"/>
              </a:solidFill>
              <a:latin typeface="Times New Roman" panose="02020603050405020304" pitchFamily="18" charset="0"/>
              <a:cs typeface="Times New Roman" panose="02020603050405020304" pitchFamily="18" charset="0"/>
              <a:sym typeface="+mn-lt"/>
            </a:endParaRPr>
          </a:p>
        </p:txBody>
      </p:sp>
      <p:sp>
        <p:nvSpPr>
          <p:cNvPr id="35" name="矩形 184">
            <a:extLst>
              <a:ext uri="{FF2B5EF4-FFF2-40B4-BE49-F238E27FC236}">
                <a16:creationId xmlns:a16="http://schemas.microsoft.com/office/drawing/2014/main" id="{ACD96FD2-3018-3D63-B1E5-9F61D2E507D8}"/>
              </a:ext>
            </a:extLst>
          </p:cNvPr>
          <p:cNvSpPr/>
          <p:nvPr/>
        </p:nvSpPr>
        <p:spPr>
          <a:xfrm>
            <a:off x="4453071" y="4536018"/>
            <a:ext cx="4711696" cy="656350"/>
          </a:xfrm>
          <a:prstGeom prst="rect">
            <a:avLst/>
          </a:prstGeom>
          <a:gradFill flip="none" rotWithShape="1">
            <a:gsLst>
              <a:gs pos="100000">
                <a:srgbClr val="FCFCFC"/>
              </a:gs>
              <a:gs pos="0">
                <a:srgbClr val="CCCCCC"/>
              </a:gs>
            </a:gsLst>
            <a:lin ang="7200000" scaled="0"/>
            <a:tileRect/>
          </a:gra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a:solidFill>
                  <a:schemeClr val="tx1"/>
                </a:solidFill>
              </a:rPr>
              <a:t>t10k-images-idx3-ubyte: test set images (dữ liệu ảnh test)</a:t>
            </a:r>
            <a:endParaRPr lang="en-GB" sz="2400">
              <a:solidFill>
                <a:schemeClr val="tx1"/>
              </a:solidFill>
            </a:endParaRPr>
          </a:p>
        </p:txBody>
      </p:sp>
      <p:cxnSp>
        <p:nvCxnSpPr>
          <p:cNvPr id="38" name="Straight Arrow Connector 37">
            <a:extLst>
              <a:ext uri="{FF2B5EF4-FFF2-40B4-BE49-F238E27FC236}">
                <a16:creationId xmlns:a16="http://schemas.microsoft.com/office/drawing/2014/main" id="{2E381F7D-A381-E416-77B5-4FAFD82A412B}"/>
              </a:ext>
            </a:extLst>
          </p:cNvPr>
          <p:cNvCxnSpPr>
            <a:cxnSpLocks/>
            <a:stCxn id="8" idx="5"/>
            <a:endCxn id="30" idx="1"/>
          </p:cNvCxnSpPr>
          <p:nvPr/>
        </p:nvCxnSpPr>
        <p:spPr>
          <a:xfrm flipV="1">
            <a:off x="2401085" y="633113"/>
            <a:ext cx="2051986" cy="139831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0" name="Straight Arrow Connector 39">
            <a:extLst>
              <a:ext uri="{FF2B5EF4-FFF2-40B4-BE49-F238E27FC236}">
                <a16:creationId xmlns:a16="http://schemas.microsoft.com/office/drawing/2014/main" id="{F80CD26A-1782-4C05-BCAD-F17E874D50CA}"/>
              </a:ext>
            </a:extLst>
          </p:cNvPr>
          <p:cNvCxnSpPr/>
          <p:nvPr/>
        </p:nvCxnSpPr>
        <p:spPr>
          <a:xfrm flipV="1">
            <a:off x="2799223" y="1819922"/>
            <a:ext cx="1653848" cy="105644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4" name="Straight Arrow Connector 43">
            <a:extLst>
              <a:ext uri="{FF2B5EF4-FFF2-40B4-BE49-F238E27FC236}">
                <a16:creationId xmlns:a16="http://schemas.microsoft.com/office/drawing/2014/main" id="{6EBE3F6D-4C08-B367-8878-FB05C71DD0AD}"/>
              </a:ext>
            </a:extLst>
          </p:cNvPr>
          <p:cNvCxnSpPr>
            <a:endCxn id="10" idx="1"/>
          </p:cNvCxnSpPr>
          <p:nvPr/>
        </p:nvCxnSpPr>
        <p:spPr>
          <a:xfrm flipV="1">
            <a:off x="2911876" y="2770243"/>
            <a:ext cx="1541195" cy="30143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9" name="Straight Arrow Connector 48">
            <a:extLst>
              <a:ext uri="{FF2B5EF4-FFF2-40B4-BE49-F238E27FC236}">
                <a16:creationId xmlns:a16="http://schemas.microsoft.com/office/drawing/2014/main" id="{2885FFB6-0766-E803-79DB-B02F1C475150}"/>
              </a:ext>
            </a:extLst>
          </p:cNvPr>
          <p:cNvCxnSpPr/>
          <p:nvPr/>
        </p:nvCxnSpPr>
        <p:spPr>
          <a:xfrm>
            <a:off x="2953279" y="3397581"/>
            <a:ext cx="1499792" cy="33998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1" name="Straight Arrow Connector 50">
            <a:extLst>
              <a:ext uri="{FF2B5EF4-FFF2-40B4-BE49-F238E27FC236}">
                <a16:creationId xmlns:a16="http://schemas.microsoft.com/office/drawing/2014/main" id="{5AA7C4BE-F33C-5677-8D8E-998CB31B9991}"/>
              </a:ext>
            </a:extLst>
          </p:cNvPr>
          <p:cNvCxnSpPr>
            <a:endCxn id="35" idx="1"/>
          </p:cNvCxnSpPr>
          <p:nvPr/>
        </p:nvCxnSpPr>
        <p:spPr>
          <a:xfrm>
            <a:off x="2799223" y="3660567"/>
            <a:ext cx="1653848" cy="12036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3" name="Straight Arrow Connector 52">
            <a:extLst>
              <a:ext uri="{FF2B5EF4-FFF2-40B4-BE49-F238E27FC236}">
                <a16:creationId xmlns:a16="http://schemas.microsoft.com/office/drawing/2014/main" id="{03B15A7B-8684-6484-0F9E-E38A4BCDBD56}"/>
              </a:ext>
            </a:extLst>
          </p:cNvPr>
          <p:cNvCxnSpPr>
            <a:stCxn id="8" idx="1"/>
            <a:endCxn id="33" idx="1"/>
          </p:cNvCxnSpPr>
          <p:nvPr/>
        </p:nvCxnSpPr>
        <p:spPr>
          <a:xfrm>
            <a:off x="2401085" y="4536017"/>
            <a:ext cx="2051986" cy="135513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8515904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500"/>
                                        <p:tgtEl>
                                          <p:spTgt spid="10"/>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par>
                                <p:cTn id="18" presetID="10" presetClass="entr" presetSubtype="0" fill="hold" nodeType="withEffect">
                                  <p:stCondLst>
                                    <p:cond delay="0"/>
                                  </p:stCondLst>
                                  <p:childTnLst>
                                    <p:set>
                                      <p:cBhvr>
                                        <p:cTn id="19" dur="1" fill="hold">
                                          <p:stCondLst>
                                            <p:cond delay="0"/>
                                          </p:stCondLst>
                                        </p:cTn>
                                        <p:tgtEl>
                                          <p:spTgt spid="49"/>
                                        </p:tgtEl>
                                        <p:attrNameLst>
                                          <p:attrName>style.visibility</p:attrName>
                                        </p:attrNameLst>
                                      </p:cBhvr>
                                      <p:to>
                                        <p:strVal val="visible"/>
                                      </p:to>
                                    </p:set>
                                    <p:animEffect transition="in" filter="fade">
                                      <p:cBhvr>
                                        <p:cTn id="20" dur="500"/>
                                        <p:tgtEl>
                                          <p:spTgt spid="49"/>
                                        </p:tgtEl>
                                      </p:cBhvr>
                                    </p:animEffect>
                                  </p:childTnLst>
                                </p:cTn>
                              </p:par>
                              <p:par>
                                <p:cTn id="21" presetID="10" presetClass="entr" presetSubtype="0" fill="hold" nodeType="withEffect">
                                  <p:stCondLst>
                                    <p:cond delay="0"/>
                                  </p:stCondLst>
                                  <p:childTnLst>
                                    <p:set>
                                      <p:cBhvr>
                                        <p:cTn id="22" dur="1" fill="hold">
                                          <p:stCondLst>
                                            <p:cond delay="0"/>
                                          </p:stCondLst>
                                        </p:cTn>
                                        <p:tgtEl>
                                          <p:spTgt spid="44"/>
                                        </p:tgtEl>
                                        <p:attrNameLst>
                                          <p:attrName>style.visibility</p:attrName>
                                        </p:attrNameLst>
                                      </p:cBhvr>
                                      <p:to>
                                        <p:strVal val="visible"/>
                                      </p:to>
                                    </p:set>
                                    <p:animEffect transition="in" filter="fade">
                                      <p:cBhvr>
                                        <p:cTn id="23" dur="500"/>
                                        <p:tgtEl>
                                          <p:spTgt spid="44"/>
                                        </p:tgtEl>
                                      </p:cBhvr>
                                    </p:animEffect>
                                  </p:childTnLst>
                                </p:cTn>
                              </p:par>
                              <p:par>
                                <p:cTn id="24" presetID="10" presetClass="entr" presetSubtype="0" fill="hold" nodeType="withEffect">
                                  <p:stCondLst>
                                    <p:cond delay="0"/>
                                  </p:stCondLst>
                                  <p:childTnLst>
                                    <p:set>
                                      <p:cBhvr>
                                        <p:cTn id="25" dur="1" fill="hold">
                                          <p:stCondLst>
                                            <p:cond delay="0"/>
                                          </p:stCondLst>
                                        </p:cTn>
                                        <p:tgtEl>
                                          <p:spTgt spid="40"/>
                                        </p:tgtEl>
                                        <p:attrNameLst>
                                          <p:attrName>style.visibility</p:attrName>
                                        </p:attrNameLst>
                                      </p:cBhvr>
                                      <p:to>
                                        <p:strVal val="visible"/>
                                      </p:to>
                                    </p:set>
                                    <p:animEffect transition="in" filter="fade">
                                      <p:cBhvr>
                                        <p:cTn id="26" dur="500"/>
                                        <p:tgtEl>
                                          <p:spTgt spid="40"/>
                                        </p:tgtEl>
                                      </p:cBhvr>
                                    </p:animEffect>
                                  </p:childTnLst>
                                </p:cTn>
                              </p:par>
                              <p:par>
                                <p:cTn id="27" presetID="10" presetClass="entr" presetSubtype="0" fill="hold" nodeType="withEffect">
                                  <p:stCondLst>
                                    <p:cond delay="0"/>
                                  </p:stCondLst>
                                  <p:childTnLst>
                                    <p:set>
                                      <p:cBhvr>
                                        <p:cTn id="28" dur="1" fill="hold">
                                          <p:stCondLst>
                                            <p:cond delay="0"/>
                                          </p:stCondLst>
                                        </p:cTn>
                                        <p:tgtEl>
                                          <p:spTgt spid="38"/>
                                        </p:tgtEl>
                                        <p:attrNameLst>
                                          <p:attrName>style.visibility</p:attrName>
                                        </p:attrNameLst>
                                      </p:cBhvr>
                                      <p:to>
                                        <p:strVal val="visible"/>
                                      </p:to>
                                    </p:set>
                                    <p:animEffect transition="in" filter="fade">
                                      <p:cBhvr>
                                        <p:cTn id="29" dur="500"/>
                                        <p:tgtEl>
                                          <p:spTgt spid="38"/>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0"/>
                                        </p:tgtEl>
                                        <p:attrNameLst>
                                          <p:attrName>style.visibility</p:attrName>
                                        </p:attrNameLst>
                                      </p:cBhvr>
                                      <p:to>
                                        <p:strVal val="visible"/>
                                      </p:to>
                                    </p:set>
                                    <p:animEffect transition="in" filter="fade">
                                      <p:cBhvr>
                                        <p:cTn id="32" dur="500"/>
                                        <p:tgtEl>
                                          <p:spTgt spid="30"/>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4"/>
                                        </p:tgtEl>
                                        <p:attrNameLst>
                                          <p:attrName>style.visibility</p:attrName>
                                        </p:attrNameLst>
                                      </p:cBhvr>
                                      <p:to>
                                        <p:strVal val="visible"/>
                                      </p:to>
                                    </p:set>
                                    <p:animEffect transition="in" filter="fade">
                                      <p:cBhvr>
                                        <p:cTn id="35" dur="500"/>
                                        <p:tgtEl>
                                          <p:spTgt spid="34"/>
                                        </p:tgtEl>
                                      </p:cBhvr>
                                    </p:animEffect>
                                  </p:childTnLst>
                                </p:cTn>
                              </p:par>
                              <p:par>
                                <p:cTn id="36" presetID="10" presetClass="entr" presetSubtype="0" fill="hold" nodeType="withEffect">
                                  <p:stCondLst>
                                    <p:cond delay="0"/>
                                  </p:stCondLst>
                                  <p:childTnLst>
                                    <p:set>
                                      <p:cBhvr>
                                        <p:cTn id="37" dur="1" fill="hold">
                                          <p:stCondLst>
                                            <p:cond delay="0"/>
                                          </p:stCondLst>
                                        </p:cTn>
                                        <p:tgtEl>
                                          <p:spTgt spid="51"/>
                                        </p:tgtEl>
                                        <p:attrNameLst>
                                          <p:attrName>style.visibility</p:attrName>
                                        </p:attrNameLst>
                                      </p:cBhvr>
                                      <p:to>
                                        <p:strVal val="visible"/>
                                      </p:to>
                                    </p:set>
                                    <p:animEffect transition="in" filter="fade">
                                      <p:cBhvr>
                                        <p:cTn id="38" dur="500"/>
                                        <p:tgtEl>
                                          <p:spTgt spid="51"/>
                                        </p:tgtEl>
                                      </p:cBhvr>
                                    </p:animEffect>
                                  </p:childTnLst>
                                </p:cTn>
                              </p:par>
                              <p:par>
                                <p:cTn id="39" presetID="10" presetClass="entr" presetSubtype="0" fill="hold" nodeType="withEffect">
                                  <p:stCondLst>
                                    <p:cond delay="0"/>
                                  </p:stCondLst>
                                  <p:childTnLst>
                                    <p:set>
                                      <p:cBhvr>
                                        <p:cTn id="40" dur="1" fill="hold">
                                          <p:stCondLst>
                                            <p:cond delay="0"/>
                                          </p:stCondLst>
                                        </p:cTn>
                                        <p:tgtEl>
                                          <p:spTgt spid="53"/>
                                        </p:tgtEl>
                                        <p:attrNameLst>
                                          <p:attrName>style.visibility</p:attrName>
                                        </p:attrNameLst>
                                      </p:cBhvr>
                                      <p:to>
                                        <p:strVal val="visible"/>
                                      </p:to>
                                    </p:set>
                                    <p:animEffect transition="in" filter="fade">
                                      <p:cBhvr>
                                        <p:cTn id="41" dur="500"/>
                                        <p:tgtEl>
                                          <p:spTgt spid="53"/>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33"/>
                                        </p:tgtEl>
                                        <p:attrNameLst>
                                          <p:attrName>style.visibility</p:attrName>
                                        </p:attrNameLst>
                                      </p:cBhvr>
                                      <p:to>
                                        <p:strVal val="visible"/>
                                      </p:to>
                                    </p:set>
                                    <p:animEffect transition="in" filter="fade">
                                      <p:cBhvr>
                                        <p:cTn id="44" dur="500"/>
                                        <p:tgtEl>
                                          <p:spTgt spid="33"/>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35"/>
                                        </p:tgtEl>
                                        <p:attrNameLst>
                                          <p:attrName>style.visibility</p:attrName>
                                        </p:attrNameLst>
                                      </p:cBhvr>
                                      <p:to>
                                        <p:strVal val="visible"/>
                                      </p:to>
                                    </p:set>
                                    <p:animEffect transition="in" filter="fade">
                                      <p:cBhvr>
                                        <p:cTn id="47"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P spid="30" grpId="0" animBg="1"/>
      <p:bldP spid="33" grpId="0" animBg="1"/>
      <p:bldP spid="34" grpId="0" animBg="1"/>
      <p:bldP spid="3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0" y="0"/>
            <a:ext cx="12192000" cy="6858000"/>
          </a:xfrm>
          <a:prstGeom prst="rect">
            <a:avLst/>
          </a:prstGeom>
        </p:spPr>
      </p:pic>
      <p:grpSp>
        <p:nvGrpSpPr>
          <p:cNvPr id="7" name="组合 6"/>
          <p:cNvGrpSpPr/>
          <p:nvPr/>
        </p:nvGrpSpPr>
        <p:grpSpPr>
          <a:xfrm>
            <a:off x="2545351" y="3429248"/>
            <a:ext cx="6856043" cy="1277398"/>
            <a:chOff x="2532525" y="2848154"/>
            <a:chExt cx="6856043" cy="1277398"/>
          </a:xfrm>
        </p:grpSpPr>
        <p:sp>
          <p:nvSpPr>
            <p:cNvPr id="8" name="文本框 7"/>
            <p:cNvSpPr txBox="1"/>
            <p:nvPr/>
          </p:nvSpPr>
          <p:spPr>
            <a:xfrm>
              <a:off x="2532525" y="2925223"/>
              <a:ext cx="6856043" cy="1200329"/>
            </a:xfrm>
            <a:prstGeom prst="rect">
              <a:avLst/>
            </a:prstGeom>
            <a:noFill/>
          </p:spPr>
          <p:txBody>
            <a:bodyPr wrap="none" rtlCol="0">
              <a:spAutoFit/>
            </a:bodyPr>
            <a:lstStyle/>
            <a:p>
              <a:pPr algn="ctr">
                <a:defRPr/>
              </a:pPr>
              <a:r>
                <a:rPr lang="en-GB" altLang="zh-CN" sz="3600">
                  <a:latin typeface="Times New Roman" panose="02020603050405020304" pitchFamily="18" charset="0"/>
                  <a:ea typeface="思源黑体 CN Bold" panose="020B0800000000000000" pitchFamily="34" charset="-122"/>
                  <a:cs typeface="Times New Roman" panose="02020603050405020304" pitchFamily="18" charset="0"/>
                </a:rPr>
                <a:t>G</a:t>
              </a:r>
              <a:r>
                <a:rPr lang="en-US" altLang="zh-CN" sz="3600">
                  <a:latin typeface="Times New Roman" panose="02020603050405020304" pitchFamily="18" charset="0"/>
                  <a:ea typeface="思源黑体 CN Bold" panose="020B0800000000000000" pitchFamily="34" charset="-122"/>
                  <a:cs typeface="Times New Roman" panose="02020603050405020304" pitchFamily="18" charset="0"/>
                </a:rPr>
                <a:t>IẢM CHIỀU DỮ LIỆU VỚI PCA</a:t>
              </a:r>
            </a:p>
            <a:p>
              <a:pPr algn="ctr">
                <a:defRPr/>
              </a:pPr>
              <a:r>
                <a:rPr lang="en-US" altLang="zh-CN" sz="3600">
                  <a:latin typeface="Times New Roman" panose="02020603050405020304" pitchFamily="18" charset="0"/>
                  <a:ea typeface="思源黑体 CN Bold" panose="020B0800000000000000" pitchFamily="34" charset="-122"/>
                  <a:cs typeface="Times New Roman" panose="02020603050405020304" pitchFamily="18" charset="0"/>
                </a:rPr>
                <a:t>VÀ HIỂN THỊ TRỰC QUAN</a:t>
              </a:r>
              <a:endParaRPr lang="zh-CN" altLang="en-US" sz="3600" dirty="0">
                <a:latin typeface="Times New Roman" panose="02020603050405020304" pitchFamily="18" charset="0"/>
                <a:ea typeface="思源黑体 CN Bold" panose="020B0800000000000000" pitchFamily="34" charset="-122"/>
                <a:cs typeface="Times New Roman" panose="02020603050405020304" pitchFamily="18" charset="0"/>
              </a:endParaRPr>
            </a:p>
          </p:txBody>
        </p:sp>
        <p:cxnSp>
          <p:nvCxnSpPr>
            <p:cNvPr id="10" name="直接连接符 9"/>
            <p:cNvCxnSpPr/>
            <p:nvPr/>
          </p:nvCxnSpPr>
          <p:spPr>
            <a:xfrm>
              <a:off x="4615322" y="2848154"/>
              <a:ext cx="2935705"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4615322" y="4078820"/>
              <a:ext cx="2935705"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grpSp>
        <p:nvGrpSpPr>
          <p:cNvPr id="15" name="组合 14"/>
          <p:cNvGrpSpPr>
            <a:grpSpLocks noChangeAspect="1"/>
          </p:cNvGrpSpPr>
          <p:nvPr/>
        </p:nvGrpSpPr>
        <p:grpSpPr>
          <a:xfrm>
            <a:off x="4913843" y="2085375"/>
            <a:ext cx="2364315" cy="1181317"/>
            <a:chOff x="3804264" y="-1169675"/>
            <a:chExt cx="1547966" cy="773433"/>
          </a:xfrm>
          <a:solidFill>
            <a:schemeClr val="tx1">
              <a:lumMod val="85000"/>
              <a:lumOff val="15000"/>
            </a:schemeClr>
          </a:solidFill>
        </p:grpSpPr>
        <p:sp>
          <p:nvSpPr>
            <p:cNvPr id="16" name="任意多边形 15"/>
            <p:cNvSpPr/>
            <p:nvPr/>
          </p:nvSpPr>
          <p:spPr>
            <a:xfrm>
              <a:off x="3804264" y="-1169675"/>
              <a:ext cx="767828" cy="773433"/>
            </a:xfrm>
            <a:custGeom>
              <a:avLst/>
              <a:gdLst/>
              <a:ahLst/>
              <a:cxnLst/>
              <a:rect l="l" t="t" r="r" b="b"/>
              <a:pathLst>
                <a:path w="767828" h="773433">
                  <a:moveTo>
                    <a:pt x="383185" y="0"/>
                  </a:moveTo>
                  <a:cubicBezTo>
                    <a:pt x="499322" y="52"/>
                    <a:pt x="592033" y="46540"/>
                    <a:pt x="661316" y="139464"/>
                  </a:cubicBezTo>
                  <a:cubicBezTo>
                    <a:pt x="730598" y="232388"/>
                    <a:pt x="766102" y="371436"/>
                    <a:pt x="767828" y="556608"/>
                  </a:cubicBezTo>
                  <a:cubicBezTo>
                    <a:pt x="767397" y="603342"/>
                    <a:pt x="764854" y="647227"/>
                    <a:pt x="760200" y="688263"/>
                  </a:cubicBezTo>
                  <a:lnTo>
                    <a:pt x="745112" y="773433"/>
                  </a:lnTo>
                  <a:lnTo>
                    <a:pt x="506018" y="773433"/>
                  </a:lnTo>
                  <a:lnTo>
                    <a:pt x="512257" y="739730"/>
                  </a:lnTo>
                  <a:cubicBezTo>
                    <a:pt x="519316" y="691261"/>
                    <a:pt x="522956" y="630221"/>
                    <a:pt x="523179" y="556608"/>
                  </a:cubicBezTo>
                  <a:cubicBezTo>
                    <a:pt x="522882" y="459043"/>
                    <a:pt x="516509" y="384341"/>
                    <a:pt x="504060" y="332502"/>
                  </a:cubicBezTo>
                  <a:cubicBezTo>
                    <a:pt x="491610" y="280663"/>
                    <a:pt x="474867" y="245264"/>
                    <a:pt x="453830" y="226305"/>
                  </a:cubicBezTo>
                  <a:cubicBezTo>
                    <a:pt x="432793" y="207345"/>
                    <a:pt x="409245" y="198400"/>
                    <a:pt x="383185" y="199471"/>
                  </a:cubicBezTo>
                  <a:cubicBezTo>
                    <a:pt x="357143" y="198400"/>
                    <a:pt x="333720" y="207345"/>
                    <a:pt x="312917" y="226305"/>
                  </a:cubicBezTo>
                  <a:cubicBezTo>
                    <a:pt x="292114" y="245264"/>
                    <a:pt x="275605" y="280663"/>
                    <a:pt x="263390" y="332502"/>
                  </a:cubicBezTo>
                  <a:cubicBezTo>
                    <a:pt x="251174" y="384341"/>
                    <a:pt x="244927" y="459043"/>
                    <a:pt x="244648" y="556608"/>
                  </a:cubicBezTo>
                  <a:cubicBezTo>
                    <a:pt x="244857" y="630221"/>
                    <a:pt x="248424" y="691261"/>
                    <a:pt x="255347" y="739730"/>
                  </a:cubicBezTo>
                  <a:lnTo>
                    <a:pt x="261469" y="773433"/>
                  </a:lnTo>
                  <a:lnTo>
                    <a:pt x="22525" y="773433"/>
                  </a:lnTo>
                  <a:lnTo>
                    <a:pt x="7547" y="688263"/>
                  </a:lnTo>
                  <a:cubicBezTo>
                    <a:pt x="2932" y="647227"/>
                    <a:pt x="416" y="603342"/>
                    <a:pt x="0" y="556608"/>
                  </a:cubicBezTo>
                  <a:cubicBezTo>
                    <a:pt x="1664" y="370162"/>
                    <a:pt x="36925" y="230750"/>
                    <a:pt x="105783" y="138372"/>
                  </a:cubicBezTo>
                  <a:cubicBezTo>
                    <a:pt x="174641" y="45994"/>
                    <a:pt x="267108" y="-130"/>
                    <a:pt x="383185"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bg1"/>
                </a:solidFill>
              </a:endParaRPr>
            </a:p>
          </p:txBody>
        </p:sp>
        <p:sp>
          <p:nvSpPr>
            <p:cNvPr id="17" name="任意多边形 16"/>
            <p:cNvSpPr/>
            <p:nvPr/>
          </p:nvSpPr>
          <p:spPr>
            <a:xfrm>
              <a:off x="4636865" y="-1169675"/>
              <a:ext cx="715365" cy="773433"/>
            </a:xfrm>
            <a:custGeom>
              <a:avLst/>
              <a:gdLst/>
              <a:ahLst/>
              <a:cxnLst/>
              <a:rect l="l" t="t" r="r" b="b"/>
              <a:pathLst>
                <a:path w="715365" h="773433">
                  <a:moveTo>
                    <a:pt x="359959" y="0"/>
                  </a:moveTo>
                  <a:cubicBezTo>
                    <a:pt x="466546" y="1270"/>
                    <a:pt x="552003" y="32218"/>
                    <a:pt x="616329" y="92841"/>
                  </a:cubicBezTo>
                  <a:cubicBezTo>
                    <a:pt x="680655" y="153465"/>
                    <a:pt x="713667" y="236142"/>
                    <a:pt x="715365" y="340872"/>
                  </a:cubicBezTo>
                  <a:cubicBezTo>
                    <a:pt x="714412" y="403419"/>
                    <a:pt x="698518" y="467018"/>
                    <a:pt x="667683" y="531669"/>
                  </a:cubicBezTo>
                  <a:cubicBezTo>
                    <a:pt x="636848" y="596320"/>
                    <a:pt x="596787" y="659918"/>
                    <a:pt x="547500" y="722462"/>
                  </a:cubicBezTo>
                  <a:lnTo>
                    <a:pt x="502183" y="773433"/>
                  </a:lnTo>
                  <a:lnTo>
                    <a:pt x="204841" y="773433"/>
                  </a:lnTo>
                  <a:lnTo>
                    <a:pt x="275093" y="699171"/>
                  </a:lnTo>
                  <a:cubicBezTo>
                    <a:pt x="298941" y="672841"/>
                    <a:pt x="321036" y="647244"/>
                    <a:pt x="341378" y="622382"/>
                  </a:cubicBezTo>
                  <a:cubicBezTo>
                    <a:pt x="422746" y="522932"/>
                    <a:pt x="464401" y="433955"/>
                    <a:pt x="466344" y="355450"/>
                  </a:cubicBezTo>
                  <a:cubicBezTo>
                    <a:pt x="465828" y="305705"/>
                    <a:pt x="453016" y="267804"/>
                    <a:pt x="427907" y="241746"/>
                  </a:cubicBezTo>
                  <a:cubicBezTo>
                    <a:pt x="402799" y="215688"/>
                    <a:pt x="368491" y="202568"/>
                    <a:pt x="324984" y="202386"/>
                  </a:cubicBezTo>
                  <a:cubicBezTo>
                    <a:pt x="288004" y="203297"/>
                    <a:pt x="254485" y="213866"/>
                    <a:pt x="224428" y="234093"/>
                  </a:cubicBezTo>
                  <a:cubicBezTo>
                    <a:pt x="194371" y="254320"/>
                    <a:pt x="166682" y="278738"/>
                    <a:pt x="141361" y="307345"/>
                  </a:cubicBezTo>
                  <a:lnTo>
                    <a:pt x="0" y="167442"/>
                  </a:lnTo>
                  <a:cubicBezTo>
                    <a:pt x="51887" y="111415"/>
                    <a:pt x="105869" y="69494"/>
                    <a:pt x="161945" y="41678"/>
                  </a:cubicBezTo>
                  <a:cubicBezTo>
                    <a:pt x="218022" y="13862"/>
                    <a:pt x="284027" y="-31"/>
                    <a:pt x="359959"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bg1"/>
                </a:solidFill>
              </a:endParaRPr>
            </a:p>
          </p:txBody>
        </p:sp>
      </p:grpSp>
    </p:spTree>
    <p:extLst>
      <p:ext uri="{BB962C8B-B14F-4D97-AF65-F5344CB8AC3E}">
        <p14:creationId xmlns:p14="http://schemas.microsoft.com/office/powerpoint/2010/main" val="1410977910"/>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391203" y="893182"/>
            <a:ext cx="4203131" cy="641111"/>
            <a:chOff x="3994433" y="678179"/>
            <a:chExt cx="4203131" cy="712836"/>
          </a:xfrm>
        </p:grpSpPr>
        <p:sp>
          <p:nvSpPr>
            <p:cNvPr id="3" name="文本框 2"/>
            <p:cNvSpPr txBox="1"/>
            <p:nvPr/>
          </p:nvSpPr>
          <p:spPr>
            <a:xfrm>
              <a:off x="3994433" y="678179"/>
              <a:ext cx="4203131" cy="487649"/>
            </a:xfrm>
            <a:prstGeom prst="rect">
              <a:avLst/>
            </a:prstGeom>
            <a:noFill/>
          </p:spPr>
          <p:txBody>
            <a:bodyPr wrap="square" lIns="68580" tIns="34290" rIns="68580" bIns="34290" rtlCol="0">
              <a:spAutoFit/>
            </a:bodyPr>
            <a:lstStyle/>
            <a:p>
              <a:pPr defTabSz="685800"/>
              <a:r>
                <a:rPr lang="en-US" altLang="zh-CN" sz="2400" b="1" dirty="0">
                  <a:latin typeface="Times New Roman" panose="02020603050405020304" pitchFamily="18" charset="0"/>
                  <a:ea typeface="微软雅黑"/>
                  <a:cs typeface="Times New Roman" panose="02020603050405020304" pitchFamily="18" charset="0"/>
                  <a:sym typeface="+mn-lt"/>
                </a:rPr>
                <a:t>GIỚI THIỆU VỀ PCA:</a:t>
              </a:r>
              <a:endParaRPr lang="zh-CN" altLang="en-US" sz="2400" b="1" dirty="0">
                <a:latin typeface="Times New Roman" panose="02020603050405020304" pitchFamily="18" charset="0"/>
                <a:ea typeface="微软雅黑"/>
                <a:cs typeface="Times New Roman" panose="02020603050405020304" pitchFamily="18" charset="0"/>
                <a:sym typeface="+mn-lt"/>
              </a:endParaRPr>
            </a:p>
          </p:txBody>
        </p:sp>
        <p:cxnSp>
          <p:nvCxnSpPr>
            <p:cNvPr id="4" name="直接连接符 3"/>
            <p:cNvCxnSpPr/>
            <p:nvPr/>
          </p:nvCxnSpPr>
          <p:spPr>
            <a:xfrm>
              <a:off x="4821455" y="1391015"/>
              <a:ext cx="683932" cy="0"/>
            </a:xfrm>
            <a:prstGeom prst="line">
              <a:avLst/>
            </a:prstGeom>
            <a:noFill/>
            <a:ln w="9525" cap="flat" cmpd="sng" algn="ctr">
              <a:solidFill>
                <a:schemeClr val="tx1">
                  <a:lumMod val="65000"/>
                  <a:lumOff val="35000"/>
                </a:schemeClr>
              </a:solidFill>
              <a:prstDash val="solid"/>
              <a:miter lim="800000"/>
            </a:ln>
            <a:effectLst/>
          </p:spPr>
        </p:cxnSp>
      </p:grpSp>
      <p:sp>
        <p:nvSpPr>
          <p:cNvPr id="6" name="文本框 5"/>
          <p:cNvSpPr txBox="1"/>
          <p:nvPr/>
        </p:nvSpPr>
        <p:spPr>
          <a:xfrm>
            <a:off x="1391203" y="2272682"/>
            <a:ext cx="9773370" cy="646331"/>
          </a:xfrm>
          <a:prstGeom prst="rect">
            <a:avLst/>
          </a:prstGeom>
          <a:noFill/>
        </p:spPr>
        <p:txBody>
          <a:bodyPr wrap="square" rtlCol="0">
            <a:spAutoFit/>
          </a:bodyPr>
          <a:lstStyle/>
          <a:p>
            <a:r>
              <a:rPr lang="vi-VN" dirty="0"/>
              <a:t>Trong lĩnh vực học máy và thị giác máy tính, việc giảm chiều dữ liệu là một phương pháp quan trọng để làm giảm độ phức tạp của dữ liệu và tăng hiệu suất tính toán</a:t>
            </a:r>
            <a:endParaRPr lang="en-US" dirty="0">
              <a:latin typeface="Times New Roman" panose="02020603050405020304" pitchFamily="18" charset="0"/>
              <a:cs typeface="Times New Roman" panose="02020603050405020304" pitchFamily="18" charset="0"/>
            </a:endParaRPr>
          </a:p>
        </p:txBody>
      </p:sp>
      <p:sp>
        <p:nvSpPr>
          <p:cNvPr id="26" name="TextBox 25">
            <a:extLst>
              <a:ext uri="{FF2B5EF4-FFF2-40B4-BE49-F238E27FC236}">
                <a16:creationId xmlns:a16="http://schemas.microsoft.com/office/drawing/2014/main" id="{7F28B31F-F6DD-DAC6-08F6-2F102C2D7027}"/>
              </a:ext>
            </a:extLst>
          </p:cNvPr>
          <p:cNvSpPr txBox="1"/>
          <p:nvPr/>
        </p:nvSpPr>
        <p:spPr>
          <a:xfrm>
            <a:off x="1391203" y="3754681"/>
            <a:ext cx="9037468" cy="1415772"/>
          </a:xfrm>
          <a:prstGeom prst="rect">
            <a:avLst/>
          </a:prstGeom>
          <a:noFill/>
        </p:spPr>
        <p:txBody>
          <a:bodyPr wrap="square">
            <a:spAutoFit/>
          </a:bodyPr>
          <a:lstStyle/>
          <a:p>
            <a:r>
              <a:rPr lang="vi-VN" dirty="0"/>
              <a:t> </a:t>
            </a:r>
            <a:r>
              <a:rPr lang="en-GB" dirty="0" err="1">
                <a:latin typeface="Calibri (Body)"/>
              </a:rPr>
              <a:t>Trong</a:t>
            </a:r>
            <a:r>
              <a:rPr lang="en-GB" dirty="0">
                <a:latin typeface="Calibri (Body)"/>
              </a:rPr>
              <a:t> </a:t>
            </a:r>
            <a:r>
              <a:rPr lang="en-GB" dirty="0" err="1">
                <a:latin typeface="Calibri (Body)"/>
              </a:rPr>
              <a:t>phần</a:t>
            </a:r>
            <a:r>
              <a:rPr lang="en-GB" dirty="0">
                <a:latin typeface="Calibri (Body)"/>
              </a:rPr>
              <a:t> </a:t>
            </a:r>
            <a:r>
              <a:rPr lang="en-GB" dirty="0" err="1">
                <a:latin typeface="Calibri (Body)"/>
              </a:rPr>
              <a:t>này</a:t>
            </a:r>
            <a:r>
              <a:rPr lang="en-GB" dirty="0">
                <a:latin typeface="Calibri (Body)"/>
              </a:rPr>
              <a:t>, </a:t>
            </a:r>
            <a:r>
              <a:rPr lang="en-GB" dirty="0" err="1">
                <a:latin typeface="Calibri (Body)"/>
              </a:rPr>
              <a:t>chúng</a:t>
            </a:r>
            <a:r>
              <a:rPr lang="en-GB" dirty="0">
                <a:latin typeface="Calibri (Body)"/>
              </a:rPr>
              <a:t> ta </a:t>
            </a:r>
            <a:r>
              <a:rPr lang="en-GB" dirty="0" err="1">
                <a:latin typeface="Calibri (Body)"/>
              </a:rPr>
              <a:t>sẽ</a:t>
            </a:r>
            <a:r>
              <a:rPr lang="en-GB" dirty="0">
                <a:latin typeface="Calibri (Body)"/>
              </a:rPr>
              <a:t> </a:t>
            </a:r>
            <a:r>
              <a:rPr lang="en-GB" dirty="0" err="1">
                <a:latin typeface="Calibri (Body)"/>
              </a:rPr>
              <a:t>mô</a:t>
            </a:r>
            <a:r>
              <a:rPr lang="en-GB" dirty="0">
                <a:latin typeface="Calibri (Body)"/>
              </a:rPr>
              <a:t> </a:t>
            </a:r>
            <a:r>
              <a:rPr lang="en-GB" dirty="0" err="1">
                <a:latin typeface="Calibri (Body)"/>
              </a:rPr>
              <a:t>tả</a:t>
            </a:r>
            <a:r>
              <a:rPr lang="en-GB" dirty="0">
                <a:latin typeface="Calibri (Body)"/>
              </a:rPr>
              <a:t> </a:t>
            </a:r>
            <a:r>
              <a:rPr lang="vi-VN" dirty="0">
                <a:latin typeface="Calibri (Body)"/>
              </a:rPr>
              <a:t>quá trình giảm chiều và trực quan hóa dữ liệu sau khi giảm chiều để hiểu rõ hơn về cách dữ liệu được biểu diễn trong không gian chiều thấp hơn.</a:t>
            </a:r>
          </a:p>
          <a:p>
            <a:r>
              <a:rPr lang="vi-VN" dirty="0"/>
              <a:t/>
            </a:r>
            <a:br>
              <a:rPr lang="vi-VN" dirty="0"/>
            </a:br>
            <a:endParaRPr lang="en-US" sz="1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945815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6"/>
                                        </p:tgtEl>
                                        <p:attrNameLst>
                                          <p:attrName>style.visibility</p:attrName>
                                        </p:attrNameLst>
                                      </p:cBhvr>
                                      <p:to>
                                        <p:strVal val="visible"/>
                                      </p:to>
                                    </p:set>
                                    <p:anim calcmode="lin" valueType="num">
                                      <p:cBhvr additive="base">
                                        <p:cTn id="19" dur="500" fill="hold"/>
                                        <p:tgtEl>
                                          <p:spTgt spid="26"/>
                                        </p:tgtEl>
                                        <p:attrNameLst>
                                          <p:attrName>ppt_x</p:attrName>
                                        </p:attrNameLst>
                                      </p:cBhvr>
                                      <p:tavLst>
                                        <p:tav tm="0">
                                          <p:val>
                                            <p:strVal val="#ppt_x"/>
                                          </p:val>
                                        </p:tav>
                                        <p:tav tm="100000">
                                          <p:val>
                                            <p:strVal val="#ppt_x"/>
                                          </p:val>
                                        </p:tav>
                                      </p:tavLst>
                                    </p:anim>
                                    <p:anim calcmode="lin" valueType="num">
                                      <p:cBhvr additive="base">
                                        <p:cTn id="20"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933680" y="424287"/>
            <a:ext cx="9179509" cy="684803"/>
            <a:chOff x="1935688" y="563140"/>
            <a:chExt cx="8950521" cy="684803"/>
          </a:xfrm>
        </p:grpSpPr>
        <p:sp>
          <p:nvSpPr>
            <p:cNvPr id="3" name="文本框 2"/>
            <p:cNvSpPr txBox="1"/>
            <p:nvPr/>
          </p:nvSpPr>
          <p:spPr>
            <a:xfrm>
              <a:off x="1935688" y="563140"/>
              <a:ext cx="8950521" cy="684803"/>
            </a:xfrm>
            <a:prstGeom prst="rect">
              <a:avLst/>
            </a:prstGeom>
            <a:noFill/>
          </p:spPr>
          <p:txBody>
            <a:bodyPr wrap="square" lIns="68580" tIns="34290" rIns="68580" bIns="34290" rtlCol="0">
              <a:spAutoFit/>
            </a:bodyPr>
            <a:lstStyle/>
            <a:p>
              <a:pPr algn="ctr" defTabSz="685800"/>
              <a:r>
                <a:rPr lang="en-US" sz="2000" b="1" kern="0">
                  <a:effectLst/>
                  <a:latin typeface="Times New Roman" panose="02020603050405020304" pitchFamily="18" charset="0"/>
                  <a:ea typeface="Calibri" panose="020F0502020204030204" pitchFamily="34" charset="0"/>
                  <a:cs typeface="Times New Roman" panose="02020603050405020304" pitchFamily="18" charset="0"/>
                </a:rPr>
                <a:t>PHƯƠNG PHÁP</a:t>
              </a:r>
              <a:endParaRPr lang="en-US" sz="2000" b="1" kern="100" dirty="0">
                <a:effectLst/>
                <a:latin typeface="Calibri" panose="020F0502020204030204" pitchFamily="34" charset="0"/>
                <a:ea typeface="Calibri" panose="020F0502020204030204" pitchFamily="34" charset="0"/>
                <a:cs typeface="Times New Roman" panose="02020603050405020304" pitchFamily="18" charset="0"/>
              </a:endParaRPr>
            </a:p>
            <a:p>
              <a:pPr algn="ctr" defTabSz="685800"/>
              <a:endParaRPr lang="zh-CN" altLang="en-US" sz="2000" b="1" dirty="0">
                <a:latin typeface="微软雅黑"/>
                <a:ea typeface="微软雅黑"/>
                <a:cs typeface="+mn-ea"/>
                <a:sym typeface="+mn-lt"/>
              </a:endParaRPr>
            </a:p>
          </p:txBody>
        </p:sp>
        <p:cxnSp>
          <p:nvCxnSpPr>
            <p:cNvPr id="4" name="直接连接符 3"/>
            <p:cNvCxnSpPr>
              <a:cxnSpLocks/>
            </p:cNvCxnSpPr>
            <p:nvPr/>
          </p:nvCxnSpPr>
          <p:spPr>
            <a:xfrm>
              <a:off x="4698505" y="1080296"/>
              <a:ext cx="3424887" cy="0"/>
            </a:xfrm>
            <a:prstGeom prst="line">
              <a:avLst/>
            </a:prstGeom>
            <a:noFill/>
            <a:ln w="9525" cap="flat" cmpd="sng" algn="ctr">
              <a:solidFill>
                <a:schemeClr val="tx1">
                  <a:lumMod val="75000"/>
                  <a:lumOff val="25000"/>
                </a:schemeClr>
              </a:solidFill>
              <a:prstDash val="solid"/>
              <a:miter lim="800000"/>
            </a:ln>
            <a:effectLst/>
          </p:spPr>
        </p:cxnSp>
      </p:grpSp>
      <p:sp>
        <p:nvSpPr>
          <p:cNvPr id="20" name="TextBox 19">
            <a:extLst>
              <a:ext uri="{FF2B5EF4-FFF2-40B4-BE49-F238E27FC236}">
                <a16:creationId xmlns:a16="http://schemas.microsoft.com/office/drawing/2014/main" id="{9CFC684D-8A78-F26E-15B7-91329533968D}"/>
              </a:ext>
            </a:extLst>
          </p:cNvPr>
          <p:cNvSpPr txBox="1"/>
          <p:nvPr/>
        </p:nvSpPr>
        <p:spPr>
          <a:xfrm>
            <a:off x="1174801" y="1578137"/>
            <a:ext cx="8697265" cy="374077"/>
          </a:xfrm>
          <a:prstGeom prst="rect">
            <a:avLst/>
          </a:prstGeom>
          <a:noFill/>
        </p:spPr>
        <p:txBody>
          <a:bodyPr wrap="square">
            <a:spAutoFit/>
          </a:bodyPr>
          <a:lstStyle/>
          <a:p>
            <a:pPr marR="0" lvl="0">
              <a:lnSpc>
                <a:spcPct val="107000"/>
              </a:lnSpc>
              <a:spcBef>
                <a:spcPts val="0"/>
              </a:spcBef>
              <a:spcAft>
                <a:spcPts val="0"/>
              </a:spcAft>
              <a:tabLst>
                <a:tab pos="228600" algn="l"/>
              </a:tabLst>
            </a:pPr>
            <a:r>
              <a:rPr lang="en-US" dirty="0" err="1"/>
              <a:t>Chúng</a:t>
            </a:r>
            <a:r>
              <a:rPr lang="en-US" dirty="0"/>
              <a:t> </a:t>
            </a:r>
            <a:r>
              <a:rPr lang="en-US" dirty="0" err="1"/>
              <a:t>tôi</a:t>
            </a:r>
            <a:r>
              <a:rPr lang="en-US" dirty="0"/>
              <a:t> </a:t>
            </a:r>
            <a:r>
              <a:rPr lang="en-US" dirty="0" err="1"/>
              <a:t>sử</a:t>
            </a:r>
            <a:r>
              <a:rPr lang="en-US" dirty="0"/>
              <a:t> </a:t>
            </a:r>
            <a:r>
              <a:rPr lang="en-US" dirty="0" err="1"/>
              <a:t>dụng</a:t>
            </a:r>
            <a:r>
              <a:rPr lang="en-US" dirty="0"/>
              <a:t> </a:t>
            </a:r>
            <a:r>
              <a:rPr lang="en-US" dirty="0" err="1"/>
              <a:t>tập</a:t>
            </a:r>
            <a:r>
              <a:rPr lang="en-US" dirty="0"/>
              <a:t> </a:t>
            </a:r>
            <a:r>
              <a:rPr lang="en-US" dirty="0" err="1"/>
              <a:t>dữ</a:t>
            </a:r>
            <a:r>
              <a:rPr lang="en-US" dirty="0"/>
              <a:t> </a:t>
            </a:r>
            <a:r>
              <a:rPr lang="en-US" dirty="0" err="1"/>
              <a:t>liệu</a:t>
            </a:r>
            <a:r>
              <a:rPr lang="en-US" dirty="0"/>
              <a:t> MNIST, </a:t>
            </a:r>
            <a:r>
              <a:rPr lang="en-US" dirty="0" err="1"/>
              <a:t>gồm</a:t>
            </a:r>
            <a:r>
              <a:rPr lang="en-US" dirty="0"/>
              <a:t> </a:t>
            </a:r>
            <a:r>
              <a:rPr lang="en-US" dirty="0" err="1"/>
              <a:t>các</a:t>
            </a:r>
            <a:r>
              <a:rPr lang="en-US" dirty="0"/>
              <a:t> </a:t>
            </a:r>
            <a:r>
              <a:rPr lang="en-US" dirty="0" err="1"/>
              <a:t>hình</a:t>
            </a:r>
            <a:r>
              <a:rPr lang="en-US" dirty="0"/>
              <a:t> </a:t>
            </a:r>
            <a:r>
              <a:rPr lang="en-US" dirty="0" err="1"/>
              <a:t>ảnh</a:t>
            </a:r>
            <a:r>
              <a:rPr lang="en-US" dirty="0"/>
              <a:t> </a:t>
            </a:r>
            <a:r>
              <a:rPr lang="en-US" dirty="0" err="1"/>
              <a:t>về</a:t>
            </a:r>
            <a:r>
              <a:rPr lang="en-US" dirty="0"/>
              <a:t> </a:t>
            </a:r>
            <a:r>
              <a:rPr lang="en-US" dirty="0" err="1"/>
              <a:t>chữ</a:t>
            </a:r>
            <a:r>
              <a:rPr lang="en-US" dirty="0"/>
              <a:t> </a:t>
            </a:r>
            <a:r>
              <a:rPr lang="en-US" dirty="0" err="1"/>
              <a:t>số</a:t>
            </a:r>
            <a:r>
              <a:rPr lang="en-US" dirty="0"/>
              <a:t> </a:t>
            </a:r>
            <a:r>
              <a:rPr lang="en-US" dirty="0" err="1"/>
              <a:t>viết</a:t>
            </a:r>
            <a:r>
              <a:rPr lang="en-US" dirty="0"/>
              <a:t> </a:t>
            </a:r>
            <a:r>
              <a:rPr lang="en-US" dirty="0" err="1"/>
              <a:t>tay</a:t>
            </a:r>
            <a:r>
              <a:rPr lang="en-US" dirty="0"/>
              <a:t> </a:t>
            </a:r>
            <a:r>
              <a:rPr lang="en-US" dirty="0" err="1"/>
              <a:t>từ</a:t>
            </a:r>
            <a:r>
              <a:rPr lang="en-US" dirty="0"/>
              <a:t> 0 </a:t>
            </a:r>
            <a:r>
              <a:rPr lang="en-US" dirty="0" err="1"/>
              <a:t>đến</a:t>
            </a:r>
            <a:r>
              <a:rPr lang="en-US" dirty="0"/>
              <a:t> 9</a:t>
            </a:r>
            <a:endParaRPr lang="en-US" sz="1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2" name="TextBox 21">
            <a:extLst>
              <a:ext uri="{FF2B5EF4-FFF2-40B4-BE49-F238E27FC236}">
                <a16:creationId xmlns:a16="http://schemas.microsoft.com/office/drawing/2014/main" id="{769AC087-5D5C-39F9-C6B5-8E0143C7EC57}"/>
              </a:ext>
            </a:extLst>
          </p:cNvPr>
          <p:cNvSpPr txBox="1"/>
          <p:nvPr/>
        </p:nvSpPr>
        <p:spPr>
          <a:xfrm>
            <a:off x="1174800" y="2463179"/>
            <a:ext cx="8697266" cy="671915"/>
          </a:xfrm>
          <a:prstGeom prst="rect">
            <a:avLst/>
          </a:prstGeom>
          <a:noFill/>
        </p:spPr>
        <p:txBody>
          <a:bodyPr wrap="square">
            <a:spAutoFit/>
          </a:bodyPr>
          <a:lstStyle/>
          <a:p>
            <a:pPr marR="0" lvl="0">
              <a:lnSpc>
                <a:spcPct val="107000"/>
              </a:lnSpc>
              <a:spcBef>
                <a:spcPts val="0"/>
              </a:spcBef>
              <a:spcAft>
                <a:spcPts val="0"/>
              </a:spcAft>
              <a:tabLst>
                <a:tab pos="228600" algn="l"/>
              </a:tabLst>
            </a:pPr>
            <a:r>
              <a:rPr lang="vi-VN" dirty="0">
                <a:latin typeface="Calibri" panose="020F0502020204030204" pitchFamily="34" charset="0"/>
                <a:cs typeface="Calibri" panose="020F0502020204030204" pitchFamily="34" charset="0"/>
              </a:rPr>
              <a:t>Đầu tiên, đọc dữ liệu từ các tệp gzip</a:t>
            </a:r>
            <a:r>
              <a:rPr lang="en-GB" dirty="0">
                <a:latin typeface="Calibri" panose="020F0502020204030204" pitchFamily="34" charset="0"/>
                <a:cs typeface="Calibri" panose="020F0502020204030204" pitchFamily="34" charset="0"/>
              </a:rPr>
              <a:t> </a:t>
            </a:r>
            <a:r>
              <a:rPr lang="en-GB" dirty="0" err="1">
                <a:latin typeface="Calibri" panose="020F0502020204030204" pitchFamily="34" charset="0"/>
                <a:cs typeface="Calibri" panose="020F0502020204030204" pitchFamily="34" charset="0"/>
              </a:rPr>
              <a:t>sau</a:t>
            </a:r>
            <a:r>
              <a:rPr lang="en-GB" dirty="0">
                <a:latin typeface="Calibri" panose="020F0502020204030204" pitchFamily="34" charset="0"/>
                <a:cs typeface="Calibri" panose="020F0502020204030204" pitchFamily="34" charset="0"/>
              </a:rPr>
              <a:t> </a:t>
            </a:r>
            <a:r>
              <a:rPr lang="en-GB" dirty="0" err="1">
                <a:latin typeface="Calibri" panose="020F0502020204030204" pitchFamily="34" charset="0"/>
                <a:cs typeface="Calibri" panose="020F0502020204030204" pitchFamily="34" charset="0"/>
              </a:rPr>
              <a:t>đó</a:t>
            </a:r>
            <a:r>
              <a:rPr lang="en-GB" dirty="0">
                <a:latin typeface="Calibri" panose="020F0502020204030204" pitchFamily="34" charset="0"/>
                <a:cs typeface="Calibri" panose="020F0502020204030204" pitchFamily="34" charset="0"/>
              </a:rPr>
              <a:t> </a:t>
            </a:r>
            <a:r>
              <a:rPr lang="en-US" dirty="0" err="1"/>
              <a:t>chuẩn</a:t>
            </a:r>
            <a:r>
              <a:rPr lang="en-US" dirty="0"/>
              <a:t> </a:t>
            </a:r>
            <a:r>
              <a:rPr lang="en-US" dirty="0" err="1"/>
              <a:t>hóa</a:t>
            </a:r>
            <a:r>
              <a:rPr lang="en-US" dirty="0"/>
              <a:t> </a:t>
            </a:r>
            <a:r>
              <a:rPr lang="en-US" dirty="0" err="1"/>
              <a:t>dữ</a:t>
            </a:r>
            <a:r>
              <a:rPr lang="en-US" dirty="0"/>
              <a:t> </a:t>
            </a:r>
            <a:r>
              <a:rPr lang="en-US" dirty="0" err="1"/>
              <a:t>liệu</a:t>
            </a:r>
            <a:r>
              <a:rPr lang="en-US" dirty="0"/>
              <a:t> </a:t>
            </a:r>
            <a:r>
              <a:rPr lang="en-US" dirty="0" err="1"/>
              <a:t>sử</a:t>
            </a:r>
            <a:r>
              <a:rPr lang="en-US" dirty="0"/>
              <a:t> </a:t>
            </a:r>
            <a:r>
              <a:rPr lang="en-US" dirty="0" err="1"/>
              <a:t>dụng</a:t>
            </a:r>
            <a:r>
              <a:rPr lang="en-US" dirty="0"/>
              <a:t> </a:t>
            </a:r>
            <a:r>
              <a:rPr lang="en-US" dirty="0" err="1"/>
              <a:t>phép</a:t>
            </a:r>
            <a:r>
              <a:rPr lang="en-US" dirty="0"/>
              <a:t> chia </a:t>
            </a:r>
            <a:r>
              <a:rPr lang="en-US" dirty="0" err="1"/>
              <a:t>tỷ</a:t>
            </a:r>
            <a:r>
              <a:rPr lang="en-US" dirty="0"/>
              <a:t> </a:t>
            </a:r>
            <a:r>
              <a:rPr lang="en-US" dirty="0" err="1"/>
              <a:t>lệ</a:t>
            </a:r>
            <a:r>
              <a:rPr lang="en-US" dirty="0"/>
              <a:t> </a:t>
            </a:r>
            <a:r>
              <a:rPr lang="en-US" dirty="0" err="1"/>
              <a:t>tối</a:t>
            </a:r>
            <a:r>
              <a:rPr lang="en-US" dirty="0"/>
              <a:t> </a:t>
            </a:r>
            <a:r>
              <a:rPr lang="en-US" dirty="0" err="1"/>
              <a:t>thiểu-tối</a:t>
            </a:r>
            <a:r>
              <a:rPr lang="en-US" dirty="0"/>
              <a:t> </a:t>
            </a:r>
            <a:r>
              <a:rPr lang="en-US" dirty="0" err="1"/>
              <a:t>đa</a:t>
            </a:r>
            <a:endParaRPr lang="en-US" sz="1400" kern="100" dirty="0">
              <a:effectLst/>
              <a:latin typeface="Calibri" panose="020F0502020204030204" pitchFamily="34" charset="0"/>
              <a:ea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8E9FB1EA-3995-0E77-A923-92584BEF8B22}"/>
              </a:ext>
            </a:extLst>
          </p:cNvPr>
          <p:cNvSpPr txBox="1"/>
          <p:nvPr/>
        </p:nvSpPr>
        <p:spPr>
          <a:xfrm>
            <a:off x="1174800" y="3646059"/>
            <a:ext cx="8697266" cy="966483"/>
          </a:xfrm>
          <a:prstGeom prst="rect">
            <a:avLst/>
          </a:prstGeom>
          <a:noFill/>
        </p:spPr>
        <p:txBody>
          <a:bodyPr wrap="square">
            <a:spAutoFit/>
          </a:bodyPr>
          <a:lstStyle/>
          <a:p>
            <a:pPr marR="0" lvl="0">
              <a:lnSpc>
                <a:spcPct val="107000"/>
              </a:lnSpc>
              <a:spcBef>
                <a:spcPts val="0"/>
              </a:spcBef>
              <a:spcAft>
                <a:spcPts val="0"/>
              </a:spcAft>
              <a:tabLst>
                <a:tab pos="228600" algn="l"/>
              </a:tabLst>
            </a:pPr>
            <a:r>
              <a:rPr lang="vi-VN" dirty="0">
                <a:latin typeface="Calibri" panose="020F0502020204030204" pitchFamily="34" charset="0"/>
                <a:cs typeface="Calibri" panose="020F0502020204030204" pitchFamily="34" charset="0"/>
              </a:rPr>
              <a:t>Tiếp theo, áp dụng phương pháp PCA để giảm chiều dữ liệu xuống còn 2 chiều</a:t>
            </a:r>
            <a:r>
              <a:rPr lang="en-GB" dirty="0">
                <a:latin typeface="Calibri" panose="020F0502020204030204" pitchFamily="34" charset="0"/>
                <a:cs typeface="Calibri" panose="020F0502020204030204" pitchFamily="34" charset="0"/>
              </a:rPr>
              <a:t> </a:t>
            </a:r>
            <a:r>
              <a:rPr lang="en-GB" dirty="0" err="1">
                <a:latin typeface="Calibri" panose="020F0502020204030204" pitchFamily="34" charset="0"/>
                <a:cs typeface="Calibri" panose="020F0502020204030204" pitchFamily="34" charset="0"/>
              </a:rPr>
              <a:t>nhưng</a:t>
            </a:r>
            <a:r>
              <a:rPr lang="en-GB" dirty="0">
                <a:latin typeface="Calibri" panose="020F0502020204030204" pitchFamily="34" charset="0"/>
                <a:cs typeface="Calibri" panose="020F0502020204030204" pitchFamily="34" charset="0"/>
              </a:rPr>
              <a:t> </a:t>
            </a:r>
            <a:r>
              <a:rPr lang="vi-VN" dirty="0">
                <a:latin typeface="Calibri" panose="020F0502020204030204" pitchFamily="34" charset="0"/>
                <a:cs typeface="Calibri" panose="020F0502020204030204" pitchFamily="34" charset="0"/>
              </a:rPr>
              <a:t>giữ lại sự biến động chính của dữ liệu trong không gian chiều thấp hơn, đồng thời giảm độ phức tạp tính toán</a:t>
            </a:r>
            <a:endParaRPr lang="en-US" sz="1400" kern="100" dirty="0">
              <a:effectLst/>
              <a:latin typeface="Calibri" panose="020F0502020204030204" pitchFamily="34" charset="0"/>
              <a:ea typeface="Calibri" panose="020F0502020204030204" pitchFamily="34" charset="0"/>
              <a:cs typeface="Calibri" panose="020F0502020204030204" pitchFamily="34" charset="0"/>
            </a:endParaRPr>
          </a:p>
        </p:txBody>
      </p:sp>
      <p:sp>
        <p:nvSpPr>
          <p:cNvPr id="9" name="TextBox 8">
            <a:extLst>
              <a:ext uri="{FF2B5EF4-FFF2-40B4-BE49-F238E27FC236}">
                <a16:creationId xmlns:a16="http://schemas.microsoft.com/office/drawing/2014/main" id="{A0CE34C9-3B0B-F0A3-FB02-00C877B5FA9C}"/>
              </a:ext>
            </a:extLst>
          </p:cNvPr>
          <p:cNvSpPr txBox="1"/>
          <p:nvPr/>
        </p:nvSpPr>
        <p:spPr>
          <a:xfrm>
            <a:off x="1174800" y="5123507"/>
            <a:ext cx="8697266" cy="375552"/>
          </a:xfrm>
          <a:prstGeom prst="rect">
            <a:avLst/>
          </a:prstGeom>
          <a:noFill/>
        </p:spPr>
        <p:txBody>
          <a:bodyPr wrap="square">
            <a:spAutoFit/>
          </a:bodyPr>
          <a:lstStyle/>
          <a:p>
            <a:pPr marR="0" lvl="0">
              <a:lnSpc>
                <a:spcPct val="107000"/>
              </a:lnSpc>
              <a:spcBef>
                <a:spcPts val="0"/>
              </a:spcBef>
              <a:spcAft>
                <a:spcPts val="0"/>
              </a:spcAft>
              <a:tabLst>
                <a:tab pos="228600" algn="l"/>
              </a:tabLst>
            </a:pPr>
            <a:r>
              <a:rPr lang="en-US"/>
              <a:t>Cuối cùng, trực quan hóa dữ liệu sau khi giảm chiều bằng cách sử dụng biểu đồ phân tán</a:t>
            </a:r>
            <a:endParaRPr lang="en-US" sz="1400" kern="100" dirty="0">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425994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 calcmode="lin" valueType="num">
                                      <p:cBhvr additive="base">
                                        <p:cTn id="12" dur="500" fill="hold"/>
                                        <p:tgtEl>
                                          <p:spTgt spid="20"/>
                                        </p:tgtEl>
                                        <p:attrNameLst>
                                          <p:attrName>ppt_x</p:attrName>
                                        </p:attrNameLst>
                                      </p:cBhvr>
                                      <p:tavLst>
                                        <p:tav tm="0">
                                          <p:val>
                                            <p:strVal val="#ppt_x"/>
                                          </p:val>
                                        </p:tav>
                                        <p:tav tm="100000">
                                          <p:val>
                                            <p:strVal val="#ppt_x"/>
                                          </p:val>
                                        </p:tav>
                                      </p:tavLst>
                                    </p:anim>
                                    <p:anim calcmode="lin" valueType="num">
                                      <p:cBhvr additive="base">
                                        <p:cTn id="13"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22"/>
                                        </p:tgtEl>
                                        <p:attrNameLst>
                                          <p:attrName>style.visibility</p:attrName>
                                        </p:attrNameLst>
                                      </p:cBhvr>
                                      <p:to>
                                        <p:strVal val="visible"/>
                                      </p:to>
                                    </p:set>
                                    <p:anim calcmode="lin" valueType="num">
                                      <p:cBhvr additive="base">
                                        <p:cTn id="18" dur="500" fill="hold"/>
                                        <p:tgtEl>
                                          <p:spTgt spid="22"/>
                                        </p:tgtEl>
                                        <p:attrNameLst>
                                          <p:attrName>ppt_x</p:attrName>
                                        </p:attrNameLst>
                                      </p:cBhvr>
                                      <p:tavLst>
                                        <p:tav tm="0">
                                          <p:val>
                                            <p:strVal val="#ppt_x"/>
                                          </p:val>
                                        </p:tav>
                                        <p:tav tm="100000">
                                          <p:val>
                                            <p:strVal val="#ppt_x"/>
                                          </p:val>
                                        </p:tav>
                                      </p:tavLst>
                                    </p:anim>
                                    <p:anim calcmode="lin" valueType="num">
                                      <p:cBhvr additive="base">
                                        <p:cTn id="19"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8"/>
                                        </p:tgtEl>
                                        <p:attrNameLst>
                                          <p:attrName>style.visibility</p:attrName>
                                        </p:attrNameLst>
                                      </p:cBhvr>
                                      <p:to>
                                        <p:strVal val="visible"/>
                                      </p:to>
                                    </p:set>
                                    <p:anim calcmode="lin" valueType="num">
                                      <p:cBhvr additive="base">
                                        <p:cTn id="24" dur="500" fill="hold"/>
                                        <p:tgtEl>
                                          <p:spTgt spid="8"/>
                                        </p:tgtEl>
                                        <p:attrNameLst>
                                          <p:attrName>ppt_x</p:attrName>
                                        </p:attrNameLst>
                                      </p:cBhvr>
                                      <p:tavLst>
                                        <p:tav tm="0">
                                          <p:val>
                                            <p:strVal val="#ppt_x"/>
                                          </p:val>
                                        </p:tav>
                                        <p:tav tm="100000">
                                          <p:val>
                                            <p:strVal val="#ppt_x"/>
                                          </p:val>
                                        </p:tav>
                                      </p:tavLst>
                                    </p:anim>
                                    <p:anim calcmode="lin" valueType="num">
                                      <p:cBhvr additive="base">
                                        <p:cTn id="25"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9"/>
                                        </p:tgtEl>
                                        <p:attrNameLst>
                                          <p:attrName>style.visibility</p:attrName>
                                        </p:attrNameLst>
                                      </p:cBhvr>
                                      <p:to>
                                        <p:strVal val="visible"/>
                                      </p:to>
                                    </p:set>
                                    <p:anim calcmode="lin" valueType="num">
                                      <p:cBhvr additive="base">
                                        <p:cTn id="30" dur="500" fill="hold"/>
                                        <p:tgtEl>
                                          <p:spTgt spid="9"/>
                                        </p:tgtEl>
                                        <p:attrNameLst>
                                          <p:attrName>ppt_x</p:attrName>
                                        </p:attrNameLst>
                                      </p:cBhvr>
                                      <p:tavLst>
                                        <p:tav tm="0">
                                          <p:val>
                                            <p:strVal val="#ppt_x"/>
                                          </p:val>
                                        </p:tav>
                                        <p:tav tm="100000">
                                          <p:val>
                                            <p:strVal val="#ppt_x"/>
                                          </p:val>
                                        </p:tav>
                                      </p:tavLst>
                                    </p:anim>
                                    <p:anim calcmode="lin" valueType="num">
                                      <p:cBhvr additive="base">
                                        <p:cTn id="31"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2" grpId="0"/>
      <p:bldP spid="8" grpId="0"/>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933680" y="424287"/>
            <a:ext cx="9179509" cy="684803"/>
            <a:chOff x="1935688" y="563140"/>
            <a:chExt cx="8950521" cy="684803"/>
          </a:xfrm>
        </p:grpSpPr>
        <p:sp>
          <p:nvSpPr>
            <p:cNvPr id="3" name="文本框 2"/>
            <p:cNvSpPr txBox="1"/>
            <p:nvPr/>
          </p:nvSpPr>
          <p:spPr>
            <a:xfrm>
              <a:off x="1935688" y="563140"/>
              <a:ext cx="8950521" cy="684803"/>
            </a:xfrm>
            <a:prstGeom prst="rect">
              <a:avLst/>
            </a:prstGeom>
            <a:noFill/>
          </p:spPr>
          <p:txBody>
            <a:bodyPr wrap="square" lIns="68580" tIns="34290" rIns="68580" bIns="34290" rtlCol="0">
              <a:spAutoFit/>
            </a:bodyPr>
            <a:lstStyle/>
            <a:p>
              <a:pPr algn="ctr" defTabSz="685800"/>
              <a:r>
                <a:rPr lang="en-US" sz="2000" b="1" kern="0">
                  <a:latin typeface="Times New Roman" panose="02020603050405020304" pitchFamily="18" charset="0"/>
                  <a:ea typeface="Calibri" panose="020F0502020204030204" pitchFamily="34" charset="0"/>
                  <a:cs typeface="Times New Roman" panose="02020603050405020304" pitchFamily="18" charset="0"/>
                </a:rPr>
                <a:t>Các bước của thuật toán PCA</a:t>
              </a:r>
              <a:endParaRPr lang="en-US" sz="2000" b="1" kern="100" dirty="0">
                <a:effectLst/>
                <a:latin typeface="Calibri" panose="020F0502020204030204" pitchFamily="34" charset="0"/>
                <a:ea typeface="Calibri" panose="020F0502020204030204" pitchFamily="34" charset="0"/>
                <a:cs typeface="Times New Roman" panose="02020603050405020304" pitchFamily="18" charset="0"/>
              </a:endParaRPr>
            </a:p>
            <a:p>
              <a:pPr algn="ctr" defTabSz="685800"/>
              <a:endParaRPr lang="zh-CN" altLang="en-US" sz="2000" b="1" dirty="0">
                <a:latin typeface="微软雅黑"/>
                <a:ea typeface="微软雅黑"/>
                <a:cs typeface="+mn-ea"/>
                <a:sym typeface="+mn-lt"/>
              </a:endParaRPr>
            </a:p>
          </p:txBody>
        </p:sp>
        <p:cxnSp>
          <p:nvCxnSpPr>
            <p:cNvPr id="4" name="直接连接符 3"/>
            <p:cNvCxnSpPr>
              <a:cxnSpLocks/>
            </p:cNvCxnSpPr>
            <p:nvPr/>
          </p:nvCxnSpPr>
          <p:spPr>
            <a:xfrm>
              <a:off x="4698505" y="1080296"/>
              <a:ext cx="3424887" cy="0"/>
            </a:xfrm>
            <a:prstGeom prst="line">
              <a:avLst/>
            </a:prstGeom>
            <a:noFill/>
            <a:ln w="9525" cap="flat" cmpd="sng" algn="ctr">
              <a:solidFill>
                <a:schemeClr val="tx1">
                  <a:lumMod val="75000"/>
                  <a:lumOff val="25000"/>
                </a:schemeClr>
              </a:solidFill>
              <a:prstDash val="solid"/>
              <a:miter lim="800000"/>
            </a:ln>
            <a:effectLst/>
          </p:spPr>
        </p:cxnSp>
      </p:gr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9CFC684D-8A78-F26E-15B7-91329533968D}"/>
                  </a:ext>
                </a:extLst>
              </p:cNvPr>
              <p:cNvSpPr txBox="1"/>
              <p:nvPr/>
            </p:nvSpPr>
            <p:spPr>
              <a:xfrm>
                <a:off x="1174801" y="1578137"/>
                <a:ext cx="8697265" cy="407035"/>
              </a:xfrm>
              <a:prstGeom prst="rect">
                <a:avLst/>
              </a:prstGeom>
              <a:noFill/>
            </p:spPr>
            <p:txBody>
              <a:bodyPr wrap="square">
                <a:spAutoFit/>
              </a:bodyPr>
              <a:lstStyle/>
              <a:p>
                <a:pPr marR="0" lvl="0">
                  <a:lnSpc>
                    <a:spcPct val="107000"/>
                  </a:lnSpc>
                  <a:spcBef>
                    <a:spcPts val="0"/>
                  </a:spcBef>
                  <a:spcAft>
                    <a:spcPts val="0"/>
                  </a:spcAft>
                  <a:tabLst>
                    <a:tab pos="228600" algn="l"/>
                  </a:tabLst>
                </a:pPr>
                <a:r>
                  <a:rPr lang="en-US"/>
                  <a:t>B1: Tính vector kỳ vọng:  </a:t>
                </a:r>
                <a14:m>
                  <m:oMath xmlns:m="http://schemas.openxmlformats.org/officeDocument/2006/math">
                    <m:sSub>
                      <m:sSubPr>
                        <m:ctrlPr>
                          <a:rPr lang="en-US" i="1">
                            <a:solidFill>
                              <a:srgbClr val="836967"/>
                            </a:solidFill>
                            <a:latin typeface="Cambria Math" panose="02040503050406030204" pitchFamily="18" charset="0"/>
                          </a:rPr>
                        </m:ctrlPr>
                      </m:sSubPr>
                      <m:e>
                        <m:acc>
                          <m:accPr>
                            <m:chr m:val="̃"/>
                            <m:ctrlPr>
                              <a:rPr lang="en-US" i="1">
                                <a:solidFill>
                                  <a:srgbClr val="836967"/>
                                </a:solidFill>
                                <a:latin typeface="Cambria Math" panose="02040503050406030204" pitchFamily="18" charset="0"/>
                              </a:rPr>
                            </m:ctrlPr>
                          </m:accPr>
                          <m:e>
                            <m:r>
                              <a:rPr lang="en-US" i="1">
                                <a:latin typeface="Cambria Math" panose="02040503050406030204" pitchFamily="18" charset="0"/>
                              </a:rPr>
                              <m:t>𝑥</m:t>
                            </m:r>
                          </m:e>
                        </m:acc>
                      </m:e>
                      <m:sub>
                        <m:r>
                          <a:rPr lang="en-US" i="1">
                            <a:latin typeface="Cambria Math" panose="02040503050406030204" pitchFamily="18" charset="0"/>
                          </a:rPr>
                          <m:t>𝑖</m:t>
                        </m:r>
                      </m:sub>
                    </m:sSub>
                  </m:oMath>
                </a14:m>
                <a:r>
                  <a:rPr lang="en-US" sz="20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2000" kern="100">
                    <a:effectLst/>
                    <a:latin typeface="Calibri" panose="020F0502020204030204" pitchFamily="34" charset="0"/>
                    <a:ea typeface="Calibri" panose="020F0502020204030204" pitchFamily="34" charset="0"/>
                    <a:cs typeface="Times New Roman" panose="02020603050405020304" pitchFamily="18" charset="0"/>
                  </a:rPr>
                  <a:t>= </a:t>
                </a:r>
                <a14:m>
                  <m:oMath xmlns:m="http://schemas.openxmlformats.org/officeDocument/2006/math">
                    <m:sSub>
                      <m:sSubPr>
                        <m:ctrlPr>
                          <a:rPr lang="en-US" sz="2000" i="1" kern="100" dirty="0" smtClean="0">
                            <a:solidFill>
                              <a:srgbClr val="836967"/>
                            </a:solidFill>
                            <a:effectLst/>
                            <a:latin typeface="Cambria Math" panose="02040503050406030204" pitchFamily="18" charset="0"/>
                          </a:rPr>
                        </m:ctrlPr>
                      </m:sSubPr>
                      <m:e>
                        <m:r>
                          <a:rPr lang="en-US" sz="2000" i="1" kern="100" dirty="0">
                            <a:effectLst/>
                            <a:latin typeface="Cambria Math" panose="02040503050406030204" pitchFamily="18" charset="0"/>
                          </a:rPr>
                          <m:t>𝑥</m:t>
                        </m:r>
                      </m:e>
                      <m:sub>
                        <m:r>
                          <a:rPr lang="en-US" sz="2000" i="1" kern="100" dirty="0">
                            <a:effectLst/>
                            <a:latin typeface="Cambria Math" panose="02040503050406030204" pitchFamily="18" charset="0"/>
                          </a:rPr>
                          <m:t>𝑖</m:t>
                        </m:r>
                      </m:sub>
                    </m:sSub>
                    <m:r>
                      <a:rPr lang="en-US" sz="2000" b="0" i="1" kern="100" dirty="0" smtClean="0">
                        <a:effectLst/>
                        <a:latin typeface="Cambria Math" panose="02040503050406030204" pitchFamily="18" charset="0"/>
                      </a:rPr>
                      <m:t> − </m:t>
                    </m:r>
                    <m:acc>
                      <m:accPr>
                        <m:chr m:val="̅"/>
                        <m:ctrlPr>
                          <a:rPr lang="en-US" sz="2000" i="1" kern="100" dirty="0" smtClean="0">
                            <a:solidFill>
                              <a:srgbClr val="836967"/>
                            </a:solidFill>
                            <a:effectLst/>
                            <a:latin typeface="Cambria Math" panose="02040503050406030204" pitchFamily="18" charset="0"/>
                          </a:rPr>
                        </m:ctrlPr>
                      </m:accPr>
                      <m:e>
                        <m:r>
                          <a:rPr lang="en-US" sz="2000" i="1" kern="100" dirty="0">
                            <a:effectLst/>
                            <a:latin typeface="Cambria Math" panose="02040503050406030204" pitchFamily="18" charset="0"/>
                          </a:rPr>
                          <m:t>𝑥</m:t>
                        </m:r>
                      </m:e>
                    </m:acc>
                  </m:oMath>
                </a14:m>
                <a:r>
                  <a:rPr lang="en-US" sz="2000" kern="100" dirty="0">
                    <a:effectLst/>
                    <a:latin typeface="Calibri" panose="020F0502020204030204" pitchFamily="34" charset="0"/>
                    <a:ea typeface="Calibri" panose="020F0502020204030204" pitchFamily="34" charset="0"/>
                    <a:cs typeface="Times New Roman" panose="02020603050405020304" pitchFamily="18" charset="0"/>
                  </a:rPr>
                  <a:t>  (</a:t>
                </a:r>
                <a14:m>
                  <m:oMath xmlns:m="http://schemas.openxmlformats.org/officeDocument/2006/math">
                    <m:acc>
                      <m:accPr>
                        <m:chr m:val="̅"/>
                        <m:ctrlPr>
                          <a:rPr lang="en-US" sz="2000" i="1" kern="100" dirty="0">
                            <a:solidFill>
                              <a:srgbClr val="836967"/>
                            </a:solidFill>
                            <a:latin typeface="Cambria Math" panose="02040503050406030204" pitchFamily="18" charset="0"/>
                          </a:rPr>
                        </m:ctrlPr>
                      </m:accPr>
                      <m:e>
                        <m:r>
                          <a:rPr lang="en-US" sz="2000" i="1" kern="100" dirty="0">
                            <a:latin typeface="Cambria Math" panose="02040503050406030204" pitchFamily="18" charset="0"/>
                          </a:rPr>
                          <m:t>𝑥</m:t>
                        </m:r>
                      </m:e>
                    </m:acc>
                  </m:oMath>
                </a14:m>
                <a:r>
                  <a:rPr lang="en-US" sz="2000" kern="100" dirty="0">
                    <a:latin typeface="Calibri" panose="020F0502020204030204" pitchFamily="34" charset="0"/>
                    <a:ea typeface="Calibri" panose="020F0502020204030204" pitchFamily="34" charset="0"/>
                    <a:cs typeface="Times New Roman" panose="02020603050405020304" pitchFamily="18" charset="0"/>
                  </a:rPr>
                  <a:t> </a:t>
                </a:r>
                <a:r>
                  <a:rPr lang="en-US" sz="2000" kern="100">
                    <a:latin typeface="Calibri" panose="020F0502020204030204" pitchFamily="34" charset="0"/>
                    <a:ea typeface="Calibri" panose="020F0502020204030204" pitchFamily="34" charset="0"/>
                    <a:cs typeface="Times New Roman" panose="02020603050405020304" pitchFamily="18" charset="0"/>
                  </a:rPr>
                  <a:t>là vector trung bình của các điểm dữ liệu)</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20" name="TextBox 19">
                <a:extLst>
                  <a:ext uri="{FF2B5EF4-FFF2-40B4-BE49-F238E27FC236}">
                    <a16:creationId xmlns:a16="http://schemas.microsoft.com/office/drawing/2014/main" id="{9CFC684D-8A78-F26E-15B7-91329533968D}"/>
                  </a:ext>
                </a:extLst>
              </p:cNvPr>
              <p:cNvSpPr txBox="1">
                <a:spLocks noRot="1" noChangeAspect="1" noMove="1" noResize="1" noEditPoints="1" noAdjustHandles="1" noChangeArrowheads="1" noChangeShapeType="1" noTextEdit="1"/>
              </p:cNvSpPr>
              <p:nvPr/>
            </p:nvSpPr>
            <p:spPr>
              <a:xfrm>
                <a:off x="1174801" y="1578137"/>
                <a:ext cx="8697265" cy="407035"/>
              </a:xfrm>
              <a:prstGeom prst="rect">
                <a:avLst/>
              </a:prstGeom>
              <a:blipFill>
                <a:blip r:embed="rId3"/>
                <a:stretch>
                  <a:fillRect l="-631" t="-7463" b="-253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769AC087-5D5C-39F9-C6B5-8E0143C7EC57}"/>
                  </a:ext>
                </a:extLst>
              </p:cNvPr>
              <p:cNvSpPr txBox="1"/>
              <p:nvPr/>
            </p:nvSpPr>
            <p:spPr>
              <a:xfrm>
                <a:off x="1174800" y="2463179"/>
                <a:ext cx="8697266" cy="652551"/>
              </a:xfrm>
              <a:prstGeom prst="rect">
                <a:avLst/>
              </a:prstGeom>
              <a:noFill/>
            </p:spPr>
            <p:txBody>
              <a:bodyPr wrap="square">
                <a:spAutoFit/>
              </a:bodyPr>
              <a:lstStyle/>
              <a:p>
                <a:pPr marR="0" lvl="0">
                  <a:lnSpc>
                    <a:spcPct val="107000"/>
                  </a:lnSpc>
                  <a:spcBef>
                    <a:spcPts val="0"/>
                  </a:spcBef>
                  <a:spcAft>
                    <a:spcPts val="0"/>
                  </a:spcAft>
                  <a:tabLst>
                    <a:tab pos="228600" algn="l"/>
                  </a:tabLst>
                </a:pPr>
                <a:r>
                  <a:rPr lang="en-US">
                    <a:latin typeface="Calibri" panose="020F0502020204030204" pitchFamily="34" charset="0"/>
                    <a:cs typeface="Calibri" panose="020F0502020204030204" pitchFamily="34" charset="0"/>
                  </a:rPr>
                  <a:t>B2: Tính ma trận hiệp phương sai:  S = </a:t>
                </a:r>
                <a14:m>
                  <m:oMath xmlns:m="http://schemas.openxmlformats.org/officeDocument/2006/math">
                    <m:f>
                      <m:fPr>
                        <m:ctrlPr>
                          <a:rPr lang="en-US" sz="2400" i="1" kern="100" dirty="0" smtClean="0">
                            <a:solidFill>
                              <a:srgbClr val="836967"/>
                            </a:solidFill>
                            <a:effectLst/>
                            <a:latin typeface="Cambria Math" panose="02040503050406030204" pitchFamily="18" charset="0"/>
                          </a:rPr>
                        </m:ctrlPr>
                      </m:fPr>
                      <m:num>
                        <m:r>
                          <a:rPr lang="en-US" sz="2400" kern="100" dirty="0">
                            <a:effectLst/>
                            <a:latin typeface="Cambria Math" panose="02040503050406030204" pitchFamily="18" charset="0"/>
                          </a:rPr>
                          <m:t>1</m:t>
                        </m:r>
                      </m:num>
                      <m:den>
                        <m:r>
                          <a:rPr lang="en-US" sz="2400" b="0" i="1" kern="100" dirty="0" smtClean="0">
                            <a:effectLst/>
                            <a:latin typeface="Cambria Math" panose="02040503050406030204" pitchFamily="18" charset="0"/>
                          </a:rPr>
                          <m:t>𝑁</m:t>
                        </m:r>
                      </m:den>
                    </m:f>
                  </m:oMath>
                </a14:m>
                <a:r>
                  <a:rPr lang="en-US" sz="2400" kern="100" dirty="0">
                    <a:effectLst/>
                    <a:latin typeface="Calibri" panose="020F0502020204030204" pitchFamily="34" charset="0"/>
                    <a:ea typeface="Calibri" panose="020F0502020204030204" pitchFamily="34" charset="0"/>
                    <a:cs typeface="Calibri" panose="020F0502020204030204" pitchFamily="34" charset="0"/>
                  </a:rPr>
                  <a:t> </a:t>
                </a:r>
                <a14:m>
                  <m:oMath xmlns:m="http://schemas.openxmlformats.org/officeDocument/2006/math">
                    <m:acc>
                      <m:accPr>
                        <m:chr m:val="̃"/>
                        <m:ctrlPr>
                          <a:rPr lang="en-US" sz="2400" i="1" kern="100" dirty="0" smtClean="0">
                            <a:solidFill>
                              <a:srgbClr val="836967"/>
                            </a:solidFill>
                            <a:effectLst/>
                            <a:latin typeface="Cambria Math" panose="02040503050406030204" pitchFamily="18" charset="0"/>
                          </a:rPr>
                        </m:ctrlPr>
                      </m:accPr>
                      <m:e>
                        <m:r>
                          <a:rPr lang="en-US" sz="2400" b="0" i="1" kern="100" dirty="0" smtClean="0">
                            <a:solidFill>
                              <a:srgbClr val="836967"/>
                            </a:solidFill>
                            <a:effectLst/>
                            <a:latin typeface="Cambria Math" panose="02040503050406030204" pitchFamily="18" charset="0"/>
                          </a:rPr>
                          <m:t>𝑋</m:t>
                        </m:r>
                      </m:e>
                    </m:acc>
                  </m:oMath>
                </a14:m>
                <a:r>
                  <a:rPr lang="en-US" sz="2400" kern="100" dirty="0">
                    <a:effectLst/>
                    <a:latin typeface="Calibri" panose="020F0502020204030204" pitchFamily="34" charset="0"/>
                    <a:ea typeface="Calibri" panose="020F0502020204030204" pitchFamily="34" charset="0"/>
                    <a:cs typeface="Calibri" panose="020F0502020204030204" pitchFamily="34" charset="0"/>
                  </a:rPr>
                  <a:t> </a:t>
                </a:r>
                <a14:m>
                  <m:oMath xmlns:m="http://schemas.openxmlformats.org/officeDocument/2006/math">
                    <m:sSup>
                      <m:sSupPr>
                        <m:ctrlPr>
                          <a:rPr lang="en-US" sz="2400" i="1" kern="100" dirty="0" smtClean="0">
                            <a:solidFill>
                              <a:srgbClr val="836967"/>
                            </a:solidFill>
                            <a:effectLst/>
                            <a:latin typeface="Cambria Math" panose="02040503050406030204" pitchFamily="18" charset="0"/>
                          </a:rPr>
                        </m:ctrlPr>
                      </m:sSupPr>
                      <m:e>
                        <m:acc>
                          <m:accPr>
                            <m:chr m:val="̃"/>
                            <m:ctrlPr>
                              <a:rPr lang="en-US" sz="2400" i="1" kern="100" dirty="0" smtClean="0">
                                <a:solidFill>
                                  <a:srgbClr val="836967"/>
                                </a:solidFill>
                                <a:effectLst/>
                                <a:latin typeface="Cambria Math" panose="02040503050406030204" pitchFamily="18" charset="0"/>
                              </a:rPr>
                            </m:ctrlPr>
                          </m:accPr>
                          <m:e>
                            <m:r>
                              <a:rPr lang="en-US" sz="2400" b="0" i="1" kern="100" dirty="0" smtClean="0">
                                <a:solidFill>
                                  <a:srgbClr val="836967"/>
                                </a:solidFill>
                                <a:effectLst/>
                                <a:latin typeface="Cambria Math" panose="02040503050406030204" pitchFamily="18" charset="0"/>
                              </a:rPr>
                              <m:t>𝑋</m:t>
                            </m:r>
                          </m:e>
                        </m:acc>
                      </m:e>
                      <m:sup>
                        <m:r>
                          <a:rPr lang="en-US" sz="2400" i="1" kern="100" dirty="0" smtClean="0">
                            <a:effectLst/>
                            <a:latin typeface="Cambria Math" panose="02040503050406030204" pitchFamily="18" charset="0"/>
                          </a:rPr>
                          <m:t>𝑇</m:t>
                        </m:r>
                      </m:sup>
                    </m:sSup>
                  </m:oMath>
                </a14:m>
                <a:endParaRPr lang="en-US" sz="2400" kern="100" dirty="0">
                  <a:effectLst/>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22" name="TextBox 21">
                <a:extLst>
                  <a:ext uri="{FF2B5EF4-FFF2-40B4-BE49-F238E27FC236}">
                    <a16:creationId xmlns:a16="http://schemas.microsoft.com/office/drawing/2014/main" id="{769AC087-5D5C-39F9-C6B5-8E0143C7EC57}"/>
                  </a:ext>
                </a:extLst>
              </p:cNvPr>
              <p:cNvSpPr txBox="1">
                <a:spLocks noRot="1" noChangeAspect="1" noMove="1" noResize="1" noEditPoints="1" noAdjustHandles="1" noChangeArrowheads="1" noChangeShapeType="1" noTextEdit="1"/>
              </p:cNvSpPr>
              <p:nvPr/>
            </p:nvSpPr>
            <p:spPr>
              <a:xfrm>
                <a:off x="1174800" y="2463179"/>
                <a:ext cx="8697266" cy="652551"/>
              </a:xfrm>
              <a:prstGeom prst="rect">
                <a:avLst/>
              </a:prstGeom>
              <a:blipFill>
                <a:blip r:embed="rId4"/>
                <a:stretch>
                  <a:fillRect l="-631"/>
                </a:stretch>
              </a:blipFill>
            </p:spPr>
            <p:txBody>
              <a:bodyPr/>
              <a:lstStyle/>
              <a:p>
                <a:r>
                  <a:rPr lang="en-US">
                    <a:noFill/>
                  </a:rPr>
                  <a:t> </a:t>
                </a:r>
              </a:p>
            </p:txBody>
          </p:sp>
        </mc:Fallback>
      </mc:AlternateContent>
      <p:sp>
        <p:nvSpPr>
          <p:cNvPr id="8" name="TextBox 7">
            <a:extLst>
              <a:ext uri="{FF2B5EF4-FFF2-40B4-BE49-F238E27FC236}">
                <a16:creationId xmlns:a16="http://schemas.microsoft.com/office/drawing/2014/main" id="{8E9FB1EA-3995-0E77-A923-92584BEF8B22}"/>
              </a:ext>
            </a:extLst>
          </p:cNvPr>
          <p:cNvSpPr txBox="1"/>
          <p:nvPr/>
        </p:nvSpPr>
        <p:spPr>
          <a:xfrm>
            <a:off x="1174800" y="3646059"/>
            <a:ext cx="8697266" cy="375552"/>
          </a:xfrm>
          <a:prstGeom prst="rect">
            <a:avLst/>
          </a:prstGeom>
          <a:noFill/>
        </p:spPr>
        <p:txBody>
          <a:bodyPr wrap="square">
            <a:spAutoFit/>
          </a:bodyPr>
          <a:lstStyle/>
          <a:p>
            <a:pPr marR="0" lvl="0">
              <a:lnSpc>
                <a:spcPct val="107000"/>
              </a:lnSpc>
              <a:spcBef>
                <a:spcPts val="0"/>
              </a:spcBef>
              <a:spcAft>
                <a:spcPts val="0"/>
              </a:spcAft>
              <a:tabLst>
                <a:tab pos="228600" algn="l"/>
              </a:tabLst>
            </a:pPr>
            <a:r>
              <a:rPr lang="en-US">
                <a:latin typeface="Calibri" panose="020F0502020204030204" pitchFamily="34" charset="0"/>
                <a:cs typeface="Calibri" panose="020F0502020204030204" pitchFamily="34" charset="0"/>
              </a:rPr>
              <a:t>B3: Tìm giá trị riêng, vector riêng của ma trận S</a:t>
            </a:r>
            <a:endParaRPr lang="en-US" sz="1400" kern="100" dirty="0">
              <a:effectLst/>
              <a:latin typeface="Calibri" panose="020F0502020204030204" pitchFamily="34" charset="0"/>
              <a:ea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A0CE34C9-3B0B-F0A3-FB02-00C877B5FA9C}"/>
                  </a:ext>
                </a:extLst>
              </p:cNvPr>
              <p:cNvSpPr txBox="1"/>
              <p:nvPr/>
            </p:nvSpPr>
            <p:spPr>
              <a:xfrm>
                <a:off x="1174800" y="5644602"/>
                <a:ext cx="8697266" cy="375552"/>
              </a:xfrm>
              <a:prstGeom prst="rect">
                <a:avLst/>
              </a:prstGeom>
              <a:noFill/>
            </p:spPr>
            <p:txBody>
              <a:bodyPr wrap="square">
                <a:spAutoFit/>
              </a:bodyPr>
              <a:lstStyle/>
              <a:p>
                <a:pPr marR="0" lvl="0">
                  <a:lnSpc>
                    <a:spcPct val="107000"/>
                  </a:lnSpc>
                  <a:spcBef>
                    <a:spcPts val="0"/>
                  </a:spcBef>
                  <a:spcAft>
                    <a:spcPts val="0"/>
                  </a:spcAft>
                  <a:tabLst>
                    <a:tab pos="228600" algn="l"/>
                  </a:tabLst>
                </a:pPr>
                <a:r>
                  <a:rPr lang="en-US"/>
                  <a:t>B5: Ánh xạ không gian ban đầu sang không gian K chiều: </a:t>
                </a:r>
                <a14:m>
                  <m:oMath xmlns:m="http://schemas.openxmlformats.org/officeDocument/2006/math">
                    <m:sSup>
                      <m:sSupPr>
                        <m:ctrlPr>
                          <a:rPr lang="en-US" i="1" smtClean="0">
                            <a:solidFill>
                              <a:srgbClr val="836967"/>
                            </a:solidFill>
                            <a:latin typeface="Cambria Math" panose="02040503050406030204" pitchFamily="18" charset="0"/>
                          </a:rPr>
                        </m:ctrlPr>
                      </m:sSupPr>
                      <m:e>
                        <m:r>
                          <a:rPr lang="en-GB" b="0" i="1" smtClean="0">
                            <a:latin typeface="Cambria Math" panose="02040503050406030204" pitchFamily="18" charset="0"/>
                          </a:rPr>
                          <m:t>𝑋</m:t>
                        </m:r>
                      </m:e>
                      <m:sup>
                        <m:r>
                          <a:rPr lang="en-US" i="1" smtClean="0">
                            <a:latin typeface="Cambria Math" panose="02040503050406030204" pitchFamily="18" charset="0"/>
                          </a:rPr>
                          <m:t>′</m:t>
                        </m:r>
                      </m:sup>
                    </m:sSup>
                  </m:oMath>
                </a14:m>
                <a:r>
                  <a:rPr lang="en-US" sz="1400" kern="100" dirty="0">
                    <a:effectLst/>
                    <a:latin typeface="Calibri" panose="020F0502020204030204" pitchFamily="34" charset="0"/>
                    <a:ea typeface="Calibri" panose="020F0502020204030204" pitchFamily="34" charset="0"/>
                    <a:cs typeface="Calibri" panose="020F0502020204030204" pitchFamily="34" charset="0"/>
                  </a:rPr>
                  <a:t> </a:t>
                </a:r>
                <a:r>
                  <a:rPr lang="en-US" sz="1400" kern="100">
                    <a:effectLst/>
                    <a:latin typeface="Calibri" panose="020F0502020204030204" pitchFamily="34" charset="0"/>
                    <a:ea typeface="Calibri" panose="020F0502020204030204" pitchFamily="34" charset="0"/>
                    <a:cs typeface="Calibri" panose="020F0502020204030204" pitchFamily="34" charset="0"/>
                  </a:rPr>
                  <a:t>= </a:t>
                </a:r>
                <a:r>
                  <a:rPr lang="en-US" kern="100">
                    <a:effectLst/>
                    <a:latin typeface="Cambria" panose="02040503050406030204" pitchFamily="18" charset="0"/>
                    <a:ea typeface="Cambria" panose="02040503050406030204" pitchFamily="18" charset="0"/>
                    <a:cs typeface="Calibri" panose="020F0502020204030204" pitchFamily="34" charset="0"/>
                  </a:rPr>
                  <a:t>X * V</a:t>
                </a:r>
                <a:endParaRPr lang="en-US" sz="1400" kern="100" dirty="0">
                  <a:effectLst/>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9" name="TextBox 8">
                <a:extLst>
                  <a:ext uri="{FF2B5EF4-FFF2-40B4-BE49-F238E27FC236}">
                    <a16:creationId xmlns:a16="http://schemas.microsoft.com/office/drawing/2014/main" id="{A0CE34C9-3B0B-F0A3-FB02-00C877B5FA9C}"/>
                  </a:ext>
                </a:extLst>
              </p:cNvPr>
              <p:cNvSpPr txBox="1">
                <a:spLocks noRot="1" noChangeAspect="1" noMove="1" noResize="1" noEditPoints="1" noAdjustHandles="1" noChangeArrowheads="1" noChangeShapeType="1" noTextEdit="1"/>
              </p:cNvSpPr>
              <p:nvPr/>
            </p:nvSpPr>
            <p:spPr>
              <a:xfrm>
                <a:off x="1174800" y="5644602"/>
                <a:ext cx="8697266" cy="375552"/>
              </a:xfrm>
              <a:prstGeom prst="rect">
                <a:avLst/>
              </a:prstGeom>
              <a:blipFill>
                <a:blip r:embed="rId5"/>
                <a:stretch>
                  <a:fillRect l="-631" t="-11290" b="-24194"/>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EAC1C8E1-7881-D2B1-847C-147337D845ED}"/>
              </a:ext>
            </a:extLst>
          </p:cNvPr>
          <p:cNvSpPr txBox="1"/>
          <p:nvPr/>
        </p:nvSpPr>
        <p:spPr>
          <a:xfrm>
            <a:off x="1174800" y="4497277"/>
            <a:ext cx="8697266" cy="671659"/>
          </a:xfrm>
          <a:prstGeom prst="rect">
            <a:avLst/>
          </a:prstGeom>
          <a:noFill/>
        </p:spPr>
        <p:txBody>
          <a:bodyPr wrap="square">
            <a:spAutoFit/>
          </a:bodyPr>
          <a:lstStyle/>
          <a:p>
            <a:pPr marR="0" lvl="0">
              <a:lnSpc>
                <a:spcPct val="107000"/>
              </a:lnSpc>
              <a:spcBef>
                <a:spcPts val="0"/>
              </a:spcBef>
              <a:spcAft>
                <a:spcPts val="0"/>
              </a:spcAft>
              <a:tabLst>
                <a:tab pos="228600" algn="l"/>
              </a:tabLst>
            </a:pPr>
            <a:r>
              <a:rPr lang="en-US">
                <a:latin typeface="Calibri" panose="020F0502020204030204" pitchFamily="34" charset="0"/>
                <a:cs typeface="Calibri" panose="020F0502020204030204" pitchFamily="34" charset="0"/>
              </a:rPr>
              <a:t>B4: </a:t>
            </a:r>
            <a:r>
              <a:rPr lang="en-US"/>
              <a:t>Lấy K giá trị riêng có giá trị lớn nhất, tạo ma trận V với các hàng là các vector riêng ứng với K giá trị riêng đã chọn</a:t>
            </a:r>
            <a:endParaRPr lang="en-US" sz="1400" kern="100" dirty="0">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0356165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 calcmode="lin" valueType="num">
                                      <p:cBhvr additive="base">
                                        <p:cTn id="12" dur="500" fill="hold"/>
                                        <p:tgtEl>
                                          <p:spTgt spid="20"/>
                                        </p:tgtEl>
                                        <p:attrNameLst>
                                          <p:attrName>ppt_x</p:attrName>
                                        </p:attrNameLst>
                                      </p:cBhvr>
                                      <p:tavLst>
                                        <p:tav tm="0">
                                          <p:val>
                                            <p:strVal val="#ppt_x"/>
                                          </p:val>
                                        </p:tav>
                                        <p:tav tm="100000">
                                          <p:val>
                                            <p:strVal val="#ppt_x"/>
                                          </p:val>
                                        </p:tav>
                                      </p:tavLst>
                                    </p:anim>
                                    <p:anim calcmode="lin" valueType="num">
                                      <p:cBhvr additive="base">
                                        <p:cTn id="13"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22"/>
                                        </p:tgtEl>
                                        <p:attrNameLst>
                                          <p:attrName>style.visibility</p:attrName>
                                        </p:attrNameLst>
                                      </p:cBhvr>
                                      <p:to>
                                        <p:strVal val="visible"/>
                                      </p:to>
                                    </p:set>
                                    <p:anim calcmode="lin" valueType="num">
                                      <p:cBhvr additive="base">
                                        <p:cTn id="18" dur="500" fill="hold"/>
                                        <p:tgtEl>
                                          <p:spTgt spid="22"/>
                                        </p:tgtEl>
                                        <p:attrNameLst>
                                          <p:attrName>ppt_x</p:attrName>
                                        </p:attrNameLst>
                                      </p:cBhvr>
                                      <p:tavLst>
                                        <p:tav tm="0">
                                          <p:val>
                                            <p:strVal val="#ppt_x"/>
                                          </p:val>
                                        </p:tav>
                                        <p:tav tm="100000">
                                          <p:val>
                                            <p:strVal val="#ppt_x"/>
                                          </p:val>
                                        </p:tav>
                                      </p:tavLst>
                                    </p:anim>
                                    <p:anim calcmode="lin" valueType="num">
                                      <p:cBhvr additive="base">
                                        <p:cTn id="19"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8"/>
                                        </p:tgtEl>
                                        <p:attrNameLst>
                                          <p:attrName>style.visibility</p:attrName>
                                        </p:attrNameLst>
                                      </p:cBhvr>
                                      <p:to>
                                        <p:strVal val="visible"/>
                                      </p:to>
                                    </p:set>
                                    <p:anim calcmode="lin" valueType="num">
                                      <p:cBhvr additive="base">
                                        <p:cTn id="24" dur="500" fill="hold"/>
                                        <p:tgtEl>
                                          <p:spTgt spid="8"/>
                                        </p:tgtEl>
                                        <p:attrNameLst>
                                          <p:attrName>ppt_x</p:attrName>
                                        </p:attrNameLst>
                                      </p:cBhvr>
                                      <p:tavLst>
                                        <p:tav tm="0">
                                          <p:val>
                                            <p:strVal val="#ppt_x"/>
                                          </p:val>
                                        </p:tav>
                                        <p:tav tm="100000">
                                          <p:val>
                                            <p:strVal val="#ppt_x"/>
                                          </p:val>
                                        </p:tav>
                                      </p:tavLst>
                                    </p:anim>
                                    <p:anim calcmode="lin" valueType="num">
                                      <p:cBhvr additive="base">
                                        <p:cTn id="25"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5"/>
                                        </p:tgtEl>
                                        <p:attrNameLst>
                                          <p:attrName>style.visibility</p:attrName>
                                        </p:attrNameLst>
                                      </p:cBhvr>
                                      <p:to>
                                        <p:strVal val="visible"/>
                                      </p:to>
                                    </p:set>
                                    <p:anim calcmode="lin" valueType="num">
                                      <p:cBhvr additive="base">
                                        <p:cTn id="30" dur="500" fill="hold"/>
                                        <p:tgtEl>
                                          <p:spTgt spid="5"/>
                                        </p:tgtEl>
                                        <p:attrNameLst>
                                          <p:attrName>ppt_x</p:attrName>
                                        </p:attrNameLst>
                                      </p:cBhvr>
                                      <p:tavLst>
                                        <p:tav tm="0">
                                          <p:val>
                                            <p:strVal val="#ppt_x"/>
                                          </p:val>
                                        </p:tav>
                                        <p:tav tm="100000">
                                          <p:val>
                                            <p:strVal val="#ppt_x"/>
                                          </p:val>
                                        </p:tav>
                                      </p:tavLst>
                                    </p:anim>
                                    <p:anim calcmode="lin" valueType="num">
                                      <p:cBhvr additive="base">
                                        <p:cTn id="31"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9"/>
                                        </p:tgtEl>
                                        <p:attrNameLst>
                                          <p:attrName>style.visibility</p:attrName>
                                        </p:attrNameLst>
                                      </p:cBhvr>
                                      <p:to>
                                        <p:strVal val="visible"/>
                                      </p:to>
                                    </p:set>
                                    <p:anim calcmode="lin" valueType="num">
                                      <p:cBhvr additive="base">
                                        <p:cTn id="36" dur="500" fill="hold"/>
                                        <p:tgtEl>
                                          <p:spTgt spid="9"/>
                                        </p:tgtEl>
                                        <p:attrNameLst>
                                          <p:attrName>ppt_x</p:attrName>
                                        </p:attrNameLst>
                                      </p:cBhvr>
                                      <p:tavLst>
                                        <p:tav tm="0">
                                          <p:val>
                                            <p:strVal val="#ppt_x"/>
                                          </p:val>
                                        </p:tav>
                                        <p:tav tm="100000">
                                          <p:val>
                                            <p:strVal val="#ppt_x"/>
                                          </p:val>
                                        </p:tav>
                                      </p:tavLst>
                                    </p:anim>
                                    <p:anim calcmode="lin" valueType="num">
                                      <p:cBhvr additive="base">
                                        <p:cTn id="37"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2" grpId="0"/>
      <p:bldP spid="8" grpId="0"/>
      <p:bldP spid="9" grpId="0"/>
      <p:bldP spid="5"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2405</TotalTime>
  <Words>2324</Words>
  <Application>Microsoft Office PowerPoint</Application>
  <PresentationFormat>Widescreen</PresentationFormat>
  <Paragraphs>175</Paragraphs>
  <Slides>29</Slides>
  <Notes>29</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29</vt:i4>
      </vt:variant>
    </vt:vector>
  </HeadingPairs>
  <TitlesOfParts>
    <vt:vector size="44" baseType="lpstr">
      <vt:lpstr>微软雅黑</vt:lpstr>
      <vt:lpstr>宋体</vt:lpstr>
      <vt:lpstr>Arial</vt:lpstr>
      <vt:lpstr>Calibri</vt:lpstr>
      <vt:lpstr>Calibri (Body)</vt:lpstr>
      <vt:lpstr>Calibri Light</vt:lpstr>
      <vt:lpstr>Cambria</vt:lpstr>
      <vt:lpstr>Cambria Math</vt:lpstr>
      <vt:lpstr>等线</vt:lpstr>
      <vt:lpstr>Symbol</vt:lpstr>
      <vt:lpstr>Times New Roman</vt:lpstr>
      <vt:lpstr>Wingdings</vt:lpstr>
      <vt:lpstr>思源黑体 CN Bold</vt:lpstr>
      <vt:lpstr>思源黑体 CN Heavy</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粒子</dc:title>
  <dc:creator>第一PPT</dc:creator>
  <cp:keywords>www.1ppt.com</cp:keywords>
  <dc:description>www.1ppt.com</dc:description>
  <cp:lastModifiedBy>An Đậu Văn</cp:lastModifiedBy>
  <cp:revision>109</cp:revision>
  <dcterms:created xsi:type="dcterms:W3CDTF">2018-09-17T11:33:34Z</dcterms:created>
  <dcterms:modified xsi:type="dcterms:W3CDTF">2024-05-08T02:11:41Z</dcterms:modified>
</cp:coreProperties>
</file>