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02669e6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02669e6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02669e6d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02669e6d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02669e6d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02669e6d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02afc900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02afc900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solidFill>
                  <a:schemeClr val="dk1"/>
                </a:solidFill>
              </a:rPr>
              <a:t>- Giao dịch chủ yếu liên quan đến </a:t>
            </a:r>
            <a:r>
              <a:rPr b="1" lang="vi">
                <a:solidFill>
                  <a:schemeClr val="dk1"/>
                </a:solidFill>
              </a:rPr>
              <a:t>ủng hộ</a:t>
            </a:r>
            <a:r>
              <a:rPr lang="vi">
                <a:solidFill>
                  <a:schemeClr val="dk1"/>
                </a:solidFill>
              </a:rPr>
              <a:t> và </a:t>
            </a:r>
            <a:r>
              <a:rPr b="1" lang="vi">
                <a:solidFill>
                  <a:schemeClr val="dk1"/>
                </a:solidFill>
              </a:rPr>
              <a:t>cứu trợ đồng bào</a:t>
            </a:r>
            <a:r>
              <a:rPr lang="vi">
                <a:solidFill>
                  <a:schemeClr val="dk1"/>
                </a:solidFill>
              </a:rPr>
              <a:t> bị ảnh hưởng bởi </a:t>
            </a:r>
            <a:r>
              <a:rPr b="1" lang="vi">
                <a:solidFill>
                  <a:schemeClr val="dk1"/>
                </a:solidFill>
              </a:rPr>
              <a:t>bão lũ</a:t>
            </a:r>
            <a:r>
              <a:rPr lang="vi">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vi">
                <a:solidFill>
                  <a:schemeClr val="dk1"/>
                </a:solidFill>
              </a:rPr>
              <a:t>- Các cụm từ phổ biến: "ủng hộ", "cứu trợ", "đồng bào", "bão lũ".</a:t>
            </a:r>
            <a:endParaRPr>
              <a:solidFill>
                <a:schemeClr val="dk1"/>
              </a:solidFill>
            </a:endParaRPr>
          </a:p>
          <a:p>
            <a:pPr indent="0" lvl="0" marL="0" rtl="0" algn="l">
              <a:spcBef>
                <a:spcPts val="0"/>
              </a:spcBef>
              <a:spcAft>
                <a:spcPts val="0"/>
              </a:spcAft>
              <a:buClr>
                <a:schemeClr val="dk1"/>
              </a:buClr>
              <a:buSzPts val="1100"/>
              <a:buFont typeface="Arial"/>
              <a:buNone/>
            </a:pPr>
            <a:r>
              <a:rPr lang="vi">
                <a:solidFill>
                  <a:schemeClr val="dk1"/>
                </a:solidFill>
              </a:rPr>
              <a:t>- Số tài khoản Vietcombank (</a:t>
            </a:r>
            <a:r>
              <a:rPr b="1" lang="vi">
                <a:solidFill>
                  <a:schemeClr val="dk1"/>
                </a:solidFill>
              </a:rPr>
              <a:t>0011001932418</a:t>
            </a:r>
            <a:r>
              <a:rPr lang="vi">
                <a:solidFill>
                  <a:schemeClr val="dk1"/>
                </a:solidFill>
              </a:rPr>
              <a:t>) thường được sử dụng cho các giao dịch.</a:t>
            </a:r>
            <a:endParaRPr>
              <a:solidFill>
                <a:schemeClr val="dk1"/>
              </a:solidFill>
            </a:endParaRPr>
          </a:p>
          <a:p>
            <a:pPr indent="0" lvl="0" marL="0" rtl="0" algn="l">
              <a:spcBef>
                <a:spcPts val="0"/>
              </a:spcBef>
              <a:spcAft>
                <a:spcPts val="0"/>
              </a:spcAft>
              <a:buNone/>
            </a:pPr>
            <a:r>
              <a:rPr lang="vi">
                <a:solidFill>
                  <a:schemeClr val="dk1"/>
                </a:solidFill>
              </a:rPr>
              <a:t>- Các tổ chức như </a:t>
            </a:r>
            <a:r>
              <a:rPr b="1" lang="vi">
                <a:solidFill>
                  <a:schemeClr val="dk1"/>
                </a:solidFill>
              </a:rPr>
              <a:t>Mặt trận Tổ quốc</a:t>
            </a:r>
            <a:r>
              <a:rPr lang="vi">
                <a:solidFill>
                  <a:schemeClr val="dk1"/>
                </a:solidFill>
              </a:rPr>
              <a:t> và </a:t>
            </a:r>
            <a:r>
              <a:rPr b="1" lang="vi">
                <a:solidFill>
                  <a:schemeClr val="dk1"/>
                </a:solidFill>
              </a:rPr>
              <a:t>Ban cứu trợ</a:t>
            </a:r>
            <a:r>
              <a:rPr lang="vi">
                <a:solidFill>
                  <a:schemeClr val="dk1"/>
                </a:solidFill>
              </a:rPr>
              <a:t> xuất hiện nhiều trong nội dung chuyển khoản.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99439edc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99439edc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99439edc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99439edc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99439ed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99439ed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99439edc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99439edc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899439edc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899439edc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05dd8a9c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05dd8a9c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9821655e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9821655e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05dd8a9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005dd8a9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05dd8a9c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05dd8a9c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8aade535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8aade535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8aade5350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8aade5350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8aade5350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8aade5350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aade5350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8aade5350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aade5350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8aade5350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aade5350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8aade5350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8aade5350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8aade5350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005dd8a9c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005dd8a9c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99439ed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99439ed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0e2237e3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00e2237e3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0e2237e3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00e2237e3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0e2237e3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0e2237e3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0e2237e3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00e2237e3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00e2237e3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00e2237e3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Đối với four-gram và five-gram cũng khá tương tự</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00e2237e3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00e2237e3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02afc900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02afc900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89821655e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89821655e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9821655e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9821655e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05193097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0519309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0519309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0519309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0519309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0519309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05193097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05193097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docs.google.com/presentation/d/1jVyeO1_7zrGRGWWjfO6ym6FdEzCfnRRvaYwUyGnHVpg/edit?usp=sharing" TargetMode="Externa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youtu.be/2AWBtOvYOXI?si=h51_znmPrE3J-CM5" TargetMode="Externa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3.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7.png"/><Relationship Id="rId4" Type="http://schemas.openxmlformats.org/officeDocument/2006/relationships/hyperlink" Target="https://github.com/dauvannam1804/DonationLookupBo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www.facebook.com/share/p/GMxWhnZ1tqXKdNzq/" TargetMode="External"/><Relationship Id="rId4" Type="http://schemas.openxmlformats.org/officeDocument/2006/relationships/hyperlink" Target="https://www.tiktok.com/@juno_okyo/video/7414532506705300737?is_from_webapp=1&amp;sender_device=pc&amp;web_id=7414513215453398549" TargetMode="External"/><Relationship Id="rId9" Type="http://schemas.openxmlformats.org/officeDocument/2006/relationships/hyperlink" Target="https://viblo.asia/p/function-calling-loi-giai-cho-he-thong-rag-linh-hoat-va-hieu-qua-y37Ld1k0Vov#_2-van-de-thuong-gap-khi-xay-dung-he-thong-rag-1" TargetMode="External"/><Relationship Id="rId5" Type="http://schemas.openxmlformats.org/officeDocument/2006/relationships/hyperlink" Target="https://www.facebook.com/share/v/ruQizoxuEWu3Pe1B/?mibextid=K35XfP" TargetMode="External"/><Relationship Id="rId6" Type="http://schemas.openxmlformats.org/officeDocument/2006/relationships/hyperlink" Target="https://fpt.ai/vi/bai-viet/xay-dung-chatbot-tu-kinh-nghiem-thuc-te-voi-fptai-conversation/" TargetMode="External"/><Relationship Id="rId7" Type="http://schemas.openxmlformats.org/officeDocument/2006/relationships/hyperlink" Target="https://vinbigdata.com/chatbot/kich-ban-chatbot-hieu-qua-cho-doanh-nghiep.html" TargetMode="External"/><Relationship Id="rId8" Type="http://schemas.openxmlformats.org/officeDocument/2006/relationships/hyperlink" Target="https://fchat.vn/blog/19-kich-ban-chatbot-mau-chuyen-nghiep-nhat-hien-nay.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acebook.com/share/ytt7NWFu65f39xZn/" TargetMode="Externa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acebook.com/groups/aio.competition/permalink/1505395620099477/?rdid=mSpfKcYmmFFutLdz&amp;share_url=https%3A%2F%2Fwww.facebook.com%2Fshare%2Fp%2FahNTuSct2YFjFhC6%2F" TargetMode="External"/><Relationship Id="rId4" Type="http://schemas.openxmlformats.org/officeDocument/2006/relationships/image" Target="../media/image1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tiktok.com/@juno_okyo/video/7414532506705300737?is_from_webapp=1&amp;web_id=7414513215453398549" TargetMode="External"/><Relationship Id="rId4" Type="http://schemas.openxmlformats.org/officeDocument/2006/relationships/image" Target="../media/image26.png"/><Relationship Id="rId5"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11950" y="1026375"/>
            <a:ext cx="81201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5200">
                <a:solidFill>
                  <a:schemeClr val="dk1"/>
                </a:solidFill>
              </a:rPr>
              <a:t>Donation Lookup Bot</a:t>
            </a:r>
            <a:endParaRPr b="1" sz="5200">
              <a:solidFill>
                <a:schemeClr val="dk1"/>
              </a:solidFill>
            </a:endParaRPr>
          </a:p>
        </p:txBody>
      </p:sp>
      <p:sp>
        <p:nvSpPr>
          <p:cNvPr id="55" name="Google Shape;55;p13"/>
          <p:cNvSpPr txBox="1"/>
          <p:nvPr/>
        </p:nvSpPr>
        <p:spPr>
          <a:xfrm>
            <a:off x="1647300" y="2011575"/>
            <a:ext cx="5849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Chatbot hỗ trợ tra cứu thông tin ủng hộ đồng bào bị ảnh hưởng bởi bão lũ - qua tài khoản Vietcombank 0011001932418 từ 1/9-10/9/2024</a:t>
            </a:r>
            <a:endParaRPr sz="18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1. Phân tích dữ liệu</a:t>
            </a:r>
            <a:endParaRPr b="1" sz="2400">
              <a:solidFill>
                <a:schemeClr val="dk1"/>
              </a:solidFill>
              <a:latin typeface="Roboto"/>
              <a:ea typeface="Roboto"/>
              <a:cs typeface="Roboto"/>
              <a:sym typeface="Roboto"/>
            </a:endParaRPr>
          </a:p>
        </p:txBody>
      </p:sp>
      <p:sp>
        <p:nvSpPr>
          <p:cNvPr id="128" name="Google Shape;128;p22"/>
          <p:cNvSpPr txBox="1"/>
          <p:nvPr/>
        </p:nvSpPr>
        <p:spPr>
          <a:xfrm>
            <a:off x="91300" y="554100"/>
            <a:ext cx="887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Số lượng giao dịch trong từng ngày từ 01/09/2024 đến 11/09/2024</a:t>
            </a:r>
            <a:endParaRPr sz="1800">
              <a:solidFill>
                <a:schemeClr val="dk1"/>
              </a:solidFill>
              <a:latin typeface="Roboto"/>
              <a:ea typeface="Roboto"/>
              <a:cs typeface="Roboto"/>
              <a:sym typeface="Roboto"/>
            </a:endParaRPr>
          </a:p>
        </p:txBody>
      </p:sp>
      <p:pic>
        <p:nvPicPr>
          <p:cNvPr id="129" name="Google Shape;129;p22"/>
          <p:cNvPicPr preferRelativeResize="0"/>
          <p:nvPr/>
        </p:nvPicPr>
        <p:blipFill>
          <a:blip r:embed="rId3">
            <a:alphaModFix/>
          </a:blip>
          <a:stretch>
            <a:fillRect/>
          </a:stretch>
        </p:blipFill>
        <p:spPr>
          <a:xfrm>
            <a:off x="1244250" y="1015800"/>
            <a:ext cx="6655488" cy="382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1. Phân tích dữ liệu</a:t>
            </a:r>
            <a:endParaRPr b="1" sz="2400">
              <a:solidFill>
                <a:schemeClr val="dk1"/>
              </a:solidFill>
              <a:latin typeface="Roboto"/>
              <a:ea typeface="Roboto"/>
              <a:cs typeface="Roboto"/>
              <a:sym typeface="Roboto"/>
            </a:endParaRPr>
          </a:p>
        </p:txBody>
      </p:sp>
      <p:sp>
        <p:nvSpPr>
          <p:cNvPr id="135" name="Google Shape;135;p23"/>
          <p:cNvSpPr txBox="1"/>
          <p:nvPr/>
        </p:nvSpPr>
        <p:spPr>
          <a:xfrm>
            <a:off x="91300" y="554100"/>
            <a:ext cx="887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Số lượng giao dịch trong từng ngày từ 01/09/2024 đến 11/09/2024</a:t>
            </a:r>
            <a:endParaRPr sz="1800">
              <a:solidFill>
                <a:schemeClr val="dk1"/>
              </a:solidFill>
              <a:latin typeface="Roboto"/>
              <a:ea typeface="Roboto"/>
              <a:cs typeface="Roboto"/>
              <a:sym typeface="Roboto"/>
            </a:endParaRPr>
          </a:p>
        </p:txBody>
      </p:sp>
      <p:pic>
        <p:nvPicPr>
          <p:cNvPr id="136" name="Google Shape;136;p23"/>
          <p:cNvPicPr preferRelativeResize="0"/>
          <p:nvPr/>
        </p:nvPicPr>
        <p:blipFill>
          <a:blip r:embed="rId3">
            <a:alphaModFix/>
          </a:blip>
          <a:stretch>
            <a:fillRect/>
          </a:stretch>
        </p:blipFill>
        <p:spPr>
          <a:xfrm>
            <a:off x="1734213" y="1015800"/>
            <a:ext cx="5587865" cy="382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1. Phân tích dữ liệu</a:t>
            </a:r>
            <a:endParaRPr b="1" sz="2400">
              <a:solidFill>
                <a:schemeClr val="dk1"/>
              </a:solidFill>
              <a:latin typeface="Roboto"/>
              <a:ea typeface="Roboto"/>
              <a:cs typeface="Roboto"/>
              <a:sym typeface="Roboto"/>
            </a:endParaRPr>
          </a:p>
        </p:txBody>
      </p:sp>
      <p:sp>
        <p:nvSpPr>
          <p:cNvPr id="142" name="Google Shape;142;p24"/>
          <p:cNvSpPr txBox="1"/>
          <p:nvPr/>
        </p:nvSpPr>
        <p:spPr>
          <a:xfrm>
            <a:off x="135150" y="449050"/>
            <a:ext cx="887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Phân tích nội dung chuyển khoản</a:t>
            </a:r>
            <a:endParaRPr sz="1800">
              <a:solidFill>
                <a:schemeClr val="dk1"/>
              </a:solidFill>
              <a:latin typeface="Roboto"/>
              <a:ea typeface="Roboto"/>
              <a:cs typeface="Roboto"/>
              <a:sym typeface="Roboto"/>
            </a:endParaRPr>
          </a:p>
        </p:txBody>
      </p:sp>
      <p:sp>
        <p:nvSpPr>
          <p:cNvPr id="143" name="Google Shape;143;p24"/>
          <p:cNvSpPr txBox="1"/>
          <p:nvPr/>
        </p:nvSpPr>
        <p:spPr>
          <a:xfrm>
            <a:off x="70925" y="829275"/>
            <a:ext cx="3261600" cy="4405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chemeClr val="accent2"/>
              </a:buClr>
              <a:buSzPts val="1200"/>
              <a:buFont typeface="Roboto"/>
              <a:buChar char="●"/>
            </a:pPr>
            <a:r>
              <a:rPr b="1" lang="vi" sz="1200">
                <a:solidFill>
                  <a:schemeClr val="accent2"/>
                </a:solidFill>
                <a:highlight>
                  <a:srgbClr val="FFFFFF"/>
                </a:highlight>
                <a:latin typeface="Roboto"/>
                <a:ea typeface="Roboto"/>
                <a:cs typeface="Roboto"/>
                <a:sym typeface="Roboto"/>
              </a:rPr>
              <a:t>Từ khóa nổi bật nhất:</a:t>
            </a:r>
            <a:r>
              <a:rPr lang="vi" sz="1200">
                <a:solidFill>
                  <a:schemeClr val="accent2"/>
                </a:solidFill>
                <a:highlight>
                  <a:srgbClr val="FFFFFF"/>
                </a:highlight>
                <a:latin typeface="Roboto"/>
                <a:ea typeface="Roboto"/>
                <a:cs typeface="Roboto"/>
                <a:sym typeface="Roboto"/>
              </a:rPr>
              <a:t> "ung", "ho", "dong", "bao": Đây là từ lớn nhất, chiếm vị trí trung tâm, liên quan đến việc ủng hộ đồng bào bị ảnh hưởng bởi bão lũ</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b="1" lang="vi" sz="1200">
                <a:solidFill>
                  <a:schemeClr val="accent2"/>
                </a:solidFill>
                <a:highlight>
                  <a:srgbClr val="FFFFFF"/>
                </a:highlight>
                <a:latin typeface="Roboto"/>
                <a:ea typeface="Roboto"/>
                <a:cs typeface="Roboto"/>
                <a:sym typeface="Roboto"/>
              </a:rPr>
              <a:t>Nhóm từ liên quan đến ngân hàng và tài chính:</a:t>
            </a:r>
            <a:r>
              <a:rPr lang="vi" sz="1200">
                <a:solidFill>
                  <a:schemeClr val="accent2"/>
                </a:solidFill>
                <a:highlight>
                  <a:srgbClr val="FFFFFF"/>
                </a:highlight>
                <a:latin typeface="Roboto"/>
                <a:ea typeface="Roboto"/>
                <a:cs typeface="Roboto"/>
                <a:sym typeface="Roboto"/>
              </a:rPr>
              <a:t> "CT" (có thể là chuyển tiền, chứng thực), "chuyen tien", "Swift", "Vietcombank", "BFTV", "VCB", "Telex", "TRO" (có thể là trợ lý) "Quoc te" (quốc tế), "toi" (tới), "tu" (từ), "dong bao" (đồng bào)</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b="1" lang="vi" sz="1200">
                <a:solidFill>
                  <a:schemeClr val="accent2"/>
                </a:solidFill>
                <a:highlight>
                  <a:srgbClr val="FFFFFF"/>
                </a:highlight>
                <a:latin typeface="Roboto"/>
                <a:ea typeface="Roboto"/>
                <a:cs typeface="Roboto"/>
                <a:sym typeface="Roboto"/>
              </a:rPr>
              <a:t>Tên địa danh và khu vực:</a:t>
            </a:r>
            <a:r>
              <a:rPr lang="vi" sz="1200">
                <a:solidFill>
                  <a:schemeClr val="accent2"/>
                </a:solidFill>
                <a:highlight>
                  <a:srgbClr val="FFFFFF"/>
                </a:highlight>
                <a:latin typeface="Roboto"/>
                <a:ea typeface="Roboto"/>
                <a:cs typeface="Roboto"/>
                <a:sym typeface="Roboto"/>
              </a:rPr>
              <a:t> "HANOI", "mien Bac" (miền Bắc), "AVENUE", "KHAI AVENUE"</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b="1" lang="vi" sz="1200">
                <a:solidFill>
                  <a:schemeClr val="accent2"/>
                </a:solidFill>
                <a:highlight>
                  <a:srgbClr val="FFFFFF"/>
                </a:highlight>
                <a:latin typeface="Roboto"/>
                <a:ea typeface="Roboto"/>
                <a:cs typeface="Roboto"/>
                <a:sym typeface="Roboto"/>
              </a:rPr>
              <a:t>Tên người hoặc phần của tên:</a:t>
            </a:r>
            <a:r>
              <a:rPr lang="vi" sz="1200">
                <a:solidFill>
                  <a:schemeClr val="accent2"/>
                </a:solidFill>
                <a:highlight>
                  <a:srgbClr val="FFFFFF"/>
                </a:highlight>
                <a:latin typeface="Roboto"/>
                <a:ea typeface="Roboto"/>
                <a:cs typeface="Roboto"/>
                <a:sym typeface="Roboto"/>
              </a:rPr>
              <a:t> "NGUYEN", "THI", "TW" (có thể là Trung ương)</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b="1" lang="vi" sz="1200">
                <a:solidFill>
                  <a:schemeClr val="accent2"/>
                </a:solidFill>
                <a:highlight>
                  <a:srgbClr val="FFFFFF"/>
                </a:highlight>
                <a:latin typeface="Roboto"/>
                <a:ea typeface="Roboto"/>
                <a:cs typeface="Roboto"/>
                <a:sym typeface="Roboto"/>
              </a:rPr>
              <a:t>Các từ khác:</a:t>
            </a:r>
            <a:r>
              <a:rPr lang="vi" sz="1200">
                <a:solidFill>
                  <a:schemeClr val="accent2"/>
                </a:solidFill>
                <a:highlight>
                  <a:srgbClr val="FFFFFF"/>
                </a:highlight>
                <a:latin typeface="Roboto"/>
                <a:ea typeface="Roboto"/>
                <a:cs typeface="Roboto"/>
                <a:sym typeface="Roboto"/>
              </a:rPr>
              <a:t> "Yagi": Tên của cơn bão gây thiệt hại "VN": Viết tắt của Việt Nam</a:t>
            </a:r>
            <a:endParaRPr b="1">
              <a:solidFill>
                <a:schemeClr val="dk1"/>
              </a:solidFill>
              <a:latin typeface="Roboto"/>
              <a:ea typeface="Roboto"/>
              <a:cs typeface="Roboto"/>
              <a:sym typeface="Roboto"/>
            </a:endParaRPr>
          </a:p>
        </p:txBody>
      </p:sp>
      <p:pic>
        <p:nvPicPr>
          <p:cNvPr id="144" name="Google Shape;144;p24"/>
          <p:cNvPicPr preferRelativeResize="0"/>
          <p:nvPr/>
        </p:nvPicPr>
        <p:blipFill>
          <a:blip r:embed="rId3">
            <a:alphaModFix/>
          </a:blip>
          <a:stretch>
            <a:fillRect/>
          </a:stretch>
        </p:blipFill>
        <p:spPr>
          <a:xfrm>
            <a:off x="3402275" y="1015800"/>
            <a:ext cx="5562715" cy="2954700"/>
          </a:xfrm>
          <a:prstGeom prst="rect">
            <a:avLst/>
          </a:prstGeom>
          <a:noFill/>
          <a:ln>
            <a:noFill/>
          </a:ln>
        </p:spPr>
      </p:pic>
      <p:sp>
        <p:nvSpPr>
          <p:cNvPr id="145" name="Google Shape;145;p24"/>
          <p:cNvSpPr txBox="1"/>
          <p:nvPr/>
        </p:nvSpPr>
        <p:spPr>
          <a:xfrm>
            <a:off x="4504686" y="3970500"/>
            <a:ext cx="33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solidFill>
                  <a:schemeClr val="dk1"/>
                </a:solidFill>
                <a:latin typeface="Roboto"/>
                <a:ea typeface="Roboto"/>
                <a:cs typeface="Roboto"/>
                <a:sym typeface="Roboto"/>
              </a:rPr>
              <a:t>Word clouds được vẽ từ file dữ liệu .csv</a:t>
            </a:r>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1. Phân tích dữ liệu</a:t>
            </a:r>
            <a:endParaRPr b="1" sz="2400">
              <a:solidFill>
                <a:schemeClr val="dk1"/>
              </a:solidFill>
              <a:latin typeface="Roboto"/>
              <a:ea typeface="Roboto"/>
              <a:cs typeface="Roboto"/>
              <a:sym typeface="Roboto"/>
            </a:endParaRPr>
          </a:p>
        </p:txBody>
      </p:sp>
      <p:sp>
        <p:nvSpPr>
          <p:cNvPr id="151" name="Google Shape;151;p25"/>
          <p:cNvSpPr txBox="1"/>
          <p:nvPr/>
        </p:nvSpPr>
        <p:spPr>
          <a:xfrm>
            <a:off x="135150" y="449050"/>
            <a:ext cx="604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Các n-gram theo thứ tự giảm dần</a:t>
            </a:r>
            <a:endParaRPr sz="1800">
              <a:solidFill>
                <a:schemeClr val="dk1"/>
              </a:solidFill>
              <a:latin typeface="Roboto"/>
              <a:ea typeface="Roboto"/>
              <a:cs typeface="Roboto"/>
              <a:sym typeface="Roboto"/>
            </a:endParaRPr>
          </a:p>
        </p:txBody>
      </p:sp>
      <p:pic>
        <p:nvPicPr>
          <p:cNvPr id="152" name="Google Shape;152;p25"/>
          <p:cNvPicPr preferRelativeResize="0"/>
          <p:nvPr/>
        </p:nvPicPr>
        <p:blipFill>
          <a:blip r:embed="rId3">
            <a:alphaModFix/>
          </a:blip>
          <a:stretch>
            <a:fillRect/>
          </a:stretch>
        </p:blipFill>
        <p:spPr>
          <a:xfrm>
            <a:off x="447913" y="849975"/>
            <a:ext cx="1517650" cy="4369724"/>
          </a:xfrm>
          <a:prstGeom prst="rect">
            <a:avLst/>
          </a:prstGeom>
          <a:noFill/>
          <a:ln>
            <a:noFill/>
          </a:ln>
        </p:spPr>
      </p:pic>
      <p:pic>
        <p:nvPicPr>
          <p:cNvPr id="153" name="Google Shape;153;p25"/>
          <p:cNvPicPr preferRelativeResize="0"/>
          <p:nvPr/>
        </p:nvPicPr>
        <p:blipFill>
          <a:blip r:embed="rId4">
            <a:alphaModFix/>
          </a:blip>
          <a:stretch>
            <a:fillRect/>
          </a:stretch>
        </p:blipFill>
        <p:spPr>
          <a:xfrm>
            <a:off x="2056863" y="849975"/>
            <a:ext cx="1754865" cy="4217324"/>
          </a:xfrm>
          <a:prstGeom prst="rect">
            <a:avLst/>
          </a:prstGeom>
          <a:noFill/>
          <a:ln>
            <a:noFill/>
          </a:ln>
        </p:spPr>
      </p:pic>
      <p:pic>
        <p:nvPicPr>
          <p:cNvPr id="154" name="Google Shape;154;p25"/>
          <p:cNvPicPr preferRelativeResize="0"/>
          <p:nvPr/>
        </p:nvPicPr>
        <p:blipFill>
          <a:blip r:embed="rId5">
            <a:alphaModFix/>
          </a:blip>
          <a:stretch>
            <a:fillRect/>
          </a:stretch>
        </p:blipFill>
        <p:spPr>
          <a:xfrm>
            <a:off x="3811738" y="888075"/>
            <a:ext cx="2220697" cy="4141125"/>
          </a:xfrm>
          <a:prstGeom prst="rect">
            <a:avLst/>
          </a:prstGeom>
          <a:noFill/>
          <a:ln>
            <a:noFill/>
          </a:ln>
        </p:spPr>
      </p:pic>
      <p:pic>
        <p:nvPicPr>
          <p:cNvPr id="155" name="Google Shape;155;p25"/>
          <p:cNvPicPr preferRelativeResize="0"/>
          <p:nvPr/>
        </p:nvPicPr>
        <p:blipFill>
          <a:blip r:embed="rId6">
            <a:alphaModFix/>
          </a:blip>
          <a:stretch>
            <a:fillRect/>
          </a:stretch>
        </p:blipFill>
        <p:spPr>
          <a:xfrm>
            <a:off x="6184837" y="849975"/>
            <a:ext cx="2511253" cy="4141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1. Phân tích dữ liệu</a:t>
            </a:r>
            <a:endParaRPr b="1" sz="2400">
              <a:solidFill>
                <a:schemeClr val="dk1"/>
              </a:solidFill>
              <a:latin typeface="Roboto"/>
              <a:ea typeface="Roboto"/>
              <a:cs typeface="Roboto"/>
              <a:sym typeface="Roboto"/>
            </a:endParaRPr>
          </a:p>
        </p:txBody>
      </p:sp>
      <p:sp>
        <p:nvSpPr>
          <p:cNvPr id="161" name="Google Shape;161;p26"/>
          <p:cNvSpPr txBox="1"/>
          <p:nvPr/>
        </p:nvSpPr>
        <p:spPr>
          <a:xfrm>
            <a:off x="135150" y="449050"/>
            <a:ext cx="604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Bi-gram với các giá trị count=1, &gt;=100, &gt;=1000</a:t>
            </a:r>
            <a:endParaRPr sz="1800">
              <a:solidFill>
                <a:schemeClr val="dk1"/>
              </a:solidFill>
              <a:latin typeface="Roboto"/>
              <a:ea typeface="Roboto"/>
              <a:cs typeface="Roboto"/>
              <a:sym typeface="Roboto"/>
            </a:endParaRPr>
          </a:p>
        </p:txBody>
      </p:sp>
      <p:pic>
        <p:nvPicPr>
          <p:cNvPr id="162" name="Google Shape;162;p26"/>
          <p:cNvPicPr preferRelativeResize="0"/>
          <p:nvPr/>
        </p:nvPicPr>
        <p:blipFill>
          <a:blip r:embed="rId3">
            <a:alphaModFix/>
          </a:blip>
          <a:stretch>
            <a:fillRect/>
          </a:stretch>
        </p:blipFill>
        <p:spPr>
          <a:xfrm>
            <a:off x="135150" y="910750"/>
            <a:ext cx="2654250" cy="4145088"/>
          </a:xfrm>
          <a:prstGeom prst="rect">
            <a:avLst/>
          </a:prstGeom>
          <a:noFill/>
          <a:ln>
            <a:noFill/>
          </a:ln>
        </p:spPr>
      </p:pic>
      <p:pic>
        <p:nvPicPr>
          <p:cNvPr id="163" name="Google Shape;163;p26"/>
          <p:cNvPicPr preferRelativeResize="0"/>
          <p:nvPr/>
        </p:nvPicPr>
        <p:blipFill>
          <a:blip r:embed="rId4">
            <a:alphaModFix/>
          </a:blip>
          <a:stretch>
            <a:fillRect/>
          </a:stretch>
        </p:blipFill>
        <p:spPr>
          <a:xfrm>
            <a:off x="2896925" y="910750"/>
            <a:ext cx="1235148" cy="4145100"/>
          </a:xfrm>
          <a:prstGeom prst="rect">
            <a:avLst/>
          </a:prstGeom>
          <a:noFill/>
          <a:ln>
            <a:noFill/>
          </a:ln>
        </p:spPr>
      </p:pic>
      <p:pic>
        <p:nvPicPr>
          <p:cNvPr id="164" name="Google Shape;164;p26"/>
          <p:cNvPicPr preferRelativeResize="0"/>
          <p:nvPr/>
        </p:nvPicPr>
        <p:blipFill>
          <a:blip r:embed="rId5">
            <a:alphaModFix/>
          </a:blip>
          <a:stretch>
            <a:fillRect/>
          </a:stretch>
        </p:blipFill>
        <p:spPr>
          <a:xfrm>
            <a:off x="4239600" y="910742"/>
            <a:ext cx="1235150" cy="4145109"/>
          </a:xfrm>
          <a:prstGeom prst="rect">
            <a:avLst/>
          </a:prstGeom>
          <a:noFill/>
          <a:ln>
            <a:noFill/>
          </a:ln>
        </p:spPr>
      </p:pic>
      <p:sp>
        <p:nvSpPr>
          <p:cNvPr id="165" name="Google Shape;165;p26"/>
          <p:cNvSpPr txBox="1"/>
          <p:nvPr/>
        </p:nvSpPr>
        <p:spPr>
          <a:xfrm>
            <a:off x="5749175" y="1548150"/>
            <a:ext cx="30000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100">
                <a:solidFill>
                  <a:schemeClr val="dk1"/>
                </a:solidFill>
              </a:rPr>
              <a:t>- </a:t>
            </a:r>
            <a:r>
              <a:rPr lang="vi" sz="1100">
                <a:solidFill>
                  <a:schemeClr val="dk1"/>
                </a:solidFill>
              </a:rPr>
              <a:t>Bi-grams với count = 1 phản ánh những giao dịch cụ thể, không lặp lại và chứa mã số giao dịch chi tiết.</a:t>
            </a:r>
            <a:endParaRPr sz="1100">
              <a:solidFill>
                <a:schemeClr val="dk1"/>
              </a:solidFill>
            </a:endParaRPr>
          </a:p>
          <a:p>
            <a:pPr indent="0" lvl="0" marL="0" rtl="0" algn="l">
              <a:spcBef>
                <a:spcPts val="0"/>
              </a:spcBef>
              <a:spcAft>
                <a:spcPts val="0"/>
              </a:spcAft>
              <a:buNone/>
            </a:pPr>
            <a:r>
              <a:rPr b="1" lang="vi" sz="1100">
                <a:solidFill>
                  <a:schemeClr val="dk1"/>
                </a:solidFill>
              </a:rPr>
              <a:t>- </a:t>
            </a:r>
            <a:r>
              <a:rPr lang="vi" sz="1100">
                <a:solidFill>
                  <a:schemeClr val="dk1"/>
                </a:solidFill>
              </a:rPr>
              <a:t>Bi-grams với count ≥ 100 liên quan đến tên cá nhân, tổ chức quen thuộc và các cụm từ phổ biến trong cứu trợ.</a:t>
            </a:r>
            <a:endParaRPr sz="1100">
              <a:solidFill>
                <a:schemeClr val="dk1"/>
              </a:solidFill>
            </a:endParaRPr>
          </a:p>
          <a:p>
            <a:pPr indent="0" lvl="0" marL="0" rtl="0" algn="l">
              <a:spcBef>
                <a:spcPts val="0"/>
              </a:spcBef>
              <a:spcAft>
                <a:spcPts val="0"/>
              </a:spcAft>
              <a:buNone/>
            </a:pPr>
            <a:r>
              <a:rPr b="1" lang="vi" sz="1100">
                <a:solidFill>
                  <a:schemeClr val="dk1"/>
                </a:solidFill>
              </a:rPr>
              <a:t>- </a:t>
            </a:r>
            <a:r>
              <a:rPr lang="vi" sz="1100">
                <a:solidFill>
                  <a:schemeClr val="dk1"/>
                </a:solidFill>
              </a:rPr>
              <a:t>Bi-grams với count ≥ 1000 tập trung vào việc </a:t>
            </a:r>
            <a:r>
              <a:rPr b="1" lang="vi" sz="1100">
                <a:solidFill>
                  <a:schemeClr val="dk1"/>
                </a:solidFill>
              </a:rPr>
              <a:t>quyên góp</a:t>
            </a:r>
            <a:r>
              <a:rPr lang="vi" sz="1100">
                <a:solidFill>
                  <a:schemeClr val="dk1"/>
                </a:solidFill>
              </a:rPr>
              <a:t>, </a:t>
            </a:r>
            <a:r>
              <a:rPr b="1" lang="vi" sz="1100">
                <a:solidFill>
                  <a:schemeClr val="dk1"/>
                </a:solidFill>
              </a:rPr>
              <a:t>chuyển khoản</a:t>
            </a:r>
            <a:r>
              <a:rPr lang="vi" sz="1100">
                <a:solidFill>
                  <a:schemeClr val="dk1"/>
                </a:solidFill>
              </a:rPr>
              <a:t>, và phản ánh thiệt hại do thiên tai, cho thấy các giao dịch cứu trợ có tính hệ thống và thường xuyên.</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1. Phân tích dữ liệu</a:t>
            </a:r>
            <a:endParaRPr b="1" sz="2400">
              <a:solidFill>
                <a:schemeClr val="dk1"/>
              </a:solidFill>
              <a:latin typeface="Roboto"/>
              <a:ea typeface="Roboto"/>
              <a:cs typeface="Roboto"/>
              <a:sym typeface="Roboto"/>
            </a:endParaRPr>
          </a:p>
        </p:txBody>
      </p:sp>
      <p:sp>
        <p:nvSpPr>
          <p:cNvPr id="171" name="Google Shape;171;p27"/>
          <p:cNvSpPr txBox="1"/>
          <p:nvPr/>
        </p:nvSpPr>
        <p:spPr>
          <a:xfrm>
            <a:off x="135150" y="449050"/>
            <a:ext cx="604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Tri</a:t>
            </a:r>
            <a:r>
              <a:rPr lang="vi" sz="1800">
                <a:solidFill>
                  <a:schemeClr val="dk1"/>
                </a:solidFill>
                <a:latin typeface="Roboto"/>
                <a:ea typeface="Roboto"/>
                <a:cs typeface="Roboto"/>
                <a:sym typeface="Roboto"/>
              </a:rPr>
              <a:t>-gram với các giá trị count=1, &gt;=100, &gt;=1000</a:t>
            </a:r>
            <a:endParaRPr sz="1800">
              <a:solidFill>
                <a:schemeClr val="dk1"/>
              </a:solidFill>
              <a:latin typeface="Roboto"/>
              <a:ea typeface="Roboto"/>
              <a:cs typeface="Roboto"/>
              <a:sym typeface="Roboto"/>
            </a:endParaRPr>
          </a:p>
        </p:txBody>
      </p:sp>
      <p:sp>
        <p:nvSpPr>
          <p:cNvPr id="172" name="Google Shape;172;p27"/>
          <p:cNvSpPr txBox="1"/>
          <p:nvPr/>
        </p:nvSpPr>
        <p:spPr>
          <a:xfrm>
            <a:off x="6074200" y="1413550"/>
            <a:ext cx="30000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100">
                <a:solidFill>
                  <a:schemeClr val="dk1"/>
                </a:solidFill>
              </a:rPr>
              <a:t>- </a:t>
            </a:r>
            <a:r>
              <a:rPr lang="vi" sz="1100">
                <a:solidFill>
                  <a:schemeClr val="dk1"/>
                </a:solidFill>
              </a:rPr>
              <a:t>Tri-grams với count = 1 phản ánh các giao dịch riêng lẻ, thường bao gồm mã giao dịch cụ thể và tên cá nhân. </a:t>
            </a:r>
            <a:endParaRPr sz="1100">
              <a:solidFill>
                <a:schemeClr val="dk1"/>
              </a:solidFill>
            </a:endParaRPr>
          </a:p>
          <a:p>
            <a:pPr indent="0" lvl="0" marL="0" rtl="0" algn="l">
              <a:spcBef>
                <a:spcPts val="0"/>
              </a:spcBef>
              <a:spcAft>
                <a:spcPts val="0"/>
              </a:spcAft>
              <a:buNone/>
            </a:pPr>
            <a:r>
              <a:rPr b="1" lang="vi" sz="1100">
                <a:solidFill>
                  <a:schemeClr val="dk1"/>
                </a:solidFill>
              </a:rPr>
              <a:t>- </a:t>
            </a:r>
            <a:r>
              <a:rPr lang="vi" sz="1100">
                <a:solidFill>
                  <a:schemeClr val="dk1"/>
                </a:solidFill>
              </a:rPr>
              <a:t>Tri-grams với count ≥ 100 thể hiện sự tham gia mạnh mẽ của các cá nhân, tổ chức trong các hoạt động từ thiện liên quan đến lũ lụt. </a:t>
            </a:r>
            <a:br>
              <a:rPr lang="vi" sz="1100">
                <a:solidFill>
                  <a:schemeClr val="dk1"/>
                </a:solidFill>
              </a:rPr>
            </a:br>
            <a:r>
              <a:rPr b="1" lang="vi" sz="1100">
                <a:solidFill>
                  <a:schemeClr val="dk1"/>
                </a:solidFill>
              </a:rPr>
              <a:t>- </a:t>
            </a:r>
            <a:r>
              <a:rPr lang="vi" sz="1100">
                <a:solidFill>
                  <a:schemeClr val="dk1"/>
                </a:solidFill>
              </a:rPr>
              <a:t>Tri-grams với count ≥ 1000 cho thấy sự phổ biến của các cụm từ liên quan đến quyên góp, cứu trợ và thiệt hại do thiên tai, với nhiều giao dịch liên quan đến các vùng bị ảnh hưởng bởi bão lụt.</a:t>
            </a:r>
            <a:endParaRPr sz="1100">
              <a:solidFill>
                <a:schemeClr val="dk1"/>
              </a:solidFill>
            </a:endParaRPr>
          </a:p>
        </p:txBody>
      </p:sp>
      <p:pic>
        <p:nvPicPr>
          <p:cNvPr id="173" name="Google Shape;173;p27"/>
          <p:cNvPicPr preferRelativeResize="0"/>
          <p:nvPr/>
        </p:nvPicPr>
        <p:blipFill>
          <a:blip r:embed="rId3">
            <a:alphaModFix/>
          </a:blip>
          <a:stretch>
            <a:fillRect/>
          </a:stretch>
        </p:blipFill>
        <p:spPr>
          <a:xfrm>
            <a:off x="152400" y="1063150"/>
            <a:ext cx="2504970" cy="3927950"/>
          </a:xfrm>
          <a:prstGeom prst="rect">
            <a:avLst/>
          </a:prstGeom>
          <a:noFill/>
          <a:ln>
            <a:noFill/>
          </a:ln>
        </p:spPr>
      </p:pic>
      <p:pic>
        <p:nvPicPr>
          <p:cNvPr id="174" name="Google Shape;174;p27"/>
          <p:cNvPicPr preferRelativeResize="0"/>
          <p:nvPr/>
        </p:nvPicPr>
        <p:blipFill>
          <a:blip r:embed="rId4">
            <a:alphaModFix/>
          </a:blip>
          <a:stretch>
            <a:fillRect/>
          </a:stretch>
        </p:blipFill>
        <p:spPr>
          <a:xfrm>
            <a:off x="2718797" y="1063150"/>
            <a:ext cx="1359910" cy="3927951"/>
          </a:xfrm>
          <a:prstGeom prst="rect">
            <a:avLst/>
          </a:prstGeom>
          <a:noFill/>
          <a:ln>
            <a:noFill/>
          </a:ln>
        </p:spPr>
      </p:pic>
      <p:pic>
        <p:nvPicPr>
          <p:cNvPr id="175" name="Google Shape;175;p27"/>
          <p:cNvPicPr preferRelativeResize="0"/>
          <p:nvPr/>
        </p:nvPicPr>
        <p:blipFill>
          <a:blip r:embed="rId5">
            <a:alphaModFix/>
          </a:blip>
          <a:stretch>
            <a:fillRect/>
          </a:stretch>
        </p:blipFill>
        <p:spPr>
          <a:xfrm>
            <a:off x="4230478" y="1063150"/>
            <a:ext cx="1691955" cy="392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nvSpPr>
        <p:spPr>
          <a:xfrm>
            <a:off x="2607300" y="1925250"/>
            <a:ext cx="39294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600">
                <a:solidFill>
                  <a:schemeClr val="dk1"/>
                </a:solidFill>
                <a:latin typeface="Roboto"/>
                <a:ea typeface="Roboto"/>
                <a:cs typeface="Roboto"/>
                <a:sym typeface="Roboto"/>
              </a:rPr>
              <a:t>2. Các chức năng chính của bot</a:t>
            </a:r>
            <a:endParaRPr b="1" sz="36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2. Các chức năng chính của bot</a:t>
            </a:r>
            <a:endParaRPr b="1" sz="2400">
              <a:solidFill>
                <a:schemeClr val="dk1"/>
              </a:solidFill>
              <a:latin typeface="Roboto"/>
              <a:ea typeface="Roboto"/>
              <a:cs typeface="Roboto"/>
              <a:sym typeface="Roboto"/>
            </a:endParaRPr>
          </a:p>
        </p:txBody>
      </p:sp>
      <p:sp>
        <p:nvSpPr>
          <p:cNvPr id="186" name="Google Shape;186;p29"/>
          <p:cNvSpPr txBox="1"/>
          <p:nvPr/>
        </p:nvSpPr>
        <p:spPr>
          <a:xfrm>
            <a:off x="1387650" y="706875"/>
            <a:ext cx="63687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Char char="-"/>
            </a:pPr>
            <a:r>
              <a:rPr lang="vi">
                <a:solidFill>
                  <a:schemeClr val="dk1"/>
                </a:solidFill>
                <a:latin typeface="Roboto"/>
                <a:ea typeface="Roboto"/>
                <a:cs typeface="Roboto"/>
                <a:sym typeface="Roboto"/>
              </a:rPr>
              <a:t>Truy vấn thông tin giao dịch</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vi">
                <a:solidFill>
                  <a:schemeClr val="dk1"/>
                </a:solidFill>
                <a:latin typeface="Roboto"/>
                <a:ea typeface="Roboto"/>
                <a:cs typeface="Roboto"/>
                <a:sym typeface="Roboto"/>
              </a:rPr>
              <a:t>Tính tổng số tiền ủng hộ trong khoảng thời gian nhất định.</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vi">
                <a:solidFill>
                  <a:schemeClr val="dk1"/>
                </a:solidFill>
                <a:latin typeface="Roboto"/>
                <a:ea typeface="Roboto"/>
                <a:cs typeface="Roboto"/>
                <a:sym typeface="Roboto"/>
              </a:rPr>
              <a:t>Vẽ biểu đồ thể hiện số lượng giao dịch trong khoảng thời gian nhất định.</a:t>
            </a:r>
            <a:endParaRPr>
              <a:solidFill>
                <a:schemeClr val="dk1"/>
              </a:solidFill>
              <a:latin typeface="Roboto"/>
              <a:ea typeface="Roboto"/>
              <a:cs typeface="Roboto"/>
              <a:sym typeface="Roboto"/>
            </a:endParaRPr>
          </a:p>
        </p:txBody>
      </p:sp>
      <p:sp>
        <p:nvSpPr>
          <p:cNvPr id="187" name="Google Shape;187;p29"/>
          <p:cNvSpPr txBox="1"/>
          <p:nvPr/>
        </p:nvSpPr>
        <p:spPr>
          <a:xfrm>
            <a:off x="3398488" y="3779150"/>
            <a:ext cx="22485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vi">
                <a:solidFill>
                  <a:schemeClr val="dk1"/>
                </a:solidFill>
                <a:latin typeface="Roboto"/>
                <a:ea typeface="Roboto"/>
                <a:cs typeface="Roboto"/>
                <a:sym typeface="Roboto"/>
              </a:rPr>
              <a:t>Luồng hoạt động cơ bản</a:t>
            </a:r>
            <a:endParaRPr b="1">
              <a:solidFill>
                <a:schemeClr val="dk1"/>
              </a:solidFill>
              <a:latin typeface="Roboto"/>
              <a:ea typeface="Roboto"/>
              <a:cs typeface="Roboto"/>
              <a:sym typeface="Roboto"/>
            </a:endParaRPr>
          </a:p>
        </p:txBody>
      </p:sp>
      <p:grpSp>
        <p:nvGrpSpPr>
          <p:cNvPr id="188" name="Google Shape;188;p29"/>
          <p:cNvGrpSpPr/>
          <p:nvPr/>
        </p:nvGrpSpPr>
        <p:grpSpPr>
          <a:xfrm>
            <a:off x="525525" y="2131375"/>
            <a:ext cx="1998700" cy="1451075"/>
            <a:chOff x="345900" y="1143750"/>
            <a:chExt cx="1998700" cy="1451075"/>
          </a:xfrm>
        </p:grpSpPr>
        <p:pic>
          <p:nvPicPr>
            <p:cNvPr id="189" name="Google Shape;189;p29"/>
            <p:cNvPicPr preferRelativeResize="0"/>
            <p:nvPr/>
          </p:nvPicPr>
          <p:blipFill>
            <a:blip r:embed="rId3">
              <a:alphaModFix/>
            </a:blip>
            <a:stretch>
              <a:fillRect/>
            </a:stretch>
          </p:blipFill>
          <p:spPr>
            <a:xfrm>
              <a:off x="345900" y="1143750"/>
              <a:ext cx="1998700" cy="1112375"/>
            </a:xfrm>
            <a:prstGeom prst="rect">
              <a:avLst/>
            </a:prstGeom>
            <a:noFill/>
            <a:ln>
              <a:noFill/>
            </a:ln>
          </p:spPr>
        </p:pic>
        <p:sp>
          <p:nvSpPr>
            <p:cNvPr id="190" name="Google Shape;190;p29"/>
            <p:cNvSpPr txBox="1"/>
            <p:nvPr/>
          </p:nvSpPr>
          <p:spPr>
            <a:xfrm>
              <a:off x="799025" y="2256125"/>
              <a:ext cx="9702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vi" sz="1000">
                  <a:solidFill>
                    <a:schemeClr val="dk1"/>
                  </a:solidFill>
                  <a:latin typeface="Roboto"/>
                  <a:ea typeface="Roboto"/>
                  <a:cs typeface="Roboto"/>
                  <a:sym typeface="Roboto"/>
                </a:rPr>
                <a:t>Conversation</a:t>
              </a:r>
              <a:endParaRPr b="1" sz="1000"/>
            </a:p>
          </p:txBody>
        </p:sp>
      </p:grpSp>
      <p:cxnSp>
        <p:nvCxnSpPr>
          <p:cNvPr id="191" name="Google Shape;191;p29"/>
          <p:cNvCxnSpPr/>
          <p:nvPr/>
        </p:nvCxnSpPr>
        <p:spPr>
          <a:xfrm>
            <a:off x="2576825" y="2579113"/>
            <a:ext cx="1054200" cy="9900"/>
          </a:xfrm>
          <a:prstGeom prst="straightConnector1">
            <a:avLst/>
          </a:prstGeom>
          <a:noFill/>
          <a:ln cap="flat" cmpd="sng" w="38100">
            <a:solidFill>
              <a:schemeClr val="dk1"/>
            </a:solidFill>
            <a:prstDash val="solid"/>
            <a:round/>
            <a:headEnd len="med" w="med" type="none"/>
            <a:tailEnd len="med" w="med" type="triangle"/>
          </a:ln>
        </p:spPr>
      </p:cxnSp>
      <p:grpSp>
        <p:nvGrpSpPr>
          <p:cNvPr id="192" name="Google Shape;192;p29"/>
          <p:cNvGrpSpPr/>
          <p:nvPr/>
        </p:nvGrpSpPr>
        <p:grpSpPr>
          <a:xfrm>
            <a:off x="3870275" y="2423388"/>
            <a:ext cx="1304925" cy="1034025"/>
            <a:chOff x="3520850" y="1435750"/>
            <a:chExt cx="1304925" cy="1034025"/>
          </a:xfrm>
        </p:grpSpPr>
        <p:pic>
          <p:nvPicPr>
            <p:cNvPr id="193" name="Google Shape;193;p29"/>
            <p:cNvPicPr preferRelativeResize="0"/>
            <p:nvPr/>
          </p:nvPicPr>
          <p:blipFill>
            <a:blip r:embed="rId4">
              <a:alphaModFix/>
            </a:blip>
            <a:stretch>
              <a:fillRect/>
            </a:stretch>
          </p:blipFill>
          <p:spPr>
            <a:xfrm>
              <a:off x="3520850" y="1435750"/>
              <a:ext cx="1304925" cy="695325"/>
            </a:xfrm>
            <a:prstGeom prst="rect">
              <a:avLst/>
            </a:prstGeom>
            <a:noFill/>
            <a:ln>
              <a:noFill/>
            </a:ln>
          </p:spPr>
        </p:pic>
        <p:sp>
          <p:nvSpPr>
            <p:cNvPr id="194" name="Google Shape;194;p29"/>
            <p:cNvSpPr txBox="1"/>
            <p:nvPr/>
          </p:nvSpPr>
          <p:spPr>
            <a:xfrm>
              <a:off x="3844508" y="2131075"/>
              <a:ext cx="6576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vi" sz="1000">
                  <a:solidFill>
                    <a:schemeClr val="dk1"/>
                  </a:solidFill>
                  <a:latin typeface="Roboto"/>
                  <a:ea typeface="Roboto"/>
                  <a:cs typeface="Roboto"/>
                  <a:sym typeface="Roboto"/>
                </a:rPr>
                <a:t>Chatbot</a:t>
              </a:r>
              <a:endParaRPr b="1" sz="1000"/>
            </a:p>
          </p:txBody>
        </p:sp>
      </p:grpSp>
      <p:sp>
        <p:nvSpPr>
          <p:cNvPr id="195" name="Google Shape;195;p29"/>
          <p:cNvSpPr txBox="1"/>
          <p:nvPr/>
        </p:nvSpPr>
        <p:spPr>
          <a:xfrm>
            <a:off x="2524225" y="2250325"/>
            <a:ext cx="10236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sz="1000">
                <a:solidFill>
                  <a:schemeClr val="dk1"/>
                </a:solidFill>
                <a:latin typeface="Roboto"/>
                <a:ea typeface="Roboto"/>
                <a:cs typeface="Roboto"/>
                <a:sym typeface="Roboto"/>
              </a:rPr>
              <a:t>user message</a:t>
            </a:r>
            <a:endParaRPr sz="1000"/>
          </a:p>
        </p:txBody>
      </p:sp>
      <p:grpSp>
        <p:nvGrpSpPr>
          <p:cNvPr id="196" name="Google Shape;196;p29"/>
          <p:cNvGrpSpPr/>
          <p:nvPr/>
        </p:nvGrpSpPr>
        <p:grpSpPr>
          <a:xfrm>
            <a:off x="6694425" y="2367663"/>
            <a:ext cx="1924050" cy="978488"/>
            <a:chOff x="6507950" y="2138213"/>
            <a:chExt cx="1924050" cy="978488"/>
          </a:xfrm>
        </p:grpSpPr>
        <p:pic>
          <p:nvPicPr>
            <p:cNvPr id="197" name="Google Shape;197;p29"/>
            <p:cNvPicPr preferRelativeResize="0"/>
            <p:nvPr/>
          </p:nvPicPr>
          <p:blipFill>
            <a:blip r:embed="rId5">
              <a:alphaModFix/>
            </a:blip>
            <a:stretch>
              <a:fillRect/>
            </a:stretch>
          </p:blipFill>
          <p:spPr>
            <a:xfrm>
              <a:off x="6507950" y="2138213"/>
              <a:ext cx="1924050" cy="762000"/>
            </a:xfrm>
            <a:prstGeom prst="rect">
              <a:avLst/>
            </a:prstGeom>
            <a:noFill/>
            <a:ln>
              <a:noFill/>
            </a:ln>
          </p:spPr>
        </p:pic>
        <p:sp>
          <p:nvSpPr>
            <p:cNvPr id="198" name="Google Shape;198;p29"/>
            <p:cNvSpPr txBox="1"/>
            <p:nvPr/>
          </p:nvSpPr>
          <p:spPr>
            <a:xfrm>
              <a:off x="7084025" y="2778000"/>
              <a:ext cx="7719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vi" sz="1000">
                  <a:solidFill>
                    <a:schemeClr val="dk1"/>
                  </a:solidFill>
                  <a:latin typeface="Roboto"/>
                  <a:ea typeface="Roboto"/>
                  <a:cs typeface="Roboto"/>
                  <a:sym typeface="Roboto"/>
                </a:rPr>
                <a:t>Database</a:t>
              </a:r>
              <a:endParaRPr b="1" sz="1000"/>
            </a:p>
          </p:txBody>
        </p:sp>
      </p:grpSp>
      <p:cxnSp>
        <p:nvCxnSpPr>
          <p:cNvPr id="199" name="Google Shape;199;p29"/>
          <p:cNvCxnSpPr/>
          <p:nvPr/>
        </p:nvCxnSpPr>
        <p:spPr>
          <a:xfrm>
            <a:off x="5489188" y="2589013"/>
            <a:ext cx="1054200" cy="9900"/>
          </a:xfrm>
          <a:prstGeom prst="straightConnector1">
            <a:avLst/>
          </a:prstGeom>
          <a:noFill/>
          <a:ln cap="flat" cmpd="sng" w="38100">
            <a:solidFill>
              <a:schemeClr val="dk1"/>
            </a:solidFill>
            <a:prstDash val="solid"/>
            <a:round/>
            <a:headEnd len="med" w="med" type="none"/>
            <a:tailEnd len="med" w="med" type="triangle"/>
          </a:ln>
        </p:spPr>
      </p:cxnSp>
      <p:sp>
        <p:nvSpPr>
          <p:cNvPr id="200" name="Google Shape;200;p29"/>
          <p:cNvSpPr txBox="1"/>
          <p:nvPr/>
        </p:nvSpPr>
        <p:spPr>
          <a:xfrm>
            <a:off x="5269000" y="2260225"/>
            <a:ext cx="14946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sz="1000">
                <a:solidFill>
                  <a:schemeClr val="dk1"/>
                </a:solidFill>
                <a:latin typeface="Roboto"/>
                <a:ea typeface="Roboto"/>
                <a:cs typeface="Roboto"/>
                <a:sym typeface="Roboto"/>
              </a:rPr>
              <a:t>action query database</a:t>
            </a:r>
            <a:endParaRPr sz="1000"/>
          </a:p>
        </p:txBody>
      </p:sp>
      <p:sp>
        <p:nvSpPr>
          <p:cNvPr id="201" name="Google Shape;201;p29"/>
          <p:cNvSpPr txBox="1"/>
          <p:nvPr/>
        </p:nvSpPr>
        <p:spPr>
          <a:xfrm>
            <a:off x="5530450" y="2958575"/>
            <a:ext cx="9717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sz="1000">
                <a:solidFill>
                  <a:schemeClr val="dk1"/>
                </a:solidFill>
                <a:latin typeface="Roboto"/>
                <a:ea typeface="Roboto"/>
                <a:cs typeface="Roboto"/>
                <a:sym typeface="Roboto"/>
              </a:rPr>
              <a:t>query results</a:t>
            </a:r>
            <a:endParaRPr sz="1000"/>
          </a:p>
        </p:txBody>
      </p:sp>
      <p:cxnSp>
        <p:nvCxnSpPr>
          <p:cNvPr id="202" name="Google Shape;202;p29"/>
          <p:cNvCxnSpPr/>
          <p:nvPr/>
        </p:nvCxnSpPr>
        <p:spPr>
          <a:xfrm rot="10800000">
            <a:off x="2532025" y="2873050"/>
            <a:ext cx="997200" cy="1200"/>
          </a:xfrm>
          <a:prstGeom prst="straightConnector1">
            <a:avLst/>
          </a:prstGeom>
          <a:noFill/>
          <a:ln cap="flat" cmpd="sng" w="38100">
            <a:solidFill>
              <a:schemeClr val="dk1"/>
            </a:solidFill>
            <a:prstDash val="solid"/>
            <a:round/>
            <a:headEnd len="med" w="med" type="none"/>
            <a:tailEnd len="med" w="med" type="triangle"/>
          </a:ln>
        </p:spPr>
      </p:cxnSp>
      <p:sp>
        <p:nvSpPr>
          <p:cNvPr id="203" name="Google Shape;203;p29"/>
          <p:cNvSpPr txBox="1"/>
          <p:nvPr/>
        </p:nvSpPr>
        <p:spPr>
          <a:xfrm>
            <a:off x="2683825" y="2958575"/>
            <a:ext cx="704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sz="1000">
                <a:solidFill>
                  <a:schemeClr val="dk1"/>
                </a:solidFill>
                <a:latin typeface="Roboto"/>
                <a:ea typeface="Roboto"/>
                <a:cs typeface="Roboto"/>
                <a:sym typeface="Roboto"/>
              </a:rPr>
              <a:t>response</a:t>
            </a:r>
            <a:endParaRPr sz="1000"/>
          </a:p>
        </p:txBody>
      </p:sp>
      <p:cxnSp>
        <p:nvCxnSpPr>
          <p:cNvPr id="204" name="Google Shape;204;p29"/>
          <p:cNvCxnSpPr/>
          <p:nvPr/>
        </p:nvCxnSpPr>
        <p:spPr>
          <a:xfrm rot="10800000">
            <a:off x="5436213" y="2910663"/>
            <a:ext cx="997200" cy="120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2732550" y="1925250"/>
            <a:ext cx="36789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600">
                <a:solidFill>
                  <a:schemeClr val="dk1"/>
                </a:solidFill>
                <a:latin typeface="Roboto"/>
                <a:ea typeface="Roboto"/>
                <a:cs typeface="Roboto"/>
                <a:sym typeface="Roboto"/>
              </a:rPr>
              <a:t>3. Build Chatbot với Rasa Pro</a:t>
            </a:r>
            <a:endParaRPr b="1" sz="36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215" name="Google Shape;215;p31"/>
          <p:cNvSpPr txBox="1"/>
          <p:nvPr/>
        </p:nvSpPr>
        <p:spPr>
          <a:xfrm>
            <a:off x="3991550" y="706500"/>
            <a:ext cx="4932600" cy="204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vi">
                <a:solidFill>
                  <a:schemeClr val="dk1"/>
                </a:solidFill>
                <a:latin typeface="Roboto"/>
                <a:ea typeface="Roboto"/>
                <a:cs typeface="Roboto"/>
                <a:sym typeface="Roboto"/>
              </a:rPr>
              <a:t>Tạo trước folder DonationLookupBot với cấu trúc như sau:</a:t>
            </a:r>
            <a:endParaRPr>
              <a:solidFill>
                <a:schemeClr val="dk1"/>
              </a:solidFill>
              <a:latin typeface="Roboto"/>
              <a:ea typeface="Roboto"/>
              <a:cs typeface="Roboto"/>
              <a:sym typeface="Roboto"/>
            </a:endParaRPr>
          </a:p>
          <a:p>
            <a:pPr indent="-317500" lvl="0" marL="457200" rtl="0" algn="l">
              <a:lnSpc>
                <a:spcPct val="115000"/>
              </a:lnSpc>
              <a:spcBef>
                <a:spcPts val="1200"/>
              </a:spcBef>
              <a:spcAft>
                <a:spcPts val="0"/>
              </a:spcAft>
              <a:buClr>
                <a:schemeClr val="dk1"/>
              </a:buClr>
              <a:buSzPts val="1400"/>
              <a:buFont typeface="Roboto"/>
              <a:buChar char="-"/>
            </a:pPr>
            <a:r>
              <a:rPr lang="vi">
                <a:solidFill>
                  <a:schemeClr val="dk1"/>
                </a:solidFill>
                <a:latin typeface="Roboto"/>
                <a:ea typeface="Roboto"/>
                <a:cs typeface="Roboto"/>
                <a:sym typeface="Roboto"/>
              </a:rPr>
              <a:t>Folder “bot" sẽ chứa các file liên quan đến chatbot như flows, config,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vi">
                <a:solidFill>
                  <a:schemeClr val="dk1"/>
                </a:solidFill>
                <a:latin typeface="Roboto"/>
                <a:ea typeface="Roboto"/>
                <a:cs typeface="Roboto"/>
                <a:sym typeface="Roboto"/>
              </a:rPr>
              <a:t>Folder “data" chứa các file liên quan đến data gốc cũng như data đã được xử </a:t>
            </a:r>
            <a:r>
              <a:rPr lang="vi">
                <a:solidFill>
                  <a:schemeClr val="dk1"/>
                </a:solidFill>
                <a:latin typeface="Roboto"/>
                <a:ea typeface="Roboto"/>
                <a:cs typeface="Roboto"/>
                <a:sym typeface="Roboto"/>
              </a:rPr>
              <a:t>lý</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vi">
                <a:solidFill>
                  <a:schemeClr val="dk1"/>
                </a:solidFill>
                <a:latin typeface="Roboto"/>
                <a:ea typeface="Roboto"/>
                <a:cs typeface="Roboto"/>
                <a:sym typeface="Roboto"/>
              </a:rPr>
              <a:t>Folder “tools" chứa các file dùng để xử </a:t>
            </a:r>
            <a:r>
              <a:rPr lang="vi">
                <a:solidFill>
                  <a:schemeClr val="dk1"/>
                </a:solidFill>
                <a:latin typeface="Roboto"/>
                <a:ea typeface="Roboto"/>
                <a:cs typeface="Roboto"/>
                <a:sym typeface="Roboto"/>
              </a:rPr>
              <a:t>lý</a:t>
            </a:r>
            <a:r>
              <a:rPr lang="vi">
                <a:solidFill>
                  <a:schemeClr val="dk1"/>
                </a:solidFill>
                <a:latin typeface="Roboto"/>
                <a:ea typeface="Roboto"/>
                <a:cs typeface="Roboto"/>
                <a:sym typeface="Roboto"/>
              </a:rPr>
              <a:t>, chuyển đổi data.</a:t>
            </a:r>
            <a:endParaRPr>
              <a:solidFill>
                <a:schemeClr val="dk1"/>
              </a:solidFill>
              <a:latin typeface="Roboto"/>
              <a:ea typeface="Roboto"/>
              <a:cs typeface="Roboto"/>
              <a:sym typeface="Roboto"/>
            </a:endParaRPr>
          </a:p>
        </p:txBody>
      </p:sp>
      <p:pic>
        <p:nvPicPr>
          <p:cNvPr id="216" name="Google Shape;216;p31"/>
          <p:cNvPicPr preferRelativeResize="0"/>
          <p:nvPr/>
        </p:nvPicPr>
        <p:blipFill>
          <a:blip r:embed="rId3">
            <a:alphaModFix/>
          </a:blip>
          <a:stretch>
            <a:fillRect/>
          </a:stretch>
        </p:blipFill>
        <p:spPr>
          <a:xfrm>
            <a:off x="152400" y="706500"/>
            <a:ext cx="3448050" cy="3400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232900" y="1925250"/>
            <a:ext cx="4678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1. Phân tích d</a:t>
            </a:r>
            <a:r>
              <a:rPr b="1" lang="vi" sz="2400">
                <a:solidFill>
                  <a:schemeClr val="dk1"/>
                </a:solidFill>
                <a:latin typeface="Roboto"/>
                <a:ea typeface="Roboto"/>
                <a:cs typeface="Roboto"/>
                <a:sym typeface="Roboto"/>
              </a:rPr>
              <a:t>ữ liệu</a:t>
            </a:r>
            <a:endParaRPr b="1" sz="2400">
              <a:solidFill>
                <a:schemeClr val="dk1"/>
              </a:solidFill>
              <a:latin typeface="Roboto"/>
              <a:ea typeface="Roboto"/>
              <a:cs typeface="Roboto"/>
              <a:sym typeface="Roboto"/>
            </a:endParaRPr>
          </a:p>
          <a:p>
            <a:pPr indent="0" lvl="0" marL="0" rtl="0" algn="l">
              <a:spcBef>
                <a:spcPts val="0"/>
              </a:spcBef>
              <a:spcAft>
                <a:spcPts val="0"/>
              </a:spcAft>
              <a:buNone/>
            </a:pPr>
            <a:r>
              <a:rPr b="1" lang="vi" sz="2400">
                <a:solidFill>
                  <a:schemeClr val="dk1"/>
                </a:solidFill>
                <a:latin typeface="Roboto"/>
                <a:ea typeface="Roboto"/>
                <a:cs typeface="Roboto"/>
                <a:sym typeface="Roboto"/>
              </a:rPr>
              <a:t>2. Các chức năng chính của bot</a:t>
            </a:r>
            <a:endParaRPr b="1" sz="2400">
              <a:solidFill>
                <a:schemeClr val="dk1"/>
              </a:solidFill>
              <a:latin typeface="Roboto"/>
              <a:ea typeface="Roboto"/>
              <a:cs typeface="Roboto"/>
              <a:sym typeface="Roboto"/>
            </a:endParaRPr>
          </a:p>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222" name="Google Shape;222;p32"/>
          <p:cNvSpPr txBox="1"/>
          <p:nvPr/>
        </p:nvSpPr>
        <p:spPr>
          <a:xfrm>
            <a:off x="1547100" y="1002250"/>
            <a:ext cx="60498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Dựa trên hướng dẫn tại </a:t>
            </a:r>
            <a:r>
              <a:rPr lang="vi" u="sng">
                <a:solidFill>
                  <a:schemeClr val="hlink"/>
                </a:solidFill>
                <a:latin typeface="Roboto"/>
                <a:ea typeface="Roboto"/>
                <a:cs typeface="Roboto"/>
                <a:sym typeface="Roboto"/>
                <a:hlinkClick r:id="rId3"/>
              </a:rPr>
              <a:t>đây</a:t>
            </a:r>
            <a:r>
              <a:rPr lang="vi">
                <a:solidFill>
                  <a:schemeClr val="dk1"/>
                </a:solidFill>
                <a:latin typeface="Roboto"/>
                <a:ea typeface="Roboto"/>
                <a:cs typeface="Roboto"/>
                <a:sym typeface="Roboto"/>
              </a:rPr>
              <a:t>, tạo môi trường ảo với python=3.9.19 và cài đặt Rasa Pro version 3.9.2</a:t>
            </a:r>
            <a:endParaRPr>
              <a:solidFill>
                <a:schemeClr val="dk1"/>
              </a:solidFill>
              <a:latin typeface="Roboto"/>
              <a:ea typeface="Roboto"/>
              <a:cs typeface="Roboto"/>
              <a:sym typeface="Roboto"/>
            </a:endParaRPr>
          </a:p>
        </p:txBody>
      </p:sp>
      <p:pic>
        <p:nvPicPr>
          <p:cNvPr id="223" name="Google Shape;223;p32"/>
          <p:cNvPicPr preferRelativeResize="0"/>
          <p:nvPr/>
        </p:nvPicPr>
        <p:blipFill>
          <a:blip r:embed="rId4">
            <a:alphaModFix/>
          </a:blip>
          <a:stretch>
            <a:fillRect/>
          </a:stretch>
        </p:blipFill>
        <p:spPr>
          <a:xfrm>
            <a:off x="1079250" y="1776413"/>
            <a:ext cx="7581900" cy="159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229" name="Google Shape;229;p33"/>
          <p:cNvSpPr txBox="1"/>
          <p:nvPr/>
        </p:nvSpPr>
        <p:spPr>
          <a:xfrm>
            <a:off x="3207275" y="3683150"/>
            <a:ext cx="2539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Tạo template vào folder “bot"</a:t>
            </a:r>
            <a:endParaRPr>
              <a:solidFill>
                <a:schemeClr val="dk1"/>
              </a:solidFill>
              <a:latin typeface="Roboto"/>
              <a:ea typeface="Roboto"/>
              <a:cs typeface="Roboto"/>
              <a:sym typeface="Roboto"/>
            </a:endParaRPr>
          </a:p>
        </p:txBody>
      </p:sp>
      <p:grpSp>
        <p:nvGrpSpPr>
          <p:cNvPr id="230" name="Google Shape;230;p33"/>
          <p:cNvGrpSpPr/>
          <p:nvPr/>
        </p:nvGrpSpPr>
        <p:grpSpPr>
          <a:xfrm>
            <a:off x="213500" y="1024200"/>
            <a:ext cx="9143999" cy="2188862"/>
            <a:chOff x="254250" y="554100"/>
            <a:chExt cx="9143999" cy="2188862"/>
          </a:xfrm>
        </p:grpSpPr>
        <p:pic>
          <p:nvPicPr>
            <p:cNvPr id="231" name="Google Shape;231;p33"/>
            <p:cNvPicPr preferRelativeResize="0"/>
            <p:nvPr/>
          </p:nvPicPr>
          <p:blipFill>
            <a:blip r:embed="rId3">
              <a:alphaModFix/>
            </a:blip>
            <a:stretch>
              <a:fillRect/>
            </a:stretch>
          </p:blipFill>
          <p:spPr>
            <a:xfrm>
              <a:off x="254250" y="554100"/>
              <a:ext cx="2457025" cy="2188850"/>
            </a:xfrm>
            <a:prstGeom prst="rect">
              <a:avLst/>
            </a:prstGeom>
            <a:noFill/>
            <a:ln>
              <a:noFill/>
            </a:ln>
          </p:spPr>
        </p:pic>
        <p:pic>
          <p:nvPicPr>
            <p:cNvPr id="232" name="Google Shape;232;p33"/>
            <p:cNvPicPr preferRelativeResize="0"/>
            <p:nvPr/>
          </p:nvPicPr>
          <p:blipFill>
            <a:blip r:embed="rId4">
              <a:alphaModFix/>
            </a:blip>
            <a:stretch>
              <a:fillRect/>
            </a:stretch>
          </p:blipFill>
          <p:spPr>
            <a:xfrm>
              <a:off x="254250" y="1112388"/>
              <a:ext cx="9143999" cy="1630573"/>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238" name="Google Shape;238;p34"/>
          <p:cNvSpPr txBox="1"/>
          <p:nvPr/>
        </p:nvSpPr>
        <p:spPr>
          <a:xfrm>
            <a:off x="365625" y="627600"/>
            <a:ext cx="55947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vi">
                <a:solidFill>
                  <a:schemeClr val="dk1"/>
                </a:solidFill>
                <a:latin typeface="Roboto"/>
                <a:ea typeface="Roboto"/>
                <a:cs typeface="Roboto"/>
                <a:sym typeface="Roboto"/>
              </a:rPr>
              <a:t>Tải mongodb the hướng dẫn </a:t>
            </a:r>
            <a:r>
              <a:rPr lang="vi" u="sng">
                <a:solidFill>
                  <a:schemeClr val="hlink"/>
                </a:solidFill>
                <a:latin typeface="Roboto"/>
                <a:ea typeface="Roboto"/>
                <a:cs typeface="Roboto"/>
                <a:sym typeface="Roboto"/>
                <a:hlinkClick r:id="rId3"/>
              </a:rPr>
              <a:t>sau</a:t>
            </a:r>
            <a:r>
              <a:rPr lang="vi">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Sau khi cài đặt hoàn thành mở terminal và chạy lệnh như hình</a:t>
            </a:r>
            <a:endParaRPr>
              <a:solidFill>
                <a:schemeClr val="dk1"/>
              </a:solidFill>
              <a:latin typeface="Roboto"/>
              <a:ea typeface="Roboto"/>
              <a:cs typeface="Roboto"/>
              <a:sym typeface="Roboto"/>
            </a:endParaRPr>
          </a:p>
        </p:txBody>
      </p:sp>
      <p:pic>
        <p:nvPicPr>
          <p:cNvPr id="239" name="Google Shape;239;p34"/>
          <p:cNvPicPr preferRelativeResize="0"/>
          <p:nvPr/>
        </p:nvPicPr>
        <p:blipFill>
          <a:blip r:embed="rId4">
            <a:alphaModFix/>
          </a:blip>
          <a:stretch>
            <a:fillRect/>
          </a:stretch>
        </p:blipFill>
        <p:spPr>
          <a:xfrm>
            <a:off x="1076325" y="1598175"/>
            <a:ext cx="6991350" cy="2409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245" name="Google Shape;245;p35"/>
          <p:cNvSpPr txBox="1"/>
          <p:nvPr/>
        </p:nvSpPr>
        <p:spPr>
          <a:xfrm>
            <a:off x="365625" y="627600"/>
            <a:ext cx="559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Mở MongoDB Compass và nhấn Connect</a:t>
            </a:r>
            <a:endParaRPr>
              <a:solidFill>
                <a:schemeClr val="dk1"/>
              </a:solidFill>
              <a:latin typeface="Roboto"/>
              <a:ea typeface="Roboto"/>
              <a:cs typeface="Roboto"/>
              <a:sym typeface="Roboto"/>
            </a:endParaRPr>
          </a:p>
        </p:txBody>
      </p:sp>
      <p:pic>
        <p:nvPicPr>
          <p:cNvPr id="246" name="Google Shape;246;p35"/>
          <p:cNvPicPr preferRelativeResize="0"/>
          <p:nvPr/>
        </p:nvPicPr>
        <p:blipFill>
          <a:blip r:embed="rId3">
            <a:alphaModFix/>
          </a:blip>
          <a:stretch>
            <a:fillRect/>
          </a:stretch>
        </p:blipFill>
        <p:spPr>
          <a:xfrm>
            <a:off x="2566275" y="1190375"/>
            <a:ext cx="6464115" cy="3810900"/>
          </a:xfrm>
          <a:prstGeom prst="rect">
            <a:avLst/>
          </a:prstGeom>
          <a:noFill/>
          <a:ln>
            <a:noFill/>
          </a:ln>
        </p:spPr>
      </p:pic>
      <p:pic>
        <p:nvPicPr>
          <p:cNvPr id="247" name="Google Shape;247;p35"/>
          <p:cNvPicPr preferRelativeResize="0"/>
          <p:nvPr/>
        </p:nvPicPr>
        <p:blipFill>
          <a:blip r:embed="rId4">
            <a:alphaModFix/>
          </a:blip>
          <a:stretch>
            <a:fillRect/>
          </a:stretch>
        </p:blipFill>
        <p:spPr>
          <a:xfrm>
            <a:off x="264425" y="2473700"/>
            <a:ext cx="882625" cy="1044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253" name="Google Shape;253;p36"/>
          <p:cNvSpPr txBox="1"/>
          <p:nvPr/>
        </p:nvSpPr>
        <p:spPr>
          <a:xfrm>
            <a:off x="365625" y="627600"/>
            <a:ext cx="559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Tạo database mới</a:t>
            </a:r>
            <a:endParaRPr>
              <a:solidFill>
                <a:schemeClr val="dk1"/>
              </a:solidFill>
              <a:latin typeface="Roboto"/>
              <a:ea typeface="Roboto"/>
              <a:cs typeface="Roboto"/>
              <a:sym typeface="Roboto"/>
            </a:endParaRPr>
          </a:p>
        </p:txBody>
      </p:sp>
      <p:pic>
        <p:nvPicPr>
          <p:cNvPr id="254" name="Google Shape;254;p36"/>
          <p:cNvPicPr preferRelativeResize="0"/>
          <p:nvPr/>
        </p:nvPicPr>
        <p:blipFill>
          <a:blip r:embed="rId3">
            <a:alphaModFix/>
          </a:blip>
          <a:stretch>
            <a:fillRect/>
          </a:stretch>
        </p:blipFill>
        <p:spPr>
          <a:xfrm>
            <a:off x="365625" y="1101300"/>
            <a:ext cx="3505200" cy="790575"/>
          </a:xfrm>
          <a:prstGeom prst="rect">
            <a:avLst/>
          </a:prstGeom>
          <a:noFill/>
          <a:ln>
            <a:noFill/>
          </a:ln>
        </p:spPr>
      </p:pic>
      <p:pic>
        <p:nvPicPr>
          <p:cNvPr id="255" name="Google Shape;255;p36"/>
          <p:cNvPicPr preferRelativeResize="0"/>
          <p:nvPr/>
        </p:nvPicPr>
        <p:blipFill>
          <a:blip r:embed="rId4">
            <a:alphaModFix/>
          </a:blip>
          <a:stretch>
            <a:fillRect/>
          </a:stretch>
        </p:blipFill>
        <p:spPr>
          <a:xfrm>
            <a:off x="4145450" y="976500"/>
            <a:ext cx="4848043" cy="3810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261" name="Google Shape;261;p37"/>
          <p:cNvSpPr txBox="1"/>
          <p:nvPr/>
        </p:nvSpPr>
        <p:spPr>
          <a:xfrm>
            <a:off x="365625" y="627600"/>
            <a:ext cx="559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Chọn Import Data</a:t>
            </a:r>
            <a:endParaRPr>
              <a:solidFill>
                <a:schemeClr val="dk1"/>
              </a:solidFill>
              <a:latin typeface="Roboto"/>
              <a:ea typeface="Roboto"/>
              <a:cs typeface="Roboto"/>
              <a:sym typeface="Roboto"/>
            </a:endParaRPr>
          </a:p>
        </p:txBody>
      </p:sp>
      <p:pic>
        <p:nvPicPr>
          <p:cNvPr id="262" name="Google Shape;262;p37"/>
          <p:cNvPicPr preferRelativeResize="0"/>
          <p:nvPr/>
        </p:nvPicPr>
        <p:blipFill>
          <a:blip r:embed="rId3">
            <a:alphaModFix/>
          </a:blip>
          <a:stretch>
            <a:fillRect/>
          </a:stretch>
        </p:blipFill>
        <p:spPr>
          <a:xfrm>
            <a:off x="1452063" y="1101300"/>
            <a:ext cx="6239883" cy="3810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268" name="Google Shape;268;p38"/>
          <p:cNvSpPr txBox="1"/>
          <p:nvPr/>
        </p:nvSpPr>
        <p:spPr>
          <a:xfrm>
            <a:off x="365625" y="627600"/>
            <a:ext cx="559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Chọn file transactions.csv</a:t>
            </a:r>
            <a:endParaRPr>
              <a:solidFill>
                <a:schemeClr val="dk1"/>
              </a:solidFill>
              <a:latin typeface="Roboto"/>
              <a:ea typeface="Roboto"/>
              <a:cs typeface="Roboto"/>
              <a:sym typeface="Roboto"/>
            </a:endParaRPr>
          </a:p>
        </p:txBody>
      </p:sp>
      <p:pic>
        <p:nvPicPr>
          <p:cNvPr id="269" name="Google Shape;269;p38"/>
          <p:cNvPicPr preferRelativeResize="0"/>
          <p:nvPr/>
        </p:nvPicPr>
        <p:blipFill>
          <a:blip r:embed="rId3">
            <a:alphaModFix/>
          </a:blip>
          <a:stretch>
            <a:fillRect/>
          </a:stretch>
        </p:blipFill>
        <p:spPr>
          <a:xfrm>
            <a:off x="1924600" y="1149650"/>
            <a:ext cx="5135725" cy="2241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275" name="Google Shape;275;p39"/>
          <p:cNvSpPr txBox="1"/>
          <p:nvPr/>
        </p:nvSpPr>
        <p:spPr>
          <a:xfrm>
            <a:off x="365625" y="627600"/>
            <a:ext cx="559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Chọn I</a:t>
            </a:r>
            <a:r>
              <a:rPr lang="vi">
                <a:solidFill>
                  <a:schemeClr val="dk1"/>
                </a:solidFill>
                <a:latin typeface="Roboto"/>
                <a:ea typeface="Roboto"/>
                <a:cs typeface="Roboto"/>
                <a:sym typeface="Roboto"/>
              </a:rPr>
              <a:t>mport </a:t>
            </a:r>
            <a:endParaRPr>
              <a:solidFill>
                <a:schemeClr val="dk1"/>
              </a:solidFill>
              <a:latin typeface="Roboto"/>
              <a:ea typeface="Roboto"/>
              <a:cs typeface="Roboto"/>
              <a:sym typeface="Roboto"/>
            </a:endParaRPr>
          </a:p>
        </p:txBody>
      </p:sp>
      <p:pic>
        <p:nvPicPr>
          <p:cNvPr id="276" name="Google Shape;276;p39"/>
          <p:cNvPicPr preferRelativeResize="0"/>
          <p:nvPr/>
        </p:nvPicPr>
        <p:blipFill>
          <a:blip r:embed="rId3">
            <a:alphaModFix/>
          </a:blip>
          <a:stretch>
            <a:fillRect/>
          </a:stretch>
        </p:blipFill>
        <p:spPr>
          <a:xfrm>
            <a:off x="1907375" y="1027800"/>
            <a:ext cx="5329251" cy="35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282" name="Google Shape;282;p40"/>
          <p:cNvSpPr txBox="1"/>
          <p:nvPr/>
        </p:nvSpPr>
        <p:spPr>
          <a:xfrm>
            <a:off x="365625" y="627600"/>
            <a:ext cx="559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Một số documents trong database</a:t>
            </a:r>
            <a:endParaRPr>
              <a:solidFill>
                <a:schemeClr val="dk1"/>
              </a:solidFill>
              <a:latin typeface="Roboto"/>
              <a:ea typeface="Roboto"/>
              <a:cs typeface="Roboto"/>
              <a:sym typeface="Roboto"/>
            </a:endParaRPr>
          </a:p>
        </p:txBody>
      </p:sp>
      <p:pic>
        <p:nvPicPr>
          <p:cNvPr id="283" name="Google Shape;283;p40"/>
          <p:cNvPicPr preferRelativeResize="0"/>
          <p:nvPr/>
        </p:nvPicPr>
        <p:blipFill>
          <a:blip r:embed="rId3">
            <a:alphaModFix/>
          </a:blip>
          <a:stretch>
            <a:fillRect/>
          </a:stretch>
        </p:blipFill>
        <p:spPr>
          <a:xfrm>
            <a:off x="1318925" y="1101300"/>
            <a:ext cx="6506144" cy="38108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289" name="Google Shape;289;p41"/>
          <p:cNvSpPr txBox="1"/>
          <p:nvPr/>
        </p:nvSpPr>
        <p:spPr>
          <a:xfrm>
            <a:off x="152775" y="554100"/>
            <a:ext cx="8577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Trong folder bot gồm các file và folder sau</a:t>
            </a:r>
            <a:endParaRPr>
              <a:solidFill>
                <a:schemeClr val="dk1"/>
              </a:solidFill>
            </a:endParaRPr>
          </a:p>
        </p:txBody>
      </p:sp>
      <p:pic>
        <p:nvPicPr>
          <p:cNvPr id="290" name="Google Shape;290;p41"/>
          <p:cNvPicPr preferRelativeResize="0"/>
          <p:nvPr/>
        </p:nvPicPr>
        <p:blipFill>
          <a:blip r:embed="rId3">
            <a:alphaModFix/>
          </a:blip>
          <a:stretch>
            <a:fillRect/>
          </a:stretch>
        </p:blipFill>
        <p:spPr>
          <a:xfrm>
            <a:off x="305175" y="1079900"/>
            <a:ext cx="3114675" cy="2800350"/>
          </a:xfrm>
          <a:prstGeom prst="rect">
            <a:avLst/>
          </a:prstGeom>
          <a:noFill/>
          <a:ln>
            <a:noFill/>
          </a:ln>
        </p:spPr>
      </p:pic>
      <p:sp>
        <p:nvSpPr>
          <p:cNvPr id="291" name="Google Shape;291;p41"/>
          <p:cNvSpPr txBox="1"/>
          <p:nvPr/>
        </p:nvSpPr>
        <p:spPr>
          <a:xfrm>
            <a:off x="3646300" y="1079900"/>
            <a:ext cx="5247300" cy="275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vi">
                <a:solidFill>
                  <a:schemeClr val="dk1"/>
                </a:solidFill>
                <a:latin typeface="Roboto"/>
                <a:ea typeface="Roboto"/>
                <a:cs typeface="Roboto"/>
                <a:sym typeface="Roboto"/>
              </a:rPr>
              <a:t>Hiện tại chỉ cần quan tâm các file </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vi">
                <a:solidFill>
                  <a:schemeClr val="dk1"/>
                </a:solidFill>
                <a:latin typeface="Roboto"/>
                <a:ea typeface="Roboto"/>
                <a:cs typeface="Roboto"/>
                <a:sym typeface="Roboto"/>
              </a:rPr>
              <a:t>flows.yml: </a:t>
            </a:r>
            <a:r>
              <a:rPr lang="vi">
                <a:solidFill>
                  <a:schemeClr val="dk1"/>
                </a:solidFill>
                <a:latin typeface="Roboto"/>
                <a:ea typeface="Roboto"/>
                <a:cs typeface="Roboto"/>
                <a:sym typeface="Roboto"/>
              </a:rPr>
              <a:t>chứa các luồng hội thoại bot sẽ thực hiện</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vi">
                <a:solidFill>
                  <a:schemeClr val="dk1"/>
                </a:solidFill>
                <a:latin typeface="Roboto"/>
                <a:ea typeface="Roboto"/>
                <a:cs typeface="Roboto"/>
                <a:sym typeface="Roboto"/>
              </a:rPr>
              <a:t>actions.py: </a:t>
            </a:r>
            <a:r>
              <a:rPr lang="vi">
                <a:solidFill>
                  <a:schemeClr val="dk1"/>
                </a:solidFill>
                <a:latin typeface="Roboto"/>
                <a:ea typeface="Roboto"/>
                <a:cs typeface="Roboto"/>
                <a:sym typeface="Roboto"/>
              </a:rPr>
              <a:t>các hành động mà bot sẽ thưc hiện trong từng flows</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vi">
                <a:solidFill>
                  <a:schemeClr val="dk1"/>
                </a:solidFill>
                <a:latin typeface="Roboto"/>
                <a:ea typeface="Roboto"/>
                <a:cs typeface="Roboto"/>
                <a:sym typeface="Roboto"/>
              </a:rPr>
              <a:t>config.yml: </a:t>
            </a:r>
            <a:r>
              <a:rPr lang="vi">
                <a:solidFill>
                  <a:schemeClr val="dk1"/>
                </a:solidFill>
                <a:latin typeface="Roboto"/>
                <a:ea typeface="Roboto"/>
                <a:cs typeface="Roboto"/>
                <a:sym typeface="Roboto"/>
              </a:rPr>
              <a:t>Tệp cấu hình xác định các thành phần và chính sách mà mô hình sẽ sử dụng để đưa ra dự đoán dựa trên đầu vào của người dùng.</a:t>
            </a:r>
            <a:endParaRPr>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b="1" lang="vi">
                <a:solidFill>
                  <a:schemeClr val="dk1"/>
                </a:solidFill>
                <a:latin typeface="Roboto"/>
                <a:ea typeface="Roboto"/>
                <a:cs typeface="Roboto"/>
                <a:sym typeface="Roboto"/>
              </a:rPr>
              <a:t>domain.yml: </a:t>
            </a:r>
            <a:r>
              <a:rPr lang="vi">
                <a:solidFill>
                  <a:schemeClr val="dk1"/>
                </a:solidFill>
                <a:latin typeface="Roboto"/>
                <a:ea typeface="Roboto"/>
                <a:cs typeface="Roboto"/>
                <a:sym typeface="Roboto"/>
              </a:rPr>
              <a:t>xác định toàn bộ bối cảnh mà chatbot sẽ hoạt động.</a:t>
            </a:r>
            <a:endParaRPr>
              <a:solidFill>
                <a:schemeClr val="dk1"/>
              </a:solidFill>
              <a:latin typeface="Roboto"/>
              <a:ea typeface="Roboto"/>
              <a:cs typeface="Roboto"/>
              <a:sym typeface="Roboto"/>
            </a:endParaRPr>
          </a:p>
        </p:txBody>
      </p:sp>
      <p:sp>
        <p:nvSpPr>
          <p:cNvPr id="292" name="Google Shape;292;p41"/>
          <p:cNvSpPr txBox="1"/>
          <p:nvPr/>
        </p:nvSpPr>
        <p:spPr>
          <a:xfrm>
            <a:off x="283050" y="4189825"/>
            <a:ext cx="85779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vi">
                <a:solidFill>
                  <a:schemeClr val="dk1"/>
                </a:solidFill>
                <a:latin typeface="Roboto"/>
                <a:ea typeface="Roboto"/>
                <a:cs typeface="Roboto"/>
                <a:sym typeface="Roboto"/>
              </a:rPr>
              <a:t>Chi tiết các file xem tại source code sau </a:t>
            </a:r>
            <a:r>
              <a:rPr lang="vi" u="sng">
                <a:solidFill>
                  <a:schemeClr val="hlink"/>
                </a:solidFill>
                <a:latin typeface="Roboto"/>
                <a:ea typeface="Roboto"/>
                <a:cs typeface="Roboto"/>
                <a:sym typeface="Roboto"/>
                <a:hlinkClick r:id="rId4"/>
              </a:rPr>
              <a:t>https://github.com/dauvannam1804/DonationLookupBot</a:t>
            </a:r>
            <a:endParaRPr>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t/>
            </a:r>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2499450" y="2202300"/>
            <a:ext cx="4145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3600">
                <a:solidFill>
                  <a:schemeClr val="dk1"/>
                </a:solidFill>
                <a:latin typeface="Roboto"/>
                <a:ea typeface="Roboto"/>
                <a:cs typeface="Roboto"/>
                <a:sym typeface="Roboto"/>
              </a:rPr>
              <a:t>1. Phân tích dữ liệu</a:t>
            </a:r>
            <a:endParaRPr b="1" sz="3600">
              <a:solidFill>
                <a:schemeClr val="dk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298" name="Google Shape;298;p42"/>
          <p:cNvSpPr txBox="1"/>
          <p:nvPr/>
        </p:nvSpPr>
        <p:spPr>
          <a:xfrm>
            <a:off x="152775" y="554100"/>
            <a:ext cx="8577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Sau khi đã cài đặt các flows, action tương ứng, di chuyển đến thư mục bot và train chatbot</a:t>
            </a:r>
            <a:endParaRPr>
              <a:solidFill>
                <a:schemeClr val="dk1"/>
              </a:solidFill>
            </a:endParaRPr>
          </a:p>
        </p:txBody>
      </p:sp>
      <p:pic>
        <p:nvPicPr>
          <p:cNvPr id="299" name="Google Shape;299;p42"/>
          <p:cNvPicPr preferRelativeResize="0"/>
          <p:nvPr/>
        </p:nvPicPr>
        <p:blipFill>
          <a:blip r:embed="rId3">
            <a:alphaModFix/>
          </a:blip>
          <a:stretch>
            <a:fillRect/>
          </a:stretch>
        </p:blipFill>
        <p:spPr>
          <a:xfrm>
            <a:off x="152400" y="1106700"/>
            <a:ext cx="8820150" cy="1143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305" name="Google Shape;305;p43"/>
          <p:cNvSpPr txBox="1"/>
          <p:nvPr/>
        </p:nvSpPr>
        <p:spPr>
          <a:xfrm>
            <a:off x="152775" y="554100"/>
            <a:ext cx="8577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Nếu chưa khởi kết nối với database, mở một terminal mới và chạy lệnh sau</a:t>
            </a:r>
            <a:endParaRPr>
              <a:solidFill>
                <a:schemeClr val="dk1"/>
              </a:solidFill>
            </a:endParaRPr>
          </a:p>
        </p:txBody>
      </p:sp>
      <p:pic>
        <p:nvPicPr>
          <p:cNvPr id="306" name="Google Shape;306;p43"/>
          <p:cNvPicPr preferRelativeResize="0"/>
          <p:nvPr/>
        </p:nvPicPr>
        <p:blipFill>
          <a:blip r:embed="rId3">
            <a:alphaModFix/>
          </a:blip>
          <a:stretch>
            <a:fillRect/>
          </a:stretch>
        </p:blipFill>
        <p:spPr>
          <a:xfrm>
            <a:off x="152400" y="1106700"/>
            <a:ext cx="8839199" cy="107451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4"/>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312" name="Google Shape;312;p44"/>
          <p:cNvSpPr txBox="1"/>
          <p:nvPr/>
        </p:nvSpPr>
        <p:spPr>
          <a:xfrm>
            <a:off x="152775" y="554100"/>
            <a:ext cx="8577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Sau đó chạy action server </a:t>
            </a:r>
            <a:endParaRPr>
              <a:solidFill>
                <a:schemeClr val="dk1"/>
              </a:solidFill>
            </a:endParaRPr>
          </a:p>
        </p:txBody>
      </p:sp>
      <p:pic>
        <p:nvPicPr>
          <p:cNvPr id="313" name="Google Shape;313;p44"/>
          <p:cNvPicPr preferRelativeResize="0"/>
          <p:nvPr/>
        </p:nvPicPr>
        <p:blipFill>
          <a:blip r:embed="rId3">
            <a:alphaModFix/>
          </a:blip>
          <a:stretch>
            <a:fillRect/>
          </a:stretch>
        </p:blipFill>
        <p:spPr>
          <a:xfrm>
            <a:off x="152400" y="954300"/>
            <a:ext cx="8839199" cy="264792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5"/>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319" name="Google Shape;319;p45"/>
          <p:cNvSpPr txBox="1"/>
          <p:nvPr/>
        </p:nvSpPr>
        <p:spPr>
          <a:xfrm>
            <a:off x="152775" y="554100"/>
            <a:ext cx="8577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Mở thêm một terminal mới để bắt đầu chạy chatbot</a:t>
            </a:r>
            <a:endParaRPr>
              <a:solidFill>
                <a:schemeClr val="dk1"/>
              </a:solidFill>
            </a:endParaRPr>
          </a:p>
        </p:txBody>
      </p:sp>
      <p:pic>
        <p:nvPicPr>
          <p:cNvPr id="320" name="Google Shape;320;p45"/>
          <p:cNvPicPr preferRelativeResize="0"/>
          <p:nvPr/>
        </p:nvPicPr>
        <p:blipFill>
          <a:blip r:embed="rId3">
            <a:alphaModFix/>
          </a:blip>
          <a:stretch>
            <a:fillRect/>
          </a:stretch>
        </p:blipFill>
        <p:spPr>
          <a:xfrm>
            <a:off x="152400" y="1106700"/>
            <a:ext cx="8839199" cy="264792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3. Build Chatbot với Rasa Pro</a:t>
            </a:r>
            <a:endParaRPr b="1" sz="2400">
              <a:solidFill>
                <a:schemeClr val="dk1"/>
              </a:solidFill>
              <a:latin typeface="Roboto"/>
              <a:ea typeface="Roboto"/>
              <a:cs typeface="Roboto"/>
              <a:sym typeface="Roboto"/>
            </a:endParaRPr>
          </a:p>
        </p:txBody>
      </p:sp>
      <p:sp>
        <p:nvSpPr>
          <p:cNvPr id="326" name="Google Shape;326;p46"/>
          <p:cNvSpPr txBox="1"/>
          <p:nvPr/>
        </p:nvSpPr>
        <p:spPr>
          <a:xfrm>
            <a:off x="254625" y="635575"/>
            <a:ext cx="1723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vi">
                <a:solidFill>
                  <a:schemeClr val="dk1"/>
                </a:solidFill>
                <a:latin typeface="Roboto"/>
                <a:ea typeface="Roboto"/>
                <a:cs typeface="Roboto"/>
                <a:sym typeface="Roboto"/>
              </a:rPr>
              <a:t>Chat với chatbot</a:t>
            </a:r>
            <a:endParaRPr>
              <a:solidFill>
                <a:schemeClr val="dk1"/>
              </a:solidFill>
            </a:endParaRPr>
          </a:p>
        </p:txBody>
      </p:sp>
      <p:pic>
        <p:nvPicPr>
          <p:cNvPr id="327" name="Google Shape;327;p46"/>
          <p:cNvPicPr preferRelativeResize="0"/>
          <p:nvPr/>
        </p:nvPicPr>
        <p:blipFill>
          <a:blip r:embed="rId3">
            <a:alphaModFix/>
          </a:blip>
          <a:stretch>
            <a:fillRect/>
          </a:stretch>
        </p:blipFill>
        <p:spPr>
          <a:xfrm>
            <a:off x="-5825" y="3530102"/>
            <a:ext cx="2244100" cy="1749875"/>
          </a:xfrm>
          <a:prstGeom prst="rect">
            <a:avLst/>
          </a:prstGeom>
          <a:noFill/>
          <a:ln>
            <a:noFill/>
          </a:ln>
        </p:spPr>
      </p:pic>
      <p:pic>
        <p:nvPicPr>
          <p:cNvPr id="328" name="Google Shape;328;p46"/>
          <p:cNvPicPr preferRelativeResize="0"/>
          <p:nvPr/>
        </p:nvPicPr>
        <p:blipFill>
          <a:blip r:embed="rId4">
            <a:alphaModFix/>
          </a:blip>
          <a:stretch>
            <a:fillRect/>
          </a:stretch>
        </p:blipFill>
        <p:spPr>
          <a:xfrm>
            <a:off x="2140075" y="488500"/>
            <a:ext cx="6717501" cy="483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7"/>
          <p:cNvPicPr preferRelativeResize="0"/>
          <p:nvPr/>
        </p:nvPicPr>
        <p:blipFill>
          <a:blip r:embed="rId3">
            <a:alphaModFix/>
          </a:blip>
          <a:stretch>
            <a:fillRect/>
          </a:stretch>
        </p:blipFill>
        <p:spPr>
          <a:xfrm>
            <a:off x="152400" y="152400"/>
            <a:ext cx="8017651" cy="48386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nvSpPr>
        <p:spPr>
          <a:xfrm>
            <a:off x="319200" y="554100"/>
            <a:ext cx="7179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u="sng">
                <a:solidFill>
                  <a:schemeClr val="hlink"/>
                </a:solidFill>
                <a:hlinkClick r:id="rId3"/>
              </a:rPr>
              <a:t>https://www.facebook.com/share/p/GMxWhnZ1tqXKdNzq/</a:t>
            </a:r>
            <a:endParaRPr/>
          </a:p>
          <a:p>
            <a:pPr indent="0" lvl="0" marL="0" rtl="0" algn="l">
              <a:spcBef>
                <a:spcPts val="0"/>
              </a:spcBef>
              <a:spcAft>
                <a:spcPts val="0"/>
              </a:spcAft>
              <a:buNone/>
            </a:pPr>
            <a:r>
              <a:rPr lang="vi" u="sng">
                <a:solidFill>
                  <a:schemeClr val="hlink"/>
                </a:solidFill>
                <a:hlinkClick r:id="rId4"/>
              </a:rPr>
              <a:t>https://www.tiktok.com/@juno_okyo/video/7414532506705300737?is_from_webapp=1&amp;sender_device=pc&amp;web_id=7414513215453398549</a:t>
            </a:r>
            <a:endParaRPr/>
          </a:p>
          <a:p>
            <a:pPr indent="0" lvl="0" marL="0" rtl="0" algn="l">
              <a:spcBef>
                <a:spcPts val="0"/>
              </a:spcBef>
              <a:spcAft>
                <a:spcPts val="0"/>
              </a:spcAft>
              <a:buNone/>
            </a:pPr>
            <a:r>
              <a:rPr lang="vi" u="sng">
                <a:solidFill>
                  <a:schemeClr val="hlink"/>
                </a:solidFill>
                <a:hlinkClick r:id="rId5"/>
              </a:rPr>
              <a:t>https://www.facebook.com/share/v/ruQizoxuEWu3Pe1B/?mibextid=K35XfP</a:t>
            </a:r>
            <a:endParaRPr/>
          </a:p>
          <a:p>
            <a:pPr indent="0" lvl="0" marL="0" rtl="0" algn="l">
              <a:spcBef>
                <a:spcPts val="0"/>
              </a:spcBef>
              <a:spcAft>
                <a:spcPts val="0"/>
              </a:spcAft>
              <a:buNone/>
            </a:pPr>
            <a:r>
              <a:rPr lang="vi" u="sng">
                <a:solidFill>
                  <a:schemeClr val="accent5"/>
                </a:solidFill>
                <a:hlinkClick r:id="rId6">
                  <a:extLst>
                    <a:ext uri="{A12FA001-AC4F-418D-AE19-62706E023703}">
                      <ahyp:hlinkClr val="tx"/>
                    </a:ext>
                  </a:extLst>
                </a:hlinkClick>
              </a:rPr>
              <a:t>https://fpt.ai/vi/bai-viet/xay-dung-chatbot-tu-kinh-nghiem-thuc-te-voi-fptai-conversation/</a:t>
            </a:r>
            <a:endParaRPr>
              <a:solidFill>
                <a:schemeClr val="dk1"/>
              </a:solidFill>
            </a:endParaRPr>
          </a:p>
          <a:p>
            <a:pPr indent="0" lvl="0" marL="0" rtl="0" algn="l">
              <a:spcBef>
                <a:spcPts val="0"/>
              </a:spcBef>
              <a:spcAft>
                <a:spcPts val="0"/>
              </a:spcAft>
              <a:buClr>
                <a:schemeClr val="dk1"/>
              </a:buClr>
              <a:buSzPts val="1100"/>
              <a:buFont typeface="Arial"/>
              <a:buNone/>
            </a:pPr>
            <a:r>
              <a:rPr lang="vi" u="sng">
                <a:solidFill>
                  <a:schemeClr val="accent5"/>
                </a:solidFill>
                <a:hlinkClick r:id="rId7">
                  <a:extLst>
                    <a:ext uri="{A12FA001-AC4F-418D-AE19-62706E023703}">
                      <ahyp:hlinkClr val="tx"/>
                    </a:ext>
                  </a:extLst>
                </a:hlinkClick>
              </a:rPr>
              <a:t>https://vinbigdata.com/chatbot/kich-ban-chatbot-hieu-qua-cho-doanh-nghiep.html</a:t>
            </a:r>
            <a:endParaRPr>
              <a:solidFill>
                <a:schemeClr val="dk1"/>
              </a:solidFill>
            </a:endParaRPr>
          </a:p>
          <a:p>
            <a:pPr indent="0" lvl="0" marL="0" rtl="0" algn="l">
              <a:spcBef>
                <a:spcPts val="0"/>
              </a:spcBef>
              <a:spcAft>
                <a:spcPts val="0"/>
              </a:spcAft>
              <a:buClr>
                <a:schemeClr val="dk1"/>
              </a:buClr>
              <a:buSzPts val="1100"/>
              <a:buFont typeface="Arial"/>
              <a:buNone/>
            </a:pPr>
            <a:r>
              <a:rPr lang="vi" u="sng">
                <a:solidFill>
                  <a:schemeClr val="accent5"/>
                </a:solidFill>
                <a:hlinkClick r:id="rId8">
                  <a:extLst>
                    <a:ext uri="{A12FA001-AC4F-418D-AE19-62706E023703}">
                      <ahyp:hlinkClr val="tx"/>
                    </a:ext>
                  </a:extLst>
                </a:hlinkClick>
              </a:rPr>
              <a:t>https://fchat.vn/blog/19-kich-ban-chatbot-mau-chuyen-nghiep-nhat-hien-nay.html</a:t>
            </a:r>
            <a:endParaRPr/>
          </a:p>
          <a:p>
            <a:pPr indent="0" lvl="0" marL="0" rtl="0" algn="l">
              <a:spcBef>
                <a:spcPts val="0"/>
              </a:spcBef>
              <a:spcAft>
                <a:spcPts val="0"/>
              </a:spcAft>
              <a:buClr>
                <a:schemeClr val="dk1"/>
              </a:buClr>
              <a:buSzPts val="1100"/>
              <a:buFont typeface="Arial"/>
              <a:buNone/>
            </a:pPr>
            <a:r>
              <a:rPr lang="vi" u="sng">
                <a:solidFill>
                  <a:schemeClr val="hlink"/>
                </a:solidFill>
                <a:hlinkClick r:id="rId9"/>
              </a:rPr>
              <a:t>https://viblo.asia/p/function-calling-loi-giai-cho-he-thong-rag-linh-hoat-va-hieu-qua-y37Ld1k0Vov#_2-van-de-thuong-gap-khi-xay-dung-he-thong-rag-1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339" name="Google Shape;339;p48"/>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Tham khảo</a:t>
            </a:r>
            <a:endParaRPr b="1" sz="24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1. Phân tích dữ liệu</a:t>
            </a:r>
            <a:endParaRPr b="1" sz="2400">
              <a:solidFill>
                <a:schemeClr val="dk1"/>
              </a:solidFill>
              <a:latin typeface="Roboto"/>
              <a:ea typeface="Roboto"/>
              <a:cs typeface="Roboto"/>
              <a:sym typeface="Roboto"/>
            </a:endParaRPr>
          </a:p>
        </p:txBody>
      </p:sp>
      <p:sp>
        <p:nvSpPr>
          <p:cNvPr id="71" name="Google Shape;71;p16"/>
          <p:cNvSpPr txBox="1"/>
          <p:nvPr/>
        </p:nvSpPr>
        <p:spPr>
          <a:xfrm>
            <a:off x="91300" y="554100"/>
            <a:ext cx="887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Dữ liệu gốc gồm khoảng 12k trang PDF về việc sao kê tài khoản (xem tại </a:t>
            </a:r>
            <a:r>
              <a:rPr lang="vi" sz="1800" u="sng">
                <a:solidFill>
                  <a:schemeClr val="hlink"/>
                </a:solidFill>
                <a:latin typeface="Roboto"/>
                <a:ea typeface="Roboto"/>
                <a:cs typeface="Roboto"/>
                <a:sym typeface="Roboto"/>
                <a:hlinkClick r:id="rId3"/>
              </a:rPr>
              <a:t>đây</a:t>
            </a:r>
            <a:r>
              <a:rPr lang="vi"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p:txBody>
      </p:sp>
      <p:pic>
        <p:nvPicPr>
          <p:cNvPr id="72" name="Google Shape;72;p16"/>
          <p:cNvPicPr preferRelativeResize="0"/>
          <p:nvPr/>
        </p:nvPicPr>
        <p:blipFill>
          <a:blip r:embed="rId4">
            <a:alphaModFix/>
          </a:blip>
          <a:stretch>
            <a:fillRect/>
          </a:stretch>
        </p:blipFill>
        <p:spPr>
          <a:xfrm>
            <a:off x="4347375" y="1015800"/>
            <a:ext cx="4617621" cy="3542200"/>
          </a:xfrm>
          <a:prstGeom prst="rect">
            <a:avLst/>
          </a:prstGeom>
          <a:noFill/>
          <a:ln>
            <a:noFill/>
          </a:ln>
        </p:spPr>
      </p:pic>
      <p:sp>
        <p:nvSpPr>
          <p:cNvPr id="73" name="Google Shape;73;p16"/>
          <p:cNvSpPr txBox="1"/>
          <p:nvPr/>
        </p:nvSpPr>
        <p:spPr>
          <a:xfrm>
            <a:off x="91300" y="1249425"/>
            <a:ext cx="4256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Phần dữ liệu chúng ta cần quan tâm như hình bên gồm có </a:t>
            </a:r>
            <a:r>
              <a:rPr b="1" lang="vi" sz="1800">
                <a:solidFill>
                  <a:schemeClr val="dk1"/>
                </a:solidFill>
                <a:latin typeface="Roboto"/>
                <a:ea typeface="Roboto"/>
                <a:cs typeface="Roboto"/>
                <a:sym typeface="Roboto"/>
              </a:rPr>
              <a:t>Ngày giao dịch/ Số chứng thực</a:t>
            </a:r>
            <a:r>
              <a:rPr lang="vi" sz="1800">
                <a:solidFill>
                  <a:schemeClr val="dk1"/>
                </a:solidFill>
                <a:latin typeface="Roboto"/>
                <a:ea typeface="Roboto"/>
                <a:cs typeface="Roboto"/>
                <a:sym typeface="Roboto"/>
              </a:rPr>
              <a:t>, </a:t>
            </a:r>
            <a:r>
              <a:rPr b="1" lang="vi" sz="1800">
                <a:solidFill>
                  <a:schemeClr val="dk1"/>
                </a:solidFill>
                <a:latin typeface="Roboto"/>
                <a:ea typeface="Roboto"/>
                <a:cs typeface="Roboto"/>
                <a:sym typeface="Roboto"/>
              </a:rPr>
              <a:t>Số tiền ghi có</a:t>
            </a:r>
            <a:r>
              <a:rPr lang="vi" sz="1800">
                <a:solidFill>
                  <a:schemeClr val="dk1"/>
                </a:solidFill>
                <a:latin typeface="Roboto"/>
                <a:ea typeface="Roboto"/>
                <a:cs typeface="Roboto"/>
                <a:sym typeface="Roboto"/>
              </a:rPr>
              <a:t> và </a:t>
            </a:r>
            <a:r>
              <a:rPr b="1" lang="vi" sz="1800">
                <a:solidFill>
                  <a:schemeClr val="dk1"/>
                </a:solidFill>
                <a:latin typeface="Roboto"/>
                <a:ea typeface="Roboto"/>
                <a:cs typeface="Roboto"/>
                <a:sym typeface="Roboto"/>
              </a:rPr>
              <a:t>Nội dung chi tiết.</a:t>
            </a:r>
            <a:endParaRPr b="1" sz="18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1. Phân tích dữ liệu</a:t>
            </a:r>
            <a:endParaRPr b="1" sz="2400">
              <a:solidFill>
                <a:schemeClr val="dk1"/>
              </a:solidFill>
              <a:latin typeface="Roboto"/>
              <a:ea typeface="Roboto"/>
              <a:cs typeface="Roboto"/>
              <a:sym typeface="Roboto"/>
            </a:endParaRPr>
          </a:p>
        </p:txBody>
      </p:sp>
      <p:sp>
        <p:nvSpPr>
          <p:cNvPr id="79" name="Google Shape;79;p17"/>
          <p:cNvSpPr txBox="1"/>
          <p:nvPr/>
        </p:nvSpPr>
        <p:spPr>
          <a:xfrm>
            <a:off x="91300" y="554100"/>
            <a:ext cx="887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Dữ liệu sau khi được xử lí và chia sẻ tại nhóm </a:t>
            </a:r>
            <a:r>
              <a:rPr lang="vi" sz="1800" u="sng">
                <a:solidFill>
                  <a:schemeClr val="hlink"/>
                </a:solidFill>
                <a:latin typeface="Roboto"/>
                <a:ea typeface="Roboto"/>
                <a:cs typeface="Roboto"/>
                <a:sym typeface="Roboto"/>
                <a:hlinkClick r:id="rId3"/>
              </a:rPr>
              <a:t>AIO Question / Answer and Competition</a:t>
            </a:r>
            <a:endParaRPr sz="1800">
              <a:solidFill>
                <a:schemeClr val="dk1"/>
              </a:solidFill>
              <a:latin typeface="Roboto"/>
              <a:ea typeface="Roboto"/>
              <a:cs typeface="Roboto"/>
              <a:sym typeface="Roboto"/>
            </a:endParaRPr>
          </a:p>
        </p:txBody>
      </p:sp>
      <p:pic>
        <p:nvPicPr>
          <p:cNvPr id="80" name="Google Shape;80;p17"/>
          <p:cNvPicPr preferRelativeResize="0"/>
          <p:nvPr/>
        </p:nvPicPr>
        <p:blipFill>
          <a:blip r:embed="rId4">
            <a:alphaModFix/>
          </a:blip>
          <a:stretch>
            <a:fillRect/>
          </a:stretch>
        </p:blipFill>
        <p:spPr>
          <a:xfrm>
            <a:off x="1476475" y="1178400"/>
            <a:ext cx="5619750" cy="1638300"/>
          </a:xfrm>
          <a:prstGeom prst="rect">
            <a:avLst/>
          </a:prstGeom>
          <a:noFill/>
          <a:ln>
            <a:noFill/>
          </a:ln>
        </p:spPr>
      </p:pic>
      <p:sp>
        <p:nvSpPr>
          <p:cNvPr id="81" name="Google Shape;81;p17"/>
          <p:cNvSpPr txBox="1"/>
          <p:nvPr/>
        </p:nvSpPr>
        <p:spPr>
          <a:xfrm>
            <a:off x="529275" y="3092925"/>
            <a:ext cx="4042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Gồm các cột:</a:t>
            </a:r>
            <a:br>
              <a:rPr lang="vi" sz="1800">
                <a:solidFill>
                  <a:schemeClr val="dk1"/>
                </a:solidFill>
                <a:latin typeface="Roboto"/>
                <a:ea typeface="Roboto"/>
                <a:cs typeface="Roboto"/>
                <a:sym typeface="Roboto"/>
              </a:rPr>
            </a:br>
            <a:r>
              <a:rPr b="1" lang="vi" sz="1800">
                <a:solidFill>
                  <a:schemeClr val="dk1"/>
                </a:solidFill>
                <a:latin typeface="Roboto"/>
                <a:ea typeface="Roboto"/>
                <a:cs typeface="Roboto"/>
                <a:sym typeface="Roboto"/>
              </a:rPr>
              <a:t>Date</a:t>
            </a:r>
            <a:r>
              <a:rPr b="1" lang="vi" sz="1800">
                <a:solidFill>
                  <a:schemeClr val="dk1"/>
                </a:solidFill>
                <a:latin typeface="Roboto"/>
                <a:ea typeface="Roboto"/>
                <a:cs typeface="Roboto"/>
                <a:sym typeface="Roboto"/>
              </a:rPr>
              <a:t>:</a:t>
            </a:r>
            <a:r>
              <a:rPr lang="vi" sz="1800">
                <a:solidFill>
                  <a:schemeClr val="dk1"/>
                </a:solidFill>
                <a:latin typeface="Roboto"/>
                <a:ea typeface="Roboto"/>
                <a:cs typeface="Roboto"/>
                <a:sym typeface="Roboto"/>
              </a:rPr>
              <a:t> Ngày giao dịch</a:t>
            </a:r>
            <a:br>
              <a:rPr lang="vi" sz="1800">
                <a:solidFill>
                  <a:schemeClr val="dk1"/>
                </a:solidFill>
                <a:latin typeface="Roboto"/>
                <a:ea typeface="Roboto"/>
                <a:cs typeface="Roboto"/>
                <a:sym typeface="Roboto"/>
              </a:rPr>
            </a:br>
            <a:r>
              <a:rPr b="1" lang="vi" sz="1800">
                <a:solidFill>
                  <a:schemeClr val="dk1"/>
                </a:solidFill>
                <a:latin typeface="Roboto"/>
                <a:ea typeface="Roboto"/>
                <a:cs typeface="Roboto"/>
                <a:sym typeface="Roboto"/>
              </a:rPr>
              <a:t>Amount:</a:t>
            </a:r>
            <a:r>
              <a:rPr lang="vi" sz="1800">
                <a:solidFill>
                  <a:schemeClr val="dk1"/>
                </a:solidFill>
                <a:latin typeface="Roboto"/>
                <a:ea typeface="Roboto"/>
                <a:cs typeface="Roboto"/>
                <a:sym typeface="Roboto"/>
              </a:rPr>
              <a:t> Số tiền giao dịch</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vi" sz="1800">
                <a:solidFill>
                  <a:schemeClr val="dk1"/>
                </a:solidFill>
                <a:latin typeface="Roboto"/>
                <a:ea typeface="Roboto"/>
                <a:cs typeface="Roboto"/>
                <a:sym typeface="Roboto"/>
              </a:rPr>
              <a:t>Content:</a:t>
            </a:r>
            <a:r>
              <a:rPr lang="vi" sz="1800">
                <a:solidFill>
                  <a:schemeClr val="dk1"/>
                </a:solidFill>
                <a:latin typeface="Roboto"/>
                <a:ea typeface="Roboto"/>
                <a:cs typeface="Roboto"/>
                <a:sym typeface="Roboto"/>
              </a:rPr>
              <a:t> Nội dung chuyển khoảng</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vi" sz="1800">
                <a:solidFill>
                  <a:schemeClr val="dk1"/>
                </a:solidFill>
                <a:latin typeface="Roboto"/>
                <a:ea typeface="Roboto"/>
                <a:cs typeface="Roboto"/>
                <a:sym typeface="Roboto"/>
              </a:rPr>
              <a:t>CT Code:</a:t>
            </a:r>
            <a:r>
              <a:rPr lang="vi" sz="1800">
                <a:solidFill>
                  <a:schemeClr val="dk1"/>
                </a:solidFill>
                <a:latin typeface="Roboto"/>
                <a:ea typeface="Roboto"/>
                <a:cs typeface="Roboto"/>
                <a:sym typeface="Roboto"/>
              </a:rPr>
              <a:t> Mã số chứng thực</a:t>
            </a:r>
            <a:endParaRPr sz="1800">
              <a:solidFill>
                <a:schemeClr val="dk1"/>
              </a:solidFill>
              <a:latin typeface="Roboto"/>
              <a:ea typeface="Roboto"/>
              <a:cs typeface="Roboto"/>
              <a:sym typeface="Roboto"/>
            </a:endParaRPr>
          </a:p>
        </p:txBody>
      </p:sp>
      <p:pic>
        <p:nvPicPr>
          <p:cNvPr id="82" name="Google Shape;82;p17"/>
          <p:cNvPicPr preferRelativeResize="0"/>
          <p:nvPr/>
        </p:nvPicPr>
        <p:blipFill>
          <a:blip r:embed="rId5">
            <a:alphaModFix/>
          </a:blip>
          <a:stretch>
            <a:fillRect/>
          </a:stretch>
        </p:blipFill>
        <p:spPr>
          <a:xfrm>
            <a:off x="4572000" y="3182550"/>
            <a:ext cx="3209925" cy="139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1. Phân tích dữ liệu</a:t>
            </a:r>
            <a:endParaRPr b="1" sz="2400">
              <a:solidFill>
                <a:schemeClr val="dk1"/>
              </a:solidFill>
              <a:latin typeface="Roboto"/>
              <a:ea typeface="Roboto"/>
              <a:cs typeface="Roboto"/>
              <a:sym typeface="Roboto"/>
            </a:endParaRPr>
          </a:p>
        </p:txBody>
      </p:sp>
      <p:sp>
        <p:nvSpPr>
          <p:cNvPr id="88" name="Google Shape;88;p18"/>
          <p:cNvSpPr txBox="1"/>
          <p:nvPr/>
        </p:nvSpPr>
        <p:spPr>
          <a:xfrm>
            <a:off x="345925" y="2340900"/>
            <a:ext cx="386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Content ở cột đầu bị thiếu</a:t>
            </a:r>
            <a:endParaRPr sz="1800">
              <a:solidFill>
                <a:schemeClr val="dk1"/>
              </a:solidFill>
              <a:latin typeface="Roboto"/>
              <a:ea typeface="Roboto"/>
              <a:cs typeface="Roboto"/>
              <a:sym typeface="Roboto"/>
            </a:endParaRPr>
          </a:p>
        </p:txBody>
      </p:sp>
      <p:pic>
        <p:nvPicPr>
          <p:cNvPr id="89" name="Google Shape;89;p18"/>
          <p:cNvPicPr preferRelativeResize="0"/>
          <p:nvPr/>
        </p:nvPicPr>
        <p:blipFill>
          <a:blip r:embed="rId3">
            <a:alphaModFix/>
          </a:blip>
          <a:stretch>
            <a:fillRect/>
          </a:stretch>
        </p:blipFill>
        <p:spPr>
          <a:xfrm>
            <a:off x="4277375" y="428825"/>
            <a:ext cx="4769100" cy="4585048"/>
          </a:xfrm>
          <a:prstGeom prst="rect">
            <a:avLst/>
          </a:prstGeom>
          <a:noFill/>
          <a:ln>
            <a:noFill/>
          </a:ln>
        </p:spPr>
      </p:pic>
      <p:pic>
        <p:nvPicPr>
          <p:cNvPr id="90" name="Google Shape;90;p18"/>
          <p:cNvPicPr preferRelativeResize="0"/>
          <p:nvPr/>
        </p:nvPicPr>
        <p:blipFill>
          <a:blip r:embed="rId4">
            <a:alphaModFix/>
          </a:blip>
          <a:stretch>
            <a:fillRect/>
          </a:stretch>
        </p:blipFill>
        <p:spPr>
          <a:xfrm>
            <a:off x="63898" y="554106"/>
            <a:ext cx="4213475" cy="11483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1. Phân tích dữ liệu</a:t>
            </a:r>
            <a:endParaRPr b="1" sz="2400">
              <a:solidFill>
                <a:schemeClr val="dk1"/>
              </a:solidFill>
              <a:latin typeface="Roboto"/>
              <a:ea typeface="Roboto"/>
              <a:cs typeface="Roboto"/>
              <a:sym typeface="Roboto"/>
            </a:endParaRPr>
          </a:p>
        </p:txBody>
      </p:sp>
      <p:sp>
        <p:nvSpPr>
          <p:cNvPr id="96" name="Google Shape;96;p19"/>
          <p:cNvSpPr txBox="1"/>
          <p:nvPr/>
        </p:nvSpPr>
        <p:spPr>
          <a:xfrm>
            <a:off x="447775" y="3181875"/>
            <a:ext cx="354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Ở cột cuối, thông tin trích ra bị thừa</a:t>
            </a:r>
            <a:endParaRPr sz="1800">
              <a:solidFill>
                <a:schemeClr val="dk1"/>
              </a:solidFill>
              <a:latin typeface="Roboto"/>
              <a:ea typeface="Roboto"/>
              <a:cs typeface="Roboto"/>
              <a:sym typeface="Roboto"/>
            </a:endParaRPr>
          </a:p>
        </p:txBody>
      </p:sp>
      <p:pic>
        <p:nvPicPr>
          <p:cNvPr id="97" name="Google Shape;97;p19"/>
          <p:cNvPicPr preferRelativeResize="0"/>
          <p:nvPr/>
        </p:nvPicPr>
        <p:blipFill>
          <a:blip r:embed="rId3">
            <a:alphaModFix/>
          </a:blip>
          <a:stretch>
            <a:fillRect/>
          </a:stretch>
        </p:blipFill>
        <p:spPr>
          <a:xfrm>
            <a:off x="4277375" y="428825"/>
            <a:ext cx="4769100" cy="4585048"/>
          </a:xfrm>
          <a:prstGeom prst="rect">
            <a:avLst/>
          </a:prstGeom>
          <a:noFill/>
          <a:ln>
            <a:noFill/>
          </a:ln>
        </p:spPr>
      </p:pic>
      <p:pic>
        <p:nvPicPr>
          <p:cNvPr id="98" name="Google Shape;98;p19"/>
          <p:cNvPicPr preferRelativeResize="0"/>
          <p:nvPr/>
        </p:nvPicPr>
        <p:blipFill>
          <a:blip r:embed="rId4">
            <a:alphaModFix/>
          </a:blip>
          <a:stretch>
            <a:fillRect/>
          </a:stretch>
        </p:blipFill>
        <p:spPr>
          <a:xfrm>
            <a:off x="108550" y="1015800"/>
            <a:ext cx="8839198" cy="1381800"/>
          </a:xfrm>
          <a:prstGeom prst="rect">
            <a:avLst/>
          </a:prstGeom>
          <a:noFill/>
          <a:ln>
            <a:noFill/>
          </a:ln>
        </p:spPr>
      </p:pic>
      <p:cxnSp>
        <p:nvCxnSpPr>
          <p:cNvPr id="99" name="Google Shape;99;p19"/>
          <p:cNvCxnSpPr/>
          <p:nvPr/>
        </p:nvCxnSpPr>
        <p:spPr>
          <a:xfrm rot="10800000">
            <a:off x="2965875" y="2387550"/>
            <a:ext cx="4960200" cy="1945200"/>
          </a:xfrm>
          <a:prstGeom prst="straightConnector1">
            <a:avLst/>
          </a:prstGeom>
          <a:noFill/>
          <a:ln cap="flat" cmpd="sng" w="38100">
            <a:solidFill>
              <a:srgbClr val="00FF00"/>
            </a:solidFill>
            <a:prstDash val="solid"/>
            <a:round/>
            <a:headEnd len="med" w="med" type="none"/>
            <a:tailEnd len="med" w="med" type="triangle"/>
          </a:ln>
        </p:spPr>
      </p:cxnSp>
      <p:cxnSp>
        <p:nvCxnSpPr>
          <p:cNvPr id="100" name="Google Shape;100;p19"/>
          <p:cNvCxnSpPr/>
          <p:nvPr/>
        </p:nvCxnSpPr>
        <p:spPr>
          <a:xfrm>
            <a:off x="969250" y="2295375"/>
            <a:ext cx="3300300" cy="10500"/>
          </a:xfrm>
          <a:prstGeom prst="straightConnector1">
            <a:avLst/>
          </a:prstGeom>
          <a:noFill/>
          <a:ln cap="flat" cmpd="sng" w="28575">
            <a:solidFill>
              <a:srgbClr val="00FF00"/>
            </a:solidFill>
            <a:prstDash val="solid"/>
            <a:round/>
            <a:headEnd len="med" w="med" type="none"/>
            <a:tailEnd len="med" w="med" type="none"/>
          </a:ln>
        </p:spPr>
      </p:cxnSp>
      <p:cxnSp>
        <p:nvCxnSpPr>
          <p:cNvPr id="101" name="Google Shape;101;p19"/>
          <p:cNvCxnSpPr/>
          <p:nvPr/>
        </p:nvCxnSpPr>
        <p:spPr>
          <a:xfrm>
            <a:off x="4276500" y="2285175"/>
            <a:ext cx="591000" cy="20700"/>
          </a:xfrm>
          <a:prstGeom prst="straightConnector1">
            <a:avLst/>
          </a:prstGeom>
          <a:noFill/>
          <a:ln cap="flat" cmpd="sng" w="28575">
            <a:solidFill>
              <a:srgbClr val="00FF00"/>
            </a:solidFill>
            <a:prstDash val="solid"/>
            <a:round/>
            <a:headEnd len="med" w="med" type="none"/>
            <a:tailEnd len="med" w="med" type="none"/>
          </a:ln>
        </p:spPr>
      </p:cxnSp>
      <p:cxnSp>
        <p:nvCxnSpPr>
          <p:cNvPr id="102" name="Google Shape;102;p19"/>
          <p:cNvCxnSpPr>
            <a:endCxn id="98" idx="2"/>
          </p:cNvCxnSpPr>
          <p:nvPr/>
        </p:nvCxnSpPr>
        <p:spPr>
          <a:xfrm flipH="1" rot="10800000">
            <a:off x="4381749" y="2397600"/>
            <a:ext cx="146400" cy="2230500"/>
          </a:xfrm>
          <a:prstGeom prst="straightConnector1">
            <a:avLst/>
          </a:prstGeom>
          <a:noFill/>
          <a:ln cap="flat" cmpd="sng" w="38100">
            <a:solidFill>
              <a:srgbClr val="00FF00"/>
            </a:solidFill>
            <a:prstDash val="solid"/>
            <a:round/>
            <a:headEnd len="med" w="med" type="none"/>
            <a:tailEnd len="med" w="med" type="triangle"/>
          </a:ln>
        </p:spPr>
      </p:cxnSp>
      <p:cxnSp>
        <p:nvCxnSpPr>
          <p:cNvPr id="103" name="Google Shape;103;p19"/>
          <p:cNvCxnSpPr/>
          <p:nvPr/>
        </p:nvCxnSpPr>
        <p:spPr>
          <a:xfrm rot="10800000">
            <a:off x="5787299" y="2295675"/>
            <a:ext cx="1792200" cy="2370900"/>
          </a:xfrm>
          <a:prstGeom prst="straightConnector1">
            <a:avLst/>
          </a:prstGeom>
          <a:noFill/>
          <a:ln cap="flat" cmpd="sng" w="38100">
            <a:solidFill>
              <a:srgbClr val="00FF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1. Phân tích dữ liệu</a:t>
            </a:r>
            <a:endParaRPr b="1" sz="2400">
              <a:solidFill>
                <a:schemeClr val="dk1"/>
              </a:solidFill>
              <a:latin typeface="Roboto"/>
              <a:ea typeface="Roboto"/>
              <a:cs typeface="Roboto"/>
              <a:sym typeface="Roboto"/>
            </a:endParaRPr>
          </a:p>
        </p:txBody>
      </p:sp>
      <p:sp>
        <p:nvSpPr>
          <p:cNvPr id="109" name="Google Shape;109;p20"/>
          <p:cNvSpPr txBox="1"/>
          <p:nvPr/>
        </p:nvSpPr>
        <p:spPr>
          <a:xfrm>
            <a:off x="91300" y="554100"/>
            <a:ext cx="887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Cách tự chuyển file pdf thành csv tham khảo từ J2Team ở </a:t>
            </a:r>
            <a:r>
              <a:rPr lang="vi" sz="1800" u="sng">
                <a:solidFill>
                  <a:schemeClr val="hlink"/>
                </a:solidFill>
                <a:latin typeface="Roboto"/>
                <a:ea typeface="Roboto"/>
                <a:cs typeface="Roboto"/>
                <a:sym typeface="Roboto"/>
                <a:hlinkClick r:id="rId3"/>
              </a:rPr>
              <a:t>đây</a:t>
            </a:r>
            <a:r>
              <a:rPr lang="vi" sz="1800">
                <a:solidFill>
                  <a:schemeClr val="dk1"/>
                </a:solidFill>
                <a:latin typeface="Roboto"/>
                <a:ea typeface="Roboto"/>
                <a:cs typeface="Roboto"/>
                <a:sym typeface="Roboto"/>
              </a:rPr>
              <a:t> thì gặp lỗi sau</a:t>
            </a:r>
            <a:endParaRPr sz="1800">
              <a:solidFill>
                <a:schemeClr val="dk1"/>
              </a:solidFill>
              <a:latin typeface="Roboto"/>
              <a:ea typeface="Roboto"/>
              <a:cs typeface="Roboto"/>
              <a:sym typeface="Roboto"/>
            </a:endParaRPr>
          </a:p>
        </p:txBody>
      </p:sp>
      <p:pic>
        <p:nvPicPr>
          <p:cNvPr id="110" name="Google Shape;110;p20"/>
          <p:cNvPicPr preferRelativeResize="0"/>
          <p:nvPr/>
        </p:nvPicPr>
        <p:blipFill>
          <a:blip r:embed="rId4">
            <a:alphaModFix/>
          </a:blip>
          <a:stretch>
            <a:fillRect/>
          </a:stretch>
        </p:blipFill>
        <p:spPr>
          <a:xfrm>
            <a:off x="91300" y="1178175"/>
            <a:ext cx="4296058" cy="3537925"/>
          </a:xfrm>
          <a:prstGeom prst="rect">
            <a:avLst/>
          </a:prstGeom>
          <a:noFill/>
          <a:ln>
            <a:noFill/>
          </a:ln>
        </p:spPr>
      </p:pic>
      <p:pic>
        <p:nvPicPr>
          <p:cNvPr id="111" name="Google Shape;111;p20"/>
          <p:cNvPicPr preferRelativeResize="0"/>
          <p:nvPr/>
        </p:nvPicPr>
        <p:blipFill>
          <a:blip r:embed="rId5">
            <a:alphaModFix/>
          </a:blip>
          <a:stretch>
            <a:fillRect/>
          </a:stretch>
        </p:blipFill>
        <p:spPr>
          <a:xfrm>
            <a:off x="4572001" y="1066725"/>
            <a:ext cx="4577649" cy="4004099"/>
          </a:xfrm>
          <a:prstGeom prst="rect">
            <a:avLst/>
          </a:prstGeom>
          <a:noFill/>
          <a:ln>
            <a:noFill/>
          </a:ln>
        </p:spPr>
      </p:pic>
      <p:cxnSp>
        <p:nvCxnSpPr>
          <p:cNvPr id="112" name="Google Shape;112;p20"/>
          <p:cNvCxnSpPr/>
          <p:nvPr/>
        </p:nvCxnSpPr>
        <p:spPr>
          <a:xfrm flipH="1">
            <a:off x="3851950" y="1531850"/>
            <a:ext cx="3748200" cy="1059300"/>
          </a:xfrm>
          <a:prstGeom prst="straightConnector1">
            <a:avLst/>
          </a:prstGeom>
          <a:noFill/>
          <a:ln cap="flat" cmpd="sng" w="19050">
            <a:solidFill>
              <a:srgbClr val="FF0000"/>
            </a:solidFill>
            <a:prstDash val="solid"/>
            <a:round/>
            <a:headEnd len="med" w="med" type="none"/>
            <a:tailEnd len="med" w="med" type="triangle"/>
          </a:ln>
        </p:spPr>
      </p:cxnSp>
      <p:cxnSp>
        <p:nvCxnSpPr>
          <p:cNvPr id="113" name="Google Shape;113;p20"/>
          <p:cNvCxnSpPr/>
          <p:nvPr/>
        </p:nvCxnSpPr>
        <p:spPr>
          <a:xfrm flipH="1">
            <a:off x="4106675" y="1755925"/>
            <a:ext cx="3473100" cy="987900"/>
          </a:xfrm>
          <a:prstGeom prst="straightConnector1">
            <a:avLst/>
          </a:prstGeom>
          <a:noFill/>
          <a:ln cap="flat" cmpd="sng" w="19050">
            <a:solidFill>
              <a:srgbClr val="FF0000"/>
            </a:solidFill>
            <a:prstDash val="solid"/>
            <a:round/>
            <a:headEnd len="med" w="med" type="none"/>
            <a:tailEnd len="med" w="med" type="triangle"/>
          </a:ln>
        </p:spPr>
      </p:cxnSp>
      <p:cxnSp>
        <p:nvCxnSpPr>
          <p:cNvPr id="114" name="Google Shape;114;p20"/>
          <p:cNvCxnSpPr/>
          <p:nvPr/>
        </p:nvCxnSpPr>
        <p:spPr>
          <a:xfrm flipH="1">
            <a:off x="4116875" y="1857775"/>
            <a:ext cx="3462900" cy="1018800"/>
          </a:xfrm>
          <a:prstGeom prst="straightConnector1">
            <a:avLst/>
          </a:prstGeom>
          <a:noFill/>
          <a:ln cap="flat" cmpd="sng" w="19050">
            <a:solidFill>
              <a:srgbClr val="FF0000"/>
            </a:solidFill>
            <a:prstDash val="solid"/>
            <a:round/>
            <a:headEnd len="med" w="med" type="none"/>
            <a:tailEnd len="med" w="med" type="triangle"/>
          </a:ln>
        </p:spPr>
      </p:cxnSp>
      <p:cxnSp>
        <p:nvCxnSpPr>
          <p:cNvPr id="115" name="Google Shape;115;p20"/>
          <p:cNvCxnSpPr/>
          <p:nvPr/>
        </p:nvCxnSpPr>
        <p:spPr>
          <a:xfrm flipH="1">
            <a:off x="4035275" y="1939250"/>
            <a:ext cx="3544500" cy="1049100"/>
          </a:xfrm>
          <a:prstGeom prst="straightConnector1">
            <a:avLst/>
          </a:prstGeom>
          <a:noFill/>
          <a:ln cap="flat" cmpd="sng" w="19050">
            <a:solidFill>
              <a:srgbClr val="FF0000"/>
            </a:solidFill>
            <a:prstDash val="solid"/>
            <a:round/>
            <a:headEnd len="med" w="med" type="none"/>
            <a:tailEnd len="med" w="med" type="triangle"/>
          </a:ln>
        </p:spPr>
      </p:cxnSp>
      <p:cxnSp>
        <p:nvCxnSpPr>
          <p:cNvPr id="116" name="Google Shape;116;p20"/>
          <p:cNvCxnSpPr/>
          <p:nvPr/>
        </p:nvCxnSpPr>
        <p:spPr>
          <a:xfrm flipH="1">
            <a:off x="3913175" y="2092025"/>
            <a:ext cx="3666600" cy="10389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0" y="0"/>
            <a:ext cx="467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solidFill>
                  <a:schemeClr val="dk1"/>
                </a:solidFill>
                <a:latin typeface="Roboto"/>
                <a:ea typeface="Roboto"/>
                <a:cs typeface="Roboto"/>
                <a:sym typeface="Roboto"/>
              </a:rPr>
              <a:t>1. Phân tích dữ liệu</a:t>
            </a:r>
            <a:endParaRPr b="1" sz="2400">
              <a:solidFill>
                <a:schemeClr val="dk1"/>
              </a:solidFill>
              <a:latin typeface="Roboto"/>
              <a:ea typeface="Roboto"/>
              <a:cs typeface="Roboto"/>
              <a:sym typeface="Roboto"/>
            </a:endParaRPr>
          </a:p>
        </p:txBody>
      </p:sp>
      <p:sp>
        <p:nvSpPr>
          <p:cNvPr id="122" name="Google Shape;122;p21"/>
          <p:cNvSpPr txBox="1"/>
          <p:nvPr/>
        </p:nvSpPr>
        <p:spPr>
          <a:xfrm>
            <a:off x="91300" y="554100"/>
            <a:ext cx="8873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1"/>
                </a:solidFill>
                <a:latin typeface="Roboto"/>
                <a:ea typeface="Roboto"/>
                <a:cs typeface="Roboto"/>
                <a:sym typeface="Roboto"/>
              </a:rPr>
              <a:t>Data từ thành viên trong nhóm AIO mặc dù bị thiếu và thừa ở một số dòng nhưng không bị lệch nhiều như bên nhóm J2TEAM nên sẽ sử dụng data từ nhóm AIO để xử </a:t>
            </a:r>
            <a:r>
              <a:rPr lang="vi" sz="1800">
                <a:solidFill>
                  <a:schemeClr val="dk1"/>
                </a:solidFill>
                <a:latin typeface="Roboto"/>
                <a:ea typeface="Roboto"/>
                <a:cs typeface="Roboto"/>
                <a:sym typeface="Roboto"/>
              </a:rPr>
              <a:t>lý</a:t>
            </a:r>
            <a:r>
              <a:rPr lang="vi"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