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b1a1091b6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b1a1091b6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b1a1091b6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b1a1091b6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1a1091b6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1a1091b6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1a1091b6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b1a1091b6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b1a1091b6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b1a1091b6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1a1091b6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b1a1091b6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b1a1091b6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b1a1091b6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b1cfc4516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b1cfc4516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b1cfc4516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b1cfc4516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1d2cfc0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b1d2cfc0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b2c94e466c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b2c94e466c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b1a1091b6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b1a1091b6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b2c94e466c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b2c94e466c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b33f256d3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b33f256d3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b25fc05d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b25fc05d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b27e5fc9b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b27e5fc9b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b27e5fc9b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b27e5fc9b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667e58a7e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667e58a7e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667e58a7e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667e58a7e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667e58a7e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667e58a7e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b2c94e466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b2c94e466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b1cfc4516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b1cfc4516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2c94e466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2c94e466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b2c94e466c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b2c94e466c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b2c94e466c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b2c94e466c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2c94e466c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2c94e466c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b2c94e466c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b2c94e466c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b33f256d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b33f256d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b2c94e466c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b2c94e466c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hyperlink" Target="https://www.geeksforgeeks.org/explanation-of-bert-model-nlp/" TargetMode="External"/><Relationship Id="rId4" Type="http://schemas.openxmlformats.org/officeDocument/2006/relationships/hyperlink" Target="https://sh-tsang.medium.com/brief-review-deberta-decoding-enhanced-bert-with-disentangled-attention-f5cdb9a8bf0b" TargetMode="External"/><Relationship Id="rId5" Type="http://schemas.openxmlformats.org/officeDocument/2006/relationships/hyperlink" Target="https://www.slideshare.net/harmonylab/debertav3-improving-deberta-using-electrastyle-pretraining-with-gradientdisentangled-embedding-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717575" y="818200"/>
            <a:ext cx="6148500" cy="240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800"/>
              <a:t>BERT</a:t>
            </a:r>
            <a:endParaRPr b="1" sz="4800"/>
          </a:p>
          <a:p>
            <a:pPr indent="0" lvl="0" marL="0" rtl="0" algn="ctr">
              <a:spcBef>
                <a:spcPts val="0"/>
              </a:spcBef>
              <a:spcAft>
                <a:spcPts val="0"/>
              </a:spcAft>
              <a:buNone/>
            </a:pPr>
            <a:r>
              <a:rPr b="1" lang="en" sz="4800">
                <a:solidFill>
                  <a:schemeClr val="dk2"/>
                </a:solidFill>
              </a:rPr>
              <a:t>DEBERTA</a:t>
            </a:r>
            <a:endParaRPr b="1" sz="4800">
              <a:solidFill>
                <a:schemeClr val="dk2"/>
              </a:solidFill>
            </a:endParaRPr>
          </a:p>
          <a:p>
            <a:pPr indent="0" lvl="0" marL="0" rtl="0" algn="ctr">
              <a:spcBef>
                <a:spcPts val="0"/>
              </a:spcBef>
              <a:spcAft>
                <a:spcPts val="0"/>
              </a:spcAft>
              <a:buNone/>
            </a:pPr>
            <a:r>
              <a:rPr b="1" lang="en" sz="4800">
                <a:solidFill>
                  <a:schemeClr val="dk2"/>
                </a:solidFill>
              </a:rPr>
              <a:t>DEBERTA-V3</a:t>
            </a:r>
            <a:endParaRPr b="1" sz="4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nvSpPr>
        <p:spPr>
          <a:xfrm>
            <a:off x="282900" y="194825"/>
            <a:ext cx="8578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rPr>
              <a:t>BERT</a:t>
            </a:r>
            <a:endParaRPr b="1" sz="3000">
              <a:solidFill>
                <a:schemeClr val="dk2"/>
              </a:solidFill>
            </a:endParaRPr>
          </a:p>
        </p:txBody>
      </p:sp>
      <p:sp>
        <p:nvSpPr>
          <p:cNvPr id="110" name="Google Shape;110;p22"/>
          <p:cNvSpPr txBox="1"/>
          <p:nvPr/>
        </p:nvSpPr>
        <p:spPr>
          <a:xfrm>
            <a:off x="399900" y="1764575"/>
            <a:ext cx="83442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Pre-training cho biểu diễn hai chiều thì tốt hơn so với biểu diễn một chiều (từ trái sang phải / phải sang trái) hay kết hợp hợp cả biểu diễn trái sang phải và phải sang trái.</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Implementation gồm 2 bước </a:t>
            </a:r>
            <a:r>
              <a:rPr b="1" lang="en" sz="1800">
                <a:solidFill>
                  <a:schemeClr val="dk2"/>
                </a:solidFill>
              </a:rPr>
              <a:t>pre-training </a:t>
            </a:r>
            <a:r>
              <a:rPr lang="en" sz="1800">
                <a:solidFill>
                  <a:schemeClr val="dk2"/>
                </a:solidFill>
              </a:rPr>
              <a:t>(train trên unlabeled data) để học các biểu diễn ngữ cảnh của từ và </a:t>
            </a:r>
            <a:r>
              <a:rPr b="1" lang="en" sz="1800">
                <a:solidFill>
                  <a:schemeClr val="dk2"/>
                </a:solidFill>
              </a:rPr>
              <a:t>fine-tuning </a:t>
            </a:r>
            <a:r>
              <a:rPr lang="en" sz="1800">
                <a:solidFill>
                  <a:schemeClr val="dk2"/>
                </a:solidFill>
              </a:rPr>
              <a:t>(dùng labeled data cho các task cụ thể)</a:t>
            </a:r>
            <a:endParaRPr sz="1800">
              <a:solidFill>
                <a:schemeClr val="dk2"/>
              </a:solidFill>
            </a:endParaRPr>
          </a:p>
        </p:txBody>
      </p:sp>
      <p:sp>
        <p:nvSpPr>
          <p:cNvPr id="111" name="Google Shape;111;p22"/>
          <p:cNvSpPr txBox="1"/>
          <p:nvPr/>
        </p:nvSpPr>
        <p:spPr>
          <a:xfrm>
            <a:off x="399900" y="1097150"/>
            <a:ext cx="8093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chemeClr val="dk2"/>
                </a:solidFill>
              </a:rPr>
              <a:t>Hướng tiếp cận</a:t>
            </a:r>
            <a:endParaRPr b="1" sz="2400">
              <a:solidFill>
                <a:schemeClr val="dk2"/>
              </a:solidFill>
            </a:endParaRPr>
          </a:p>
          <a:p>
            <a:pPr indent="0" lvl="0" marL="0" rtl="0" algn="l">
              <a:spcBef>
                <a:spcPts val="0"/>
              </a:spcBef>
              <a:spcAft>
                <a:spcPts val="0"/>
              </a:spcAft>
              <a:buNone/>
            </a:pPr>
            <a:r>
              <a:t/>
            </a:r>
            <a:endParaRPr b="1" sz="24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nvSpPr>
        <p:spPr>
          <a:xfrm>
            <a:off x="0" y="0"/>
            <a:ext cx="8578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rPr>
              <a:t>BERT</a:t>
            </a:r>
            <a:endParaRPr b="1" sz="3000">
              <a:solidFill>
                <a:schemeClr val="dk2"/>
              </a:solidFill>
            </a:endParaRPr>
          </a:p>
        </p:txBody>
      </p:sp>
      <p:sp>
        <p:nvSpPr>
          <p:cNvPr id="117" name="Google Shape;117;p23"/>
          <p:cNvSpPr txBox="1"/>
          <p:nvPr/>
        </p:nvSpPr>
        <p:spPr>
          <a:xfrm>
            <a:off x="109900" y="1200600"/>
            <a:ext cx="3449700" cy="35094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chemeClr val="dk2"/>
              </a:buClr>
              <a:buSzPts val="1800"/>
              <a:buChar char="-"/>
            </a:pPr>
            <a:r>
              <a:rPr lang="en" sz="1800">
                <a:solidFill>
                  <a:schemeClr val="dk2"/>
                </a:solidFill>
              </a:rPr>
              <a:t>Chuỗi tokens được đưa vào khối Transformer encoder. Những chuỗi này đầu tiên sẽ được embedding, và sau đó được đưa qua mạng neural. Output sẽ gồm chuỗi các vector embedding với mỗi vector (chứa thông tin ngữ cảnh) ứng với 1 token trong chuỗi đầu vào.</a:t>
            </a:r>
            <a:endParaRPr sz="1800">
              <a:solidFill>
                <a:schemeClr val="dk2"/>
              </a:solidFill>
            </a:endParaRPr>
          </a:p>
        </p:txBody>
      </p:sp>
      <p:sp>
        <p:nvSpPr>
          <p:cNvPr id="118" name="Google Shape;118;p23"/>
          <p:cNvSpPr txBox="1"/>
          <p:nvPr/>
        </p:nvSpPr>
        <p:spPr>
          <a:xfrm>
            <a:off x="242250" y="646500"/>
            <a:ext cx="809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2"/>
                </a:solidFill>
              </a:rPr>
              <a:t>Cách hoạt động (quá trình pre-training)</a:t>
            </a:r>
            <a:endParaRPr b="1" sz="2400">
              <a:solidFill>
                <a:schemeClr val="dk2"/>
              </a:solidFill>
            </a:endParaRPr>
          </a:p>
        </p:txBody>
      </p:sp>
      <p:pic>
        <p:nvPicPr>
          <p:cNvPr id="119" name="Google Shape;119;p23"/>
          <p:cNvPicPr preferRelativeResize="0"/>
          <p:nvPr/>
        </p:nvPicPr>
        <p:blipFill>
          <a:blip r:embed="rId3">
            <a:alphaModFix/>
          </a:blip>
          <a:stretch>
            <a:fillRect/>
          </a:stretch>
        </p:blipFill>
        <p:spPr>
          <a:xfrm>
            <a:off x="4310625" y="1136250"/>
            <a:ext cx="4161648" cy="4007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nvSpPr>
        <p:spPr>
          <a:xfrm>
            <a:off x="0" y="0"/>
            <a:ext cx="8578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rPr>
              <a:t>BERT</a:t>
            </a:r>
            <a:endParaRPr b="1" sz="3000">
              <a:solidFill>
                <a:schemeClr val="dk2"/>
              </a:solidFill>
            </a:endParaRPr>
          </a:p>
        </p:txBody>
      </p:sp>
      <p:sp>
        <p:nvSpPr>
          <p:cNvPr id="125" name="Google Shape;125;p24"/>
          <p:cNvSpPr txBox="1"/>
          <p:nvPr/>
        </p:nvSpPr>
        <p:spPr>
          <a:xfrm>
            <a:off x="399900" y="1129975"/>
            <a:ext cx="83442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Chuỗi tokens được đưa vào khối Transformer encoder. Những chuỗi này đầu tiên sẽ được embedding, và sau đó được đưa qua mạng neural. Output sẽ gồm chuỗi các vector embedding với mỗi vector (chứa thông tin ngữ cảnh) ứng với 1 token trong chuỗi đầu vào.</a:t>
            </a:r>
            <a:endParaRPr sz="1800">
              <a:solidFill>
                <a:schemeClr val="dk2"/>
              </a:solidFill>
            </a:endParaRPr>
          </a:p>
        </p:txBody>
      </p:sp>
      <p:sp>
        <p:nvSpPr>
          <p:cNvPr id="126" name="Google Shape;126;p24"/>
          <p:cNvSpPr txBox="1"/>
          <p:nvPr/>
        </p:nvSpPr>
        <p:spPr>
          <a:xfrm>
            <a:off x="242250" y="646500"/>
            <a:ext cx="809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2"/>
                </a:solidFill>
              </a:rPr>
              <a:t>Cách hoạt động (quá trình pre-training)</a:t>
            </a:r>
            <a:endParaRPr b="1" sz="2400">
              <a:solidFill>
                <a:schemeClr val="dk2"/>
              </a:solidFill>
            </a:endParaRPr>
          </a:p>
        </p:txBody>
      </p:sp>
      <p:pic>
        <p:nvPicPr>
          <p:cNvPr id="127" name="Google Shape;127;p24"/>
          <p:cNvPicPr preferRelativeResize="0"/>
          <p:nvPr/>
        </p:nvPicPr>
        <p:blipFill>
          <a:blip r:embed="rId3">
            <a:alphaModFix/>
          </a:blip>
          <a:stretch>
            <a:fillRect/>
          </a:stretch>
        </p:blipFill>
        <p:spPr>
          <a:xfrm>
            <a:off x="399900" y="2489800"/>
            <a:ext cx="7936049" cy="27590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nvSpPr>
        <p:spPr>
          <a:xfrm>
            <a:off x="0" y="0"/>
            <a:ext cx="8578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rPr>
              <a:t>BERT</a:t>
            </a:r>
            <a:endParaRPr b="1" sz="3000">
              <a:solidFill>
                <a:schemeClr val="dk2"/>
              </a:solidFill>
            </a:endParaRPr>
          </a:p>
        </p:txBody>
      </p:sp>
      <p:sp>
        <p:nvSpPr>
          <p:cNvPr id="133" name="Google Shape;133;p25"/>
          <p:cNvSpPr txBox="1"/>
          <p:nvPr/>
        </p:nvSpPr>
        <p:spPr>
          <a:xfrm>
            <a:off x="399900" y="1129975"/>
            <a:ext cx="83442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Nhiều mô hình dự đoán từ tiếp theo trong 1 chuỗi 1 cách tuần tự (cách làm này có thể hạn chế việc học ngữ cảnh của mô hình). Bert giải quyết vấn đề này thông qua 2 chiến lược training:</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AutoNum type="arabicParenBoth"/>
            </a:pPr>
            <a:r>
              <a:rPr lang="en" sz="1800">
                <a:solidFill>
                  <a:schemeClr val="dk2"/>
                </a:solidFill>
              </a:rPr>
              <a:t>M</a:t>
            </a:r>
            <a:r>
              <a:rPr lang="en" sz="1800">
                <a:solidFill>
                  <a:srgbClr val="273239"/>
                </a:solidFill>
                <a:highlight>
                  <a:srgbClr val="FFFFFF"/>
                </a:highlight>
              </a:rPr>
              <a:t>asked Language Model (MLM) dùng để học mối tương quan của các phụ thuộc gần, giữa các từ trong câu với nhau.</a:t>
            </a:r>
            <a:endParaRPr sz="1800">
              <a:solidFill>
                <a:srgbClr val="273239"/>
              </a:solidFill>
              <a:highlight>
                <a:srgbClr val="FFFFFF"/>
              </a:highlight>
            </a:endParaRPr>
          </a:p>
          <a:p>
            <a:pPr indent="-342900" lvl="0" marL="457200" rtl="0" algn="l">
              <a:spcBef>
                <a:spcPts val="0"/>
              </a:spcBef>
              <a:spcAft>
                <a:spcPts val="0"/>
              </a:spcAft>
              <a:buClr>
                <a:srgbClr val="273239"/>
              </a:buClr>
              <a:buSzPts val="1800"/>
              <a:buAutoNum type="arabicParenBoth"/>
            </a:pPr>
            <a:r>
              <a:rPr lang="en" sz="1800">
                <a:solidFill>
                  <a:srgbClr val="273239"/>
                </a:solidFill>
                <a:highlight>
                  <a:srgbClr val="FFFFFF"/>
                </a:highlight>
              </a:rPr>
              <a:t>Next Sentence Prediction (NSP) dùng để học mối tương quan của các phụ thuộc xa, giữa các câu khác nhau.</a:t>
            </a:r>
            <a:endParaRPr sz="1800">
              <a:solidFill>
                <a:srgbClr val="273239"/>
              </a:solidFill>
              <a:highlight>
                <a:srgbClr val="FFFFFF"/>
              </a:highlight>
            </a:endParaRPr>
          </a:p>
        </p:txBody>
      </p:sp>
      <p:sp>
        <p:nvSpPr>
          <p:cNvPr id="134" name="Google Shape;134;p25"/>
          <p:cNvSpPr txBox="1"/>
          <p:nvPr/>
        </p:nvSpPr>
        <p:spPr>
          <a:xfrm>
            <a:off x="242250" y="646500"/>
            <a:ext cx="809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2"/>
                </a:solidFill>
              </a:rPr>
              <a:t>Cách hoạt động (quá trình pre-training)</a:t>
            </a:r>
            <a:endParaRPr b="1" sz="24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nvSpPr>
        <p:spPr>
          <a:xfrm>
            <a:off x="0" y="0"/>
            <a:ext cx="8578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rPr>
              <a:t>BERT</a:t>
            </a:r>
            <a:endParaRPr b="1" sz="3000">
              <a:solidFill>
                <a:schemeClr val="dk2"/>
              </a:solidFill>
            </a:endParaRPr>
          </a:p>
        </p:txBody>
      </p:sp>
      <p:sp>
        <p:nvSpPr>
          <p:cNvPr id="140" name="Google Shape;140;p26"/>
          <p:cNvSpPr txBox="1"/>
          <p:nvPr/>
        </p:nvSpPr>
        <p:spPr>
          <a:xfrm>
            <a:off x="242250" y="646500"/>
            <a:ext cx="809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2"/>
                </a:solidFill>
              </a:rPr>
              <a:t>Fine-tuning</a:t>
            </a:r>
            <a:endParaRPr b="1" sz="2400">
              <a:solidFill>
                <a:schemeClr val="dk2"/>
              </a:solidFill>
            </a:endParaRPr>
          </a:p>
        </p:txBody>
      </p:sp>
      <p:sp>
        <p:nvSpPr>
          <p:cNvPr id="141" name="Google Shape;141;p26"/>
          <p:cNvSpPr txBox="1"/>
          <p:nvPr/>
        </p:nvSpPr>
        <p:spPr>
          <a:xfrm>
            <a:off x="307050" y="1200600"/>
            <a:ext cx="85299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Sau khi được pretrain, mô hình sẽ được fine-tuning cho các task cụ thể</a:t>
            </a:r>
            <a:endParaRPr sz="1800">
              <a:solidFill>
                <a:schemeClr val="dk2"/>
              </a:solidFill>
            </a:endParaRPr>
          </a:p>
        </p:txBody>
      </p:sp>
      <p:pic>
        <p:nvPicPr>
          <p:cNvPr id="142" name="Google Shape;142;p26"/>
          <p:cNvPicPr preferRelativeResize="0"/>
          <p:nvPr/>
        </p:nvPicPr>
        <p:blipFill>
          <a:blip r:embed="rId3">
            <a:alphaModFix/>
          </a:blip>
          <a:stretch>
            <a:fillRect/>
          </a:stretch>
        </p:blipFill>
        <p:spPr>
          <a:xfrm>
            <a:off x="1129388" y="1796375"/>
            <a:ext cx="7544673" cy="317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nvSpPr>
        <p:spPr>
          <a:xfrm>
            <a:off x="0" y="0"/>
            <a:ext cx="8578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rPr>
              <a:t>DE</a:t>
            </a:r>
            <a:r>
              <a:rPr b="1" lang="en" sz="3000">
                <a:solidFill>
                  <a:schemeClr val="dk2"/>
                </a:solidFill>
              </a:rPr>
              <a:t>BERTA</a:t>
            </a:r>
            <a:endParaRPr b="1" sz="3000">
              <a:solidFill>
                <a:schemeClr val="dk2"/>
              </a:solidFill>
            </a:endParaRPr>
          </a:p>
        </p:txBody>
      </p:sp>
      <p:sp>
        <p:nvSpPr>
          <p:cNvPr id="148" name="Google Shape;148;p27"/>
          <p:cNvSpPr txBox="1"/>
          <p:nvPr/>
        </p:nvSpPr>
        <p:spPr>
          <a:xfrm>
            <a:off x="1440750" y="646500"/>
            <a:ext cx="6262500" cy="10158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800">
                <a:solidFill>
                  <a:schemeClr val="dk2"/>
                </a:solidFill>
              </a:rPr>
              <a:t>Cải tiến của BERT với 2 cơ chế mới:</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rgbClr val="242424"/>
                </a:solidFill>
                <a:highlight>
                  <a:srgbClr val="FFFFFF"/>
                </a:highlight>
              </a:rPr>
              <a:t>Disentangled attention</a:t>
            </a:r>
            <a:endParaRPr sz="1800">
              <a:solidFill>
                <a:srgbClr val="242424"/>
              </a:solidFill>
              <a:highlight>
                <a:srgbClr val="FFFFFF"/>
              </a:highlight>
            </a:endParaRPr>
          </a:p>
          <a:p>
            <a:pPr indent="-342900" lvl="0" marL="457200" rtl="0" algn="l">
              <a:spcBef>
                <a:spcPts val="0"/>
              </a:spcBef>
              <a:spcAft>
                <a:spcPts val="0"/>
              </a:spcAft>
              <a:buClr>
                <a:srgbClr val="242424"/>
              </a:buClr>
              <a:buSzPts val="1800"/>
              <a:buChar char="-"/>
            </a:pPr>
            <a:r>
              <a:rPr lang="en" sz="1800">
                <a:solidFill>
                  <a:srgbClr val="242424"/>
                </a:solidFill>
                <a:highlight>
                  <a:srgbClr val="FFFFFF"/>
                </a:highlight>
              </a:rPr>
              <a:t>Incorporate absolute positions in the decoding layer</a:t>
            </a:r>
            <a:endParaRPr sz="1800">
              <a:solidFill>
                <a:srgbClr val="242424"/>
              </a:solidFill>
              <a:highlight>
                <a:srgbClr val="FFFFFF"/>
              </a:highlight>
            </a:endParaRPr>
          </a:p>
        </p:txBody>
      </p:sp>
      <p:pic>
        <p:nvPicPr>
          <p:cNvPr id="149" name="Google Shape;149;p27"/>
          <p:cNvPicPr preferRelativeResize="0"/>
          <p:nvPr/>
        </p:nvPicPr>
        <p:blipFill>
          <a:blip r:embed="rId3">
            <a:alphaModFix/>
          </a:blip>
          <a:stretch>
            <a:fillRect/>
          </a:stretch>
        </p:blipFill>
        <p:spPr>
          <a:xfrm>
            <a:off x="138150" y="1662300"/>
            <a:ext cx="8867701" cy="34434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nvSpPr>
        <p:spPr>
          <a:xfrm>
            <a:off x="0" y="0"/>
            <a:ext cx="8578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rPr>
              <a:t>DEBERTA</a:t>
            </a:r>
            <a:endParaRPr b="1" sz="3000">
              <a:solidFill>
                <a:schemeClr val="dk2"/>
              </a:solidFill>
            </a:endParaRPr>
          </a:p>
        </p:txBody>
      </p:sp>
      <p:sp>
        <p:nvSpPr>
          <p:cNvPr id="155" name="Google Shape;155;p28"/>
          <p:cNvSpPr txBox="1"/>
          <p:nvPr/>
        </p:nvSpPr>
        <p:spPr>
          <a:xfrm>
            <a:off x="422075" y="646500"/>
            <a:ext cx="3123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242424"/>
                </a:solidFill>
                <a:highlight>
                  <a:srgbClr val="FFFFFF"/>
                </a:highlight>
              </a:rPr>
              <a:t>Disentangled attention</a:t>
            </a:r>
            <a:endParaRPr b="1" sz="2000">
              <a:solidFill>
                <a:srgbClr val="242424"/>
              </a:solidFill>
              <a:highlight>
                <a:srgbClr val="FFFFFF"/>
              </a:highlight>
            </a:endParaRPr>
          </a:p>
        </p:txBody>
      </p:sp>
      <p:sp>
        <p:nvSpPr>
          <p:cNvPr id="156" name="Google Shape;156;p28"/>
          <p:cNvSpPr txBox="1"/>
          <p:nvPr/>
        </p:nvSpPr>
        <p:spPr>
          <a:xfrm>
            <a:off x="205950" y="1246900"/>
            <a:ext cx="84780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Với mỗi token ở vị trí </a:t>
            </a:r>
            <a:r>
              <a:rPr b="1" lang="en" sz="1800">
                <a:solidFill>
                  <a:schemeClr val="dk2"/>
                </a:solidFill>
              </a:rPr>
              <a:t>i</a:t>
            </a:r>
            <a:r>
              <a:rPr lang="en" sz="1800">
                <a:solidFill>
                  <a:schemeClr val="dk2"/>
                </a:solidFill>
              </a:rPr>
              <a:t> trong chuỗi, nó sẽ được biểu diễn thông qua 2 vector, </a:t>
            </a:r>
            <a:r>
              <a:rPr lang="en" sz="1800">
                <a:solidFill>
                  <a:srgbClr val="242424"/>
                </a:solidFill>
                <a:highlight>
                  <a:srgbClr val="FFFFFF"/>
                </a:highlight>
              </a:rPr>
              <a:t> </a:t>
            </a:r>
            <a:r>
              <a:rPr b="1" lang="en" sz="1800">
                <a:solidFill>
                  <a:srgbClr val="242424"/>
                </a:solidFill>
                <a:highlight>
                  <a:srgbClr val="FFFFFF"/>
                </a:highlight>
              </a:rPr>
              <a:t>{</a:t>
            </a:r>
            <a:r>
              <a:rPr b="1" i="1" lang="en" sz="1800">
                <a:solidFill>
                  <a:srgbClr val="242424"/>
                </a:solidFill>
                <a:highlight>
                  <a:srgbClr val="FFFFFF"/>
                </a:highlight>
              </a:rPr>
              <a:t>Hi</a:t>
            </a:r>
            <a:r>
              <a:rPr b="1" lang="en" sz="1800">
                <a:solidFill>
                  <a:srgbClr val="242424"/>
                </a:solidFill>
                <a:highlight>
                  <a:srgbClr val="FFFFFF"/>
                </a:highlight>
              </a:rPr>
              <a:t>}</a:t>
            </a:r>
            <a:r>
              <a:rPr lang="en" sz="1800">
                <a:solidFill>
                  <a:srgbClr val="242424"/>
                </a:solidFill>
                <a:highlight>
                  <a:srgbClr val="FFFFFF"/>
                </a:highlight>
              </a:rPr>
              <a:t> biể</a:t>
            </a:r>
            <a:r>
              <a:rPr lang="en" sz="1800">
                <a:solidFill>
                  <a:srgbClr val="242424"/>
                </a:solidFill>
                <a:highlight>
                  <a:srgbClr val="FFFFFF"/>
                </a:highlight>
              </a:rPr>
              <a:t>u</a:t>
            </a:r>
            <a:r>
              <a:rPr lang="en" sz="1800">
                <a:solidFill>
                  <a:srgbClr val="242424"/>
                </a:solidFill>
                <a:highlight>
                  <a:srgbClr val="FFFFFF"/>
                </a:highlight>
              </a:rPr>
              <a:t> diễn nội dung và </a:t>
            </a:r>
            <a:r>
              <a:rPr b="1" lang="en" sz="1800">
                <a:solidFill>
                  <a:srgbClr val="242424"/>
                </a:solidFill>
                <a:highlight>
                  <a:srgbClr val="FFFFFF"/>
                </a:highlight>
              </a:rPr>
              <a:t>{</a:t>
            </a:r>
            <a:r>
              <a:rPr b="1" i="1" lang="en" sz="1800">
                <a:solidFill>
                  <a:srgbClr val="242424"/>
                </a:solidFill>
                <a:highlight>
                  <a:srgbClr val="FFFFFF"/>
                </a:highlight>
              </a:rPr>
              <a:t>Pi</a:t>
            </a:r>
            <a:r>
              <a:rPr b="1" lang="en" sz="1800">
                <a:solidFill>
                  <a:srgbClr val="242424"/>
                </a:solidFill>
                <a:highlight>
                  <a:srgbClr val="FFFFFF"/>
                </a:highlight>
              </a:rPr>
              <a:t>|</a:t>
            </a:r>
            <a:r>
              <a:rPr b="1" i="1" lang="en" sz="1800">
                <a:solidFill>
                  <a:srgbClr val="242424"/>
                </a:solidFill>
                <a:highlight>
                  <a:srgbClr val="FFFFFF"/>
                </a:highlight>
              </a:rPr>
              <a:t>j</a:t>
            </a:r>
            <a:r>
              <a:rPr b="1" lang="en" sz="1800">
                <a:solidFill>
                  <a:srgbClr val="242424"/>
                </a:solidFill>
                <a:highlight>
                  <a:srgbClr val="FFFFFF"/>
                </a:highlight>
              </a:rPr>
              <a:t>} </a:t>
            </a:r>
            <a:r>
              <a:rPr lang="en" sz="1800">
                <a:solidFill>
                  <a:srgbClr val="242424"/>
                </a:solidFill>
                <a:highlight>
                  <a:srgbClr val="FFFFFF"/>
                </a:highlight>
              </a:rPr>
              <a:t>biểu diễn vị trí tương đối với token ở vị trí </a:t>
            </a:r>
            <a:r>
              <a:rPr b="1" lang="en" sz="1800">
                <a:solidFill>
                  <a:srgbClr val="242424"/>
                </a:solidFill>
                <a:highlight>
                  <a:srgbClr val="FFFFFF"/>
                </a:highlight>
              </a:rPr>
              <a:t>j</a:t>
            </a:r>
            <a:endParaRPr b="1" sz="1800">
              <a:solidFill>
                <a:srgbClr val="242424"/>
              </a:solidFill>
              <a:highlight>
                <a:srgbClr val="FFFFFF"/>
              </a:highlight>
            </a:endParaRPr>
          </a:p>
          <a:p>
            <a:pPr indent="-342900" lvl="0" marL="457200" rtl="0" algn="l">
              <a:spcBef>
                <a:spcPts val="0"/>
              </a:spcBef>
              <a:spcAft>
                <a:spcPts val="0"/>
              </a:spcAft>
              <a:buClr>
                <a:srgbClr val="242424"/>
              </a:buClr>
              <a:buSzPts val="1800"/>
              <a:buChar char="-"/>
            </a:pPr>
            <a:r>
              <a:rPr lang="en" sz="1800">
                <a:solidFill>
                  <a:srgbClr val="242424"/>
                </a:solidFill>
                <a:highlight>
                  <a:srgbClr val="FFFFFF"/>
                </a:highlight>
              </a:rPr>
              <a:t>Cross attention score giữa tokens i và j có thể được tính theo công thức sau: </a:t>
            </a:r>
            <a:endParaRPr sz="1800">
              <a:solidFill>
                <a:srgbClr val="242424"/>
              </a:solidFill>
              <a:highlight>
                <a:srgbClr val="FFFFFF"/>
              </a:highlight>
            </a:endParaRPr>
          </a:p>
        </p:txBody>
      </p:sp>
      <p:pic>
        <p:nvPicPr>
          <p:cNvPr id="157" name="Google Shape;157;p28"/>
          <p:cNvPicPr preferRelativeResize="0"/>
          <p:nvPr/>
        </p:nvPicPr>
        <p:blipFill>
          <a:blip r:embed="rId3">
            <a:alphaModFix/>
          </a:blip>
          <a:stretch>
            <a:fillRect/>
          </a:stretch>
        </p:blipFill>
        <p:spPr>
          <a:xfrm>
            <a:off x="1922550" y="2262700"/>
            <a:ext cx="5695950" cy="1114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nvSpPr>
        <p:spPr>
          <a:xfrm>
            <a:off x="0" y="-107800"/>
            <a:ext cx="8188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rPr>
              <a:t>DEBERTA</a:t>
            </a:r>
            <a:endParaRPr b="1" sz="3000">
              <a:solidFill>
                <a:schemeClr val="dk2"/>
              </a:solidFill>
            </a:endParaRPr>
          </a:p>
        </p:txBody>
      </p:sp>
      <p:sp>
        <p:nvSpPr>
          <p:cNvPr id="163" name="Google Shape;163;p29"/>
          <p:cNvSpPr txBox="1"/>
          <p:nvPr/>
        </p:nvSpPr>
        <p:spPr>
          <a:xfrm>
            <a:off x="455475" y="412725"/>
            <a:ext cx="3123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242424"/>
                </a:solidFill>
                <a:highlight>
                  <a:srgbClr val="FFFFFF"/>
                </a:highlight>
              </a:rPr>
              <a:t>Disentangled attention</a:t>
            </a:r>
            <a:endParaRPr b="1" sz="2000">
              <a:solidFill>
                <a:srgbClr val="242424"/>
              </a:solidFill>
              <a:highlight>
                <a:srgbClr val="FFFFFF"/>
              </a:highlight>
            </a:endParaRPr>
          </a:p>
        </p:txBody>
      </p:sp>
      <p:sp>
        <p:nvSpPr>
          <p:cNvPr id="164" name="Google Shape;164;p29"/>
          <p:cNvSpPr txBox="1"/>
          <p:nvPr/>
        </p:nvSpPr>
        <p:spPr>
          <a:xfrm>
            <a:off x="205950" y="816038"/>
            <a:ext cx="84780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Trong mỗi head attention bình thường, các phép toán chỉ gồm có:</a:t>
            </a:r>
            <a:endParaRPr sz="1800">
              <a:solidFill>
                <a:srgbClr val="242424"/>
              </a:solidFill>
              <a:highlight>
                <a:srgbClr val="FFFFFF"/>
              </a:highlight>
            </a:endParaRPr>
          </a:p>
        </p:txBody>
      </p:sp>
      <p:pic>
        <p:nvPicPr>
          <p:cNvPr id="165" name="Google Shape;165;p29"/>
          <p:cNvPicPr preferRelativeResize="0"/>
          <p:nvPr/>
        </p:nvPicPr>
        <p:blipFill>
          <a:blip r:embed="rId3">
            <a:alphaModFix/>
          </a:blip>
          <a:stretch>
            <a:fillRect/>
          </a:stretch>
        </p:blipFill>
        <p:spPr>
          <a:xfrm>
            <a:off x="1788975" y="1277738"/>
            <a:ext cx="6124575" cy="1304925"/>
          </a:xfrm>
          <a:prstGeom prst="rect">
            <a:avLst/>
          </a:prstGeom>
          <a:noFill/>
          <a:ln>
            <a:noFill/>
          </a:ln>
        </p:spPr>
      </p:pic>
      <p:sp>
        <p:nvSpPr>
          <p:cNvPr id="166" name="Google Shape;166;p29"/>
          <p:cNvSpPr txBox="1"/>
          <p:nvPr/>
        </p:nvSpPr>
        <p:spPr>
          <a:xfrm>
            <a:off x="205950" y="2582663"/>
            <a:ext cx="84780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Trong khi đó, các phép tính trong </a:t>
            </a:r>
            <a:r>
              <a:rPr b="1" lang="en" sz="1500">
                <a:solidFill>
                  <a:srgbClr val="242424"/>
                </a:solidFill>
                <a:highlight>
                  <a:srgbClr val="FFFFFF"/>
                </a:highlight>
              </a:rPr>
              <a:t> Disentangled Attention </a:t>
            </a:r>
            <a:r>
              <a:rPr lang="en" sz="1500">
                <a:solidFill>
                  <a:srgbClr val="242424"/>
                </a:solidFill>
                <a:highlight>
                  <a:srgbClr val="FFFFFF"/>
                </a:highlight>
              </a:rPr>
              <a:t>bao gồm:</a:t>
            </a:r>
            <a:endParaRPr sz="1800">
              <a:solidFill>
                <a:schemeClr val="dk2"/>
              </a:solidFill>
            </a:endParaRPr>
          </a:p>
        </p:txBody>
      </p:sp>
      <p:pic>
        <p:nvPicPr>
          <p:cNvPr id="167" name="Google Shape;167;p29"/>
          <p:cNvPicPr preferRelativeResize="0"/>
          <p:nvPr/>
        </p:nvPicPr>
        <p:blipFill>
          <a:blip r:embed="rId4">
            <a:alphaModFix/>
          </a:blip>
          <a:stretch>
            <a:fillRect/>
          </a:stretch>
        </p:blipFill>
        <p:spPr>
          <a:xfrm>
            <a:off x="717900" y="2955100"/>
            <a:ext cx="7454100" cy="2262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nvSpPr>
        <p:spPr>
          <a:xfrm>
            <a:off x="0" y="-107800"/>
            <a:ext cx="8188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rPr>
              <a:t>DEBERTA</a:t>
            </a:r>
            <a:endParaRPr b="1" sz="3000">
              <a:solidFill>
                <a:schemeClr val="dk2"/>
              </a:solidFill>
            </a:endParaRPr>
          </a:p>
        </p:txBody>
      </p:sp>
      <p:sp>
        <p:nvSpPr>
          <p:cNvPr id="173" name="Google Shape;173;p30"/>
          <p:cNvSpPr txBox="1"/>
          <p:nvPr/>
        </p:nvSpPr>
        <p:spPr>
          <a:xfrm>
            <a:off x="455475" y="412725"/>
            <a:ext cx="6797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42424"/>
                </a:solidFill>
                <a:highlight>
                  <a:schemeClr val="lt1"/>
                </a:highlight>
              </a:rPr>
              <a:t>Incorporate absolute positions in the decoding layer</a:t>
            </a:r>
            <a:endParaRPr b="1" sz="2000">
              <a:solidFill>
                <a:srgbClr val="242424"/>
              </a:solidFill>
              <a:highlight>
                <a:srgbClr val="FFFFFF"/>
              </a:highlight>
            </a:endParaRPr>
          </a:p>
        </p:txBody>
      </p:sp>
      <p:sp>
        <p:nvSpPr>
          <p:cNvPr id="174" name="Google Shape;174;p30"/>
          <p:cNvSpPr txBox="1"/>
          <p:nvPr/>
        </p:nvSpPr>
        <p:spPr>
          <a:xfrm>
            <a:off x="0" y="1185550"/>
            <a:ext cx="34626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rgbClr val="242424"/>
                </a:solidFill>
                <a:highlight>
                  <a:srgbClr val="FFFFFF"/>
                </a:highlight>
              </a:rPr>
              <a:t>EMD gồm 2 input là </a:t>
            </a:r>
            <a:r>
              <a:rPr b="1" lang="en" sz="1800">
                <a:solidFill>
                  <a:srgbClr val="242424"/>
                </a:solidFill>
                <a:highlight>
                  <a:srgbClr val="FFFFFF"/>
                </a:highlight>
              </a:rPr>
              <a:t>I</a:t>
            </a:r>
            <a:r>
              <a:rPr lang="en" sz="1800">
                <a:solidFill>
                  <a:srgbClr val="242424"/>
                </a:solidFill>
                <a:highlight>
                  <a:srgbClr val="FFFFFF"/>
                </a:highlight>
              </a:rPr>
              <a:t> và </a:t>
            </a:r>
            <a:r>
              <a:rPr b="1" lang="en" sz="1800">
                <a:solidFill>
                  <a:srgbClr val="242424"/>
                </a:solidFill>
                <a:highlight>
                  <a:srgbClr val="FFFFFF"/>
                </a:highlight>
              </a:rPr>
              <a:t>H. </a:t>
            </a:r>
            <a:endParaRPr b="1" sz="1800">
              <a:solidFill>
                <a:srgbClr val="242424"/>
              </a:solidFill>
              <a:highlight>
                <a:srgbClr val="FFFFFF"/>
              </a:highlight>
            </a:endParaRPr>
          </a:p>
          <a:p>
            <a:pPr indent="-342900" lvl="0" marL="457200" rtl="0" algn="l">
              <a:spcBef>
                <a:spcPts val="0"/>
              </a:spcBef>
              <a:spcAft>
                <a:spcPts val="0"/>
              </a:spcAft>
              <a:buClr>
                <a:schemeClr val="dk2"/>
              </a:buClr>
              <a:buSzPts val="1800"/>
              <a:buChar char="-"/>
            </a:pPr>
            <a:r>
              <a:rPr b="1" lang="en" sz="1800">
                <a:solidFill>
                  <a:srgbClr val="242424"/>
                </a:solidFill>
                <a:highlight>
                  <a:srgbClr val="FFFFFF"/>
                </a:highlight>
              </a:rPr>
              <a:t>n </a:t>
            </a:r>
            <a:r>
              <a:rPr lang="en" sz="1800">
                <a:solidFill>
                  <a:srgbClr val="242424"/>
                </a:solidFill>
                <a:highlight>
                  <a:srgbClr val="FFFFFF"/>
                </a:highlight>
              </a:rPr>
              <a:t>là số lớp EMD. Ở lớp đầu tiên (n=1), </a:t>
            </a:r>
            <a:r>
              <a:rPr b="1" lang="en" sz="1800">
                <a:solidFill>
                  <a:srgbClr val="242424"/>
                </a:solidFill>
                <a:highlight>
                  <a:srgbClr val="FFFFFF"/>
                </a:highlight>
              </a:rPr>
              <a:t>I </a:t>
            </a:r>
            <a:r>
              <a:rPr lang="en" sz="1800">
                <a:solidFill>
                  <a:srgbClr val="242424"/>
                </a:solidFill>
                <a:highlight>
                  <a:srgbClr val="FFFFFF"/>
                </a:highlight>
              </a:rPr>
              <a:t>mang thông tin vị trí tuyệt đối, </a:t>
            </a:r>
            <a:r>
              <a:rPr b="1" lang="en" sz="1800">
                <a:solidFill>
                  <a:srgbClr val="242424"/>
                </a:solidFill>
                <a:highlight>
                  <a:srgbClr val="FFFFFF"/>
                </a:highlight>
              </a:rPr>
              <a:t>H </a:t>
            </a:r>
            <a:r>
              <a:rPr lang="en" sz="1800">
                <a:solidFill>
                  <a:srgbClr val="242424"/>
                </a:solidFill>
                <a:highlight>
                  <a:srgbClr val="FFFFFF"/>
                </a:highlight>
              </a:rPr>
              <a:t>là output của lớp Transformer trước đó. Ở lớp thứ hai (n=2), </a:t>
            </a:r>
            <a:r>
              <a:rPr b="1" lang="en" sz="1800">
                <a:solidFill>
                  <a:srgbClr val="242424"/>
                </a:solidFill>
                <a:highlight>
                  <a:srgbClr val="FFFFFF"/>
                </a:highlight>
              </a:rPr>
              <a:t>I </a:t>
            </a:r>
            <a:r>
              <a:rPr lang="en" sz="1800">
                <a:solidFill>
                  <a:srgbClr val="242424"/>
                </a:solidFill>
                <a:highlight>
                  <a:srgbClr val="FFFFFF"/>
                </a:highlight>
              </a:rPr>
              <a:t>là output của lớp EDM đầu tiên.</a:t>
            </a:r>
            <a:endParaRPr sz="1800">
              <a:solidFill>
                <a:srgbClr val="242424"/>
              </a:solidFill>
              <a:highlight>
                <a:srgbClr val="FFFFFF"/>
              </a:highlight>
            </a:endParaRPr>
          </a:p>
          <a:p>
            <a:pPr indent="-342900" lvl="0" marL="457200" rtl="0" algn="l">
              <a:spcBef>
                <a:spcPts val="0"/>
              </a:spcBef>
              <a:spcAft>
                <a:spcPts val="0"/>
              </a:spcAft>
              <a:buClr>
                <a:srgbClr val="242424"/>
              </a:buClr>
              <a:buSzPts val="1800"/>
              <a:buChar char="-"/>
            </a:pPr>
            <a:r>
              <a:rPr lang="en" sz="1800">
                <a:solidFill>
                  <a:srgbClr val="242424"/>
                </a:solidFill>
                <a:highlight>
                  <a:srgbClr val="FFFFFF"/>
                </a:highlight>
              </a:rPr>
              <a:t> Chỉ sử dụng trong quá trình pretraining cho task Masked Language Model.</a:t>
            </a:r>
            <a:endParaRPr sz="1800">
              <a:solidFill>
                <a:srgbClr val="242424"/>
              </a:solidFill>
              <a:highlight>
                <a:srgbClr val="FFFFFF"/>
              </a:highlight>
            </a:endParaRPr>
          </a:p>
        </p:txBody>
      </p:sp>
      <p:pic>
        <p:nvPicPr>
          <p:cNvPr id="175" name="Google Shape;175;p30"/>
          <p:cNvPicPr preferRelativeResize="0"/>
          <p:nvPr/>
        </p:nvPicPr>
        <p:blipFill>
          <a:blip r:embed="rId3">
            <a:alphaModFix/>
          </a:blip>
          <a:stretch>
            <a:fillRect/>
          </a:stretch>
        </p:blipFill>
        <p:spPr>
          <a:xfrm>
            <a:off x="3462563" y="874413"/>
            <a:ext cx="5510715" cy="35609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nvSpPr>
        <p:spPr>
          <a:xfrm>
            <a:off x="0" y="-107800"/>
            <a:ext cx="8188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rPr>
              <a:t>DEBERTA-V2</a:t>
            </a:r>
            <a:endParaRPr b="1" sz="3000">
              <a:solidFill>
                <a:schemeClr val="dk2"/>
              </a:solidFill>
            </a:endParaRPr>
          </a:p>
        </p:txBody>
      </p:sp>
      <p:sp>
        <p:nvSpPr>
          <p:cNvPr id="181" name="Google Shape;181;p31"/>
          <p:cNvSpPr txBox="1"/>
          <p:nvPr/>
        </p:nvSpPr>
        <p:spPr>
          <a:xfrm>
            <a:off x="370575" y="669100"/>
            <a:ext cx="8188500" cy="3920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Sử dụng </a:t>
            </a:r>
            <a:r>
              <a:rPr b="1" lang="en" sz="1800">
                <a:solidFill>
                  <a:schemeClr val="dk2"/>
                </a:solidFill>
              </a:rPr>
              <a:t>sentencepiece tokenzier</a:t>
            </a:r>
            <a:r>
              <a:rPr lang="en" sz="1800">
                <a:solidFill>
                  <a:schemeClr val="dk2"/>
                </a:solidFill>
              </a:rPr>
              <a:t> với 128k vocabulary.</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Thêm 1 lớp conv trước lớp attention để học tốt hơn phụ thuộc cục bộ.</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Chia sẻ trọng số của ma trận vị trí và ma trận nội dung.</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Sử dụng bucket để encode thông tin vị trí tương đối tương tự như T5.</a:t>
            </a:r>
            <a:endParaRPr sz="1800">
              <a:solidFill>
                <a:schemeClr val="dk2"/>
              </a:solidFill>
            </a:endParaRPr>
          </a:p>
        </p:txBody>
      </p:sp>
      <p:pic>
        <p:nvPicPr>
          <p:cNvPr id="182" name="Google Shape;182;p31"/>
          <p:cNvPicPr preferRelativeResize="0"/>
          <p:nvPr/>
        </p:nvPicPr>
        <p:blipFill>
          <a:blip r:embed="rId3">
            <a:alphaModFix/>
          </a:blip>
          <a:stretch>
            <a:fillRect/>
          </a:stretch>
        </p:blipFill>
        <p:spPr>
          <a:xfrm>
            <a:off x="1824975" y="1880350"/>
            <a:ext cx="4726675" cy="3171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282900" y="194825"/>
            <a:ext cx="8578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rPr>
              <a:t>Bộ dữ liệu gốc</a:t>
            </a:r>
            <a:endParaRPr b="1" sz="3000">
              <a:solidFill>
                <a:schemeClr val="dk2"/>
              </a:solidFill>
            </a:endParaRPr>
          </a:p>
        </p:txBody>
      </p:sp>
      <p:pic>
        <p:nvPicPr>
          <p:cNvPr id="60" name="Google Shape;60;p14"/>
          <p:cNvPicPr preferRelativeResize="0"/>
          <p:nvPr/>
        </p:nvPicPr>
        <p:blipFill>
          <a:blip r:embed="rId3">
            <a:alphaModFix/>
          </a:blip>
          <a:stretch>
            <a:fillRect/>
          </a:stretch>
        </p:blipFill>
        <p:spPr>
          <a:xfrm>
            <a:off x="1316188" y="1232975"/>
            <a:ext cx="6511615" cy="31874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nvSpPr>
        <p:spPr>
          <a:xfrm>
            <a:off x="0" y="-107800"/>
            <a:ext cx="8188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rPr>
              <a:t>SentencePiece Tokenizer</a:t>
            </a:r>
            <a:endParaRPr b="1" sz="3000">
              <a:solidFill>
                <a:schemeClr val="dk2"/>
              </a:solidFill>
            </a:endParaRPr>
          </a:p>
        </p:txBody>
      </p:sp>
      <p:sp>
        <p:nvSpPr>
          <p:cNvPr id="188" name="Google Shape;188;p32"/>
          <p:cNvSpPr txBox="1"/>
          <p:nvPr/>
        </p:nvSpPr>
        <p:spPr>
          <a:xfrm>
            <a:off x="455475" y="412725"/>
            <a:ext cx="6797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000">
              <a:solidFill>
                <a:srgbClr val="242424"/>
              </a:solidFill>
              <a:highlight>
                <a:srgbClr val="FFFFFF"/>
              </a:highlight>
            </a:endParaRPr>
          </a:p>
        </p:txBody>
      </p:sp>
      <p:sp>
        <p:nvSpPr>
          <p:cNvPr id="189" name="Google Shape;189;p32"/>
          <p:cNvSpPr txBox="1"/>
          <p:nvPr/>
        </p:nvSpPr>
        <p:spPr>
          <a:xfrm>
            <a:off x="516600" y="581175"/>
            <a:ext cx="7929900" cy="3732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SentencePiece là một bộ tokenizer và detokenzier đơn giản, hiệu quả và không phụ thuộc vào ngôn ngữ, cung cấp cho bộ tokenizer khả năng tokenize không mất mát thông tin…</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Gồm 4 phần: Normalizer, Trainer, Encoder, and Decoder.</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Thay ký tự khoảng trắng bằng _ và xem nó như 1 ký tự, giúp cho có thể tokenize những ngôn ngữ không khoảng trăng như tiếng Nhật, từ đó cung cấp khả năng tokenize ko phụ thuộc ngôn ngữ.</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Sử dụng Byte Pair Ecndong và Unigram.</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Chuẩn hoá theo NKFC unicode.</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Hạn chế tối đa các unknown token.</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nvSpPr>
        <p:spPr>
          <a:xfrm>
            <a:off x="0" y="-107800"/>
            <a:ext cx="8188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rPr>
              <a:t>Byte Pair Encoding</a:t>
            </a:r>
            <a:endParaRPr b="1" sz="3000">
              <a:solidFill>
                <a:schemeClr val="dk2"/>
              </a:solidFill>
            </a:endParaRPr>
          </a:p>
        </p:txBody>
      </p:sp>
      <p:sp>
        <p:nvSpPr>
          <p:cNvPr id="195" name="Google Shape;195;p33"/>
          <p:cNvSpPr txBox="1"/>
          <p:nvPr/>
        </p:nvSpPr>
        <p:spPr>
          <a:xfrm>
            <a:off x="455475" y="412725"/>
            <a:ext cx="6797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000">
              <a:solidFill>
                <a:srgbClr val="242424"/>
              </a:solidFill>
              <a:highlight>
                <a:srgbClr val="FFFFFF"/>
              </a:highlight>
            </a:endParaRPr>
          </a:p>
        </p:txBody>
      </p:sp>
      <p:pic>
        <p:nvPicPr>
          <p:cNvPr id="196" name="Google Shape;196;p33"/>
          <p:cNvPicPr preferRelativeResize="0"/>
          <p:nvPr/>
        </p:nvPicPr>
        <p:blipFill>
          <a:blip r:embed="rId3">
            <a:alphaModFix/>
          </a:blip>
          <a:stretch>
            <a:fillRect/>
          </a:stretch>
        </p:blipFill>
        <p:spPr>
          <a:xfrm>
            <a:off x="851800" y="605063"/>
            <a:ext cx="6785983" cy="3933376"/>
          </a:xfrm>
          <a:prstGeom prst="rect">
            <a:avLst/>
          </a:prstGeom>
          <a:noFill/>
          <a:ln>
            <a:noFill/>
          </a:ln>
        </p:spPr>
      </p:pic>
      <p:sp>
        <p:nvSpPr>
          <p:cNvPr id="197" name="Google Shape;197;p33"/>
          <p:cNvSpPr txBox="1"/>
          <p:nvPr/>
        </p:nvSpPr>
        <p:spPr>
          <a:xfrm>
            <a:off x="790050" y="45384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https://phamdinhkhanh.github.io/2020/06/04/PhoBERT_Fairseq.html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nvSpPr>
        <p:spPr>
          <a:xfrm>
            <a:off x="0" y="-107800"/>
            <a:ext cx="8188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rPr>
              <a:t>DEBERTA-V3</a:t>
            </a:r>
            <a:endParaRPr b="1" sz="3000">
              <a:solidFill>
                <a:schemeClr val="dk2"/>
              </a:solidFill>
            </a:endParaRPr>
          </a:p>
        </p:txBody>
      </p:sp>
      <p:sp>
        <p:nvSpPr>
          <p:cNvPr id="203" name="Google Shape;203;p34"/>
          <p:cNvSpPr txBox="1"/>
          <p:nvPr/>
        </p:nvSpPr>
        <p:spPr>
          <a:xfrm>
            <a:off x="1173150" y="946900"/>
            <a:ext cx="67977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242424"/>
              </a:buClr>
              <a:buSzPts val="1800"/>
              <a:buChar char="-"/>
            </a:pPr>
            <a:r>
              <a:rPr lang="en" sz="1800">
                <a:solidFill>
                  <a:srgbClr val="242424"/>
                </a:solidFill>
                <a:highlight>
                  <a:srgbClr val="FFFFFF"/>
                </a:highlight>
              </a:rPr>
              <a:t>Dựa theo </a:t>
            </a:r>
            <a:r>
              <a:rPr b="1" lang="en" sz="1800">
                <a:solidFill>
                  <a:srgbClr val="242424"/>
                </a:solidFill>
                <a:highlight>
                  <a:srgbClr val="FFFFFF"/>
                </a:highlight>
              </a:rPr>
              <a:t>ELECTRA-style training</a:t>
            </a:r>
            <a:r>
              <a:rPr lang="en" sz="1800">
                <a:solidFill>
                  <a:srgbClr val="242424"/>
                </a:solidFill>
                <a:highlight>
                  <a:srgbClr val="FFFFFF"/>
                </a:highlight>
              </a:rPr>
              <a:t> và thay thế phương pháp pre-training </a:t>
            </a:r>
            <a:r>
              <a:rPr b="1" lang="en" sz="1800">
                <a:solidFill>
                  <a:srgbClr val="242424"/>
                </a:solidFill>
                <a:highlight>
                  <a:srgbClr val="FFFFFF"/>
                </a:highlight>
              </a:rPr>
              <a:t>MLM</a:t>
            </a:r>
            <a:r>
              <a:rPr lang="en" sz="1800">
                <a:solidFill>
                  <a:srgbClr val="242424"/>
                </a:solidFill>
                <a:highlight>
                  <a:srgbClr val="FFFFFF"/>
                </a:highlight>
              </a:rPr>
              <a:t> trong DeBerta thành </a:t>
            </a:r>
            <a:r>
              <a:rPr b="1" lang="en" sz="1800">
                <a:solidFill>
                  <a:srgbClr val="242424"/>
                </a:solidFill>
                <a:highlight>
                  <a:srgbClr val="FFFFFF"/>
                </a:highlight>
              </a:rPr>
              <a:t>Replace Token Detection (RTD)</a:t>
            </a:r>
            <a:r>
              <a:rPr lang="en" sz="1800">
                <a:solidFill>
                  <a:srgbClr val="242424"/>
                </a:solidFill>
                <a:highlight>
                  <a:srgbClr val="FFFFFF"/>
                </a:highlight>
              </a:rPr>
              <a:t>.</a:t>
            </a:r>
            <a:endParaRPr sz="1800">
              <a:solidFill>
                <a:srgbClr val="242424"/>
              </a:solidFill>
              <a:highlight>
                <a:srgbClr val="FFFFFF"/>
              </a:highlight>
            </a:endParaRPr>
          </a:p>
          <a:p>
            <a:pPr indent="-342900" lvl="0" marL="457200" rtl="0" algn="l">
              <a:spcBef>
                <a:spcPts val="0"/>
              </a:spcBef>
              <a:spcAft>
                <a:spcPts val="0"/>
              </a:spcAft>
              <a:buClr>
                <a:srgbClr val="242424"/>
              </a:buClr>
              <a:buSzPts val="1800"/>
              <a:buChar char="-"/>
            </a:pPr>
            <a:r>
              <a:rPr lang="en" sz="1800">
                <a:solidFill>
                  <a:srgbClr val="242424"/>
                </a:solidFill>
                <a:highlight>
                  <a:srgbClr val="FFFFFF"/>
                </a:highlight>
              </a:rPr>
              <a:t>Gradient-disentangled embedding sharing </a:t>
            </a:r>
            <a:r>
              <a:rPr b="1" lang="en" sz="1800">
                <a:solidFill>
                  <a:srgbClr val="242424"/>
                </a:solidFill>
                <a:highlight>
                  <a:srgbClr val="FFFFFF"/>
                </a:highlight>
              </a:rPr>
              <a:t>(GDES)</a:t>
            </a:r>
            <a:endParaRPr b="1" sz="1800">
              <a:solidFill>
                <a:srgbClr val="242424"/>
              </a:solidFill>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nvSpPr>
        <p:spPr>
          <a:xfrm>
            <a:off x="0" y="-107800"/>
            <a:ext cx="8188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rPr>
              <a:t>DEBERTA-V3</a:t>
            </a:r>
            <a:endParaRPr b="1" sz="3000">
              <a:solidFill>
                <a:schemeClr val="dk2"/>
              </a:solidFill>
            </a:endParaRPr>
          </a:p>
        </p:txBody>
      </p:sp>
      <p:sp>
        <p:nvSpPr>
          <p:cNvPr id="209" name="Google Shape;209;p35"/>
          <p:cNvSpPr txBox="1"/>
          <p:nvPr/>
        </p:nvSpPr>
        <p:spPr>
          <a:xfrm>
            <a:off x="321875" y="438500"/>
            <a:ext cx="6797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242424"/>
                </a:solidFill>
                <a:highlight>
                  <a:schemeClr val="lt1"/>
                </a:highlight>
              </a:rPr>
              <a:t>ELECTRA-style training</a:t>
            </a:r>
            <a:endParaRPr b="1" sz="2000">
              <a:solidFill>
                <a:srgbClr val="242424"/>
              </a:solidFill>
              <a:highlight>
                <a:srgbClr val="FFFFFF"/>
              </a:highlight>
            </a:endParaRPr>
          </a:p>
        </p:txBody>
      </p:sp>
      <p:pic>
        <p:nvPicPr>
          <p:cNvPr id="210" name="Google Shape;210;p35"/>
          <p:cNvPicPr preferRelativeResize="0"/>
          <p:nvPr/>
        </p:nvPicPr>
        <p:blipFill>
          <a:blip r:embed="rId3">
            <a:alphaModFix/>
          </a:blip>
          <a:stretch>
            <a:fillRect/>
          </a:stretch>
        </p:blipFill>
        <p:spPr>
          <a:xfrm>
            <a:off x="1662100" y="1670000"/>
            <a:ext cx="5819775" cy="1447800"/>
          </a:xfrm>
          <a:prstGeom prst="rect">
            <a:avLst/>
          </a:prstGeom>
          <a:noFill/>
          <a:ln>
            <a:noFill/>
          </a:ln>
        </p:spPr>
      </p:pic>
      <p:sp>
        <p:nvSpPr>
          <p:cNvPr id="211" name="Google Shape;211;p35"/>
          <p:cNvSpPr txBox="1"/>
          <p:nvPr/>
        </p:nvSpPr>
        <p:spPr>
          <a:xfrm>
            <a:off x="489850" y="931100"/>
            <a:ext cx="85113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Không như Bert chỉ sử dụng 1 khối transformer encoder cho quá trình pre-training MLM, phương pháp ELECTRA sử dụng 2 khối như hình</a:t>
            </a:r>
            <a:endParaRPr sz="1800">
              <a:solidFill>
                <a:schemeClr val="dk2"/>
              </a:solidFill>
            </a:endParaRPr>
          </a:p>
        </p:txBody>
      </p:sp>
      <p:sp>
        <p:nvSpPr>
          <p:cNvPr id="212" name="Google Shape;212;p35"/>
          <p:cNvSpPr txBox="1"/>
          <p:nvPr/>
        </p:nvSpPr>
        <p:spPr>
          <a:xfrm>
            <a:off x="489850" y="3117800"/>
            <a:ext cx="85113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Khối generator dùng cho MLM</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Khối discriminator nhận input từ khối generator và phân loại xem những token đó là token gốc hoặc token đã được thay thế.</a:t>
            </a:r>
            <a:endParaRPr sz="18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nvSpPr>
        <p:spPr>
          <a:xfrm>
            <a:off x="0" y="-107800"/>
            <a:ext cx="8188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rPr>
              <a:t>DEBERTA-V3</a:t>
            </a:r>
            <a:endParaRPr b="1" sz="3000">
              <a:solidFill>
                <a:schemeClr val="dk2"/>
              </a:solidFill>
            </a:endParaRPr>
          </a:p>
        </p:txBody>
      </p:sp>
      <p:sp>
        <p:nvSpPr>
          <p:cNvPr id="218" name="Google Shape;218;p36"/>
          <p:cNvSpPr txBox="1"/>
          <p:nvPr/>
        </p:nvSpPr>
        <p:spPr>
          <a:xfrm>
            <a:off x="321875" y="438500"/>
            <a:ext cx="6797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242424"/>
                </a:solidFill>
                <a:highlight>
                  <a:schemeClr val="lt1"/>
                </a:highlight>
              </a:rPr>
              <a:t>ELECTRA-style training for Deberta-v3</a:t>
            </a:r>
            <a:endParaRPr b="1" sz="2000">
              <a:solidFill>
                <a:srgbClr val="242424"/>
              </a:solidFill>
              <a:highlight>
                <a:srgbClr val="FFFFFF"/>
              </a:highlight>
            </a:endParaRPr>
          </a:p>
        </p:txBody>
      </p:sp>
      <p:pic>
        <p:nvPicPr>
          <p:cNvPr id="219" name="Google Shape;219;p36"/>
          <p:cNvPicPr preferRelativeResize="0"/>
          <p:nvPr/>
        </p:nvPicPr>
        <p:blipFill>
          <a:blip r:embed="rId3">
            <a:alphaModFix/>
          </a:blip>
          <a:stretch>
            <a:fillRect/>
          </a:stretch>
        </p:blipFill>
        <p:spPr>
          <a:xfrm>
            <a:off x="1662113" y="1847850"/>
            <a:ext cx="5819775" cy="1447800"/>
          </a:xfrm>
          <a:prstGeom prst="rect">
            <a:avLst/>
          </a:prstGeom>
          <a:noFill/>
          <a:ln>
            <a:noFill/>
          </a:ln>
        </p:spPr>
      </p:pic>
      <p:sp>
        <p:nvSpPr>
          <p:cNvPr id="220" name="Google Shape;220;p36"/>
          <p:cNvSpPr txBox="1"/>
          <p:nvPr/>
        </p:nvSpPr>
        <p:spPr>
          <a:xfrm>
            <a:off x="489850" y="931100"/>
            <a:ext cx="85113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Trong mô hình deberta-v3, generator có độ sâu bằng 1 nửa so với discriminator</a:t>
            </a:r>
            <a:endParaRPr sz="18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nvSpPr>
        <p:spPr>
          <a:xfrm>
            <a:off x="0" y="-107800"/>
            <a:ext cx="8188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rPr>
              <a:t>DEBERTA-V3</a:t>
            </a:r>
            <a:endParaRPr b="1" sz="3000">
              <a:solidFill>
                <a:schemeClr val="dk2"/>
              </a:solidFill>
            </a:endParaRPr>
          </a:p>
        </p:txBody>
      </p:sp>
      <p:sp>
        <p:nvSpPr>
          <p:cNvPr id="226" name="Google Shape;226;p37"/>
          <p:cNvSpPr txBox="1"/>
          <p:nvPr/>
        </p:nvSpPr>
        <p:spPr>
          <a:xfrm>
            <a:off x="321875" y="438500"/>
            <a:ext cx="67977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42424"/>
                </a:solidFill>
                <a:highlight>
                  <a:schemeClr val="lt1"/>
                </a:highlight>
              </a:rPr>
              <a:t>Gradient-disentangled embedding sharing (GDES)</a:t>
            </a:r>
            <a:endParaRPr b="1" sz="1800">
              <a:solidFill>
                <a:srgbClr val="242424"/>
              </a:solidFill>
              <a:highlight>
                <a:schemeClr val="lt1"/>
              </a:highlight>
            </a:endParaRPr>
          </a:p>
          <a:p>
            <a:pPr indent="0" lvl="0" marL="0" rtl="0" algn="l">
              <a:spcBef>
                <a:spcPts val="0"/>
              </a:spcBef>
              <a:spcAft>
                <a:spcPts val="0"/>
              </a:spcAft>
              <a:buNone/>
            </a:pPr>
            <a:r>
              <a:t/>
            </a:r>
            <a:endParaRPr b="1" sz="2000">
              <a:solidFill>
                <a:srgbClr val="242424"/>
              </a:solidFill>
              <a:highlight>
                <a:schemeClr val="lt1"/>
              </a:highlight>
            </a:endParaRPr>
          </a:p>
        </p:txBody>
      </p:sp>
      <p:sp>
        <p:nvSpPr>
          <p:cNvPr id="227" name="Google Shape;227;p37"/>
          <p:cNvSpPr txBox="1"/>
          <p:nvPr/>
        </p:nvSpPr>
        <p:spPr>
          <a:xfrm>
            <a:off x="489850" y="812263"/>
            <a:ext cx="851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 TOKEN EMBEDDING SHARING IN ELECTRA</a:t>
            </a:r>
            <a:endParaRPr b="1" sz="1800">
              <a:solidFill>
                <a:schemeClr val="dk2"/>
              </a:solidFill>
            </a:endParaRPr>
          </a:p>
        </p:txBody>
      </p:sp>
      <p:sp>
        <p:nvSpPr>
          <p:cNvPr id="228" name="Google Shape;228;p37"/>
          <p:cNvSpPr txBox="1"/>
          <p:nvPr/>
        </p:nvSpPr>
        <p:spPr>
          <a:xfrm>
            <a:off x="907300" y="1547525"/>
            <a:ext cx="767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229" name="Google Shape;229;p37"/>
          <p:cNvPicPr preferRelativeResize="0"/>
          <p:nvPr/>
        </p:nvPicPr>
        <p:blipFill>
          <a:blip r:embed="rId3">
            <a:alphaModFix/>
          </a:blip>
          <a:stretch>
            <a:fillRect/>
          </a:stretch>
        </p:blipFill>
        <p:spPr>
          <a:xfrm>
            <a:off x="5000625" y="1785200"/>
            <a:ext cx="4143375" cy="2476500"/>
          </a:xfrm>
          <a:prstGeom prst="rect">
            <a:avLst/>
          </a:prstGeom>
          <a:noFill/>
          <a:ln>
            <a:noFill/>
          </a:ln>
        </p:spPr>
      </p:pic>
      <p:sp>
        <p:nvSpPr>
          <p:cNvPr id="230" name="Google Shape;230;p37"/>
          <p:cNvSpPr txBox="1"/>
          <p:nvPr/>
        </p:nvSpPr>
        <p:spPr>
          <a:xfrm>
            <a:off x="122450" y="1208000"/>
            <a:ext cx="4878300" cy="4063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Embedding Sharing </a:t>
            </a:r>
            <a:r>
              <a:rPr b="1" lang="en" sz="1800">
                <a:solidFill>
                  <a:schemeClr val="dk2"/>
                </a:solidFill>
              </a:rPr>
              <a:t>(ES)</a:t>
            </a:r>
            <a:r>
              <a:rPr lang="en" sz="1800">
                <a:solidFill>
                  <a:schemeClr val="dk2"/>
                </a:solidFill>
              </a:rPr>
              <a:t> cho phép </a:t>
            </a:r>
            <a:r>
              <a:rPr b="1" lang="en" sz="1800">
                <a:solidFill>
                  <a:schemeClr val="dk2"/>
                </a:solidFill>
              </a:rPr>
              <a:t>generator cung cấp inputs chứa nhiều thông tin</a:t>
            </a:r>
            <a:r>
              <a:rPr lang="en" sz="1800">
                <a:solidFill>
                  <a:schemeClr val="dk2"/>
                </a:solidFill>
              </a:rPr>
              <a:t> cho </a:t>
            </a:r>
            <a:r>
              <a:rPr b="1" lang="en" sz="1800">
                <a:solidFill>
                  <a:schemeClr val="dk2"/>
                </a:solidFill>
              </a:rPr>
              <a:t>discriminator </a:t>
            </a:r>
            <a:r>
              <a:rPr lang="en" sz="1800">
                <a:solidFill>
                  <a:schemeClr val="dk2"/>
                </a:solidFill>
              </a:rPr>
              <a:t>và </a:t>
            </a:r>
            <a:r>
              <a:rPr b="1" lang="en" sz="1800">
                <a:solidFill>
                  <a:schemeClr val="dk2"/>
                </a:solidFill>
              </a:rPr>
              <a:t>giảm số</a:t>
            </a:r>
            <a:r>
              <a:rPr lang="en" sz="1800">
                <a:solidFill>
                  <a:schemeClr val="dk2"/>
                </a:solidFill>
              </a:rPr>
              <a:t> </a:t>
            </a:r>
            <a:r>
              <a:rPr b="1" lang="en" sz="1800">
                <a:solidFill>
                  <a:schemeClr val="dk2"/>
                </a:solidFill>
              </a:rPr>
              <a:t>lượng tham số </a:t>
            </a:r>
            <a:r>
              <a:rPr lang="en" sz="1800">
                <a:solidFill>
                  <a:schemeClr val="dk2"/>
                </a:solidFill>
              </a:rPr>
              <a:t>cần học.</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Tuy nhiên pre-train như vậy sẽ gây ra vấn đề </a:t>
            </a:r>
            <a:r>
              <a:rPr b="1" lang="en" sz="1800">
                <a:solidFill>
                  <a:schemeClr val="dk2"/>
                </a:solidFill>
              </a:rPr>
              <a:t>multitask </a:t>
            </a:r>
            <a:r>
              <a:rPr lang="en" sz="1800">
                <a:solidFill>
                  <a:schemeClr val="dk2"/>
                </a:solidFill>
              </a:rPr>
              <a:t>và làm </a:t>
            </a:r>
            <a:r>
              <a:rPr b="1" lang="en" sz="1800">
                <a:solidFill>
                  <a:schemeClr val="dk2"/>
                </a:solidFill>
              </a:rPr>
              <a:t>chậm </a:t>
            </a:r>
            <a:r>
              <a:rPr lang="en" sz="1800">
                <a:solidFill>
                  <a:schemeClr val="dk2"/>
                </a:solidFill>
              </a:rPr>
              <a:t>quá trình </a:t>
            </a:r>
            <a:r>
              <a:rPr b="1" lang="en" sz="1800">
                <a:solidFill>
                  <a:schemeClr val="dk2"/>
                </a:solidFill>
              </a:rPr>
              <a:t>training</a:t>
            </a:r>
            <a:r>
              <a:rPr lang="en" sz="1800">
                <a:solidFill>
                  <a:schemeClr val="dk2"/>
                </a:solidFill>
              </a:rPr>
              <a:t> do trọng số bị chia sẻ với nhau gây ảnh hưởng đến quá trình học.</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Ngoài ra </a:t>
            </a:r>
            <a:r>
              <a:rPr b="1" lang="en" sz="1800">
                <a:solidFill>
                  <a:schemeClr val="dk2"/>
                </a:solidFill>
              </a:rPr>
              <a:t>MLM </a:t>
            </a:r>
            <a:r>
              <a:rPr lang="en" sz="1800">
                <a:solidFill>
                  <a:schemeClr val="dk2"/>
                </a:solidFill>
              </a:rPr>
              <a:t>và </a:t>
            </a:r>
            <a:r>
              <a:rPr b="1" lang="en" sz="1800">
                <a:solidFill>
                  <a:schemeClr val="dk2"/>
                </a:solidFill>
              </a:rPr>
              <a:t>RTD </a:t>
            </a:r>
            <a:r>
              <a:rPr lang="en" sz="1800">
                <a:solidFill>
                  <a:schemeClr val="dk2"/>
                </a:solidFill>
              </a:rPr>
              <a:t>có ảnh hưởng đối lập lên token embeddings. </a:t>
            </a:r>
            <a:r>
              <a:rPr b="1" lang="en" sz="1800">
                <a:solidFill>
                  <a:schemeClr val="dk2"/>
                </a:solidFill>
              </a:rPr>
              <a:t>MLM </a:t>
            </a:r>
            <a:r>
              <a:rPr lang="en" sz="1800">
                <a:solidFill>
                  <a:schemeClr val="dk2"/>
                </a:solidFill>
              </a:rPr>
              <a:t>làm cho các token embedding có ngữ nghĩa tương tự có khoảng cách gần nhau hơn. </a:t>
            </a:r>
            <a:r>
              <a:rPr b="1" lang="en" sz="1800">
                <a:solidFill>
                  <a:schemeClr val="dk2"/>
                </a:solidFill>
              </a:rPr>
              <a:t>RTD </a:t>
            </a:r>
            <a:r>
              <a:rPr lang="en" sz="1800">
                <a:solidFill>
                  <a:schemeClr val="dk2"/>
                </a:solidFill>
              </a:rPr>
              <a:t>thì cố gắng tách chúng ra để cho việc phân loại dễ hơn.</a:t>
            </a:r>
            <a:endParaRPr sz="18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nvSpPr>
        <p:spPr>
          <a:xfrm>
            <a:off x="0" y="-107800"/>
            <a:ext cx="8188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rPr>
              <a:t>DEBERTA-V3</a:t>
            </a:r>
            <a:endParaRPr b="1" sz="3000">
              <a:solidFill>
                <a:schemeClr val="dk2"/>
              </a:solidFill>
            </a:endParaRPr>
          </a:p>
        </p:txBody>
      </p:sp>
      <p:sp>
        <p:nvSpPr>
          <p:cNvPr id="236" name="Google Shape;236;p38"/>
          <p:cNvSpPr txBox="1"/>
          <p:nvPr/>
        </p:nvSpPr>
        <p:spPr>
          <a:xfrm>
            <a:off x="321875" y="438500"/>
            <a:ext cx="67977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42424"/>
                </a:solidFill>
                <a:highlight>
                  <a:schemeClr val="lt1"/>
                </a:highlight>
              </a:rPr>
              <a:t>Gradient-disentangled embedding sharing (GDES)</a:t>
            </a:r>
            <a:endParaRPr b="1" sz="1800">
              <a:solidFill>
                <a:srgbClr val="242424"/>
              </a:solidFill>
              <a:highlight>
                <a:schemeClr val="lt1"/>
              </a:highlight>
            </a:endParaRPr>
          </a:p>
          <a:p>
            <a:pPr indent="0" lvl="0" marL="0" rtl="0" algn="l">
              <a:spcBef>
                <a:spcPts val="0"/>
              </a:spcBef>
              <a:spcAft>
                <a:spcPts val="0"/>
              </a:spcAft>
              <a:buNone/>
            </a:pPr>
            <a:r>
              <a:t/>
            </a:r>
            <a:endParaRPr b="1" sz="2000">
              <a:solidFill>
                <a:srgbClr val="242424"/>
              </a:solidFill>
              <a:highlight>
                <a:schemeClr val="lt1"/>
              </a:highlight>
            </a:endParaRPr>
          </a:p>
        </p:txBody>
      </p:sp>
      <p:sp>
        <p:nvSpPr>
          <p:cNvPr id="237" name="Google Shape;237;p38"/>
          <p:cNvSpPr txBox="1"/>
          <p:nvPr/>
        </p:nvSpPr>
        <p:spPr>
          <a:xfrm>
            <a:off x="489850" y="812263"/>
            <a:ext cx="851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 </a:t>
            </a:r>
            <a:r>
              <a:rPr lang="en" sz="1800">
                <a:solidFill>
                  <a:schemeClr val="dk2"/>
                </a:solidFill>
              </a:rPr>
              <a:t>TOKEN </a:t>
            </a:r>
            <a:r>
              <a:rPr b="1" lang="en" sz="1800">
                <a:solidFill>
                  <a:schemeClr val="dk2"/>
                </a:solidFill>
              </a:rPr>
              <a:t>No Embedding Sharing</a:t>
            </a:r>
            <a:r>
              <a:rPr b="1" lang="en" sz="1800">
                <a:solidFill>
                  <a:schemeClr val="dk2"/>
                </a:solidFill>
              </a:rPr>
              <a:t> </a:t>
            </a:r>
            <a:r>
              <a:rPr lang="en" sz="1800">
                <a:solidFill>
                  <a:schemeClr val="dk2"/>
                </a:solidFill>
              </a:rPr>
              <a:t>IN ELECTRA</a:t>
            </a:r>
            <a:endParaRPr sz="1800">
              <a:solidFill>
                <a:schemeClr val="dk2"/>
              </a:solidFill>
            </a:endParaRPr>
          </a:p>
        </p:txBody>
      </p:sp>
      <p:sp>
        <p:nvSpPr>
          <p:cNvPr id="238" name="Google Shape;238;p38"/>
          <p:cNvSpPr txBox="1"/>
          <p:nvPr/>
        </p:nvSpPr>
        <p:spPr>
          <a:xfrm>
            <a:off x="907300" y="1547525"/>
            <a:ext cx="767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239" name="Google Shape;239;p38"/>
          <p:cNvSpPr txBox="1"/>
          <p:nvPr/>
        </p:nvSpPr>
        <p:spPr>
          <a:xfrm>
            <a:off x="122450" y="1208000"/>
            <a:ext cx="5149200" cy="3509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No Embedding Sharing</a:t>
            </a:r>
            <a:r>
              <a:rPr lang="en" sz="1800">
                <a:solidFill>
                  <a:schemeClr val="dk2"/>
                </a:solidFill>
              </a:rPr>
              <a:t> </a:t>
            </a:r>
            <a:r>
              <a:rPr b="1" lang="en" sz="1800">
                <a:solidFill>
                  <a:schemeClr val="dk2"/>
                </a:solidFill>
              </a:rPr>
              <a:t>(NES)</a:t>
            </a:r>
            <a:r>
              <a:rPr lang="en" sz="1800">
                <a:solidFill>
                  <a:schemeClr val="dk2"/>
                </a:solidFill>
              </a:rPr>
              <a:t> update para của MLM và RTD luân phiên nhau ở mỗi training step.</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Kết quả so sánh giữa </a:t>
            </a:r>
            <a:r>
              <a:rPr b="1" lang="en" sz="1800">
                <a:solidFill>
                  <a:schemeClr val="dk2"/>
                </a:solidFill>
              </a:rPr>
              <a:t>NES </a:t>
            </a:r>
            <a:r>
              <a:rPr lang="en" sz="1800">
                <a:solidFill>
                  <a:schemeClr val="dk2"/>
                </a:solidFill>
              </a:rPr>
              <a:t>và </a:t>
            </a:r>
            <a:r>
              <a:rPr b="1" lang="en" sz="1800">
                <a:solidFill>
                  <a:schemeClr val="dk2"/>
                </a:solidFill>
              </a:rPr>
              <a:t>ES:</a:t>
            </a:r>
            <a:endParaRPr b="1" sz="1800">
              <a:solidFill>
                <a:schemeClr val="dk2"/>
              </a:solidFill>
            </a:endParaRPr>
          </a:p>
          <a:p>
            <a:pPr indent="0" lvl="0" marL="457200" rtl="0" algn="l">
              <a:spcBef>
                <a:spcPts val="0"/>
              </a:spcBef>
              <a:spcAft>
                <a:spcPts val="0"/>
              </a:spcAft>
              <a:buNone/>
            </a:pPr>
            <a:r>
              <a:rPr lang="en" sz="1800">
                <a:solidFill>
                  <a:schemeClr val="dk2"/>
                </a:solidFill>
              </a:rPr>
              <a:t>+ NES hội tụ nhanh hơn -&gt; tránh được conflict giữa 2 task MLM và RTD làm chậm quá trình training</a:t>
            </a:r>
            <a:endParaRPr sz="1800">
              <a:solidFill>
                <a:schemeClr val="dk2"/>
              </a:solidFill>
            </a:endParaRPr>
          </a:p>
          <a:p>
            <a:pPr indent="0" lvl="0" marL="457200" rtl="0" algn="l">
              <a:spcBef>
                <a:spcPts val="0"/>
              </a:spcBef>
              <a:spcAft>
                <a:spcPts val="0"/>
              </a:spcAft>
              <a:buNone/>
            </a:pPr>
            <a:r>
              <a:rPr lang="en" sz="1800">
                <a:solidFill>
                  <a:schemeClr val="dk2"/>
                </a:solidFill>
              </a:rPr>
              <a:t>+ NES tạo ra được 2 model embedding riêng biệt -&gt; MLM tạo ra được embedding mang thông tin chặt chẽ hơn RTD</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Tuy nhiên, kết quả khi sử dụng model này cho các task cụ thể không tăng đáng kể.</a:t>
            </a:r>
            <a:endParaRPr sz="1800">
              <a:solidFill>
                <a:schemeClr val="dk2"/>
              </a:solidFill>
            </a:endParaRPr>
          </a:p>
        </p:txBody>
      </p:sp>
      <p:pic>
        <p:nvPicPr>
          <p:cNvPr id="240" name="Google Shape;240;p38"/>
          <p:cNvPicPr preferRelativeResize="0"/>
          <p:nvPr/>
        </p:nvPicPr>
        <p:blipFill>
          <a:blip r:embed="rId3">
            <a:alphaModFix/>
          </a:blip>
          <a:stretch>
            <a:fillRect/>
          </a:stretch>
        </p:blipFill>
        <p:spPr>
          <a:xfrm>
            <a:off x="5271600" y="1241125"/>
            <a:ext cx="3872400" cy="2484789"/>
          </a:xfrm>
          <a:prstGeom prst="rect">
            <a:avLst/>
          </a:prstGeom>
          <a:noFill/>
          <a:ln>
            <a:noFill/>
          </a:ln>
        </p:spPr>
      </p:pic>
      <p:sp>
        <p:nvSpPr>
          <p:cNvPr id="241" name="Google Shape;241;p38"/>
          <p:cNvSpPr txBox="1"/>
          <p:nvPr/>
        </p:nvSpPr>
        <p:spPr>
          <a:xfrm>
            <a:off x="306100" y="4503350"/>
            <a:ext cx="8878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800">
                <a:solidFill>
                  <a:schemeClr val="dk2"/>
                </a:solidFill>
              </a:rPr>
              <a:t>=&gt;</a:t>
            </a:r>
            <a:r>
              <a:rPr lang="en" sz="1800">
                <a:solidFill>
                  <a:schemeClr val="dk2"/>
                </a:solidFill>
              </a:rPr>
              <a:t> Điều này ủng hộ 1 giả thiết ES làm cho discriminator có thể lấy được thông tin hữu ích từ embeddings của generator.</a:t>
            </a:r>
            <a:endParaRPr sz="18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nvSpPr>
        <p:spPr>
          <a:xfrm>
            <a:off x="0" y="-107800"/>
            <a:ext cx="8188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rPr>
              <a:t>DEBERTA-V3</a:t>
            </a:r>
            <a:endParaRPr b="1" sz="3000">
              <a:solidFill>
                <a:schemeClr val="dk2"/>
              </a:solidFill>
            </a:endParaRPr>
          </a:p>
        </p:txBody>
      </p:sp>
      <p:sp>
        <p:nvSpPr>
          <p:cNvPr id="247" name="Google Shape;247;p39"/>
          <p:cNvSpPr txBox="1"/>
          <p:nvPr/>
        </p:nvSpPr>
        <p:spPr>
          <a:xfrm>
            <a:off x="321875" y="438500"/>
            <a:ext cx="67977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42424"/>
                </a:solidFill>
                <a:highlight>
                  <a:schemeClr val="lt1"/>
                </a:highlight>
              </a:rPr>
              <a:t>Gradient-disentangled embedding sharing (GDES)</a:t>
            </a:r>
            <a:endParaRPr b="1" sz="1800">
              <a:solidFill>
                <a:srgbClr val="242424"/>
              </a:solidFill>
              <a:highlight>
                <a:schemeClr val="lt1"/>
              </a:highlight>
            </a:endParaRPr>
          </a:p>
          <a:p>
            <a:pPr indent="0" lvl="0" marL="0" rtl="0" algn="l">
              <a:spcBef>
                <a:spcPts val="0"/>
              </a:spcBef>
              <a:spcAft>
                <a:spcPts val="0"/>
              </a:spcAft>
              <a:buNone/>
            </a:pPr>
            <a:r>
              <a:t/>
            </a:r>
            <a:endParaRPr b="1" sz="2000">
              <a:solidFill>
                <a:srgbClr val="242424"/>
              </a:solidFill>
              <a:highlight>
                <a:schemeClr val="lt1"/>
              </a:highlight>
            </a:endParaRPr>
          </a:p>
        </p:txBody>
      </p:sp>
      <p:sp>
        <p:nvSpPr>
          <p:cNvPr id="248" name="Google Shape;248;p39"/>
          <p:cNvSpPr txBox="1"/>
          <p:nvPr/>
        </p:nvSpPr>
        <p:spPr>
          <a:xfrm>
            <a:off x="489850" y="812263"/>
            <a:ext cx="851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249" name="Google Shape;249;p39"/>
          <p:cNvSpPr txBox="1"/>
          <p:nvPr/>
        </p:nvSpPr>
        <p:spPr>
          <a:xfrm>
            <a:off x="907300" y="1547525"/>
            <a:ext cx="767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250" name="Google Shape;250;p39"/>
          <p:cNvSpPr txBox="1"/>
          <p:nvPr/>
        </p:nvSpPr>
        <p:spPr>
          <a:xfrm>
            <a:off x="229050" y="946825"/>
            <a:ext cx="86859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GDES chia sẻ token embeddings như ES giúp mô hình học được nhiều thông tin được encode trong embeddings.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Tuy nhiên GDES không sử dụng RTD loss để cập nhật trọng số cho generator.</a:t>
            </a:r>
            <a:endParaRPr sz="1800">
              <a:solidFill>
                <a:schemeClr val="dk2"/>
              </a:solidFill>
            </a:endParaRPr>
          </a:p>
        </p:txBody>
      </p:sp>
      <p:pic>
        <p:nvPicPr>
          <p:cNvPr id="251" name="Google Shape;251;p39"/>
          <p:cNvPicPr preferRelativeResize="0"/>
          <p:nvPr/>
        </p:nvPicPr>
        <p:blipFill>
          <a:blip r:embed="rId3">
            <a:alphaModFix/>
          </a:blip>
          <a:stretch>
            <a:fillRect/>
          </a:stretch>
        </p:blipFill>
        <p:spPr>
          <a:xfrm>
            <a:off x="1962163" y="2146725"/>
            <a:ext cx="5219675" cy="2678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nvSpPr>
        <p:spPr>
          <a:xfrm>
            <a:off x="0" y="-107800"/>
            <a:ext cx="8188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rPr>
              <a:t>Đánh giá</a:t>
            </a:r>
            <a:endParaRPr b="1" sz="3000">
              <a:solidFill>
                <a:schemeClr val="dk2"/>
              </a:solidFill>
            </a:endParaRPr>
          </a:p>
        </p:txBody>
      </p:sp>
      <p:sp>
        <p:nvSpPr>
          <p:cNvPr id="257" name="Google Shape;257;p40"/>
          <p:cNvSpPr txBox="1"/>
          <p:nvPr/>
        </p:nvSpPr>
        <p:spPr>
          <a:xfrm>
            <a:off x="489850" y="812263"/>
            <a:ext cx="851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258" name="Google Shape;258;p40"/>
          <p:cNvSpPr txBox="1"/>
          <p:nvPr/>
        </p:nvSpPr>
        <p:spPr>
          <a:xfrm>
            <a:off x="907300" y="1273975"/>
            <a:ext cx="76764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800">
                <a:solidFill>
                  <a:schemeClr val="dk2"/>
                </a:solidFill>
              </a:rPr>
              <a:t>Nếu xét các class với label 0 (người viết) là positive thì ta có kết quả sau:</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 Accuracy: 0.9598</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 Precision: 0.9426 </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 Recall: 0.9947 =&gt; mô hình rất nhạy trong việc dự đoán các đoạn văn bản do người viết</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 F1 Score: 0.9679</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Nếu xét các class với label 1 (GPT) là positive thì ta có kết quả sau:</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 Accuracy: 0.9598</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 Precision: 0.9910 =&gt; mô hình đảm bảo được các đoạn văn bản mà mô hình cho rằng do GPT viết thực sự do chính GPT viết.</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 Recall: 0.9052</a:t>
            </a:r>
            <a:endParaRPr sz="1800">
              <a:solidFill>
                <a:schemeClr val="dk2"/>
              </a:solidFill>
            </a:endParaRPr>
          </a:p>
          <a:p>
            <a:pPr indent="0" lvl="0" marL="0" rtl="0" algn="l">
              <a:spcBef>
                <a:spcPts val="0"/>
              </a:spcBef>
              <a:spcAft>
                <a:spcPts val="0"/>
              </a:spcAft>
              <a:buNone/>
            </a:pPr>
            <a:r>
              <a:rPr lang="en" sz="1800">
                <a:solidFill>
                  <a:schemeClr val="dk2"/>
                </a:solidFill>
              </a:rPr>
              <a:t>- F1 Score: 0.9461</a:t>
            </a:r>
            <a:endParaRPr sz="18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nvSpPr>
        <p:spPr>
          <a:xfrm>
            <a:off x="0" y="0"/>
            <a:ext cx="82719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AutoNum type="arabicParenBoth"/>
            </a:pPr>
            <a:r>
              <a:rPr lang="en" sz="1800" u="sng">
                <a:solidFill>
                  <a:schemeClr val="hlink"/>
                </a:solidFill>
                <a:hlinkClick r:id="rId3"/>
              </a:rPr>
              <a:t>https://www.geeksforgeeks.org/explanation-of-bert-model-nlp/</a:t>
            </a:r>
            <a:endParaRPr sz="1800"/>
          </a:p>
          <a:p>
            <a:pPr indent="-342900" lvl="0" marL="457200" rtl="0" algn="l">
              <a:spcBef>
                <a:spcPts val="0"/>
              </a:spcBef>
              <a:spcAft>
                <a:spcPts val="0"/>
              </a:spcAft>
              <a:buSzPts val="1800"/>
              <a:buAutoNum type="arabicParenBoth"/>
            </a:pPr>
            <a:r>
              <a:rPr lang="en" sz="1800" u="sng">
                <a:solidFill>
                  <a:schemeClr val="hlink"/>
                </a:solidFill>
                <a:hlinkClick r:id="rId4"/>
              </a:rPr>
              <a:t>Sh-tsang.medium.com</a:t>
            </a:r>
            <a:endParaRPr sz="1800"/>
          </a:p>
          <a:p>
            <a:pPr indent="-342900" lvl="0" marL="457200" rtl="0" algn="l">
              <a:spcBef>
                <a:spcPts val="0"/>
              </a:spcBef>
              <a:spcAft>
                <a:spcPts val="0"/>
              </a:spcAft>
              <a:buSzPts val="1800"/>
              <a:buAutoNum type="arabicParenBoth"/>
            </a:pPr>
            <a:r>
              <a:rPr lang="en" sz="1800" u="sng">
                <a:solidFill>
                  <a:schemeClr val="hlink"/>
                </a:solidFill>
                <a:hlinkClick r:id="rId5"/>
              </a:rPr>
              <a:t>DeBERTaV3: Improving DeBERTa using ELECTRA-Style Pre-Training with Gradient-Disentangled Embedding Sharing | PPT (slideshare.net)</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282900" y="194825"/>
            <a:ext cx="8578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rPr>
              <a:t>Bộ dữ liệu bổ trợ</a:t>
            </a:r>
            <a:endParaRPr b="1" sz="3000">
              <a:solidFill>
                <a:schemeClr val="dk2"/>
              </a:solidFill>
            </a:endParaRPr>
          </a:p>
        </p:txBody>
      </p:sp>
      <p:pic>
        <p:nvPicPr>
          <p:cNvPr id="66" name="Google Shape;66;p15"/>
          <p:cNvPicPr preferRelativeResize="0"/>
          <p:nvPr/>
        </p:nvPicPr>
        <p:blipFill>
          <a:blip r:embed="rId3">
            <a:alphaModFix/>
          </a:blip>
          <a:stretch>
            <a:fillRect/>
          </a:stretch>
        </p:blipFill>
        <p:spPr>
          <a:xfrm>
            <a:off x="226525" y="1008550"/>
            <a:ext cx="8839201" cy="37502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nvSpPr>
        <p:spPr>
          <a:xfrm>
            <a:off x="282900" y="194825"/>
            <a:ext cx="8578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rPr>
              <a:t>Bộ dữ liệu bổ trợ</a:t>
            </a:r>
            <a:endParaRPr b="1" sz="3000">
              <a:solidFill>
                <a:schemeClr val="dk2"/>
              </a:solidFill>
            </a:endParaRPr>
          </a:p>
        </p:txBody>
      </p:sp>
      <p:pic>
        <p:nvPicPr>
          <p:cNvPr id="72" name="Google Shape;72;p16"/>
          <p:cNvPicPr preferRelativeResize="0"/>
          <p:nvPr/>
        </p:nvPicPr>
        <p:blipFill>
          <a:blip r:embed="rId3">
            <a:alphaModFix/>
          </a:blip>
          <a:stretch>
            <a:fillRect/>
          </a:stretch>
        </p:blipFill>
        <p:spPr>
          <a:xfrm>
            <a:off x="226525" y="1008550"/>
            <a:ext cx="8839201" cy="37502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nvSpPr>
        <p:spPr>
          <a:xfrm>
            <a:off x="282900" y="194825"/>
            <a:ext cx="8578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rPr>
              <a:t>Bộ dữ liệu bổ trợ</a:t>
            </a:r>
            <a:endParaRPr b="1" sz="3000">
              <a:solidFill>
                <a:schemeClr val="dk2"/>
              </a:solidFill>
            </a:endParaRPr>
          </a:p>
        </p:txBody>
      </p:sp>
      <p:sp>
        <p:nvSpPr>
          <p:cNvPr id="78" name="Google Shape;78;p17"/>
          <p:cNvSpPr txBox="1"/>
          <p:nvPr/>
        </p:nvSpPr>
        <p:spPr>
          <a:xfrm>
            <a:off x="489150" y="956075"/>
            <a:ext cx="8145000" cy="38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Do bộ dữ liệu bổ trợ chứa 2 class đồng đều nhau nên chúng ta sẽ so sánh dựa trên bộ dữ liệu bổ trợ này:</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Các đoạn văn do người viết thường có những lỗi ngữ pháp, cách diễn đạt nội dung chưa thật sự tốt, có một số đoạn văn nhiều lỗi lặp từ do chủ yếu do học sinh từ lớp 6 đến lớp 12 viết.</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Ngược lại các đoạn văn bản do ChatGPT viết sẽ bay bổng hơn do được huấn luyện trên rất nhiều dữ liệu.</a:t>
            </a:r>
            <a:endParaRPr sz="1800">
              <a:solidFill>
                <a:schemeClr val="dk2"/>
              </a:solidFill>
            </a:endParaRPr>
          </a:p>
          <a:p>
            <a:pPr indent="0" lvl="0" marL="0" rtl="0" algn="l">
              <a:spcBef>
                <a:spcPts val="0"/>
              </a:spcBef>
              <a:spcAft>
                <a:spcPts val="0"/>
              </a:spcAft>
              <a:buNone/>
            </a:pPr>
            <a:r>
              <a:rPr lang="en" sz="1800">
                <a:solidFill>
                  <a:schemeClr val="dk2"/>
                </a:solidFill>
              </a:rPr>
              <a:t>=&gt; Giúp cho mô hình có thể đạt được accuracy cao.</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nvSpPr>
        <p:spPr>
          <a:xfrm>
            <a:off x="282900" y="194825"/>
            <a:ext cx="8578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rPr>
              <a:t>Bộ dữ liệu bổ trợ</a:t>
            </a:r>
            <a:endParaRPr b="1" sz="3000">
              <a:solidFill>
                <a:schemeClr val="dk2"/>
              </a:solidFill>
            </a:endParaRPr>
          </a:p>
        </p:txBody>
      </p:sp>
      <p:sp>
        <p:nvSpPr>
          <p:cNvPr id="84" name="Google Shape;84;p18"/>
          <p:cNvSpPr txBox="1"/>
          <p:nvPr/>
        </p:nvSpPr>
        <p:spPr>
          <a:xfrm>
            <a:off x="489150" y="956075"/>
            <a:ext cx="8145000" cy="38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Ví dụ: do học sinh viết: </a:t>
            </a:r>
            <a:r>
              <a:rPr lang="en" sz="1050">
                <a:solidFill>
                  <a:srgbClr val="0000FF"/>
                </a:solidFill>
                <a:highlight>
                  <a:srgbClr val="FFFFFF"/>
                </a:highlight>
                <a:latin typeface="Courier New"/>
                <a:ea typeface="Courier New"/>
                <a:cs typeface="Courier New"/>
                <a:sym typeface="Courier New"/>
              </a:rPr>
              <a:t>Online classes, i think that if students really trying to learn something is not need for them to take classes online but sometimes, teachers cannot teach al the students well because is only 1 teacher and like 30 students in every class room, and i think that online classes are not a bad idea because they been teach by a computer and they have to pay attention or they will fail, but at school they wont fail that easy because they can get copy from another students and thats how they will pass classes better at school then online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Now lets really talk about online classes, is a perfect solution for students that for some reason they cant go to school in case that they had a car accident they cant walk but they parents dont want them to fail the school year , or they dont feel like going to school thats why online classes are the best choice not only for me for a lot of people like student and parents; I mean school is not that bad at school students can make more and more friends every year online they will get tired if they have to see the same computer and hear the same voice everyday.</a:t>
            </a:r>
            <a:endParaRPr sz="1050">
              <a:solidFill>
                <a:srgbClr val="0000F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nvSpPr>
        <p:spPr>
          <a:xfrm>
            <a:off x="282900" y="194825"/>
            <a:ext cx="8578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rPr>
              <a:t>Bộ dữ liệu bổ trợ</a:t>
            </a:r>
            <a:endParaRPr b="1" sz="3000">
              <a:solidFill>
                <a:schemeClr val="dk2"/>
              </a:solidFill>
            </a:endParaRPr>
          </a:p>
        </p:txBody>
      </p:sp>
      <p:sp>
        <p:nvSpPr>
          <p:cNvPr id="90" name="Google Shape;90;p19"/>
          <p:cNvSpPr txBox="1"/>
          <p:nvPr/>
        </p:nvSpPr>
        <p:spPr>
          <a:xfrm>
            <a:off x="489150" y="956075"/>
            <a:ext cx="8145000" cy="38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Ví dụ: do ChatGPT viết: </a:t>
            </a:r>
            <a:r>
              <a:rPr lang="en" sz="1050">
                <a:solidFill>
                  <a:srgbClr val="008000"/>
                </a:solidFill>
                <a:highlight>
                  <a:srgbClr val="FFFFFF"/>
                </a:highlight>
                <a:latin typeface="Courier New"/>
                <a:ea typeface="Courier New"/>
                <a:cs typeface="Courier New"/>
                <a:sym typeface="Courier New"/>
              </a:rPr>
              <a:t>Online classes have been increasingly popular as technology advances and the need for social distancing increases. There are several advantages and disadvantages to taking courses online. One pro is that online classes can be taken at any time and from any location, making them more accessible to people who have difficulty attending a standard class. There is also evidence that online classes can foster student engagement as students are in control of when and how they access their education. Additionally, online classes make it easier for students to collaborate and communicate with one another in discussion forums or chat rooms.</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On the other hand, there are several drawbacks to taking online classes. It can be difficult for students to motivate themselves when there is no professor present and no regular deadlines and expectations. Online classes also often lack the personal connections and relationships that come from face-to-face instruction. Furthermore, several studies have shown that students tend to be less successful in passing online classes than in traditional classroom courses.</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In conclusion, while there are some advantages to taking online classes, there are also disadvantages to consider. Ultimately, the decision of whether or not to take online classes should be made on an individual basis, taking into account student engagement, difficulty of passing, and student-teacher relationships."</a:t>
            </a:r>
            <a:endParaRPr sz="10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nvSpPr>
        <p:spPr>
          <a:xfrm>
            <a:off x="282900" y="194825"/>
            <a:ext cx="8578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rPr>
              <a:t>BERT</a:t>
            </a:r>
            <a:endParaRPr b="1" sz="3000">
              <a:solidFill>
                <a:schemeClr val="dk2"/>
              </a:solidFill>
            </a:endParaRPr>
          </a:p>
        </p:txBody>
      </p:sp>
      <p:sp>
        <p:nvSpPr>
          <p:cNvPr id="96" name="Google Shape;96;p20"/>
          <p:cNvSpPr txBox="1"/>
          <p:nvPr/>
        </p:nvSpPr>
        <p:spPr>
          <a:xfrm>
            <a:off x="499500" y="841325"/>
            <a:ext cx="8145000" cy="38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Các mô hình hồi tiếp truyền thống không thể thật sự hiểu được ngữ cảnh thông tin 2 chiều và chậm để huấn luyện do phụ thuộc vào các timestep trước đó.</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97" name="Google Shape;97;p20"/>
          <p:cNvPicPr preferRelativeResize="0"/>
          <p:nvPr/>
        </p:nvPicPr>
        <p:blipFill>
          <a:blip r:embed="rId3">
            <a:alphaModFix/>
          </a:blip>
          <a:stretch>
            <a:fillRect/>
          </a:stretch>
        </p:blipFill>
        <p:spPr>
          <a:xfrm>
            <a:off x="1578625" y="1768899"/>
            <a:ext cx="6262625" cy="3441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nvSpPr>
        <p:spPr>
          <a:xfrm>
            <a:off x="282900" y="194825"/>
            <a:ext cx="8578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rPr>
              <a:t>BERT</a:t>
            </a:r>
            <a:endParaRPr b="1" sz="3000">
              <a:solidFill>
                <a:schemeClr val="dk2"/>
              </a:solidFill>
            </a:endParaRPr>
          </a:p>
        </p:txBody>
      </p:sp>
      <p:sp>
        <p:nvSpPr>
          <p:cNvPr id="103" name="Google Shape;103;p21"/>
          <p:cNvSpPr txBox="1"/>
          <p:nvPr/>
        </p:nvSpPr>
        <p:spPr>
          <a:xfrm>
            <a:off x="399900" y="1764575"/>
            <a:ext cx="83442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Giúp  </a:t>
            </a:r>
            <a:r>
              <a:rPr lang="en" sz="1800">
                <a:solidFill>
                  <a:srgbClr val="374151"/>
                </a:solidFill>
              </a:rPr>
              <a:t>hiểu ngữ cảnh xung quanh mỗi từ trong câu, không chỉ dựa vào từ đó đơn lẻ.</a:t>
            </a:r>
            <a:r>
              <a:rPr lang="en" sz="1800">
                <a:solidFill>
                  <a:schemeClr val="dk2"/>
                </a:solidFill>
              </a:rPr>
              <a:t>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Đưa toàn bộ câu vào 1 lần.</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B</a:t>
            </a:r>
            <a:r>
              <a:rPr lang="en" sz="1800">
                <a:solidFill>
                  <a:srgbClr val="374151"/>
                </a:solidFill>
              </a:rPr>
              <a:t>iểu diễn ngôn ngữ của BERT giúp nâng cao khả năng xác định ý nghĩa của từ và cụm từ.</a:t>
            </a:r>
            <a:endParaRPr sz="1800">
              <a:solidFill>
                <a:srgbClr val="374151"/>
              </a:solidFill>
            </a:endParaRPr>
          </a:p>
          <a:p>
            <a:pPr indent="-342900" lvl="0" marL="457200" rtl="0" algn="l">
              <a:lnSpc>
                <a:spcPct val="115000"/>
              </a:lnSpc>
              <a:spcBef>
                <a:spcPts val="0"/>
              </a:spcBef>
              <a:spcAft>
                <a:spcPts val="0"/>
              </a:spcAft>
              <a:buClr>
                <a:srgbClr val="374151"/>
              </a:buClr>
              <a:buSzPts val="1800"/>
              <a:buChar char="-"/>
            </a:pPr>
            <a:r>
              <a:rPr lang="en" sz="1800">
                <a:solidFill>
                  <a:srgbClr val="273239"/>
                </a:solidFill>
                <a:highlight>
                  <a:srgbClr val="FFFFFF"/>
                </a:highlight>
              </a:rPr>
              <a:t>Classification Task, Question Answering, Named Entity Recognition…</a:t>
            </a:r>
            <a:endParaRPr sz="1800">
              <a:solidFill>
                <a:srgbClr val="273239"/>
              </a:solidFill>
              <a:highlight>
                <a:srgbClr val="FFFFFF"/>
              </a:highlight>
            </a:endParaRPr>
          </a:p>
        </p:txBody>
      </p:sp>
      <p:sp>
        <p:nvSpPr>
          <p:cNvPr id="104" name="Google Shape;104;p21"/>
          <p:cNvSpPr txBox="1"/>
          <p:nvPr/>
        </p:nvSpPr>
        <p:spPr>
          <a:xfrm>
            <a:off x="399900" y="1097150"/>
            <a:ext cx="809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2"/>
                </a:solidFill>
              </a:rPr>
              <a:t>Mục đích</a:t>
            </a:r>
            <a:endParaRPr b="1" sz="24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