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097E599-3D90-4CB6-9A5E-DED9F3F2EB31}">
  <a:tblStyle styleId="{A097E599-3D90-4CB6-9A5E-DED9F3F2EB3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5.xml"/><Relationship Id="rId10" Type="http://schemas.openxmlformats.org/officeDocument/2006/relationships/slide" Target="slides/slide4.xml"/><Relationship Id="rId12" Type="http://schemas.openxmlformats.org/officeDocument/2006/relationships/slide" Target="slides/slide6.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7347fdc1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7347fdc1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7347fdc1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7347fdc1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7347fdc1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7347fdc1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7347fdc1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7347fdc1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7347fdc1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7347fdc1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81400" y="515725"/>
            <a:ext cx="8520600" cy="90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Naive Bayes Classifiers</a:t>
            </a:r>
            <a:endParaRPr/>
          </a:p>
        </p:txBody>
      </p:sp>
      <p:sp>
        <p:nvSpPr>
          <p:cNvPr id="55" name="Google Shape;55;p13"/>
          <p:cNvSpPr txBox="1"/>
          <p:nvPr>
            <p:ph idx="1" type="subTitle"/>
          </p:nvPr>
        </p:nvSpPr>
        <p:spPr>
          <a:xfrm>
            <a:off x="311700" y="17791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Bayes theorem:</a:t>
            </a:r>
            <a:endParaRPr/>
          </a:p>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760263" y="2778800"/>
            <a:ext cx="7762875" cy="1076325"/>
          </a:xfrm>
          <a:prstGeom prst="rect">
            <a:avLst/>
          </a:prstGeom>
          <a:noFill/>
          <a:ln>
            <a:noFill/>
          </a:ln>
        </p:spPr>
      </p:pic>
      <p:sp>
        <p:nvSpPr>
          <p:cNvPr id="57" name="Google Shape;57;p13"/>
          <p:cNvSpPr txBox="1"/>
          <p:nvPr>
            <p:ph idx="1" type="subTitle"/>
          </p:nvPr>
        </p:nvSpPr>
        <p:spPr>
          <a:xfrm>
            <a:off x="185325" y="38551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Example</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64" name="Google Shape;64;p14"/>
          <p:cNvGraphicFramePr/>
          <p:nvPr/>
        </p:nvGraphicFramePr>
        <p:xfrm>
          <a:off x="374000" y="1152485"/>
          <a:ext cx="3000000" cy="3000000"/>
        </p:xfrm>
        <a:graphic>
          <a:graphicData uri="http://schemas.openxmlformats.org/drawingml/2006/table">
            <a:tbl>
              <a:tblPr>
                <a:noFill/>
                <a:tableStyleId>{A097E599-3D90-4CB6-9A5E-DED9F3F2EB31}</a:tableStyleId>
              </a:tblPr>
              <a:tblGrid>
                <a:gridCol w="1691650"/>
                <a:gridCol w="1691650"/>
                <a:gridCol w="1691650"/>
                <a:gridCol w="1691650"/>
                <a:gridCol w="1691650"/>
              </a:tblGrid>
              <a:tr h="540900">
                <a:tc>
                  <a:txBody>
                    <a:bodyPr/>
                    <a:lstStyle/>
                    <a:p>
                      <a:pPr indent="0" lvl="0" marL="0" rtl="0" algn="l">
                        <a:spcBef>
                          <a:spcPts val="0"/>
                        </a:spcBef>
                        <a:spcAft>
                          <a:spcPts val="0"/>
                        </a:spcAft>
                        <a:buNone/>
                      </a:pPr>
                      <a:r>
                        <a:t/>
                      </a:r>
                      <a:endParaRPr sz="1900"/>
                    </a:p>
                  </a:txBody>
                  <a:tcPr marT="91425" marB="91425" marR="91425" marL="91425"/>
                </a:tc>
                <a:tc gridSpan="2">
                  <a:txBody>
                    <a:bodyPr/>
                    <a:lstStyle/>
                    <a:p>
                      <a:pPr indent="0" lvl="0" marL="0" rtl="0" algn="ctr">
                        <a:spcBef>
                          <a:spcPts val="0"/>
                        </a:spcBef>
                        <a:spcAft>
                          <a:spcPts val="0"/>
                        </a:spcAft>
                        <a:buNone/>
                      </a:pPr>
                      <a:r>
                        <a:rPr lang="en-GB" sz="1900"/>
                        <a:t>Spam</a:t>
                      </a:r>
                      <a:endParaRPr sz="1900"/>
                    </a:p>
                  </a:txBody>
                  <a:tcPr marT="91425" marB="91425" marR="91425" marL="91425"/>
                </a:tc>
                <a:tc hMerge="1"/>
                <a:tc gridSpan="2">
                  <a:txBody>
                    <a:bodyPr/>
                    <a:lstStyle/>
                    <a:p>
                      <a:pPr indent="0" lvl="0" marL="0" rtl="0" algn="ctr">
                        <a:spcBef>
                          <a:spcPts val="0"/>
                        </a:spcBef>
                        <a:spcAft>
                          <a:spcPts val="0"/>
                        </a:spcAft>
                        <a:buNone/>
                      </a:pPr>
                      <a:r>
                        <a:rPr lang="en-GB" sz="1900">
                          <a:solidFill>
                            <a:schemeClr val="dk1"/>
                          </a:solidFill>
                        </a:rPr>
                        <a:t>No spam</a:t>
                      </a:r>
                      <a:endParaRPr sz="1900"/>
                    </a:p>
                  </a:txBody>
                  <a:tcPr marT="91425" marB="91425" marR="91425" marL="91425"/>
                </a:tc>
                <a:tc hMerge="1"/>
              </a:tr>
              <a:tr h="535700">
                <a:tc>
                  <a:txBody>
                    <a:bodyPr/>
                    <a:lstStyle/>
                    <a:p>
                      <a:pPr indent="0" lvl="0" marL="0" rtl="0" algn="l">
                        <a:spcBef>
                          <a:spcPts val="0"/>
                        </a:spcBef>
                        <a:spcAft>
                          <a:spcPts val="0"/>
                        </a:spcAft>
                        <a:buNone/>
                      </a:pPr>
                      <a:r>
                        <a:rPr lang="en-GB" sz="1900"/>
                        <a:t>Total</a:t>
                      </a:r>
                      <a:endParaRPr sz="19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900"/>
                        <a:t>20</a:t>
                      </a:r>
                      <a:endParaRPr sz="1900"/>
                    </a:p>
                  </a:txBody>
                  <a:tcPr marT="91425" marB="91425" marR="91425" marL="91425"/>
                </a:tc>
                <a:tc>
                  <a:txBody>
                    <a:bodyPr/>
                    <a:lstStyle/>
                    <a:p>
                      <a:pPr indent="0" lvl="0" marL="0" rtl="0" algn="l">
                        <a:spcBef>
                          <a:spcPts val="0"/>
                        </a:spcBef>
                        <a:spcAft>
                          <a:spcPts val="0"/>
                        </a:spcAft>
                        <a:buNone/>
                      </a:pPr>
                      <a:r>
                        <a:t/>
                      </a:r>
                      <a:endParaRPr sz="1900"/>
                    </a:p>
                  </a:txBody>
                  <a:tcPr marT="91425" marB="91425" marR="91425" marL="91425"/>
                </a:tc>
                <a:tc>
                  <a:txBody>
                    <a:bodyPr/>
                    <a:lstStyle/>
                    <a:p>
                      <a:pPr indent="0" lvl="0" marL="0" rtl="0" algn="l">
                        <a:spcBef>
                          <a:spcPts val="0"/>
                        </a:spcBef>
                        <a:spcAft>
                          <a:spcPts val="0"/>
                        </a:spcAft>
                        <a:buNone/>
                      </a:pPr>
                      <a:r>
                        <a:rPr lang="en-GB" sz="1900"/>
                        <a:t>80</a:t>
                      </a:r>
                      <a:endParaRPr sz="1900"/>
                    </a:p>
                  </a:txBody>
                  <a:tcPr marT="91425" marB="91425" marR="91425" marL="91425"/>
                </a:tc>
                <a:tc>
                  <a:txBody>
                    <a:bodyPr/>
                    <a:lstStyle/>
                    <a:p>
                      <a:pPr indent="0" lvl="0" marL="0" rtl="0" algn="l">
                        <a:spcBef>
                          <a:spcPts val="0"/>
                        </a:spcBef>
                        <a:spcAft>
                          <a:spcPts val="0"/>
                        </a:spcAft>
                        <a:buNone/>
                      </a:pPr>
                      <a:r>
                        <a:t/>
                      </a:r>
                      <a:endParaRPr sz="1900"/>
                    </a:p>
                  </a:txBody>
                  <a:tcPr marT="91425" marB="91425" marR="91425" marL="91425"/>
                </a:tc>
              </a:tr>
              <a:tr h="535700">
                <a:tc>
                  <a:txBody>
                    <a:bodyPr/>
                    <a:lstStyle/>
                    <a:p>
                      <a:pPr indent="0" lvl="0" marL="0" rtl="0" algn="l">
                        <a:spcBef>
                          <a:spcPts val="0"/>
                        </a:spcBef>
                        <a:spcAft>
                          <a:spcPts val="0"/>
                        </a:spcAft>
                        <a:buNone/>
                      </a:pPr>
                      <a:r>
                        <a:rPr lang="en-GB" sz="1900"/>
                        <a:t>Opportunity</a:t>
                      </a:r>
                      <a:endParaRPr sz="1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900"/>
                        <a:t>10</a:t>
                      </a:r>
                      <a:endParaRPr sz="19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GB" sz="1900"/>
                        <a:t>1/2</a:t>
                      </a:r>
                      <a:endParaRPr sz="1900"/>
                    </a:p>
                  </a:txBody>
                  <a:tcPr marT="91425" marB="91425" marR="91425" marL="91425"/>
                </a:tc>
                <a:tc>
                  <a:txBody>
                    <a:bodyPr/>
                    <a:lstStyle/>
                    <a:p>
                      <a:pPr indent="0" lvl="0" marL="0" rtl="0" algn="l">
                        <a:spcBef>
                          <a:spcPts val="0"/>
                        </a:spcBef>
                        <a:spcAft>
                          <a:spcPts val="0"/>
                        </a:spcAft>
                        <a:buNone/>
                      </a:pPr>
                      <a:r>
                        <a:rPr lang="en-GB" sz="1900"/>
                        <a:t>4</a:t>
                      </a:r>
                      <a:endParaRPr sz="1900"/>
                    </a:p>
                  </a:txBody>
                  <a:tcPr marT="91425" marB="91425" marR="91425" marL="91425"/>
                </a:tc>
                <a:tc>
                  <a:txBody>
                    <a:bodyPr/>
                    <a:lstStyle/>
                    <a:p>
                      <a:pPr indent="0" lvl="0" marL="0" rtl="0" algn="l">
                        <a:spcBef>
                          <a:spcPts val="0"/>
                        </a:spcBef>
                        <a:spcAft>
                          <a:spcPts val="0"/>
                        </a:spcAft>
                        <a:buNone/>
                      </a:pPr>
                      <a:r>
                        <a:rPr lang="en-GB" sz="1900"/>
                        <a:t>1/20</a:t>
                      </a:r>
                      <a:endParaRPr sz="1900"/>
                    </a:p>
                  </a:txBody>
                  <a:tcPr marT="91425" marB="91425" marR="91425" marL="91425"/>
                </a:tc>
              </a:tr>
              <a:tr h="535700">
                <a:tc>
                  <a:txBody>
                    <a:bodyPr/>
                    <a:lstStyle/>
                    <a:p>
                      <a:pPr indent="0" lvl="0" marL="0" rtl="0" algn="l">
                        <a:spcBef>
                          <a:spcPts val="0"/>
                        </a:spcBef>
                        <a:spcAft>
                          <a:spcPts val="0"/>
                        </a:spcAft>
                        <a:buNone/>
                      </a:pPr>
                      <a:r>
                        <a:rPr lang="en-GB" sz="1900"/>
                        <a:t>Save</a:t>
                      </a:r>
                      <a:endParaRPr sz="1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900"/>
                        <a:t>15</a:t>
                      </a:r>
                      <a:endParaRPr sz="19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GB" sz="1900"/>
                        <a:t>3/4</a:t>
                      </a:r>
                      <a:endParaRPr sz="1900"/>
                    </a:p>
                  </a:txBody>
                  <a:tcPr marT="91425" marB="91425" marR="91425" marL="91425"/>
                </a:tc>
                <a:tc>
                  <a:txBody>
                    <a:bodyPr/>
                    <a:lstStyle/>
                    <a:p>
                      <a:pPr indent="0" lvl="0" marL="0" rtl="0" algn="l">
                        <a:spcBef>
                          <a:spcPts val="0"/>
                        </a:spcBef>
                        <a:spcAft>
                          <a:spcPts val="0"/>
                        </a:spcAft>
                        <a:buNone/>
                      </a:pPr>
                      <a:r>
                        <a:rPr lang="en-GB" sz="1900"/>
                        <a:t>8</a:t>
                      </a:r>
                      <a:endParaRPr sz="1900"/>
                    </a:p>
                  </a:txBody>
                  <a:tcPr marT="91425" marB="91425" marR="91425" marL="91425"/>
                </a:tc>
                <a:tc>
                  <a:txBody>
                    <a:bodyPr/>
                    <a:lstStyle/>
                    <a:p>
                      <a:pPr indent="0" lvl="0" marL="0" rtl="0" algn="l">
                        <a:spcBef>
                          <a:spcPts val="0"/>
                        </a:spcBef>
                        <a:spcAft>
                          <a:spcPts val="0"/>
                        </a:spcAft>
                        <a:buNone/>
                      </a:pPr>
                      <a:r>
                        <a:rPr lang="en-GB" sz="1900"/>
                        <a:t>1/10</a:t>
                      </a:r>
                      <a:endParaRPr sz="1900"/>
                    </a:p>
                  </a:txBody>
                  <a:tcPr marT="91425" marB="91425" marR="91425" marL="91425"/>
                </a:tc>
              </a:tr>
              <a:tr h="821750">
                <a:tc>
                  <a:txBody>
                    <a:bodyPr/>
                    <a:lstStyle/>
                    <a:p>
                      <a:pPr indent="0" lvl="0" marL="0" rtl="0" algn="l">
                        <a:spcBef>
                          <a:spcPts val="0"/>
                        </a:spcBef>
                        <a:spcAft>
                          <a:spcPts val="0"/>
                        </a:spcAft>
                        <a:buNone/>
                      </a:pPr>
                      <a:r>
                        <a:rPr lang="en-GB" sz="1900"/>
                        <a:t>Opportunity and Save</a:t>
                      </a:r>
                      <a:endParaRPr sz="19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sz="1900"/>
                        <a:t>7.5</a:t>
                      </a:r>
                      <a:endParaRPr sz="1900"/>
                    </a:p>
                  </a:txBody>
                  <a:tcPr marT="91425" marB="91425" marR="91425" marL="91425"/>
                </a:tc>
                <a:tc>
                  <a:txBody>
                    <a:bodyPr/>
                    <a:lstStyle/>
                    <a:p>
                      <a:pPr indent="0" lvl="0" marL="0" rtl="0" algn="l">
                        <a:spcBef>
                          <a:spcPts val="0"/>
                        </a:spcBef>
                        <a:spcAft>
                          <a:spcPts val="0"/>
                        </a:spcAft>
                        <a:buNone/>
                      </a:pPr>
                      <a:r>
                        <a:rPr lang="en-GB" sz="1900"/>
                        <a:t>1 / 2.67</a:t>
                      </a:r>
                      <a:endParaRPr sz="1900"/>
                    </a:p>
                  </a:txBody>
                  <a:tcPr marT="91425" marB="91425" marR="91425" marL="91425"/>
                </a:tc>
                <a:tc>
                  <a:txBody>
                    <a:bodyPr/>
                    <a:lstStyle/>
                    <a:p>
                      <a:pPr indent="0" lvl="0" marL="0" rtl="0" algn="l">
                        <a:spcBef>
                          <a:spcPts val="0"/>
                        </a:spcBef>
                        <a:spcAft>
                          <a:spcPts val="0"/>
                        </a:spcAft>
                        <a:buNone/>
                      </a:pPr>
                      <a:r>
                        <a:rPr lang="en-GB" sz="1900"/>
                        <a:t>0.4</a:t>
                      </a:r>
                      <a:endParaRPr sz="1900"/>
                    </a:p>
                  </a:txBody>
                  <a:tcPr marT="91425" marB="91425" marR="91425" marL="91425"/>
                </a:tc>
                <a:tc>
                  <a:txBody>
                    <a:bodyPr/>
                    <a:lstStyle/>
                    <a:p>
                      <a:pPr indent="0" lvl="0" marL="0" rtl="0" algn="l">
                        <a:spcBef>
                          <a:spcPts val="0"/>
                        </a:spcBef>
                        <a:spcAft>
                          <a:spcPts val="0"/>
                        </a:spcAft>
                        <a:buNone/>
                      </a:pPr>
                      <a:r>
                        <a:rPr lang="en-GB" sz="1900"/>
                        <a:t>1/200</a:t>
                      </a:r>
                      <a:endParaRPr sz="1900"/>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Probability of being spam if contains the words opportunity and save</a:t>
            </a:r>
            <a:endParaRPr/>
          </a:p>
        </p:txBody>
      </p:sp>
      <p:sp>
        <p:nvSpPr>
          <p:cNvPr id="70" name="Google Shape;70;p15"/>
          <p:cNvSpPr txBox="1"/>
          <p:nvPr>
            <p:ph idx="1" type="body"/>
          </p:nvPr>
        </p:nvSpPr>
        <p:spPr>
          <a:xfrm>
            <a:off x="311700" y="1435725"/>
            <a:ext cx="8520600" cy="355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500">
              <a:solidFill>
                <a:srgbClr val="000000"/>
              </a:solidFill>
            </a:endParaRPr>
          </a:p>
          <a:p>
            <a:pPr indent="0" lvl="0" marL="0" rtl="0" algn="l">
              <a:lnSpc>
                <a:spcPct val="100000"/>
              </a:lnSpc>
              <a:spcBef>
                <a:spcPts val="0"/>
              </a:spcBef>
              <a:spcAft>
                <a:spcPts val="0"/>
              </a:spcAft>
              <a:buNone/>
            </a:pPr>
            <a:r>
              <a:t/>
            </a:r>
            <a:endParaRPr sz="1500">
              <a:solidFill>
                <a:srgbClr val="000000"/>
              </a:solidFill>
            </a:endParaRPr>
          </a:p>
          <a:p>
            <a:pPr indent="0" lvl="0" marL="0" rtl="0" algn="l">
              <a:lnSpc>
                <a:spcPct val="100000"/>
              </a:lnSpc>
              <a:spcBef>
                <a:spcPts val="0"/>
              </a:spcBef>
              <a:spcAft>
                <a:spcPts val="0"/>
              </a:spcAft>
              <a:buNone/>
            </a:pPr>
            <a:r>
              <a:rPr lang="en-GB" sz="1500">
                <a:solidFill>
                  <a:srgbClr val="000000"/>
                </a:solidFill>
              </a:rPr>
              <a:t>Probability of being spam if it contains both words </a:t>
            </a:r>
            <a:endParaRPr sz="1500">
              <a:solidFill>
                <a:srgbClr val="000000"/>
              </a:solidFill>
            </a:endParaRPr>
          </a:p>
          <a:p>
            <a:pPr indent="0" lvl="0" marL="0" rtl="0" algn="l">
              <a:lnSpc>
                <a:spcPct val="100000"/>
              </a:lnSpc>
              <a:spcBef>
                <a:spcPts val="0"/>
              </a:spcBef>
              <a:spcAft>
                <a:spcPts val="0"/>
              </a:spcAft>
              <a:buNone/>
            </a:pPr>
            <a:r>
              <a:rPr lang="en-GB" sz="1500">
                <a:solidFill>
                  <a:srgbClr val="000000"/>
                </a:solidFill>
              </a:rPr>
              <a:t>-------------------------------------------------------------------------------------------------------------------------    = </a:t>
            </a:r>
            <a:endParaRPr sz="1500">
              <a:solidFill>
                <a:srgbClr val="000000"/>
              </a:solidFill>
            </a:endParaRPr>
          </a:p>
          <a:p>
            <a:pPr indent="0" lvl="0" marL="0" rtl="0" algn="l">
              <a:lnSpc>
                <a:spcPct val="100000"/>
              </a:lnSpc>
              <a:spcBef>
                <a:spcPts val="0"/>
              </a:spcBef>
              <a:spcAft>
                <a:spcPts val="0"/>
              </a:spcAft>
              <a:buNone/>
            </a:pPr>
            <a:r>
              <a:rPr lang="en-GB" sz="1500">
                <a:solidFill>
                  <a:srgbClr val="000000"/>
                </a:solidFill>
              </a:rPr>
              <a:t>Probability of being spam if it contains both words + Probability of being spam if it doesn’t</a:t>
            </a:r>
            <a:endParaRPr sz="1500">
              <a:solidFill>
                <a:srgbClr val="000000"/>
              </a:solidFill>
            </a:endParaRPr>
          </a:p>
          <a:p>
            <a:pPr indent="0" lvl="0" marL="0" rtl="0" algn="l">
              <a:lnSpc>
                <a:spcPct val="100000"/>
              </a:lnSpc>
              <a:spcBef>
                <a:spcPts val="0"/>
              </a:spcBef>
              <a:spcAft>
                <a:spcPts val="0"/>
              </a:spcAft>
              <a:buNone/>
            </a:pPr>
            <a:r>
              <a:t/>
            </a:r>
            <a:endParaRPr sz="1500">
              <a:solidFill>
                <a:srgbClr val="000000"/>
              </a:solidFill>
            </a:endParaRPr>
          </a:p>
          <a:p>
            <a:pPr indent="0" lvl="0" marL="0" rtl="0" algn="l">
              <a:lnSpc>
                <a:spcPct val="100000"/>
              </a:lnSpc>
              <a:spcBef>
                <a:spcPts val="0"/>
              </a:spcBef>
              <a:spcAft>
                <a:spcPts val="0"/>
              </a:spcAft>
              <a:buNone/>
            </a:pPr>
            <a:r>
              <a:t/>
            </a:r>
            <a:endParaRPr sz="1500">
              <a:solidFill>
                <a:srgbClr val="000000"/>
              </a:solidFill>
            </a:endParaRPr>
          </a:p>
          <a:p>
            <a:pPr indent="0" lvl="0" marL="0" rtl="0" algn="l">
              <a:lnSpc>
                <a:spcPct val="100000"/>
              </a:lnSpc>
              <a:spcBef>
                <a:spcPts val="0"/>
              </a:spcBef>
              <a:spcAft>
                <a:spcPts val="0"/>
              </a:spcAft>
              <a:buNone/>
            </a:pPr>
            <a:r>
              <a:t/>
            </a:r>
            <a:endParaRPr sz="1500">
              <a:solidFill>
                <a:srgbClr val="000000"/>
              </a:solidFill>
            </a:endParaRPr>
          </a:p>
          <a:p>
            <a:pPr indent="0" lvl="0" marL="1828800" rtl="0" algn="l">
              <a:lnSpc>
                <a:spcPct val="100000"/>
              </a:lnSpc>
              <a:spcBef>
                <a:spcPts val="0"/>
              </a:spcBef>
              <a:spcAft>
                <a:spcPts val="0"/>
              </a:spcAft>
              <a:buNone/>
            </a:pPr>
            <a:r>
              <a:rPr lang="en-GB" sz="1500">
                <a:solidFill>
                  <a:srgbClr val="000000"/>
                </a:solidFill>
              </a:rPr>
              <a:t>1 / 2.67 </a:t>
            </a:r>
            <a:endParaRPr sz="1500">
              <a:solidFill>
                <a:srgbClr val="000000"/>
              </a:solidFill>
            </a:endParaRPr>
          </a:p>
          <a:p>
            <a:pPr indent="0" lvl="0" marL="1828800" rtl="0" algn="l">
              <a:lnSpc>
                <a:spcPct val="100000"/>
              </a:lnSpc>
              <a:spcBef>
                <a:spcPts val="0"/>
              </a:spcBef>
              <a:spcAft>
                <a:spcPts val="0"/>
              </a:spcAft>
              <a:buNone/>
            </a:pPr>
            <a:r>
              <a:rPr lang="en-GB" sz="1500">
                <a:solidFill>
                  <a:srgbClr val="000000"/>
                </a:solidFill>
              </a:rPr>
              <a:t>------------------------ = 0.99 </a:t>
            </a:r>
            <a:endParaRPr sz="1500">
              <a:solidFill>
                <a:srgbClr val="000000"/>
              </a:solidFill>
            </a:endParaRPr>
          </a:p>
          <a:p>
            <a:pPr indent="0" lvl="0" marL="1828800" rtl="0" algn="l">
              <a:lnSpc>
                <a:spcPct val="100000"/>
              </a:lnSpc>
              <a:spcBef>
                <a:spcPts val="0"/>
              </a:spcBef>
              <a:spcAft>
                <a:spcPts val="0"/>
              </a:spcAft>
              <a:buNone/>
            </a:pPr>
            <a:r>
              <a:rPr lang="en-GB" sz="1500">
                <a:solidFill>
                  <a:srgbClr val="000000"/>
                </a:solidFill>
              </a:rPr>
              <a:t>1 / 2.67 + 1 / 200</a:t>
            </a:r>
            <a:endParaRPr sz="1500">
              <a:solidFill>
                <a:srgbClr val="000000"/>
              </a:solidFill>
            </a:endParaRPr>
          </a:p>
          <a:p>
            <a:pPr indent="0" lvl="0" marL="0" rtl="0" algn="l">
              <a:lnSpc>
                <a:spcPct val="100000"/>
              </a:lnSpc>
              <a:spcBef>
                <a:spcPts val="0"/>
              </a:spcBef>
              <a:spcAft>
                <a:spcPts val="0"/>
              </a:spcAft>
              <a:buClr>
                <a:schemeClr val="dk1"/>
              </a:buClr>
              <a:buSzPts val="1100"/>
              <a:buFont typeface="Arial"/>
              <a:buNone/>
            </a:pPr>
            <a:r>
              <a:t/>
            </a:r>
            <a:endParaRPr sz="15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How it works</a:t>
            </a:r>
            <a:endParaRPr/>
          </a:p>
        </p:txBody>
      </p:sp>
      <p:sp>
        <p:nvSpPr>
          <p:cNvPr id="76" name="Google Shape;76;p16"/>
          <p:cNvSpPr txBox="1"/>
          <p:nvPr>
            <p:ph idx="1" type="body"/>
          </p:nvPr>
        </p:nvSpPr>
        <p:spPr>
          <a:xfrm>
            <a:off x="111500" y="1152475"/>
            <a:ext cx="9032400" cy="3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It works by applying the Naive assumption to the Bayes theorem. This assumption, for the above example, says that containing the words opportunity and save have independent probabilities. One does not affect each other. </a:t>
            </a:r>
            <a:endParaRPr>
              <a:solidFill>
                <a:srgbClr val="000000"/>
              </a:solidFill>
            </a:endParaRPr>
          </a:p>
          <a:p>
            <a:pPr indent="0" lvl="0" marL="0" rtl="0" algn="l">
              <a:spcBef>
                <a:spcPts val="1600"/>
              </a:spcBef>
              <a:spcAft>
                <a:spcPts val="0"/>
              </a:spcAft>
              <a:buNone/>
            </a:pPr>
            <a:r>
              <a:rPr lang="en-GB">
                <a:solidFill>
                  <a:srgbClr val="000000"/>
                </a:solidFill>
              </a:rPr>
              <a:t>P: probability.   O: opportunity.    S: save.    SP: spam.   NSP: not spam.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GB">
                <a:solidFill>
                  <a:srgbClr val="000000"/>
                </a:solidFill>
              </a:rPr>
              <a:t>				                   P(O | SP) * P(S | SP) * P(SP)		</a:t>
            </a:r>
            <a:endParaRPr>
              <a:solidFill>
                <a:srgbClr val="000000"/>
              </a:solidFill>
            </a:endParaRPr>
          </a:p>
          <a:p>
            <a:pPr indent="0" lvl="0" marL="0" rtl="0" algn="l">
              <a:spcBef>
                <a:spcPts val="1600"/>
              </a:spcBef>
              <a:spcAft>
                <a:spcPts val="0"/>
              </a:spcAft>
              <a:buNone/>
            </a:pPr>
            <a:r>
              <a:rPr lang="en-GB">
                <a:solidFill>
                  <a:srgbClr val="000000"/>
                </a:solidFill>
              </a:rPr>
              <a:t>P(SP | O and S) = ---------------------------------------------------------------------------------------</a:t>
            </a:r>
            <a:endParaRPr>
              <a:solidFill>
                <a:srgbClr val="000000"/>
              </a:solidFill>
            </a:endParaRPr>
          </a:p>
          <a:p>
            <a:pPr indent="0" lvl="0" marL="0" rtl="0" algn="l">
              <a:spcBef>
                <a:spcPts val="1600"/>
              </a:spcBef>
              <a:spcAft>
                <a:spcPts val="1600"/>
              </a:spcAft>
              <a:buNone/>
            </a:pPr>
            <a:r>
              <a:rPr lang="en-GB">
                <a:solidFill>
                  <a:srgbClr val="000000"/>
                </a:solidFill>
              </a:rPr>
              <a:t>                            </a:t>
            </a:r>
            <a:r>
              <a:rPr lang="en-GB">
                <a:solidFill>
                  <a:srgbClr val="000000"/>
                </a:solidFill>
              </a:rPr>
              <a:t>P(O | SP) * P(S | SP) * P(SP)  +   P(O | NSP) * P(S | NSP) * P(NSP)</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Strengths and weaknesses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50">
                <a:solidFill>
                  <a:srgbClr val="333333"/>
                </a:solidFill>
                <a:highlight>
                  <a:srgbClr val="FFFFFF"/>
                </a:highlight>
              </a:rPr>
              <a:t>Strengths: </a:t>
            </a:r>
            <a:endParaRPr b="1" sz="2050">
              <a:solidFill>
                <a:srgbClr val="333333"/>
              </a:solidFill>
              <a:highlight>
                <a:srgbClr val="FFFFFF"/>
              </a:highlight>
            </a:endParaRPr>
          </a:p>
          <a:p>
            <a:pPr indent="-358775" lvl="0" marL="457200" rtl="0" algn="l">
              <a:spcBef>
                <a:spcPts val="1600"/>
              </a:spcBef>
              <a:spcAft>
                <a:spcPts val="0"/>
              </a:spcAft>
              <a:buClr>
                <a:srgbClr val="333333"/>
              </a:buClr>
              <a:buSzPts val="2050"/>
              <a:buChar char="●"/>
            </a:pPr>
            <a:r>
              <a:rPr lang="en-GB" sz="2050">
                <a:solidFill>
                  <a:srgbClr val="333333"/>
                </a:solidFill>
                <a:highlight>
                  <a:srgbClr val="FFFFFF"/>
                </a:highlight>
              </a:rPr>
              <a:t>Naive Bayes models perform well in practice. </a:t>
            </a:r>
            <a:endParaRPr sz="2050">
              <a:solidFill>
                <a:srgbClr val="333333"/>
              </a:solidFill>
              <a:highlight>
                <a:srgbClr val="FFFFFF"/>
              </a:highlight>
            </a:endParaRPr>
          </a:p>
          <a:p>
            <a:pPr indent="-358775" lvl="0" marL="457200" rtl="0" algn="l">
              <a:spcBef>
                <a:spcPts val="0"/>
              </a:spcBef>
              <a:spcAft>
                <a:spcPts val="0"/>
              </a:spcAft>
              <a:buClr>
                <a:srgbClr val="333333"/>
              </a:buClr>
              <a:buSzPts val="2050"/>
              <a:buChar char="●"/>
            </a:pPr>
            <a:r>
              <a:rPr lang="en-GB" sz="2050">
                <a:solidFill>
                  <a:srgbClr val="333333"/>
                </a:solidFill>
                <a:highlight>
                  <a:srgbClr val="FFFFFF"/>
                </a:highlight>
              </a:rPr>
              <a:t>They are simple. </a:t>
            </a:r>
            <a:endParaRPr sz="2050">
              <a:solidFill>
                <a:srgbClr val="333333"/>
              </a:solidFill>
              <a:highlight>
                <a:srgbClr val="FFFFFF"/>
              </a:highlight>
            </a:endParaRPr>
          </a:p>
          <a:p>
            <a:pPr indent="-358775" lvl="0" marL="457200" rtl="0" algn="l">
              <a:spcBef>
                <a:spcPts val="0"/>
              </a:spcBef>
              <a:spcAft>
                <a:spcPts val="0"/>
              </a:spcAft>
              <a:buClr>
                <a:srgbClr val="333333"/>
              </a:buClr>
              <a:buSzPts val="2050"/>
              <a:buChar char="●"/>
            </a:pPr>
            <a:r>
              <a:rPr lang="en-GB" sz="2050">
                <a:solidFill>
                  <a:srgbClr val="333333"/>
                </a:solidFill>
                <a:highlight>
                  <a:srgbClr val="FFFFFF"/>
                </a:highlight>
              </a:rPr>
              <a:t>Easy to implement. </a:t>
            </a:r>
            <a:endParaRPr sz="2050">
              <a:solidFill>
                <a:srgbClr val="333333"/>
              </a:solidFill>
              <a:highlight>
                <a:srgbClr val="FFFFFF"/>
              </a:highlight>
            </a:endParaRPr>
          </a:p>
          <a:p>
            <a:pPr indent="-358775" lvl="0" marL="457200" rtl="0" algn="l">
              <a:spcBef>
                <a:spcPts val="0"/>
              </a:spcBef>
              <a:spcAft>
                <a:spcPts val="0"/>
              </a:spcAft>
              <a:buClr>
                <a:srgbClr val="333333"/>
              </a:buClr>
              <a:buSzPts val="2050"/>
              <a:buChar char="●"/>
            </a:pPr>
            <a:r>
              <a:rPr lang="en-GB" sz="2050">
                <a:solidFill>
                  <a:srgbClr val="333333"/>
                </a:solidFill>
                <a:highlight>
                  <a:srgbClr val="FFFFFF"/>
                </a:highlight>
              </a:rPr>
              <a:t>Can scale with your dataset.</a:t>
            </a:r>
            <a:endParaRPr sz="2050">
              <a:solidFill>
                <a:srgbClr val="333333"/>
              </a:solidFill>
              <a:highlight>
                <a:srgbClr val="FFFFFF"/>
              </a:highlight>
            </a:endParaRPr>
          </a:p>
          <a:p>
            <a:pPr indent="0" lvl="0" marL="0" rtl="0" algn="l">
              <a:spcBef>
                <a:spcPts val="1600"/>
              </a:spcBef>
              <a:spcAft>
                <a:spcPts val="0"/>
              </a:spcAft>
              <a:buNone/>
            </a:pPr>
            <a:r>
              <a:rPr b="1" lang="en-GB" sz="2050">
                <a:solidFill>
                  <a:srgbClr val="333333"/>
                </a:solidFill>
                <a:highlight>
                  <a:srgbClr val="FFFFFF"/>
                </a:highlight>
              </a:rPr>
              <a:t>Weaknesses: </a:t>
            </a:r>
            <a:endParaRPr b="1" sz="2050">
              <a:solidFill>
                <a:srgbClr val="333333"/>
              </a:solidFill>
              <a:highlight>
                <a:srgbClr val="FFFFFF"/>
              </a:highlight>
            </a:endParaRPr>
          </a:p>
          <a:p>
            <a:pPr indent="0" lvl="0" marL="0" rtl="0" algn="l">
              <a:spcBef>
                <a:spcPts val="1600"/>
              </a:spcBef>
              <a:spcAft>
                <a:spcPts val="1600"/>
              </a:spcAft>
              <a:buNone/>
            </a:pPr>
            <a:r>
              <a:rPr lang="en-GB" sz="2050">
                <a:solidFill>
                  <a:srgbClr val="333333"/>
                </a:solidFill>
                <a:highlight>
                  <a:srgbClr val="FFFFFF"/>
                </a:highlight>
              </a:rPr>
              <a:t>Models created using more complex algorithms are normally better.</a:t>
            </a:r>
            <a:endParaRPr sz="2050">
              <a:solidFill>
                <a:srgbClr val="333333"/>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Areas of application</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222222"/>
              </a:buClr>
              <a:buSzPts val="2100"/>
              <a:buChar char="●"/>
            </a:pPr>
            <a:r>
              <a:rPr lang="en-GB" sz="2100">
                <a:solidFill>
                  <a:srgbClr val="222222"/>
                </a:solidFill>
                <a:highlight>
                  <a:srgbClr val="FFFFFF"/>
                </a:highlight>
              </a:rPr>
              <a:t>Email spam detection</a:t>
            </a:r>
            <a:endParaRPr sz="2100">
              <a:solidFill>
                <a:srgbClr val="222222"/>
              </a:solidFill>
              <a:highlight>
                <a:srgbClr val="FFFFFF"/>
              </a:highlight>
            </a:endParaRPr>
          </a:p>
          <a:p>
            <a:pPr indent="-361950" lvl="0" marL="457200" rtl="0" algn="l">
              <a:spcBef>
                <a:spcPts val="0"/>
              </a:spcBef>
              <a:spcAft>
                <a:spcPts val="0"/>
              </a:spcAft>
              <a:buClr>
                <a:srgbClr val="222222"/>
              </a:buClr>
              <a:buSzPts val="2100"/>
              <a:buChar char="●"/>
            </a:pPr>
            <a:r>
              <a:rPr lang="en-GB" sz="2100">
                <a:solidFill>
                  <a:srgbClr val="222222"/>
                </a:solidFill>
                <a:highlight>
                  <a:srgbClr val="FFFFFF"/>
                </a:highlight>
              </a:rPr>
              <a:t>Categorizing news</a:t>
            </a:r>
            <a:endParaRPr sz="2100">
              <a:solidFill>
                <a:srgbClr val="222222"/>
              </a:solidFill>
              <a:highlight>
                <a:srgbClr val="FFFFFF"/>
              </a:highlight>
            </a:endParaRPr>
          </a:p>
          <a:p>
            <a:pPr indent="-361950" lvl="0" marL="457200" rtl="0" algn="l">
              <a:spcBef>
                <a:spcPts val="0"/>
              </a:spcBef>
              <a:spcAft>
                <a:spcPts val="0"/>
              </a:spcAft>
              <a:buClr>
                <a:srgbClr val="222222"/>
              </a:buClr>
              <a:buSzPts val="2100"/>
              <a:buChar char="●"/>
            </a:pPr>
            <a:r>
              <a:rPr lang="en-GB" sz="2100">
                <a:solidFill>
                  <a:srgbClr val="222222"/>
                </a:solidFill>
                <a:highlight>
                  <a:srgbClr val="FFFFFF"/>
                </a:highlight>
              </a:rPr>
              <a:t>Face recognition</a:t>
            </a:r>
            <a:endParaRPr sz="2100">
              <a:solidFill>
                <a:srgbClr val="222222"/>
              </a:solidFill>
              <a:highlight>
                <a:srgbClr val="FFFFFF"/>
              </a:highlight>
            </a:endParaRPr>
          </a:p>
          <a:p>
            <a:pPr indent="-361950" lvl="0" marL="457200" rtl="0" algn="l">
              <a:spcBef>
                <a:spcPts val="0"/>
              </a:spcBef>
              <a:spcAft>
                <a:spcPts val="0"/>
              </a:spcAft>
              <a:buClr>
                <a:srgbClr val="222222"/>
              </a:buClr>
              <a:buSzPts val="2100"/>
              <a:buChar char="●"/>
            </a:pPr>
            <a:r>
              <a:rPr lang="en-GB" sz="2100">
                <a:solidFill>
                  <a:srgbClr val="222222"/>
                </a:solidFill>
                <a:highlight>
                  <a:srgbClr val="FFFFFF"/>
                </a:highlight>
              </a:rPr>
              <a:t>Weather prediction</a:t>
            </a:r>
            <a:endParaRPr sz="2100">
              <a:solidFill>
                <a:srgbClr val="222222"/>
              </a:solidFill>
              <a:highlight>
                <a:srgbClr val="FFFFFF"/>
              </a:highlight>
            </a:endParaRPr>
          </a:p>
          <a:p>
            <a:pPr indent="-361950" lvl="0" marL="457200" rtl="0" algn="l">
              <a:spcBef>
                <a:spcPts val="0"/>
              </a:spcBef>
              <a:spcAft>
                <a:spcPts val="0"/>
              </a:spcAft>
              <a:buClr>
                <a:srgbClr val="222222"/>
              </a:buClr>
              <a:buSzPts val="2100"/>
              <a:buChar char="●"/>
            </a:pPr>
            <a:r>
              <a:rPr lang="en-GB" sz="2100">
                <a:solidFill>
                  <a:srgbClr val="222222"/>
                </a:solidFill>
                <a:highlight>
                  <a:srgbClr val="FFFFFF"/>
                </a:highlight>
              </a:rPr>
              <a:t>Medical diagnosis</a:t>
            </a:r>
            <a:endParaRPr sz="2100">
              <a:solidFill>
                <a:srgbClr val="222222"/>
              </a:solidFill>
              <a:highlight>
                <a:srgbClr val="FFFFFF"/>
              </a:highlight>
            </a:endParaRPr>
          </a:p>
          <a:p>
            <a:pPr indent="-361950" lvl="0" marL="457200" rtl="0" algn="l">
              <a:spcBef>
                <a:spcPts val="0"/>
              </a:spcBef>
              <a:spcAft>
                <a:spcPts val="0"/>
              </a:spcAft>
              <a:buClr>
                <a:srgbClr val="222222"/>
              </a:buClr>
              <a:buSzPts val="2100"/>
              <a:buChar char="●"/>
            </a:pPr>
            <a:r>
              <a:rPr lang="en-GB" sz="2100">
                <a:solidFill>
                  <a:srgbClr val="222222"/>
                </a:solidFill>
                <a:highlight>
                  <a:srgbClr val="FFFFFF"/>
                </a:highlight>
              </a:rPr>
              <a:t>Sentiment analysis</a:t>
            </a:r>
            <a:endParaRPr sz="2100">
              <a:solidFill>
                <a:srgbClr val="222222"/>
              </a:solidFill>
              <a:highlight>
                <a:srgbClr val="FFFFFF"/>
              </a:highlight>
            </a:endParaRPr>
          </a:p>
          <a:p>
            <a:pPr indent="-361950" lvl="0" marL="457200" rtl="0" algn="l">
              <a:spcBef>
                <a:spcPts val="0"/>
              </a:spcBef>
              <a:spcAft>
                <a:spcPts val="0"/>
              </a:spcAft>
              <a:buClr>
                <a:srgbClr val="222222"/>
              </a:buClr>
              <a:buSzPts val="2100"/>
              <a:buChar char="●"/>
            </a:pPr>
            <a:r>
              <a:rPr lang="en-GB" sz="2100">
                <a:solidFill>
                  <a:srgbClr val="222222"/>
                </a:solidFill>
                <a:highlight>
                  <a:srgbClr val="FFFFFF"/>
                </a:highlight>
              </a:rPr>
              <a:t>Digit recognition</a:t>
            </a:r>
            <a:endParaRPr sz="2100">
              <a:solidFill>
                <a:srgbClr val="222222"/>
              </a:solidFill>
              <a:highlight>
                <a:srgbClr val="FFFFFF"/>
              </a:highlight>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