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4630400" cy="8229600"/>
  <p:notesSz cx="8229600" cy="14630400"/>
  <p:embeddedFontLst>
    <p:embeddedFont>
      <p:font typeface="Roboto" panose="02000000000000000000" pitchFamily="2" charset="0"/>
      <p:regular r:id="rId6"/>
    </p:embeddedFont>
    <p:embeddedFont>
      <p:font typeface="Roboto Medium" panose="02000000000000000000" pitchFamily="2" charset="0"/>
      <p:regular r:id="rId7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3" d="100"/>
          <a:sy n="93" d="100"/>
        </p:scale>
        <p:origin x="5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1734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dav-lehmann-24/Programming-Project-V2" TargetMode="External"/><Relationship Id="rId4" Type="http://schemas.openxmlformats.org/officeDocument/2006/relationships/hyperlink" Target="mailto:dav.lehmann.24@lehre.mosbach.dhbw.d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3019782"/>
            <a:ext cx="5450205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b="1" u="sng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CashCompass Version 2</a:t>
            </a:r>
            <a:endParaRPr lang="en-US" sz="3900" b="1" dirty="0"/>
          </a:p>
        </p:txBody>
      </p:sp>
      <p:sp>
        <p:nvSpPr>
          <p:cNvPr id="4" name="Text 1"/>
          <p:cNvSpPr/>
          <p:nvPr/>
        </p:nvSpPr>
        <p:spPr>
          <a:xfrm>
            <a:off x="6280190" y="3937516"/>
            <a:ext cx="7556421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Programming project by David</a:t>
            </a:r>
            <a:endParaRPr lang="en-US" sz="1550" dirty="0"/>
          </a:p>
        </p:txBody>
      </p:sp>
      <p:sp>
        <p:nvSpPr>
          <p:cNvPr id="5" name="Text 2"/>
          <p:cNvSpPr/>
          <p:nvPr/>
        </p:nvSpPr>
        <p:spPr>
          <a:xfrm>
            <a:off x="6280190" y="4478298"/>
            <a:ext cx="7556421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Contact: </a:t>
            </a:r>
            <a:r>
              <a:rPr lang="en-US" sz="1250" u="sng" dirty="0">
                <a:solidFill>
                  <a:srgbClr val="5A6ED8"/>
                </a:solidFill>
                <a:latin typeface="Roboto" pitchFamily="34" charset="0"/>
                <a:ea typeface="Roboto" pitchFamily="34" charset="-122"/>
                <a:cs typeface="Roboto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dav.lehmann.24@lehre.mosbach.dhbw.de</a:t>
            </a:r>
            <a:r>
              <a:rPr lang="en-US" sz="12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| Discord ID: r0llz</a:t>
            </a:r>
            <a:endParaRPr lang="en-US" sz="1250" dirty="0"/>
          </a:p>
        </p:txBody>
      </p:sp>
      <p:sp>
        <p:nvSpPr>
          <p:cNvPr id="6" name="Text 3"/>
          <p:cNvSpPr/>
          <p:nvPr/>
        </p:nvSpPr>
        <p:spPr>
          <a:xfrm>
            <a:off x="6280190" y="4955619"/>
            <a:ext cx="7556421" cy="254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Github: </a:t>
            </a:r>
            <a:r>
              <a:rPr lang="en-US" sz="1250" u="sng" dirty="0">
                <a:solidFill>
                  <a:srgbClr val="5A6ED8"/>
                </a:solidFill>
                <a:latin typeface="Roboto" pitchFamily="34" charset="0"/>
                <a:ea typeface="Roboto" pitchFamily="34" charset="-122"/>
                <a:cs typeface="Roboto" pitchFamily="34" charset="-12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https://github.com/dav-lehmann-24/Programming-Project-V2</a:t>
            </a:r>
            <a:endParaRPr lang="en-US" sz="12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0218" y="543282"/>
            <a:ext cx="9113996" cy="4938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850"/>
              </a:lnSpc>
              <a:buNone/>
            </a:pPr>
            <a:r>
              <a:rPr lang="en-US" sz="310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Development Progress: From Version 1 to Version 2</a:t>
            </a:r>
            <a:endParaRPr lang="en-US" sz="31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218" y="1353145"/>
            <a:ext cx="6524982" cy="632103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948214" y="2143244"/>
            <a:ext cx="1975485" cy="2468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Original Version 1</a:t>
            </a:r>
            <a:endParaRPr lang="en-US" sz="1550" dirty="0"/>
          </a:p>
        </p:txBody>
      </p:sp>
      <p:sp>
        <p:nvSpPr>
          <p:cNvPr id="5" name="Text 2"/>
          <p:cNvSpPr/>
          <p:nvPr/>
        </p:nvSpPr>
        <p:spPr>
          <a:xfrm>
            <a:off x="948214" y="2484834"/>
            <a:ext cx="6208990" cy="2527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950"/>
              </a:lnSpc>
              <a:buSzPct val="100000"/>
              <a:buChar char="•"/>
            </a:pPr>
            <a:r>
              <a:rPr lang="en-US" sz="12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Eclipse IDE with GUI editor</a:t>
            </a: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948214" y="2792849"/>
            <a:ext cx="6208990" cy="2527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950"/>
              </a:lnSpc>
              <a:buSzPct val="100000"/>
              <a:buChar char="•"/>
            </a:pPr>
            <a:r>
              <a:rPr lang="en-US" sz="12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Java Swing for the user interface</a:t>
            </a:r>
            <a:endParaRPr lang="en-US" sz="1200" dirty="0"/>
          </a:p>
        </p:txBody>
      </p:sp>
      <p:sp>
        <p:nvSpPr>
          <p:cNvPr id="7" name="Text 4"/>
          <p:cNvSpPr/>
          <p:nvPr/>
        </p:nvSpPr>
        <p:spPr>
          <a:xfrm>
            <a:off x="948214" y="3100864"/>
            <a:ext cx="6208990" cy="2527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950"/>
              </a:lnSpc>
              <a:buSzPct val="100000"/>
              <a:buChar char="•"/>
            </a:pPr>
            <a:r>
              <a:rPr lang="en-US" sz="12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6 classes with Gui.Java as entry point</a:t>
            </a:r>
            <a:endParaRPr lang="en-US" sz="1200" dirty="0"/>
          </a:p>
        </p:txBody>
      </p:sp>
      <p:sp>
        <p:nvSpPr>
          <p:cNvPr id="8" name="Text 5"/>
          <p:cNvSpPr/>
          <p:nvPr/>
        </p:nvSpPr>
        <p:spPr>
          <a:xfrm>
            <a:off x="948214" y="3408878"/>
            <a:ext cx="6208990" cy="2527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950"/>
              </a:lnSpc>
              <a:buSzPct val="100000"/>
              <a:buChar char="•"/>
            </a:pPr>
            <a:r>
              <a:rPr lang="en-US" sz="12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Approaches to OOP principles with weaknesses</a:t>
            </a:r>
            <a:endParaRPr lang="en-US" sz="1200" dirty="0"/>
          </a:p>
        </p:txBody>
      </p:sp>
      <p:sp>
        <p:nvSpPr>
          <p:cNvPr id="9" name="Text 6"/>
          <p:cNvSpPr/>
          <p:nvPr/>
        </p:nvSpPr>
        <p:spPr>
          <a:xfrm>
            <a:off x="948214" y="3716893"/>
            <a:ext cx="6208990" cy="2527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950"/>
              </a:lnSpc>
              <a:buSzPct val="100000"/>
              <a:buChar char="•"/>
            </a:pPr>
            <a:r>
              <a:rPr lang="en-US" sz="12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No user authentication</a:t>
            </a:r>
            <a:endParaRPr lang="en-US" sz="1200" dirty="0"/>
          </a:p>
        </p:txBody>
      </p:sp>
      <p:sp>
        <p:nvSpPr>
          <p:cNvPr id="10" name="Text 7"/>
          <p:cNvSpPr/>
          <p:nvPr/>
        </p:nvSpPr>
        <p:spPr>
          <a:xfrm>
            <a:off x="948214" y="4024908"/>
            <a:ext cx="6208990" cy="2527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950"/>
              </a:lnSpc>
              <a:buSzPct val="100000"/>
              <a:buChar char="•"/>
            </a:pPr>
            <a:r>
              <a:rPr lang="en-US" sz="12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Data storage in JSON file</a:t>
            </a:r>
            <a:endParaRPr lang="en-US" sz="1200" dirty="0"/>
          </a:p>
        </p:txBody>
      </p:sp>
      <p:pic>
        <p:nvPicPr>
          <p:cNvPr id="11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1353145"/>
            <a:ext cx="6524982" cy="632103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7473196" y="2143244"/>
            <a:ext cx="1975485" cy="2468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Current Version 2</a:t>
            </a:r>
            <a:endParaRPr lang="en-US" sz="1550" dirty="0"/>
          </a:p>
        </p:txBody>
      </p:sp>
      <p:sp>
        <p:nvSpPr>
          <p:cNvPr id="13" name="Text 9"/>
          <p:cNvSpPr/>
          <p:nvPr/>
        </p:nvSpPr>
        <p:spPr>
          <a:xfrm>
            <a:off x="7473196" y="2484834"/>
            <a:ext cx="6208990" cy="2527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950"/>
              </a:lnSpc>
              <a:buSzPct val="100000"/>
              <a:buChar char="•"/>
            </a:pPr>
            <a:r>
              <a:rPr lang="en-US" sz="12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Switch to IntelliJ IDEA</a:t>
            </a:r>
            <a:endParaRPr lang="en-US" sz="1200" dirty="0"/>
          </a:p>
        </p:txBody>
      </p:sp>
      <p:sp>
        <p:nvSpPr>
          <p:cNvPr id="14" name="Text 10"/>
          <p:cNvSpPr/>
          <p:nvPr/>
        </p:nvSpPr>
        <p:spPr>
          <a:xfrm>
            <a:off x="7473196" y="2792849"/>
            <a:ext cx="6208990" cy="2527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950"/>
              </a:lnSpc>
              <a:buSzPct val="100000"/>
              <a:buChar char="•"/>
            </a:pPr>
            <a:r>
              <a:rPr lang="en-US" sz="12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 of Gradle as build tool</a:t>
            </a:r>
            <a:endParaRPr lang="en-US" sz="1200" dirty="0"/>
          </a:p>
        </p:txBody>
      </p:sp>
      <p:sp>
        <p:nvSpPr>
          <p:cNvPr id="15" name="Text 11"/>
          <p:cNvSpPr/>
          <p:nvPr/>
        </p:nvSpPr>
        <p:spPr>
          <a:xfrm>
            <a:off x="7473196" y="3100864"/>
            <a:ext cx="6208990" cy="2527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950"/>
              </a:lnSpc>
              <a:buSzPct val="100000"/>
              <a:buChar char="•"/>
            </a:pPr>
            <a:r>
              <a:rPr lang="en-US" sz="12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JavaFX for more modern user interface</a:t>
            </a:r>
            <a:endParaRPr lang="en-US" sz="1200" dirty="0"/>
          </a:p>
        </p:txBody>
      </p:sp>
      <p:sp>
        <p:nvSpPr>
          <p:cNvPr id="16" name="Text 12"/>
          <p:cNvSpPr/>
          <p:nvPr/>
        </p:nvSpPr>
        <p:spPr>
          <a:xfrm>
            <a:off x="7473196" y="3408878"/>
            <a:ext cx="6208990" cy="2527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950"/>
              </a:lnSpc>
              <a:buSzPct val="100000"/>
              <a:buChar char="•"/>
            </a:pPr>
            <a:r>
              <a:rPr lang="en-US" sz="12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12 classes with MainFX.java as entry point</a:t>
            </a:r>
            <a:endParaRPr lang="en-US" sz="1200" dirty="0"/>
          </a:p>
        </p:txBody>
      </p:sp>
      <p:sp>
        <p:nvSpPr>
          <p:cNvPr id="17" name="Text 13"/>
          <p:cNvSpPr/>
          <p:nvPr/>
        </p:nvSpPr>
        <p:spPr>
          <a:xfrm>
            <a:off x="7473196" y="3716893"/>
            <a:ext cx="6208990" cy="2527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950"/>
              </a:lnSpc>
              <a:buSzPct val="100000"/>
              <a:buChar char="•"/>
            </a:pPr>
            <a:r>
              <a:rPr lang="en-US" sz="12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Complete implementation of OOP principles</a:t>
            </a:r>
            <a:endParaRPr lang="en-US" sz="1200" dirty="0"/>
          </a:p>
        </p:txBody>
      </p:sp>
      <p:sp>
        <p:nvSpPr>
          <p:cNvPr id="18" name="Text 14"/>
          <p:cNvSpPr/>
          <p:nvPr/>
        </p:nvSpPr>
        <p:spPr>
          <a:xfrm>
            <a:off x="7473196" y="4024908"/>
            <a:ext cx="6208990" cy="2527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950"/>
              </a:lnSpc>
              <a:buSzPct val="100000"/>
              <a:buChar char="•"/>
            </a:pPr>
            <a:r>
              <a:rPr lang="en-US" sz="12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User authentication with Bcrypt</a:t>
            </a:r>
            <a:endParaRPr lang="en-US" sz="1200" dirty="0"/>
          </a:p>
        </p:txBody>
      </p:sp>
      <p:sp>
        <p:nvSpPr>
          <p:cNvPr id="19" name="Text 15"/>
          <p:cNvSpPr/>
          <p:nvPr/>
        </p:nvSpPr>
        <p:spPr>
          <a:xfrm>
            <a:off x="7473196" y="4332923"/>
            <a:ext cx="6208990" cy="2527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950"/>
              </a:lnSpc>
              <a:buSzPct val="100000"/>
              <a:buChar char="•"/>
            </a:pPr>
            <a:r>
              <a:rPr lang="en-US" sz="12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Currency selection implemented</a:t>
            </a:r>
            <a:endParaRPr lang="en-US" sz="1200" dirty="0"/>
          </a:p>
        </p:txBody>
      </p:sp>
      <p:sp>
        <p:nvSpPr>
          <p:cNvPr id="20" name="Text 16"/>
          <p:cNvSpPr/>
          <p:nvPr/>
        </p:nvSpPr>
        <p:spPr>
          <a:xfrm>
            <a:off x="7473196" y="4640937"/>
            <a:ext cx="6208990" cy="2527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950"/>
              </a:lnSpc>
              <a:buSzPct val="100000"/>
              <a:buChar char="•"/>
            </a:pPr>
            <a:r>
              <a:rPr lang="en-US" sz="12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PostgreSQL database instead of JSON file</a:t>
            </a:r>
            <a:endParaRPr lang="en-US" sz="1200" dirty="0"/>
          </a:p>
        </p:txBody>
      </p:sp>
      <p:sp>
        <p:nvSpPr>
          <p:cNvPr id="21" name="Text 17"/>
          <p:cNvSpPr/>
          <p:nvPr/>
        </p:nvSpPr>
        <p:spPr>
          <a:xfrm>
            <a:off x="790218" y="5288756"/>
            <a:ext cx="1975485" cy="2468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Technology Stack</a:t>
            </a:r>
            <a:endParaRPr lang="en-US" sz="1550" dirty="0"/>
          </a:p>
        </p:txBody>
      </p:sp>
      <p:sp>
        <p:nvSpPr>
          <p:cNvPr id="22" name="Text 18"/>
          <p:cNvSpPr/>
          <p:nvPr/>
        </p:nvSpPr>
        <p:spPr>
          <a:xfrm>
            <a:off x="790218" y="5772626"/>
            <a:ext cx="13049964" cy="2527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new version is based on a modern, extended tech stack:</a:t>
            </a:r>
            <a:endParaRPr lang="en-US" sz="1200" dirty="0"/>
          </a:p>
        </p:txBody>
      </p:sp>
      <p:sp>
        <p:nvSpPr>
          <p:cNvPr id="23" name="Text 19"/>
          <p:cNvSpPr/>
          <p:nvPr/>
        </p:nvSpPr>
        <p:spPr>
          <a:xfrm>
            <a:off x="790218" y="6203156"/>
            <a:ext cx="13049964" cy="2527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950"/>
              </a:lnSpc>
              <a:buSzPct val="100000"/>
              <a:buChar char="•"/>
            </a:pPr>
            <a:r>
              <a:rPr lang="en-US" sz="12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Java with Gradle as build management tool</a:t>
            </a:r>
            <a:endParaRPr lang="en-US" sz="1200" dirty="0"/>
          </a:p>
        </p:txBody>
      </p:sp>
      <p:sp>
        <p:nvSpPr>
          <p:cNvPr id="24" name="Text 20"/>
          <p:cNvSpPr/>
          <p:nvPr/>
        </p:nvSpPr>
        <p:spPr>
          <a:xfrm>
            <a:off x="790218" y="6511171"/>
            <a:ext cx="13049964" cy="2527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950"/>
              </a:lnSpc>
              <a:buSzPct val="100000"/>
              <a:buChar char="•"/>
            </a:pPr>
            <a:r>
              <a:rPr lang="en-US" sz="12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JavaFX</a:t>
            </a:r>
            <a:endParaRPr lang="en-US" sz="1200" dirty="0"/>
          </a:p>
        </p:txBody>
      </p:sp>
      <p:sp>
        <p:nvSpPr>
          <p:cNvPr id="25" name="Text 21"/>
          <p:cNvSpPr/>
          <p:nvPr/>
        </p:nvSpPr>
        <p:spPr>
          <a:xfrm>
            <a:off x="790218" y="6819186"/>
            <a:ext cx="13049964" cy="2527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950"/>
              </a:lnSpc>
              <a:buSzPct val="100000"/>
              <a:buChar char="•"/>
            </a:pPr>
            <a:r>
              <a:rPr lang="en-US" sz="12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Graphic components in JavaFX</a:t>
            </a:r>
            <a:endParaRPr lang="en-US" sz="1200" dirty="0"/>
          </a:p>
        </p:txBody>
      </p:sp>
      <p:sp>
        <p:nvSpPr>
          <p:cNvPr id="26" name="Text 22"/>
          <p:cNvSpPr/>
          <p:nvPr/>
        </p:nvSpPr>
        <p:spPr>
          <a:xfrm>
            <a:off x="790218" y="7127200"/>
            <a:ext cx="13049964" cy="2527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950"/>
              </a:lnSpc>
              <a:buSzPct val="100000"/>
              <a:buChar char="•"/>
            </a:pPr>
            <a:r>
              <a:rPr lang="en-US" sz="12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Bcrypt encryption for user authentication</a:t>
            </a:r>
            <a:endParaRPr lang="en-US" sz="1200" dirty="0"/>
          </a:p>
        </p:txBody>
      </p:sp>
      <p:sp>
        <p:nvSpPr>
          <p:cNvPr id="27" name="Text 23"/>
          <p:cNvSpPr/>
          <p:nvPr/>
        </p:nvSpPr>
        <p:spPr>
          <a:xfrm>
            <a:off x="790218" y="7435215"/>
            <a:ext cx="13049964" cy="2527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950"/>
              </a:lnSpc>
              <a:buSzPct val="100000"/>
              <a:buChar char="•"/>
            </a:pPr>
            <a:r>
              <a:rPr lang="en-US" sz="12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PostgreSQL as robust relational database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02826"/>
            <a:ext cx="9604653" cy="558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350"/>
              </a:lnSpc>
              <a:buNone/>
            </a:pPr>
            <a:r>
              <a:rPr lang="en-US" sz="350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Challenges, Limitations and Future Perspectives</a:t>
            </a:r>
            <a:endParaRPr lang="en-US" sz="3500" dirty="0"/>
          </a:p>
        </p:txBody>
      </p:sp>
      <p:sp>
        <p:nvSpPr>
          <p:cNvPr id="3" name="Shape 1"/>
          <p:cNvSpPr/>
          <p:nvPr/>
        </p:nvSpPr>
        <p:spPr>
          <a:xfrm>
            <a:off x="793790" y="1618178"/>
            <a:ext cx="6432113" cy="3401735"/>
          </a:xfrm>
          <a:prstGeom prst="roundRect">
            <a:avLst>
              <a:gd name="adj" fmla="val 2205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980003" y="1804392"/>
            <a:ext cx="2232779" cy="2789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Challenges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980003" y="2190512"/>
            <a:ext cx="6059686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development of Version 2 presented us with complex technical tasks: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980003" y="2583418"/>
            <a:ext cx="6059686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Abandoning a GUI editor, required a trial-and-error approach in design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980003" y="2931676"/>
            <a:ext cx="6059686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Learning the JavaFX framework</a:t>
            </a:r>
            <a:endParaRPr lang="en-US" sz="1400" dirty="0"/>
          </a:p>
        </p:txBody>
      </p:sp>
      <p:sp>
        <p:nvSpPr>
          <p:cNvPr id="8" name="Text 6"/>
          <p:cNvSpPr/>
          <p:nvPr/>
        </p:nvSpPr>
        <p:spPr>
          <a:xfrm>
            <a:off x="980003" y="3279934"/>
            <a:ext cx="6059686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Refactoring the application according to OOP principles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980003" y="3628192"/>
            <a:ext cx="6059686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Database integration and configuration</a:t>
            </a:r>
            <a:endParaRPr lang="en-US" sz="1400" dirty="0"/>
          </a:p>
        </p:txBody>
      </p:sp>
      <p:sp>
        <p:nvSpPr>
          <p:cNvPr id="10" name="Text 8"/>
          <p:cNvSpPr/>
          <p:nvPr/>
        </p:nvSpPr>
        <p:spPr>
          <a:xfrm>
            <a:off x="980003" y="3976449"/>
            <a:ext cx="6059686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Implementation of database queries</a:t>
            </a:r>
            <a:endParaRPr lang="en-US" sz="1400" dirty="0"/>
          </a:p>
        </p:txBody>
      </p:sp>
      <p:sp>
        <p:nvSpPr>
          <p:cNvPr id="11" name="Shape 9"/>
          <p:cNvSpPr/>
          <p:nvPr/>
        </p:nvSpPr>
        <p:spPr>
          <a:xfrm>
            <a:off x="7404497" y="1618178"/>
            <a:ext cx="6432113" cy="3401735"/>
          </a:xfrm>
          <a:prstGeom prst="roundRect">
            <a:avLst>
              <a:gd name="adj" fmla="val 2205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 10"/>
          <p:cNvSpPr/>
          <p:nvPr/>
        </p:nvSpPr>
        <p:spPr>
          <a:xfrm>
            <a:off x="7590711" y="1804392"/>
            <a:ext cx="2232779" cy="2789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Planned Extensions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590711" y="2190512"/>
            <a:ext cx="6059686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Several improvements can be considered for future versions:</a:t>
            </a:r>
            <a:endParaRPr lang="en-US" sz="1400" dirty="0"/>
          </a:p>
        </p:txBody>
      </p:sp>
      <p:sp>
        <p:nvSpPr>
          <p:cNvPr id="14" name="Text 12"/>
          <p:cNvSpPr/>
          <p:nvPr/>
        </p:nvSpPr>
        <p:spPr>
          <a:xfrm>
            <a:off x="7590711" y="2583418"/>
            <a:ext cx="6059686" cy="571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Extended filter functions for more precise analysis of income and expenses</a:t>
            </a:r>
            <a:endParaRPr lang="en-US" sz="1400" dirty="0"/>
          </a:p>
        </p:txBody>
      </p:sp>
      <p:sp>
        <p:nvSpPr>
          <p:cNvPr id="15" name="Text 13"/>
          <p:cNvSpPr/>
          <p:nvPr/>
        </p:nvSpPr>
        <p:spPr>
          <a:xfrm>
            <a:off x="7590711" y="3217426"/>
            <a:ext cx="6059686" cy="571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Real-time conversion between different currencies with current exchange rates</a:t>
            </a:r>
            <a:endParaRPr lang="en-US" sz="1400" dirty="0"/>
          </a:p>
        </p:txBody>
      </p:sp>
      <p:sp>
        <p:nvSpPr>
          <p:cNvPr id="16" name="Text 14"/>
          <p:cNvSpPr/>
          <p:nvPr/>
        </p:nvSpPr>
        <p:spPr>
          <a:xfrm>
            <a:off x="7590711" y="3851434"/>
            <a:ext cx="6059686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Recurring transactions and reminders</a:t>
            </a:r>
            <a:endParaRPr lang="en-US" sz="1400" dirty="0"/>
          </a:p>
        </p:txBody>
      </p:sp>
      <p:sp>
        <p:nvSpPr>
          <p:cNvPr id="17" name="Text 15"/>
          <p:cNvSpPr/>
          <p:nvPr/>
        </p:nvSpPr>
        <p:spPr>
          <a:xfrm>
            <a:off x="7590711" y="4199692"/>
            <a:ext cx="6059686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Provide a setup script for automatic database schema creation</a:t>
            </a:r>
            <a:endParaRPr lang="en-US" sz="1400" dirty="0"/>
          </a:p>
        </p:txBody>
      </p:sp>
      <p:sp>
        <p:nvSpPr>
          <p:cNvPr id="18" name="Text 16"/>
          <p:cNvSpPr/>
          <p:nvPr/>
        </p:nvSpPr>
        <p:spPr>
          <a:xfrm>
            <a:off x="7590711" y="4547949"/>
            <a:ext cx="6059686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Migration to a web-based application for cross-platform accessibility</a:t>
            </a:r>
            <a:endParaRPr lang="en-US" sz="1400" dirty="0"/>
          </a:p>
        </p:txBody>
      </p:sp>
      <p:sp>
        <p:nvSpPr>
          <p:cNvPr id="19" name="Text 17"/>
          <p:cNvSpPr/>
          <p:nvPr/>
        </p:nvSpPr>
        <p:spPr>
          <a:xfrm>
            <a:off x="793790" y="5287804"/>
            <a:ext cx="5021104" cy="2789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Applied Concepts from the Classroom and Beyond</a:t>
            </a:r>
            <a:endParaRPr lang="en-US" sz="1750" dirty="0"/>
          </a:p>
        </p:txBody>
      </p:sp>
      <p:sp>
        <p:nvSpPr>
          <p:cNvPr id="20" name="Text 18"/>
          <p:cNvSpPr/>
          <p:nvPr/>
        </p:nvSpPr>
        <p:spPr>
          <a:xfrm>
            <a:off x="793790" y="5834658"/>
            <a:ext cx="13042821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project demonstrates the practical application of various advanced programming concepts:</a:t>
            </a:r>
            <a:endParaRPr lang="en-US" sz="1400" dirty="0"/>
          </a:p>
        </p:txBody>
      </p:sp>
      <p:sp>
        <p:nvSpPr>
          <p:cNvPr id="21" name="Text 19"/>
          <p:cNvSpPr/>
          <p:nvPr/>
        </p:nvSpPr>
        <p:spPr>
          <a:xfrm>
            <a:off x="793790" y="6482001"/>
            <a:ext cx="6303526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Concepts learned from last semester </a:t>
            </a:r>
            <a:endParaRPr lang="en-US" sz="1400" dirty="0"/>
          </a:p>
        </p:txBody>
      </p:sp>
      <p:sp>
        <p:nvSpPr>
          <p:cNvPr id="22" name="Text 20"/>
          <p:cNvSpPr/>
          <p:nvPr/>
        </p:nvSpPr>
        <p:spPr>
          <a:xfrm>
            <a:off x="793790" y="6830258"/>
            <a:ext cx="6303526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Object-oriented programming </a:t>
            </a:r>
            <a:endParaRPr lang="en-US" sz="1400" dirty="0"/>
          </a:p>
        </p:txBody>
      </p:sp>
      <p:sp>
        <p:nvSpPr>
          <p:cNvPr id="23" name="Text 21"/>
          <p:cNvSpPr/>
          <p:nvPr/>
        </p:nvSpPr>
        <p:spPr>
          <a:xfrm>
            <a:off x="793790" y="7178516"/>
            <a:ext cx="6303526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Dependency management with Gradle</a:t>
            </a:r>
            <a:endParaRPr lang="en-US" sz="1400" dirty="0"/>
          </a:p>
        </p:txBody>
      </p:sp>
      <p:sp>
        <p:nvSpPr>
          <p:cNvPr id="24" name="Text 22"/>
          <p:cNvSpPr/>
          <p:nvPr/>
        </p:nvSpPr>
        <p:spPr>
          <a:xfrm>
            <a:off x="7540704" y="6482001"/>
            <a:ext cx="6303526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GUI development with JavaFX</a:t>
            </a:r>
            <a:endParaRPr lang="en-US" sz="1400" dirty="0"/>
          </a:p>
        </p:txBody>
      </p:sp>
      <p:sp>
        <p:nvSpPr>
          <p:cNvPr id="25" name="Text 23"/>
          <p:cNvSpPr/>
          <p:nvPr/>
        </p:nvSpPr>
        <p:spPr>
          <a:xfrm>
            <a:off x="7540704" y="6830258"/>
            <a:ext cx="6303526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Secure authentication with Bcrypt encryption</a:t>
            </a:r>
            <a:endParaRPr lang="en-US" sz="1400" dirty="0"/>
          </a:p>
        </p:txBody>
      </p:sp>
      <p:sp>
        <p:nvSpPr>
          <p:cNvPr id="26" name="Text 24"/>
          <p:cNvSpPr/>
          <p:nvPr/>
        </p:nvSpPr>
        <p:spPr>
          <a:xfrm>
            <a:off x="7540704" y="7178516"/>
            <a:ext cx="6303526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Relational database integration with PostgreSQL queries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</Words>
  <Application>Microsoft Office PowerPoint</Application>
  <PresentationFormat>Benutzerdefiniert</PresentationFormat>
  <Paragraphs>54</Paragraphs>
  <Slides>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Roboto</vt:lpstr>
      <vt:lpstr>Roboto Medium</vt:lpstr>
      <vt:lpstr>Arial</vt:lpstr>
      <vt:lpstr>Office Theme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David Lehmann</cp:lastModifiedBy>
  <cp:revision>2</cp:revision>
  <dcterms:created xsi:type="dcterms:W3CDTF">2025-07-09T08:43:55Z</dcterms:created>
  <dcterms:modified xsi:type="dcterms:W3CDTF">2025-07-10T10:46:11Z</dcterms:modified>
</cp:coreProperties>
</file>