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85eddf8d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585eddf8db_0_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19ddba5e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519ddba5e4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85eddf8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585eddf8d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85eddf8d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585eddf8db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85eddf8d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585eddf8db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85eddf8d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585eddf8db_0_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85eddf8d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585eddf8db_0_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85eddf8d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585eddf8db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85eddf8d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585eddf8db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>
  <p:cSld name="Титульный слайд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400146" y="3486150"/>
            <a:ext cx="3429030" cy="1609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3F3F3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2" type="body"/>
          </p:nvPr>
        </p:nvSpPr>
        <p:spPr>
          <a:xfrm>
            <a:off x="1381126" y="590550"/>
            <a:ext cx="6772274" cy="2828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1" sz="2800">
                <a:solidFill>
                  <a:srgbClr val="DD7E0E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457200" y="160337"/>
            <a:ext cx="8458200" cy="887412"/>
          </a:xfrm>
          <a:prstGeom prst="rect">
            <a:avLst/>
          </a:prstGeom>
          <a:noFill/>
          <a:ln>
            <a:noFill/>
          </a:ln>
          <a:effectLst>
            <a:outerShdw blurRad="63500" dir="2399979" dist="25400">
              <a:srgbClr val="595959">
                <a:alpha val="70980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6" name="Google Shape;56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»"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643937" y="6446837"/>
            <a:ext cx="4619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  <a:effectLst>
            <a:outerShdw blurRad="63500" dir="2399979" dist="25400">
              <a:srgbClr val="595959">
                <a:alpha val="7098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722313" y="1057275"/>
            <a:ext cx="7772400" cy="3349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643937" y="6446837"/>
            <a:ext cx="4619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457200" y="160337"/>
            <a:ext cx="8458200" cy="887412"/>
          </a:xfrm>
          <a:prstGeom prst="rect">
            <a:avLst/>
          </a:prstGeom>
          <a:noFill/>
          <a:ln>
            <a:noFill/>
          </a:ln>
          <a:effectLst>
            <a:outerShdw blurRad="63500" dir="2399979" dist="25400">
              <a:srgbClr val="595959">
                <a:alpha val="70980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457200" y="1076325"/>
            <a:ext cx="8458200" cy="504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43937" y="6446837"/>
            <a:ext cx="4619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  <a:effectLst>
            <a:outerShdw blurRad="63500" dir="2399979" dist="25400">
              <a:srgbClr val="595959">
                <a:alpha val="70980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 rot="5400000">
            <a:off x="923131" y="572294"/>
            <a:ext cx="508793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643937" y="6446837"/>
            <a:ext cx="4619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160337"/>
            <a:ext cx="8458200" cy="887412"/>
          </a:xfrm>
          <a:prstGeom prst="rect">
            <a:avLst/>
          </a:prstGeom>
          <a:noFill/>
          <a:ln>
            <a:noFill/>
          </a:ln>
          <a:effectLst>
            <a:outerShdw blurRad="63500" dir="2399979" dist="25400">
              <a:srgbClr val="595959">
                <a:alpha val="70980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 rot="5400000">
            <a:off x="2161381" y="-627857"/>
            <a:ext cx="5049837" cy="84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643937" y="6446837"/>
            <a:ext cx="4619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04800" y="4800600"/>
            <a:ext cx="8610600" cy="566738"/>
          </a:xfrm>
          <a:prstGeom prst="rect">
            <a:avLst/>
          </a:prstGeom>
          <a:noFill/>
          <a:ln>
            <a:noFill/>
          </a:ln>
          <a:effectLst>
            <a:outerShdw blurRad="63500" dir="2399979" dist="25400">
              <a:srgbClr val="595959">
                <a:alpha val="7098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/>
          <p:nvPr>
            <p:ph idx="2" type="pic"/>
          </p:nvPr>
        </p:nvSpPr>
        <p:spPr>
          <a:xfrm>
            <a:off x="333375" y="612775"/>
            <a:ext cx="85534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DD7E0E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DD7E0E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DD7E0E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04800" y="5367338"/>
            <a:ext cx="86106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43937" y="6446837"/>
            <a:ext cx="4619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57200" y="996533"/>
            <a:ext cx="3008313" cy="1019591"/>
          </a:xfrm>
          <a:prstGeom prst="rect">
            <a:avLst/>
          </a:prstGeom>
          <a:noFill/>
          <a:ln>
            <a:noFill/>
          </a:ln>
          <a:effectLst>
            <a:outerShdw blurRad="63500" dir="2399979" dist="25400">
              <a:srgbClr val="595959">
                <a:alpha val="7098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3575050" y="990600"/>
            <a:ext cx="511175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1160" lvl="0" marL="457200" algn="l">
              <a:spcBef>
                <a:spcPts val="640"/>
              </a:spcBef>
              <a:spcAft>
                <a:spcPts val="0"/>
              </a:spcAft>
              <a:buSzPts val="2560"/>
              <a:buChar char="▪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457200" y="2010191"/>
            <a:ext cx="3008313" cy="4115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643937" y="6446837"/>
            <a:ext cx="4619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643937" y="6446837"/>
            <a:ext cx="4619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457200" y="160337"/>
            <a:ext cx="8458200" cy="887412"/>
          </a:xfrm>
          <a:prstGeom prst="rect">
            <a:avLst/>
          </a:prstGeom>
          <a:noFill/>
          <a:ln>
            <a:noFill/>
          </a:ln>
          <a:effectLst>
            <a:outerShdw blurRad="63500" dir="2399979" dist="25400">
              <a:srgbClr val="595959">
                <a:alpha val="70980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643937" y="6446837"/>
            <a:ext cx="4619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457200" y="160337"/>
            <a:ext cx="8458200" cy="887412"/>
          </a:xfrm>
          <a:prstGeom prst="rect">
            <a:avLst/>
          </a:prstGeom>
          <a:noFill/>
          <a:ln>
            <a:noFill/>
          </a:ln>
          <a:effectLst>
            <a:outerShdw blurRad="63500" dir="2399979" dist="25400">
              <a:srgbClr val="595959">
                <a:alpha val="70980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643937" y="6446837"/>
            <a:ext cx="4619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60337"/>
            <a:ext cx="8458200" cy="887412"/>
          </a:xfrm>
          <a:prstGeom prst="rect">
            <a:avLst/>
          </a:prstGeom>
          <a:noFill/>
          <a:ln>
            <a:noFill/>
          </a:ln>
          <a:effectLst>
            <a:outerShdw blurRad="63500" dir="2399979" dist="25400">
              <a:srgbClr val="595959">
                <a:alpha val="70980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076325"/>
            <a:ext cx="8458200" cy="504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036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DD7E0E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DD7E0E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DD7E0E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transition spd="slow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57200" y="160337"/>
            <a:ext cx="8458200" cy="887412"/>
          </a:xfrm>
          <a:prstGeom prst="rect">
            <a:avLst/>
          </a:prstGeom>
          <a:noFill/>
          <a:ln>
            <a:noFill/>
          </a:ln>
          <a:effectLst>
            <a:outerShdw blurRad="63500" dir="2399979" dist="25400">
              <a:srgbClr val="595959">
                <a:alpha val="70980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57200" y="1076325"/>
            <a:ext cx="8458200" cy="504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036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DD7E0E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DD7E0E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DD7E0E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643937" y="6446837"/>
            <a:ext cx="4619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Relationship Id="rId6" Type="http://schemas.openxmlformats.org/officeDocument/2006/relationships/image" Target="../media/image25.png"/><Relationship Id="rId7" Type="http://schemas.openxmlformats.org/officeDocument/2006/relationships/image" Target="../media/image20.png"/><Relationship Id="rId8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8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github.com/sergey-cs" TargetMode="External"/><Relationship Id="rId5" Type="http://schemas.openxmlformats.org/officeDocument/2006/relationships/hyperlink" Target="https://www.sut.ru/teaching/ft/ssskvt/kaf-cvti/kaf-cvit-sostav/korobovsa" TargetMode="External"/><Relationship Id="rId6" Type="http://schemas.openxmlformats.org/officeDocument/2006/relationships/hyperlink" Target="https://github.com/sergey-cs/Report-28.05.19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9.png"/><Relationship Id="rId7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9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7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1349375" y="1395412"/>
            <a:ext cx="6896100" cy="2828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en-US" sz="3600">
                <a:solidFill>
                  <a:schemeClr val="dk1"/>
                </a:solidFill>
              </a:rPr>
              <a:t>Оптимизация приложений </a:t>
            </a:r>
            <a:endParaRPr b="0" sz="3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3600">
                <a:solidFill>
                  <a:schemeClr val="dk1"/>
                </a:solidFill>
              </a:rPr>
              <a:t>на примере .NET/C#</a:t>
            </a:r>
            <a:endParaRPr b="0" sz="3600">
              <a:solidFill>
                <a:schemeClr val="dk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0012" y="6180137"/>
            <a:ext cx="2489200" cy="56673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930275" y="268287"/>
            <a:ext cx="821372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740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DC7402"/>
                </a:solidFill>
                <a:latin typeface="Arial"/>
                <a:ea typeface="Arial"/>
                <a:cs typeface="Arial"/>
                <a:sym typeface="Arial"/>
              </a:rPr>
              <a:t>Санкт-Петербургский государственный университет телекоммуникаций им. проф. М.А. Бонч-Бруевича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8750" y="6508750"/>
            <a:ext cx="1276350" cy="290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450" y="1577450"/>
            <a:ext cx="4417909" cy="182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050" y="3489650"/>
            <a:ext cx="4364699" cy="149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962" y="5095438"/>
            <a:ext cx="7938073" cy="13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37175" y="1514550"/>
            <a:ext cx="4417901" cy="1781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02288" y="3446650"/>
            <a:ext cx="4487677" cy="149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/>
        </p:nvSpPr>
        <p:spPr>
          <a:xfrm>
            <a:off x="1288625" y="0"/>
            <a:ext cx="68961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Хитрости CPU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Branch-prediction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8750" y="6508750"/>
            <a:ext cx="1276350" cy="290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988" y="4945998"/>
            <a:ext cx="8114024" cy="1422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5500" y="1536708"/>
            <a:ext cx="475297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14538" y="3063658"/>
            <a:ext cx="4733925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/>
        </p:nvSpPr>
        <p:spPr>
          <a:xfrm>
            <a:off x="1288625" y="0"/>
            <a:ext cx="68961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Хитрости CPU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Cache-line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8750" y="6508750"/>
            <a:ext cx="1276350" cy="29051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288625" y="810690"/>
            <a:ext cx="6896100" cy="21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Докладчик</a:t>
            </a:r>
            <a:r>
              <a:rPr lang="en-US">
                <a:solidFill>
                  <a:schemeClr val="dk1"/>
                </a:solidFill>
              </a:rPr>
              <a:t> 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 sz="1500"/>
              <a:t>Давыдов Сергей, студент СПб ГУТ факультета ИКСС, по направлению Программная инженерия и вычислительная техника</a:t>
            </a:r>
            <a:br>
              <a:rPr lang="en-US" sz="1500"/>
            </a:br>
            <a:br>
              <a:rPr lang="en-US" sz="1500"/>
            </a:br>
            <a:r>
              <a:rPr lang="en-US" sz="1100" u="sng">
                <a:solidFill>
                  <a:schemeClr val="hlink"/>
                </a:solidFill>
                <a:hlinkClick r:id="rId4"/>
              </a:rPr>
              <a:t>https://github.com/sergey-cs</a:t>
            </a:r>
            <a:br>
              <a:rPr lang="en-US">
                <a:solidFill>
                  <a:schemeClr val="dk1"/>
                </a:solidFill>
              </a:rPr>
            </a:br>
            <a:r>
              <a:rPr b="1" lang="en-US" sz="1000">
                <a:solidFill>
                  <a:srgbClr val="222222"/>
                </a:solidFill>
                <a:highlight>
                  <a:srgbClr val="FFFFFF"/>
                </a:highlight>
              </a:rPr>
              <a:t>E-mail: 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</a:rPr>
              <a:t>prozerox2@yandex.ru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288625" y="2660563"/>
            <a:ext cx="6896100" cy="17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Научный руководитель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Коробов Сергей Александрович,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доцент кафедры программной инженерии и вычислительной техники (ПИВТ), заместитель декана факультета ИКСС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к.пс.н.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br>
              <a:rPr lang="en-US"/>
            </a:br>
            <a:r>
              <a:rPr lang="en-US" sz="1100" u="sng">
                <a:solidFill>
                  <a:schemeClr val="hlink"/>
                </a:solidFill>
                <a:hlinkClick r:id="rId5"/>
              </a:rPr>
              <a:t>https://www.sut.ru/teaching/ft/ssskvt/kaf-cvti/kaf-cvit-sostav/korobovsa</a:t>
            </a:r>
            <a:br>
              <a:rPr lang="en-US"/>
            </a:br>
            <a:r>
              <a:rPr b="1" lang="en-US" sz="1000">
                <a:solidFill>
                  <a:srgbClr val="222222"/>
                </a:solidFill>
                <a:highlight>
                  <a:srgbClr val="FFFFFF"/>
                </a:highlight>
              </a:rPr>
              <a:t>E-mail: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1000">
                <a:highlight>
                  <a:srgbClr val="FFFFFF"/>
                </a:highlight>
              </a:rPr>
              <a:t>serkor67@inbox.ru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288625" y="4450962"/>
            <a:ext cx="6896100" cy="18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Окружение и тесты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BenchmarkDotNet v0.11.5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Windows 10.0.17134.765 (1803/April2018Update/Redstone4)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Intel Core i5-8250U CPU 1.60GHz (Kaby Lake R), 8 logical and 4 physical cores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DDR4 single rank 2.40 GHz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.NET Framework 4.7.2 (CLR 4.0.30319.42000), 64bit LegacyJIT/clrjit-v4.7.3416.0;compatjit-v4.7.3416.0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Все тесты лежат тут: </a:t>
            </a:r>
            <a:r>
              <a:rPr lang="en-US" sz="1100" u="sng">
                <a:solidFill>
                  <a:schemeClr val="hlink"/>
                </a:solidFill>
                <a:hlinkClick r:id="rId6"/>
              </a:rPr>
              <a:t>https://github.com/sergey-cs/Report-28.05.19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288625" y="0"/>
            <a:ext cx="68961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Вступительная информация 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8750" y="6508750"/>
            <a:ext cx="1276350" cy="29051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176375" y="1301776"/>
            <a:ext cx="6896100" cy="45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1. </a:t>
            </a:r>
            <a:r>
              <a:rPr b="1" lang="en-US" sz="2000">
                <a:solidFill>
                  <a:schemeClr val="dk1"/>
                </a:solidFill>
              </a:rPr>
              <a:t>Мотивация доклада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2. </a:t>
            </a:r>
            <a:r>
              <a:rPr b="1" lang="en-US" sz="2000">
                <a:solidFill>
                  <a:schemeClr val="dk1"/>
                </a:solidFill>
              </a:rPr>
              <a:t>Оптимизация .NET приложений</a:t>
            </a:r>
            <a:endParaRPr b="1" sz="20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2.1. </a:t>
            </a:r>
            <a:r>
              <a:rPr lang="en-US" sz="2000">
                <a:solidFill>
                  <a:schemeClr val="dk1"/>
                </a:solidFill>
              </a:rPr>
              <a:t>Снижение нагрузки на GC (использование структур, использование пулов) </a:t>
            </a:r>
            <a:endParaRPr sz="20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2.2. </a:t>
            </a:r>
            <a:r>
              <a:rPr lang="en-US" sz="2000">
                <a:solidFill>
                  <a:schemeClr val="dk1"/>
                </a:solidFill>
              </a:rPr>
              <a:t>Маленькие хитрости Runtime`а дающие большой прирост производительности</a:t>
            </a:r>
            <a:endParaRPr sz="20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2.3. Unsafe - Наступаем на пятки C/C++ </a:t>
            </a:r>
            <a:endParaRPr sz="20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3.  </a:t>
            </a:r>
            <a:r>
              <a:rPr b="1" lang="en-US" sz="2000">
                <a:solidFill>
                  <a:schemeClr val="dk1"/>
                </a:solidFill>
              </a:rPr>
              <a:t>Поговорим о хитростях CPU и работы памяти</a:t>
            </a:r>
            <a:endParaRPr b="1" sz="2000">
              <a:solidFill>
                <a:schemeClr val="dk1"/>
              </a:solidFill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3.1. </a:t>
            </a:r>
            <a:r>
              <a:rPr lang="en-US" sz="2000">
                <a:solidFill>
                  <a:schemeClr val="dk1"/>
                </a:solidFill>
              </a:rPr>
              <a:t>Branch-Prediction</a:t>
            </a:r>
            <a:endParaRPr sz="2000">
              <a:solidFill>
                <a:schemeClr val="dk1"/>
              </a:solidFill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3.2. </a:t>
            </a:r>
            <a:r>
              <a:rPr lang="en-US" sz="2000">
                <a:solidFill>
                  <a:schemeClr val="dk1"/>
                </a:solidFill>
              </a:rPr>
              <a:t>Cache-Lines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288625" y="0"/>
            <a:ext cx="68961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ПЛАН</a:t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8750" y="6508750"/>
            <a:ext cx="1276350" cy="29051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1289850" y="3804425"/>
            <a:ext cx="6564300" cy="23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</a:rPr>
              <a:t>“Преждевременная оптимизация — корень всех зол”</a:t>
            </a:r>
            <a:endParaRPr sz="2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2800">
                <a:solidFill>
                  <a:srgbClr val="333333"/>
                </a:solidFill>
                <a:highlight>
                  <a:srgbClr val="FFFFFF"/>
                </a:highlight>
              </a:rPr>
              <a:t>Donald Knuth</a:t>
            </a:r>
            <a:endParaRPr b="1" sz="28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5413" y="1100212"/>
            <a:ext cx="3493182" cy="2328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8750" y="6508750"/>
            <a:ext cx="1276350" cy="29051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1326250" y="669947"/>
            <a:ext cx="68961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600" y="2303175"/>
            <a:ext cx="7722775" cy="161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350" y="4276099"/>
            <a:ext cx="3808950" cy="11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5250" y="4350698"/>
            <a:ext cx="3754100" cy="1054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0625" y="5632325"/>
            <a:ext cx="8522752" cy="76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1288625" y="0"/>
            <a:ext cx="68961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Снижение нагрузки на GC: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Использование структур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8750" y="6508750"/>
            <a:ext cx="1276350" cy="290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5962" y="5484301"/>
            <a:ext cx="6152075" cy="102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025" y="2215476"/>
            <a:ext cx="5164951" cy="262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4975" y="2215475"/>
            <a:ext cx="3740125" cy="224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1288625" y="0"/>
            <a:ext cx="68961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Снижение нагрузки на GC: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Использование пулов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8750" y="6508750"/>
            <a:ext cx="1276350" cy="290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250" y="2186678"/>
            <a:ext cx="3421150" cy="258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6850" y="2136625"/>
            <a:ext cx="3351774" cy="308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5950" y="5328212"/>
            <a:ext cx="7594249" cy="107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1288625" y="0"/>
            <a:ext cx="68961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Х</a:t>
            </a:r>
            <a:r>
              <a:rPr b="1" lang="en-US" sz="3000">
                <a:solidFill>
                  <a:schemeClr val="dk1"/>
                </a:solidFill>
              </a:rPr>
              <a:t>итрости Runtime`а: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 </a:t>
            </a:r>
            <a:r>
              <a:rPr lang="en-US" sz="3000">
                <a:solidFill>
                  <a:schemeClr val="dk1"/>
                </a:solidFill>
              </a:rPr>
              <a:t>Проверка индекса на выход за границу массива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8750" y="6508750"/>
            <a:ext cx="1276350" cy="290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163212"/>
            <a:ext cx="8839202" cy="1253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013632"/>
            <a:ext cx="8839198" cy="252061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1288625" y="0"/>
            <a:ext cx="68961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Хитрости Runtime`а: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 </a:t>
            </a:r>
            <a:r>
              <a:rPr lang="en-US" sz="3000">
                <a:solidFill>
                  <a:schemeClr val="dk1"/>
                </a:solidFill>
              </a:rPr>
              <a:t>Обращение к полям помеченным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 как </a:t>
            </a:r>
            <a:r>
              <a:rPr lang="en-US" sz="3000">
                <a:solidFill>
                  <a:srgbClr val="0000FF"/>
                </a:solidFill>
              </a:rPr>
              <a:t>readonly</a:t>
            </a:r>
            <a:endParaRPr sz="30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8750" y="6508750"/>
            <a:ext cx="1276350" cy="290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7250" y="5340725"/>
            <a:ext cx="6789499" cy="11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1288625" y="0"/>
            <a:ext cx="68961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Unsafe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Наступаем на пятки C/C++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6086" y="4117351"/>
            <a:ext cx="6580653" cy="11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90498" y="1628976"/>
            <a:ext cx="4363025" cy="141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49100" y="1628975"/>
            <a:ext cx="5259075" cy="22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Бумажная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Тема Office">
  <a:themeElements>
    <a:clrScheme name="Бумажная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