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80" r:id="rId2"/>
  </p:sldMasterIdLst>
  <p:sldIdLst>
    <p:sldId id="256" r:id="rId3"/>
    <p:sldId id="257" r:id="rId4"/>
    <p:sldId id="265" r:id="rId5"/>
    <p:sldId id="275" r:id="rId6"/>
    <p:sldId id="267" r:id="rId7"/>
    <p:sldId id="268" r:id="rId8"/>
    <p:sldId id="259" r:id="rId9"/>
    <p:sldId id="274" r:id="rId10"/>
    <p:sldId id="276" r:id="rId11"/>
    <p:sldId id="277" r:id="rId12"/>
    <p:sldId id="278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D3B40-3D87-414A-8F96-90251EAE85E0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6D28-8C6E-4684-BFD0-7D8D186D28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60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D3B40-3D87-414A-8F96-90251EAE85E0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6D28-8C6E-4684-BFD0-7D8D186D28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556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D3B40-3D87-414A-8F96-90251EAE85E0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6D28-8C6E-4684-BFD0-7D8D186D28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384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5459" y="959313"/>
            <a:ext cx="5760741" cy="257189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5459" y="3531205"/>
            <a:ext cx="5760741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D3B40-3D87-414A-8F96-90251EAE85E0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9165" y="326107"/>
            <a:ext cx="3392144" cy="309201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ko-KR" altLang="en-US" dirty="0" err="1"/>
              <a:t>ㄳㄳ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86200" y="131730"/>
            <a:ext cx="802005" cy="503578"/>
          </a:xfrm>
        </p:spPr>
        <p:txBody>
          <a:bodyPr/>
          <a:lstStyle/>
          <a:p>
            <a:fld id="{53256D28-8C6E-4684-BFD0-7D8D186D28B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838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D3B40-3D87-414A-8F96-90251EAE85E0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6D28-8C6E-4684-BFD0-7D8D186D28B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1158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59" y="1756130"/>
            <a:ext cx="5764142" cy="2050066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5460" y="3806196"/>
            <a:ext cx="576414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D3B40-3D87-414A-8F96-90251EAE85E0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6D28-8C6E-4684-BFD0-7D8D186D28B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3932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59" y="959314"/>
            <a:ext cx="6564015" cy="10441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5459" y="2172548"/>
            <a:ext cx="3125871" cy="327894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3822" y="2172548"/>
            <a:ext cx="3125652" cy="327894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D3B40-3D87-414A-8F96-90251EAE85E0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6D28-8C6E-4684-BFD0-7D8D186D28B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6217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652" y="959903"/>
            <a:ext cx="6571344" cy="1044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8131" y="2169094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none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8131" y="2973815"/>
            <a:ext cx="3125766" cy="249166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3822" y="2172548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none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63822" y="2971035"/>
            <a:ext cx="3125652" cy="248498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D3B40-3D87-414A-8F96-90251EAE85E0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6D28-8C6E-4684-BFD0-7D8D186D28B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92876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D3B40-3D87-414A-8F96-90251EAE85E0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6D28-8C6E-4684-BFD0-7D8D186D28B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69385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D3B40-3D87-414A-8F96-90251EAE85E0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6D28-8C6E-4684-BFD0-7D8D186D28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5422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041" y="959313"/>
            <a:ext cx="2425950" cy="224205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9877" y="960890"/>
            <a:ext cx="3828178" cy="449691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041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D3B40-3D87-414A-8F96-90251EAE85E0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6D28-8C6E-4684-BFD0-7D8D186D28B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6060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D3B40-3D87-414A-8F96-90251EAE85E0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6D28-8C6E-4684-BFD0-7D8D186D28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0421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077" y="1129512"/>
            <a:ext cx="3386166" cy="1918487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1420" y="3057166"/>
            <a:ext cx="3390817" cy="2092568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4592" y="5469857"/>
            <a:ext cx="3393977" cy="320123"/>
          </a:xfrm>
        </p:spPr>
        <p:txBody>
          <a:bodyPr/>
          <a:lstStyle>
            <a:lvl1pPr algn="l">
              <a:defRPr/>
            </a:lvl1pPr>
          </a:lstStyle>
          <a:p>
            <a:fld id="{340D3B40-3D87-414A-8F96-90251EAE85E0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459" y="318641"/>
            <a:ext cx="2601032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726491" y="131730"/>
            <a:ext cx="795746" cy="503578"/>
          </a:xfrm>
        </p:spPr>
        <p:txBody>
          <a:bodyPr/>
          <a:lstStyle/>
          <a:p>
            <a:fld id="{53256D28-8C6E-4684-BFD0-7D8D186D28B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70363" b="36435"/>
          <a:stretch/>
        </p:blipFill>
        <p:spPr>
          <a:xfrm>
            <a:off x="1125460" y="643464"/>
            <a:ext cx="339242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11096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D3B40-3D87-414A-8F96-90251EAE85E0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6D28-8C6E-4684-BFD0-7D8D186D28B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46082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6447" y="796298"/>
            <a:ext cx="1103027" cy="466256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1910" y="796298"/>
            <a:ext cx="5301095" cy="466256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D3B40-3D87-414A-8F96-90251EAE85E0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6D28-8C6E-4684-BFD0-7D8D186D28B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59215" b="36435"/>
          <a:stretch/>
        </p:blipFill>
        <p:spPr>
          <a:xfrm rot="5400000">
            <a:off x="5605390" y="3050294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2765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D3B40-3D87-414A-8F96-90251EAE85E0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6D28-8C6E-4684-BFD0-7D8D186D28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593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D3B40-3D87-414A-8F96-90251EAE85E0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6D28-8C6E-4684-BFD0-7D8D186D28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065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D3B40-3D87-414A-8F96-90251EAE85E0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6D28-8C6E-4684-BFD0-7D8D186D28B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527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D3B40-3D87-414A-8F96-90251EAE85E0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6D28-8C6E-4684-BFD0-7D8D186D28B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9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D3B40-3D87-414A-8F96-90251EAE85E0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6D28-8C6E-4684-BFD0-7D8D186D28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393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D3B40-3D87-414A-8F96-90251EAE85E0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6D28-8C6E-4684-BFD0-7D8D186D28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315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D3B40-3D87-414A-8F96-90251EAE85E0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6D28-8C6E-4684-BFD0-7D8D186D28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848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40D3B40-3D87-414A-8F96-90251EAE85E0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56D28-8C6E-4684-BFD0-7D8D186D28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488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854"/>
            <a:ext cx="9144000" cy="7429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468769"/>
            <a:ext cx="9144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/>
          <p:cNvCxnSpPr/>
          <p:nvPr/>
        </p:nvCxnSpPr>
        <p:spPr>
          <a:xfrm>
            <a:off x="0" y="6121005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28684" y="956172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8684" y="2167385"/>
            <a:ext cx="6571343" cy="328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21309" y="330371"/>
            <a:ext cx="2368292" cy="304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D3B40-3D87-414A-8F96-90251EAE85E0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8684" y="329308"/>
            <a:ext cx="3388498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3728" y="131730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3256D28-8C6E-4684-BFD0-7D8D186D28B5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4" name="그룹 13"/>
          <p:cNvGrpSpPr/>
          <p:nvPr userDrawn="1"/>
        </p:nvGrpSpPr>
        <p:grpSpPr>
          <a:xfrm>
            <a:off x="6280552" y="6277771"/>
            <a:ext cx="2817843" cy="435737"/>
            <a:chOff x="942393" y="2254148"/>
            <a:chExt cx="2817843" cy="435737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8800" b="69200" l="25200" r="80400">
                          <a14:foregroundMark x1="41200" y1="21600" x2="41200" y2="21600"/>
                          <a14:foregroundMark x1="47200" y1="19600" x2="47200" y2="19600"/>
                          <a14:foregroundMark x1="41200" y1="19600" x2="41200" y2="19600"/>
                          <a14:foregroundMark x1="33200" y1="26000" x2="47200" y2="20000"/>
                          <a14:foregroundMark x1="46000" y1="17200" x2="55200" y2="18000"/>
                          <a14:foregroundMark x1="56800" y1="38400" x2="70400" y2="34800"/>
                          <a14:foregroundMark x1="59200" y1="34800" x2="54000" y2="332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666" t="9851" r="21342" b="33606"/>
            <a:stretch/>
          </p:blipFill>
          <p:spPr>
            <a:xfrm>
              <a:off x="942393" y="2254148"/>
              <a:ext cx="419876" cy="435737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1362269" y="2318127"/>
              <a:ext cx="23979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1">
                      <a:lumMod val="8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경상북도교육청 체육건강과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823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JP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512917"/>
            <a:ext cx="9144000" cy="1070637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코로나 바이러스 </a:t>
            </a:r>
            <a:r>
              <a:rPr lang="ko-KR" alt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감염증</a:t>
            </a:r>
            <a:r>
              <a:rPr lang="en-US" altLang="ko-K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-19</a:t>
            </a:r>
            <a:endParaRPr lang="ko-KR" alt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2467" y="989215"/>
            <a:ext cx="2409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[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예방교육 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]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887" y="81424"/>
            <a:ext cx="1299394" cy="60223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0" y="4015047"/>
            <a:ext cx="9144000" cy="9975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66" t="9851" r="21342" b="33606"/>
          <a:stretch/>
        </p:blipFill>
        <p:spPr>
          <a:xfrm>
            <a:off x="3011832" y="4148972"/>
            <a:ext cx="624252" cy="64183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36084" y="4239058"/>
            <a:ext cx="3076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경상북도교육청</a:t>
            </a:r>
          </a:p>
        </p:txBody>
      </p:sp>
    </p:spTree>
    <p:extLst>
      <p:ext uri="{BB962C8B-B14F-4D97-AF65-F5344CB8AC3E}">
        <p14:creationId xmlns:p14="http://schemas.microsoft.com/office/powerpoint/2010/main" val="3795582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평행 사변형 14"/>
          <p:cNvSpPr/>
          <p:nvPr/>
        </p:nvSpPr>
        <p:spPr>
          <a:xfrm>
            <a:off x="1977990" y="458907"/>
            <a:ext cx="5029199" cy="681644"/>
          </a:xfrm>
          <a:prstGeom prst="parallelogram">
            <a:avLst>
              <a:gd name="adj" fmla="val 39634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예방수칙</a:t>
            </a:r>
            <a:r>
              <a:rPr lang="ko-KR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플러스</a:t>
            </a:r>
            <a:endParaRPr lang="en-US" altLang="ko-KR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21476" y="1751688"/>
            <a:ext cx="6400799" cy="34188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ko-KR" altLang="en-US" sz="1900" b="1" dirty="0">
                <a:solidFill>
                  <a:schemeClr val="tx1"/>
                </a:solidFill>
                <a:latin typeface="+mn-ea"/>
              </a:rPr>
              <a:t>☞ 손을 씻은 후에는 개인 수건이나 종이     </a:t>
            </a:r>
            <a:endParaRPr lang="en-US" altLang="ko-KR" sz="19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1900" b="1" dirty="0">
                <a:solidFill>
                  <a:schemeClr val="tx1"/>
                </a:solidFill>
                <a:latin typeface="+mn-ea"/>
              </a:rPr>
              <a:t>    </a:t>
            </a:r>
            <a:r>
              <a:rPr lang="ko-KR" altLang="en-US" sz="1900" b="1" dirty="0">
                <a:solidFill>
                  <a:schemeClr val="tx1"/>
                </a:solidFill>
                <a:latin typeface="+mn-ea"/>
              </a:rPr>
              <a:t>타올</a:t>
            </a:r>
            <a:r>
              <a:rPr lang="en-US" altLang="ko-KR" sz="19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900" b="1" dirty="0">
                <a:solidFill>
                  <a:schemeClr val="tx1"/>
                </a:solidFill>
                <a:latin typeface="+mn-ea"/>
              </a:rPr>
              <a:t>등으로 닦아야 효과가 유지됩니다</a:t>
            </a:r>
            <a:r>
              <a:rPr lang="en-US" altLang="ko-KR" sz="1900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900" b="1" dirty="0">
                <a:solidFill>
                  <a:schemeClr val="tx1"/>
                </a:solidFill>
                <a:latin typeface="+mn-ea"/>
              </a:rPr>
              <a:t>☞ 개인 손수건 준비가 필요해요</a:t>
            </a:r>
            <a:r>
              <a:rPr lang="en-US" altLang="ko-KR" sz="1900" b="1" dirty="0">
                <a:solidFill>
                  <a:schemeClr val="tx1"/>
                </a:solidFill>
                <a:latin typeface="+mn-ea"/>
              </a:rPr>
              <a:t>!</a:t>
            </a:r>
          </a:p>
          <a:p>
            <a:pPr>
              <a:lnSpc>
                <a:spcPct val="200000"/>
              </a:lnSpc>
            </a:pPr>
            <a:r>
              <a:rPr lang="ko-KR" altLang="en-US" sz="1900" b="1" dirty="0">
                <a:solidFill>
                  <a:schemeClr val="tx1"/>
                </a:solidFill>
                <a:latin typeface="+mn-ea"/>
              </a:rPr>
              <a:t>☞ 악수 대신 목례를 해요</a:t>
            </a:r>
            <a:r>
              <a:rPr lang="en-US" altLang="ko-KR" sz="1900" b="1" dirty="0">
                <a:solidFill>
                  <a:schemeClr val="tx1"/>
                </a:solidFill>
                <a:latin typeface="+mn-ea"/>
              </a:rPr>
              <a:t>!</a:t>
            </a:r>
          </a:p>
          <a:p>
            <a:pPr>
              <a:lnSpc>
                <a:spcPct val="200000"/>
              </a:lnSpc>
            </a:pPr>
            <a:r>
              <a:rPr lang="ko-KR" altLang="en-US" sz="1900" b="1" dirty="0">
                <a:solidFill>
                  <a:schemeClr val="tx1"/>
                </a:solidFill>
                <a:latin typeface="+mn-ea"/>
              </a:rPr>
              <a:t>☞ 손으로 눈</a:t>
            </a:r>
            <a:r>
              <a:rPr lang="en-US" altLang="ko-KR" sz="19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900" b="1" dirty="0">
                <a:solidFill>
                  <a:schemeClr val="tx1"/>
                </a:solidFill>
                <a:latin typeface="+mn-ea"/>
              </a:rPr>
              <a:t>코</a:t>
            </a:r>
            <a:r>
              <a:rPr lang="en-US" altLang="ko-KR" sz="19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900" b="1" dirty="0">
                <a:solidFill>
                  <a:schemeClr val="tx1"/>
                </a:solidFill>
                <a:latin typeface="+mn-ea"/>
              </a:rPr>
              <a:t>입 만지지 않습니다</a:t>
            </a:r>
            <a:r>
              <a:rPr lang="en-US" altLang="ko-KR" sz="1900" b="1" dirty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900" b="1" dirty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9532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 3"/>
          <p:cNvSpPr/>
          <p:nvPr/>
        </p:nvSpPr>
        <p:spPr>
          <a:xfrm>
            <a:off x="1365337" y="396277"/>
            <a:ext cx="6087649" cy="681644"/>
          </a:xfrm>
          <a:prstGeom prst="parallelogram">
            <a:avLst>
              <a:gd name="adj" fmla="val 39634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코로나</a:t>
            </a:r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 </a:t>
            </a:r>
            <a:r>
              <a:rPr lang="ko-KR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정보 및 교육 자료 안내 </a:t>
            </a:r>
            <a:endParaRPr lang="en-US" altLang="ko-KR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39244" y="1290181"/>
            <a:ext cx="7465512" cy="47097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ko-KR" altLang="en-US" sz="1900" b="1" dirty="0">
                <a:solidFill>
                  <a:schemeClr val="tx1"/>
                </a:solidFill>
                <a:latin typeface="+mn-ea"/>
              </a:rPr>
              <a:t>☞ 코로나바이러스감염증</a:t>
            </a:r>
            <a:r>
              <a:rPr lang="en-US" altLang="ko-KR" sz="1900" b="1" dirty="0">
                <a:solidFill>
                  <a:schemeClr val="tx1"/>
                </a:solidFill>
                <a:latin typeface="+mn-ea"/>
              </a:rPr>
              <a:t>-19(http://ncov.mohw.go.kr)</a:t>
            </a:r>
          </a:p>
          <a:p>
            <a:pPr algn="dist">
              <a:lnSpc>
                <a:spcPct val="200000"/>
              </a:lnSpc>
            </a:pPr>
            <a:r>
              <a:rPr lang="en-US" altLang="ko-KR" sz="1900" b="1" dirty="0">
                <a:solidFill>
                  <a:schemeClr val="tx1"/>
                </a:solidFill>
                <a:latin typeface="+mn-ea"/>
              </a:rPr>
              <a:t>    - </a:t>
            </a:r>
            <a:r>
              <a:rPr lang="ko-KR" altLang="en-US" sz="1900" b="1" dirty="0" err="1">
                <a:solidFill>
                  <a:schemeClr val="tx1"/>
                </a:solidFill>
                <a:latin typeface="+mn-ea"/>
              </a:rPr>
              <a:t>확진자</a:t>
            </a:r>
            <a:r>
              <a:rPr lang="ko-KR" altLang="en-US" sz="1900" b="1" dirty="0">
                <a:solidFill>
                  <a:schemeClr val="tx1"/>
                </a:solidFill>
                <a:latin typeface="+mn-ea"/>
              </a:rPr>
              <a:t> 현황</a:t>
            </a:r>
            <a:r>
              <a:rPr lang="en-US" altLang="ko-KR" sz="19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900" b="1" dirty="0">
                <a:solidFill>
                  <a:schemeClr val="tx1"/>
                </a:solidFill>
                <a:latin typeface="+mn-ea"/>
              </a:rPr>
              <a:t>및</a:t>
            </a:r>
            <a:r>
              <a:rPr lang="en-US" altLang="ko-KR" sz="19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900" b="1" dirty="0">
                <a:solidFill>
                  <a:schemeClr val="tx1"/>
                </a:solidFill>
                <a:latin typeface="+mn-ea"/>
              </a:rPr>
              <a:t>이동경로</a:t>
            </a:r>
            <a:r>
              <a:rPr lang="en-US" altLang="ko-KR" sz="19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900" b="1" dirty="0">
                <a:solidFill>
                  <a:schemeClr val="tx1"/>
                </a:solidFill>
                <a:latin typeface="+mn-ea"/>
              </a:rPr>
              <a:t>의료기관</a:t>
            </a:r>
            <a:r>
              <a:rPr lang="en-US" altLang="ko-KR" sz="19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900" b="1" dirty="0" err="1">
                <a:solidFill>
                  <a:schemeClr val="tx1"/>
                </a:solidFill>
                <a:latin typeface="+mn-ea"/>
              </a:rPr>
              <a:t>선별진료소</a:t>
            </a:r>
            <a:r>
              <a:rPr lang="en-US" altLang="ko-KR" sz="1900" b="1" dirty="0">
                <a:solidFill>
                  <a:schemeClr val="tx1"/>
                </a:solidFill>
                <a:latin typeface="+mn-ea"/>
              </a:rPr>
              <a:t>), </a:t>
            </a:r>
            <a:r>
              <a:rPr lang="ko-KR" altLang="en-US" sz="1900" b="1" dirty="0">
                <a:solidFill>
                  <a:schemeClr val="tx1"/>
                </a:solidFill>
                <a:latin typeface="+mn-ea"/>
              </a:rPr>
              <a:t>홍보물 등</a:t>
            </a:r>
            <a:endParaRPr lang="en-US" altLang="ko-KR" sz="19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1900" b="1" dirty="0">
                <a:solidFill>
                  <a:schemeClr val="tx1"/>
                </a:solidFill>
                <a:latin typeface="+mn-ea"/>
              </a:rPr>
              <a:t>☞ 학생건강정보센터</a:t>
            </a:r>
            <a:r>
              <a:rPr lang="en-US" altLang="ko-KR" sz="1900" b="1" dirty="0">
                <a:solidFill>
                  <a:schemeClr val="tx1"/>
                </a:solidFill>
                <a:latin typeface="+mn-ea"/>
              </a:rPr>
              <a:t>(http://www.schoolhealth.kr)</a:t>
            </a:r>
          </a:p>
          <a:p>
            <a:pPr>
              <a:lnSpc>
                <a:spcPct val="200000"/>
              </a:lnSpc>
            </a:pPr>
            <a:r>
              <a:rPr lang="en-US" altLang="ko-KR" sz="1900" b="1" dirty="0">
                <a:solidFill>
                  <a:schemeClr val="tx1"/>
                </a:solidFill>
                <a:latin typeface="+mn-ea"/>
              </a:rPr>
              <a:t>   - </a:t>
            </a:r>
            <a:r>
              <a:rPr lang="ko-KR" altLang="en-US" sz="1900" b="1" dirty="0" err="1">
                <a:solidFill>
                  <a:schemeClr val="tx1"/>
                </a:solidFill>
                <a:latin typeface="+mn-ea"/>
              </a:rPr>
              <a:t>감염병</a:t>
            </a:r>
            <a:r>
              <a:rPr lang="ko-KR" altLang="en-US" sz="1900" b="1" dirty="0">
                <a:solidFill>
                  <a:schemeClr val="tx1"/>
                </a:solidFill>
                <a:latin typeface="+mn-ea"/>
              </a:rPr>
              <a:t> 예방교육자료 및 지도서</a:t>
            </a:r>
            <a:r>
              <a:rPr lang="en-US" altLang="ko-KR" sz="19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900" b="1" dirty="0" err="1">
                <a:solidFill>
                  <a:schemeClr val="tx1"/>
                </a:solidFill>
                <a:latin typeface="+mn-ea"/>
              </a:rPr>
              <a:t>초저</a:t>
            </a:r>
            <a:r>
              <a:rPr lang="en-US" altLang="ko-KR" sz="19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900" b="1" dirty="0">
                <a:solidFill>
                  <a:schemeClr val="tx1"/>
                </a:solidFill>
                <a:latin typeface="+mn-ea"/>
              </a:rPr>
              <a:t>초고</a:t>
            </a:r>
            <a:r>
              <a:rPr lang="en-US" altLang="ko-KR" sz="19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900" b="1" dirty="0">
                <a:solidFill>
                  <a:schemeClr val="tx1"/>
                </a:solidFill>
                <a:latin typeface="+mn-ea"/>
              </a:rPr>
              <a:t>중등</a:t>
            </a:r>
            <a:r>
              <a:rPr lang="en-US" altLang="ko-KR" sz="19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900" b="1" dirty="0">
                <a:solidFill>
                  <a:schemeClr val="tx1"/>
                </a:solidFill>
                <a:latin typeface="+mn-ea"/>
              </a:rPr>
              <a:t>고등</a:t>
            </a:r>
            <a:r>
              <a:rPr lang="en-US" altLang="ko-KR" sz="19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sz="1900" b="1" dirty="0">
                <a:solidFill>
                  <a:schemeClr val="tx1"/>
                </a:solidFill>
                <a:latin typeface="+mn-ea"/>
              </a:rPr>
              <a:t>☞ 보건복지부 </a:t>
            </a:r>
            <a:r>
              <a:rPr lang="ko-KR" altLang="en-US" sz="1900" b="1" dirty="0" err="1">
                <a:solidFill>
                  <a:schemeClr val="tx1"/>
                </a:solidFill>
                <a:latin typeface="+mn-ea"/>
              </a:rPr>
              <a:t>따스아리</a:t>
            </a:r>
            <a:r>
              <a:rPr lang="ko-KR" altLang="en-US" sz="1900" b="1" dirty="0">
                <a:solidFill>
                  <a:schemeClr val="tx1"/>
                </a:solidFill>
                <a:latin typeface="+mn-ea"/>
              </a:rPr>
              <a:t> 유튜브</a:t>
            </a:r>
            <a:endParaRPr lang="en-US" altLang="ko-KR" sz="19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1900" b="1" dirty="0">
                <a:solidFill>
                  <a:schemeClr val="tx1"/>
                </a:solidFill>
                <a:latin typeface="+mn-ea"/>
              </a:rPr>
              <a:t>    (https://www.youtube.com/user/mohwpr)</a:t>
            </a:r>
          </a:p>
          <a:p>
            <a:pPr>
              <a:lnSpc>
                <a:spcPct val="200000"/>
              </a:lnSpc>
            </a:pPr>
            <a:r>
              <a:rPr lang="en-US" altLang="ko-KR" sz="1900" b="1" dirty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sz="19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900" b="1" dirty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sz="1900" b="1" dirty="0">
                <a:solidFill>
                  <a:schemeClr val="tx1"/>
                </a:solidFill>
                <a:latin typeface="+mn-ea"/>
              </a:rPr>
              <a:t>복지부가 직접 알려드립니다</a:t>
            </a:r>
            <a:r>
              <a:rPr lang="en-US" altLang="ko-KR" sz="1900" b="1" dirty="0">
                <a:solidFill>
                  <a:schemeClr val="tx1"/>
                </a:solidFill>
                <a:latin typeface="+mn-ea"/>
              </a:rPr>
              <a:t>.(</a:t>
            </a:r>
            <a:r>
              <a:rPr lang="ko-KR" altLang="en-US" sz="1900" b="1" dirty="0">
                <a:solidFill>
                  <a:schemeClr val="tx1"/>
                </a:solidFill>
                <a:latin typeface="+mn-ea"/>
              </a:rPr>
              <a:t>마스크 아무거나 쓰라고</a:t>
            </a:r>
            <a:r>
              <a:rPr lang="en-US" altLang="ko-KR" sz="1900" b="1" dirty="0">
                <a:solidFill>
                  <a:schemeClr val="tx1"/>
                </a:solidFill>
                <a:latin typeface="+mn-ea"/>
              </a:rPr>
              <a:t>?)</a:t>
            </a:r>
          </a:p>
          <a:p>
            <a:pPr>
              <a:lnSpc>
                <a:spcPct val="200000"/>
              </a:lnSpc>
            </a:pPr>
            <a:r>
              <a:rPr lang="en-US" altLang="ko-KR" sz="1900" b="1" dirty="0">
                <a:solidFill>
                  <a:schemeClr val="tx1"/>
                </a:solidFill>
                <a:latin typeface="+mn-ea"/>
              </a:rPr>
              <a:t>    - </a:t>
            </a:r>
            <a:r>
              <a:rPr lang="ko-KR" altLang="en-US" sz="1900" b="1" dirty="0" err="1">
                <a:solidFill>
                  <a:schemeClr val="tx1"/>
                </a:solidFill>
                <a:latin typeface="+mn-ea"/>
              </a:rPr>
              <a:t>현장시선</a:t>
            </a:r>
            <a:r>
              <a:rPr lang="ko-KR" altLang="en-US" sz="1900" b="1" dirty="0">
                <a:solidFill>
                  <a:schemeClr val="tx1"/>
                </a:solidFill>
                <a:latin typeface="+mn-ea"/>
              </a:rPr>
              <a:t> 진격의 </a:t>
            </a:r>
            <a:r>
              <a:rPr lang="ko-KR" altLang="en-US" sz="1900" b="1" dirty="0" err="1">
                <a:solidFill>
                  <a:schemeClr val="tx1"/>
                </a:solidFill>
                <a:latin typeface="+mn-ea"/>
              </a:rPr>
              <a:t>따수</a:t>
            </a:r>
            <a:r>
              <a:rPr lang="ko-KR" altLang="en-US" sz="1900" b="1" dirty="0">
                <a:solidFill>
                  <a:schemeClr val="tx1"/>
                </a:solidFill>
                <a:latin typeface="+mn-ea"/>
              </a:rPr>
              <a:t> 인터뷰</a:t>
            </a:r>
            <a:r>
              <a:rPr lang="en-US" altLang="ko-KR" sz="19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900" b="1" dirty="0">
                <a:solidFill>
                  <a:schemeClr val="tx1"/>
                </a:solidFill>
                <a:latin typeface="+mn-ea"/>
              </a:rPr>
              <a:t>사스</a:t>
            </a:r>
            <a:r>
              <a:rPr lang="en-US" altLang="ko-KR" sz="19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900" b="1" dirty="0" err="1">
                <a:solidFill>
                  <a:schemeClr val="tx1"/>
                </a:solidFill>
                <a:latin typeface="+mn-ea"/>
              </a:rPr>
              <a:t>메르스보다</a:t>
            </a:r>
            <a:r>
              <a:rPr lang="ko-KR" altLang="en-US" sz="1900" b="1" dirty="0">
                <a:solidFill>
                  <a:schemeClr val="tx1"/>
                </a:solidFill>
                <a:latin typeface="+mn-ea"/>
              </a:rPr>
              <a:t> 세다</a:t>
            </a:r>
            <a:r>
              <a:rPr lang="en-US" altLang="ko-KR" sz="1900" b="1" dirty="0">
                <a:solidFill>
                  <a:schemeClr val="tx1"/>
                </a:solidFill>
                <a:latin typeface="+mn-ea"/>
              </a:rPr>
              <a:t>?)</a:t>
            </a:r>
            <a:endParaRPr lang="ko-KR" altLang="en-US" sz="1900" b="1" dirty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4409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5793970"/>
            <a:ext cx="9144000" cy="1064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85506" y="2502131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감사합니다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04" t="36491" r="36895" b="38569"/>
          <a:stretch/>
        </p:blipFill>
        <p:spPr>
          <a:xfrm>
            <a:off x="5045825" y="5871520"/>
            <a:ext cx="2402380" cy="85347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795" y="5899247"/>
            <a:ext cx="3463030" cy="88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197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853737" y="2092755"/>
            <a:ext cx="5320145" cy="5486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  <a:latin typeface="+mn-ea"/>
              </a:rPr>
              <a:t>     코로나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19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개요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 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가로로 말린 두루마리 모양 3"/>
          <p:cNvSpPr/>
          <p:nvPr/>
        </p:nvSpPr>
        <p:spPr>
          <a:xfrm>
            <a:off x="2227811" y="1107671"/>
            <a:ext cx="4572000" cy="847898"/>
          </a:xfrm>
          <a:prstGeom prst="horizontalScroll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   차</a:t>
            </a:r>
          </a:p>
        </p:txBody>
      </p:sp>
      <p:sp>
        <p:nvSpPr>
          <p:cNvPr id="3" name="타원 2"/>
          <p:cNvSpPr/>
          <p:nvPr/>
        </p:nvSpPr>
        <p:spPr>
          <a:xfrm>
            <a:off x="1437531" y="2039565"/>
            <a:ext cx="649532" cy="60258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853738" y="2760154"/>
            <a:ext cx="5320145" cy="5486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  <a:latin typeface="+mn-ea"/>
              </a:rPr>
              <a:t>     코로나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19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발생 현황</a:t>
            </a:r>
          </a:p>
        </p:txBody>
      </p:sp>
      <p:sp>
        <p:nvSpPr>
          <p:cNvPr id="8" name="타원 7"/>
          <p:cNvSpPr/>
          <p:nvPr/>
        </p:nvSpPr>
        <p:spPr>
          <a:xfrm>
            <a:off x="1437533" y="2791353"/>
            <a:ext cx="649532" cy="57114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853738" y="3547741"/>
            <a:ext cx="5320145" cy="5486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  <a:latin typeface="+mn-ea"/>
              </a:rPr>
              <a:t>     코로나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19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주요 증상</a:t>
            </a:r>
          </a:p>
        </p:txBody>
      </p:sp>
      <p:sp>
        <p:nvSpPr>
          <p:cNvPr id="10" name="타원 9"/>
          <p:cNvSpPr/>
          <p:nvPr/>
        </p:nvSpPr>
        <p:spPr>
          <a:xfrm>
            <a:off x="1437532" y="3547741"/>
            <a:ext cx="649531" cy="57404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53738" y="4280229"/>
            <a:ext cx="5320145" cy="5486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  <a:latin typeface="+mn-ea"/>
              </a:rPr>
              <a:t>     학생이 지켜야 할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b="1" dirty="0" err="1">
                <a:solidFill>
                  <a:schemeClr val="tx1"/>
                </a:solidFill>
                <a:latin typeface="+mn-ea"/>
              </a:rPr>
              <a:t>예방수칙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TOP10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437532" y="4248999"/>
            <a:ext cx="649531" cy="6111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53737" y="5043947"/>
            <a:ext cx="5320145" cy="5486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  <a:latin typeface="+mn-ea"/>
              </a:rPr>
              <a:t>     코로나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19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정보 및 교육자료 안내</a:t>
            </a:r>
          </a:p>
        </p:txBody>
      </p:sp>
      <p:sp>
        <p:nvSpPr>
          <p:cNvPr id="13" name="타원 12"/>
          <p:cNvSpPr/>
          <p:nvPr/>
        </p:nvSpPr>
        <p:spPr>
          <a:xfrm>
            <a:off x="1437531" y="5012717"/>
            <a:ext cx="649531" cy="6111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39900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>
            <a:off x="2360815" y="365760"/>
            <a:ext cx="4114800" cy="681644"/>
          </a:xfrm>
          <a:prstGeom prst="parallelogram">
            <a:avLst>
              <a:gd name="adj" fmla="val 39634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코로나</a:t>
            </a:r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 </a:t>
            </a:r>
            <a:r>
              <a:rPr lang="ko-KR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개요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" t="-1" r="-284" b="34519"/>
          <a:stretch/>
        </p:blipFill>
        <p:spPr>
          <a:xfrm>
            <a:off x="164915" y="3006247"/>
            <a:ext cx="8818324" cy="301877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55123" y="1163782"/>
            <a:ext cx="8828116" cy="17422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scene3d>
            <a:camera prst="perspective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200" b="1" dirty="0">
                <a:solidFill>
                  <a:schemeClr val="tx1"/>
                </a:solidFill>
                <a:latin typeface="+mn-ea"/>
              </a:rPr>
              <a:t>  우리나라의 정식 명칭은 </a:t>
            </a:r>
            <a:r>
              <a:rPr lang="en-US" altLang="ko-KR" sz="2200" b="1" dirty="0">
                <a:solidFill>
                  <a:schemeClr val="tx1"/>
                </a:solidFill>
                <a:latin typeface="+mn-ea"/>
              </a:rPr>
              <a:t>‘</a:t>
            </a:r>
            <a:r>
              <a:rPr lang="ko-KR" altLang="en-US" sz="2200" b="1" dirty="0" err="1">
                <a:solidFill>
                  <a:schemeClr val="tx1"/>
                </a:solidFill>
                <a:latin typeface="+mn-ea"/>
              </a:rPr>
              <a:t>코로나바이러스감염증</a:t>
            </a:r>
            <a:r>
              <a:rPr lang="en-US" altLang="ko-KR" sz="2200" b="1" dirty="0">
                <a:solidFill>
                  <a:schemeClr val="tx1"/>
                </a:solidFill>
                <a:latin typeface="+mn-ea"/>
              </a:rPr>
              <a:t>-19’</a:t>
            </a:r>
            <a:r>
              <a:rPr lang="ko-KR" altLang="en-US" sz="2200" b="1" dirty="0">
                <a:solidFill>
                  <a:schemeClr val="tx1"/>
                </a:solidFill>
                <a:latin typeface="+mn-ea"/>
              </a:rPr>
              <a:t>입니다</a:t>
            </a:r>
            <a:endParaRPr lang="en-US" altLang="ko-KR" sz="22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200" b="1" dirty="0">
                <a:solidFill>
                  <a:schemeClr val="tx1"/>
                </a:solidFill>
                <a:latin typeface="+mn-ea"/>
              </a:rPr>
              <a:t>  [</a:t>
            </a:r>
            <a:r>
              <a:rPr lang="ko-KR" altLang="en-US" sz="2200" b="1" dirty="0">
                <a:solidFill>
                  <a:schemeClr val="tx1"/>
                </a:solidFill>
                <a:latin typeface="+mn-ea"/>
              </a:rPr>
              <a:t>약칭 코로나</a:t>
            </a:r>
            <a:r>
              <a:rPr lang="en-US" altLang="ko-KR" sz="2200" b="1" dirty="0">
                <a:solidFill>
                  <a:schemeClr val="tx1"/>
                </a:solidFill>
                <a:latin typeface="+mn-ea"/>
              </a:rPr>
              <a:t>19].</a:t>
            </a:r>
          </a:p>
          <a:p>
            <a:r>
              <a:rPr lang="ko-KR" altLang="en-US" sz="22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200" b="1" dirty="0">
                <a:solidFill>
                  <a:schemeClr val="tx1"/>
                </a:solidFill>
                <a:latin typeface="+mn-ea"/>
              </a:rPr>
              <a:t>‘</a:t>
            </a:r>
            <a:r>
              <a:rPr lang="ko-KR" altLang="en-US" sz="2200" b="1" dirty="0">
                <a:solidFill>
                  <a:schemeClr val="tx1"/>
                </a:solidFill>
                <a:latin typeface="+mn-ea"/>
              </a:rPr>
              <a:t>코로나</a:t>
            </a:r>
            <a:r>
              <a:rPr lang="en-US" altLang="ko-KR" sz="2200" b="1" dirty="0">
                <a:solidFill>
                  <a:schemeClr val="tx1"/>
                </a:solidFill>
                <a:latin typeface="+mn-ea"/>
              </a:rPr>
              <a:t>19’</a:t>
            </a:r>
            <a:r>
              <a:rPr lang="ko-KR" altLang="en-US" sz="2200" b="1" dirty="0">
                <a:solidFill>
                  <a:schemeClr val="tx1"/>
                </a:solidFill>
                <a:latin typeface="+mn-ea"/>
              </a:rPr>
              <a:t>는 </a:t>
            </a:r>
            <a:r>
              <a:rPr lang="en-US" altLang="ko-KR" sz="2200" b="1" dirty="0">
                <a:solidFill>
                  <a:schemeClr val="tx1"/>
                </a:solidFill>
                <a:latin typeface="+mn-ea"/>
              </a:rPr>
              <a:t>2019</a:t>
            </a:r>
            <a:r>
              <a:rPr lang="ko-KR" altLang="en-US" sz="2200" b="1" dirty="0">
                <a:solidFill>
                  <a:schemeClr val="tx1"/>
                </a:solidFill>
                <a:latin typeface="+mn-ea"/>
              </a:rPr>
              <a:t>년 </a:t>
            </a:r>
            <a:r>
              <a:rPr lang="en-US" altLang="ko-KR" sz="2200" b="1" dirty="0">
                <a:solidFill>
                  <a:schemeClr val="tx1"/>
                </a:solidFill>
                <a:latin typeface="+mn-ea"/>
              </a:rPr>
              <a:t>12</a:t>
            </a:r>
            <a:r>
              <a:rPr lang="ko-KR" altLang="en-US" sz="2200" b="1" dirty="0">
                <a:solidFill>
                  <a:schemeClr val="tx1"/>
                </a:solidFill>
                <a:latin typeface="+mn-ea"/>
              </a:rPr>
              <a:t>월 중국 </a:t>
            </a:r>
            <a:r>
              <a:rPr lang="ko-KR" altLang="en-US" sz="2200" b="1" dirty="0" err="1">
                <a:solidFill>
                  <a:schemeClr val="tx1"/>
                </a:solidFill>
                <a:latin typeface="+mn-ea"/>
              </a:rPr>
              <a:t>우한시에서</a:t>
            </a:r>
            <a:r>
              <a:rPr lang="ko-KR" altLang="en-US" sz="2200" b="1" dirty="0">
                <a:solidFill>
                  <a:schemeClr val="tx1"/>
                </a:solidFill>
                <a:latin typeface="+mn-ea"/>
              </a:rPr>
              <a:t> 발생하여 전파되고                             있는 바이러스성 호흡기 질환입니다</a:t>
            </a:r>
            <a:r>
              <a:rPr lang="en-US" altLang="ko-KR" sz="2200" b="1" dirty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22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5160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>
            <a:off x="2169621" y="374073"/>
            <a:ext cx="4455621" cy="681644"/>
          </a:xfrm>
          <a:prstGeom prst="parallelogram">
            <a:avLst>
              <a:gd name="adj" fmla="val 39634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코로나</a:t>
            </a:r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 </a:t>
            </a:r>
            <a:r>
              <a:rPr lang="ko-KR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86921" y="2599101"/>
            <a:ext cx="3250056" cy="19922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scene3d>
            <a:camera prst="perspective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▶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동물→사람→사람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전파 추정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▶사람간 전파는 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비말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호흡기 분비물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전파 추정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▶가족간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의료기관 내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차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감염 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확인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95346" y="1510139"/>
            <a:ext cx="3250056" cy="6012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scene3d>
            <a:camera prst="perspective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▶동물로 추정하고 조사 중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842" y="1172095"/>
            <a:ext cx="1396761" cy="423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감염원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]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07841" y="2305386"/>
            <a:ext cx="1396761" cy="414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전파경로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]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45357" y="4885106"/>
            <a:ext cx="3250056" cy="11914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scene3d>
            <a:camera prst="perspective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▶ 현재 백신이나 치료제 없음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▶ 증상에 대한 치료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7840" y="4668976"/>
            <a:ext cx="1396761" cy="4100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치료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]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854" y="1172095"/>
            <a:ext cx="5611094" cy="490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179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>
            <a:off x="1745673" y="374073"/>
            <a:ext cx="5353396" cy="681644"/>
          </a:xfrm>
          <a:prstGeom prst="parallelogram">
            <a:avLst>
              <a:gd name="adj" fmla="val 39634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코로나</a:t>
            </a:r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 </a:t>
            </a:r>
            <a:r>
              <a:rPr lang="ko-KR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발생 현황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5345"/>
            <a:ext cx="9144000" cy="565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45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>
            <a:off x="1745673" y="374073"/>
            <a:ext cx="5353396" cy="681644"/>
          </a:xfrm>
          <a:prstGeom prst="parallelogram">
            <a:avLst>
              <a:gd name="adj" fmla="val 39634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코로나</a:t>
            </a:r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 </a:t>
            </a:r>
            <a:r>
              <a:rPr lang="ko-KR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주요 증상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111" y="2490181"/>
            <a:ext cx="7058025" cy="3589343"/>
          </a:xfrm>
          <a:prstGeom prst="rect">
            <a:avLst/>
          </a:prstGeom>
        </p:spPr>
      </p:pic>
      <p:sp>
        <p:nvSpPr>
          <p:cNvPr id="4" name="폭발 2 3"/>
          <p:cNvSpPr/>
          <p:nvPr/>
        </p:nvSpPr>
        <p:spPr>
          <a:xfrm rot="21304912">
            <a:off x="841532" y="1241856"/>
            <a:ext cx="3732415" cy="1546168"/>
          </a:xfrm>
          <a:prstGeom prst="irregularSeal2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폭발 2 5"/>
          <p:cNvSpPr/>
          <p:nvPr/>
        </p:nvSpPr>
        <p:spPr>
          <a:xfrm rot="1129891">
            <a:off x="4822803" y="1259619"/>
            <a:ext cx="3038883" cy="1510640"/>
          </a:xfrm>
          <a:prstGeom prst="irregularSeal2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35821" y="1660996"/>
            <a:ext cx="20740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+mn-ea"/>
              </a:rPr>
              <a:t>기침</a:t>
            </a:r>
            <a:r>
              <a:rPr lang="en-US" altLang="ko-KR" sz="2000" b="1" dirty="0">
                <a:latin typeface="+mn-ea"/>
              </a:rPr>
              <a:t>, </a:t>
            </a:r>
            <a:r>
              <a:rPr lang="ko-KR" altLang="en-US" sz="2000" b="1" dirty="0" err="1">
                <a:latin typeface="+mn-ea"/>
              </a:rPr>
              <a:t>인후통</a:t>
            </a:r>
            <a:r>
              <a:rPr lang="en-US" altLang="ko-KR" sz="2000" b="1" dirty="0">
                <a:latin typeface="+mn-ea"/>
              </a:rPr>
              <a:t>,</a:t>
            </a:r>
          </a:p>
          <a:p>
            <a:pPr algn="ctr"/>
            <a:r>
              <a:rPr lang="ko-KR" altLang="en-US" sz="2000" b="1" dirty="0">
                <a:latin typeface="+mn-ea"/>
              </a:rPr>
              <a:t>호흡곤란</a:t>
            </a:r>
            <a:r>
              <a:rPr lang="en-US" altLang="ko-KR" sz="2000" b="1" dirty="0">
                <a:latin typeface="+mn-ea"/>
              </a:rPr>
              <a:t>, </a:t>
            </a:r>
            <a:r>
              <a:rPr lang="ko-KR" altLang="en-US" sz="2000" b="1" dirty="0">
                <a:latin typeface="+mn-ea"/>
              </a:rPr>
              <a:t>폐렴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35576" y="1660996"/>
            <a:ext cx="9557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latin typeface="+mn-ea"/>
              </a:rPr>
              <a:t>발열</a:t>
            </a:r>
            <a:endParaRPr lang="en-US" altLang="ko-KR" sz="2000" b="1" dirty="0">
              <a:latin typeface="+mn-ea"/>
            </a:endParaRPr>
          </a:p>
          <a:p>
            <a:pPr algn="ctr"/>
            <a:r>
              <a:rPr lang="en-US" altLang="ko-KR" sz="2000" b="1" dirty="0">
                <a:latin typeface="+mn-ea"/>
              </a:rPr>
              <a:t>37.5</a:t>
            </a:r>
            <a:r>
              <a:rPr lang="ko-KR" altLang="en-US" sz="2000" b="1" dirty="0">
                <a:latin typeface="+mn-ea"/>
              </a:rPr>
              <a:t>℃</a:t>
            </a:r>
          </a:p>
        </p:txBody>
      </p:sp>
    </p:spTree>
    <p:extLst>
      <p:ext uri="{BB962C8B-B14F-4D97-AF65-F5344CB8AC3E}">
        <p14:creationId xmlns:p14="http://schemas.microsoft.com/office/powerpoint/2010/main" val="2233789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평행 사변형 1"/>
          <p:cNvSpPr/>
          <p:nvPr/>
        </p:nvSpPr>
        <p:spPr>
          <a:xfrm>
            <a:off x="2340453" y="365760"/>
            <a:ext cx="3831329" cy="681644"/>
          </a:xfrm>
          <a:prstGeom prst="parallelogram">
            <a:avLst>
              <a:gd name="adj" fmla="val 39634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예방수칙</a:t>
            </a:r>
            <a:r>
              <a:rPr lang="ko-KR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TOP10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39834" y="1587731"/>
            <a:ext cx="3516284" cy="19534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399012" y="1354975"/>
            <a:ext cx="681644" cy="656705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+mn-ea"/>
              </a:rPr>
              <a:t>1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65223" y="1587731"/>
            <a:ext cx="3516284" cy="19534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724401" y="1354975"/>
            <a:ext cx="681644" cy="656705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+mn-ea"/>
              </a:rPr>
              <a:t>2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39834" y="4006734"/>
            <a:ext cx="3516284" cy="19534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99012" y="3773978"/>
            <a:ext cx="681644" cy="656705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+mn-ea"/>
              </a:rPr>
              <a:t>3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065223" y="4006734"/>
            <a:ext cx="3516284" cy="19534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724401" y="3773978"/>
            <a:ext cx="681644" cy="656705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+mn-ea"/>
              </a:rPr>
              <a:t>4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17216" y="1650830"/>
            <a:ext cx="285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비누로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30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초 이상 손 씻기</a:t>
            </a: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923" y="2020162"/>
            <a:ext cx="1588077" cy="144370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594194" y="1650830"/>
            <a:ext cx="256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마스크 착용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기침 예절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283" y="2111851"/>
            <a:ext cx="1573046" cy="1310872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6541" y="2074779"/>
            <a:ext cx="1757593" cy="1385016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463878" y="4081549"/>
            <a:ext cx="2316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눈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코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입 만지지 않기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5"/>
          <a:srcRect b="3002"/>
          <a:stretch/>
        </p:blipFill>
        <p:spPr>
          <a:xfrm>
            <a:off x="1760220" y="4492446"/>
            <a:ext cx="1451150" cy="134309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805804" y="4102330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사람 많은 곳 피하기</a:t>
            </a: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322" y="4492446"/>
            <a:ext cx="1595623" cy="142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28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평행 사변형 1"/>
          <p:cNvSpPr/>
          <p:nvPr/>
        </p:nvSpPr>
        <p:spPr>
          <a:xfrm>
            <a:off x="2784764" y="365760"/>
            <a:ext cx="3391592" cy="681644"/>
          </a:xfrm>
          <a:prstGeom prst="parallelogram">
            <a:avLst>
              <a:gd name="adj" fmla="val 39634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예방수칙</a:t>
            </a:r>
            <a:r>
              <a:rPr lang="ko-KR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TOP10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39834" y="1587731"/>
            <a:ext cx="3516284" cy="19534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399012" y="1354975"/>
            <a:ext cx="681644" cy="656705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+mn-ea"/>
              </a:rPr>
              <a:t>5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65223" y="1587731"/>
            <a:ext cx="3516284" cy="19534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627377" y="1354974"/>
            <a:ext cx="681644" cy="656705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+mn-ea"/>
              </a:rPr>
              <a:t>6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39834" y="3773978"/>
            <a:ext cx="3516284" cy="21862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70507" y="3678381"/>
            <a:ext cx="681644" cy="656705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+mn-ea"/>
              </a:rPr>
              <a:t>7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030045" y="3933189"/>
            <a:ext cx="3516284" cy="19534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625445" y="3707474"/>
            <a:ext cx="681644" cy="656705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+mn-ea"/>
              </a:rPr>
              <a:t>8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89215" y="1650830"/>
            <a:ext cx="3141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미세먼지 없는 날 자주 환기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28168" y="1665125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생활용품 구분하여 사용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409297" y="4081549"/>
            <a:ext cx="2802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병문안 자제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음식 개별 식사</a:t>
            </a: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154" y="2061727"/>
            <a:ext cx="2038188" cy="138619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052151" y="3887470"/>
            <a:ext cx="3321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규칙적인 식사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충분한 수면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운동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  <a:p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등 건강관리로 면역력 향상</a:t>
            </a: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902" y="4402909"/>
            <a:ext cx="1087022" cy="1506695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429" y="4403477"/>
            <a:ext cx="1386481" cy="150612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4930" y="4532368"/>
            <a:ext cx="1647825" cy="12477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8575" y="4652858"/>
            <a:ext cx="1714500" cy="113838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733" y="2083261"/>
            <a:ext cx="2067350" cy="135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758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4028030"/>
            <a:ext cx="8953705" cy="2677570"/>
          </a:xfrm>
          <a:prstGeom prst="rect">
            <a:avLst/>
          </a:prstGeom>
        </p:spPr>
      </p:pic>
      <p:sp>
        <p:nvSpPr>
          <p:cNvPr id="2" name="평행 사변형 1"/>
          <p:cNvSpPr/>
          <p:nvPr/>
        </p:nvSpPr>
        <p:spPr>
          <a:xfrm>
            <a:off x="2784764" y="365760"/>
            <a:ext cx="3391592" cy="681644"/>
          </a:xfrm>
          <a:prstGeom prst="parallelogram">
            <a:avLst>
              <a:gd name="adj" fmla="val 39634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예방수칙</a:t>
            </a:r>
            <a:r>
              <a:rPr lang="ko-KR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TOP10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39834" y="1487978"/>
            <a:ext cx="3491761" cy="24307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399012" y="1180408"/>
            <a:ext cx="681644" cy="656705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+mn-ea"/>
              </a:rPr>
              <a:t>9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65223" y="1487979"/>
            <a:ext cx="3516284" cy="24307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620472" y="1218101"/>
            <a:ext cx="681644" cy="656705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+mn-ea"/>
              </a:rPr>
              <a:t>10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41553" y="1644928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유언비어 퍼트리지 않기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49682" y="1630130"/>
            <a:ext cx="296106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발열</a:t>
            </a:r>
            <a:r>
              <a:rPr lang="en-US" altLang="ko-KR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호흡기 증상이 있으면 </a:t>
            </a:r>
            <a:endParaRPr lang="en-US" altLang="ko-KR" sz="1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보건소나 </a:t>
            </a:r>
            <a:r>
              <a:rPr lang="en-US" altLang="ko-KR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1339 </a:t>
            </a:r>
            <a:r>
              <a:rPr lang="ko-KR" altLang="en-US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연락하기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542" y="2139187"/>
            <a:ext cx="2090479" cy="149023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7733" y="2230195"/>
            <a:ext cx="1942405" cy="1417733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4879" y="2400898"/>
            <a:ext cx="10001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6976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04B663"/>
      </a:accent4>
      <a:accent5>
        <a:srgbClr val="DF8822"/>
      </a:accent5>
      <a:accent6>
        <a:srgbClr val="BC410A"/>
      </a:accent6>
      <a:hlink>
        <a:srgbClr val="5977C4"/>
      </a:hlink>
      <a:folHlink>
        <a:srgbClr val="0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TM02900720[[fn=전체]]</Template>
  <TotalTime>559</TotalTime>
  <Words>369</Words>
  <Application>Microsoft Office PowerPoint</Application>
  <PresentationFormat>화면 슬라이드 쇼(4:3)</PresentationFormat>
  <Paragraphs>77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맑은 고딕</vt:lpstr>
      <vt:lpstr>Arial</vt:lpstr>
      <vt:lpstr>Calibri</vt:lpstr>
      <vt:lpstr>Calibri Light</vt:lpstr>
      <vt:lpstr>Century Gothic</vt:lpstr>
      <vt:lpstr>Wingdings 2</vt:lpstr>
      <vt:lpstr>HDOfficeLightV0</vt:lpstr>
      <vt:lpstr>Gallery</vt:lpstr>
      <vt:lpstr>코로나 바이러스 감염증-19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코로나 바이러스 감염증-19</dc:title>
  <dc:creator>user</dc:creator>
  <cp:lastModifiedBy>Erin Reed</cp:lastModifiedBy>
  <cp:revision>56</cp:revision>
  <dcterms:created xsi:type="dcterms:W3CDTF">2020-02-18T10:51:48Z</dcterms:created>
  <dcterms:modified xsi:type="dcterms:W3CDTF">2020-11-24T01:28:37Z</dcterms:modified>
</cp:coreProperties>
</file>