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44"/>
  </p:notesMasterIdLst>
  <p:sldIdLst>
    <p:sldId id="805" r:id="rId2"/>
    <p:sldId id="842" r:id="rId3"/>
    <p:sldId id="809" r:id="rId4"/>
    <p:sldId id="810" r:id="rId5"/>
    <p:sldId id="834" r:id="rId6"/>
    <p:sldId id="835" r:id="rId7"/>
    <p:sldId id="812" r:id="rId8"/>
    <p:sldId id="836" r:id="rId9"/>
    <p:sldId id="819" r:id="rId10"/>
    <p:sldId id="823" r:id="rId11"/>
    <p:sldId id="824" r:id="rId12"/>
    <p:sldId id="831" r:id="rId13"/>
    <p:sldId id="837" r:id="rId14"/>
    <p:sldId id="838" r:id="rId15"/>
    <p:sldId id="839" r:id="rId16"/>
    <p:sldId id="840" r:id="rId17"/>
    <p:sldId id="808" r:id="rId18"/>
    <p:sldId id="371" r:id="rId19"/>
    <p:sldId id="841" r:id="rId20"/>
    <p:sldId id="843" r:id="rId21"/>
    <p:sldId id="844" r:id="rId22"/>
    <p:sldId id="845" r:id="rId23"/>
    <p:sldId id="846" r:id="rId24"/>
    <p:sldId id="847" r:id="rId25"/>
    <p:sldId id="848" r:id="rId26"/>
    <p:sldId id="849" r:id="rId27"/>
    <p:sldId id="850" r:id="rId28"/>
    <p:sldId id="851" r:id="rId29"/>
    <p:sldId id="852" r:id="rId30"/>
    <p:sldId id="853" r:id="rId31"/>
    <p:sldId id="854" r:id="rId32"/>
    <p:sldId id="855" r:id="rId33"/>
    <p:sldId id="856" r:id="rId34"/>
    <p:sldId id="857" r:id="rId35"/>
    <p:sldId id="858" r:id="rId36"/>
    <p:sldId id="859" r:id="rId37"/>
    <p:sldId id="860" r:id="rId38"/>
    <p:sldId id="861" r:id="rId39"/>
    <p:sldId id="862" r:id="rId40"/>
    <p:sldId id="863" r:id="rId41"/>
    <p:sldId id="864" r:id="rId42"/>
    <p:sldId id="865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164"/>
    <a:srgbClr val="1A1C1E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3E8C-F892-4084-B8DB-C2A70542D1A9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B04F-7FFE-40CC-BCE1-84915818F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>
            <a:extLst>
              <a:ext uri="{FF2B5EF4-FFF2-40B4-BE49-F238E27FC236}">
                <a16:creationId xmlns:a16="http://schemas.microsoft.com/office/drawing/2014/main" id="{B3A86944-2876-C3C2-D998-B895273DD5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CCEEAAB1-0C62-795D-C7AF-472ACE40D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1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3DEA367-075F-9F8E-A12D-25F0DE26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879AF3-457D-5B0A-B995-D23A0EF570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pic>
        <p:nvPicPr>
          <p:cNvPr id="9" name="Imagem 1">
            <a:extLst>
              <a:ext uri="{FF2B5EF4-FFF2-40B4-BE49-F238E27FC236}">
                <a16:creationId xmlns:a16="http://schemas.microsoft.com/office/drawing/2014/main" id="{06E25364-16E9-C821-E2AF-2330D354FF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</p:spPr>
      </p:pic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72D8261-E29D-7133-0ECE-FFF549BC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260DFE-6E17-C3E0-80C3-71DA56EF7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DD4D3-445B-FBBF-2CF2-49BB0155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05DD32D-751D-7808-477E-A37AAB102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AE2E5909-D467-30B7-C433-12DEF08FA3D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3960557"/>
            <a:ext cx="10515600" cy="642143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0A672FAE-454F-6E87-30F1-87748FDF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848CEC-72A4-B047-8D34-157DAAA751A8}"/>
              </a:ext>
            </a:extLst>
          </p:cNvPr>
          <p:cNvSpPr txBox="1"/>
          <p:nvPr userDrawn="1"/>
        </p:nvSpPr>
        <p:spPr>
          <a:xfrm>
            <a:off x="219075" y="6088030"/>
            <a:ext cx="338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Fevereiro 2023 / versão 1</a:t>
            </a:r>
          </a:p>
        </p:txBody>
      </p:sp>
    </p:spTree>
    <p:extLst>
      <p:ext uri="{BB962C8B-B14F-4D97-AF65-F5344CB8AC3E}">
        <p14:creationId xmlns:p14="http://schemas.microsoft.com/office/powerpoint/2010/main" val="233631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0A14283-BF6B-C199-2ABD-6562AF313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CDEBF4-76B8-844D-C917-FDBFF421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2A248-EAC1-B9C0-8B08-F7412312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1"/>
            <a:ext cx="10515600" cy="4976730"/>
          </a:xfrm>
        </p:spPr>
        <p:txBody>
          <a:bodyPr/>
          <a:lstStyle>
            <a:lvl1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F81DBA-1465-7924-A774-4A87CD54D9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</p:spPr>
      </p:pic>
      <p:pic>
        <p:nvPicPr>
          <p:cNvPr id="10" name="Imagem 1">
            <a:extLst>
              <a:ext uri="{FF2B5EF4-FFF2-40B4-BE49-F238E27FC236}">
                <a16:creationId xmlns:a16="http://schemas.microsoft.com/office/drawing/2014/main" id="{A35CD0C3-9EBB-1675-3AFC-94677C1E34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04E3-EF03-6264-1364-A0E6A192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97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73528"/>
            <a:ext cx="11183471" cy="1234448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838199" y="3357951"/>
            <a:ext cx="10699378" cy="1234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2400" dirty="0">
                <a:effectLst/>
                <a:latin typeface="Arial" panose="020B0604020202020204" pitchFamily="34" charset="0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74652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45C28B-271B-56CF-5FAA-51CDAFCA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798997-56FA-AA85-32B3-E2C38BFD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8D380-BB49-1C59-1522-3BBB4D910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6FDB1-415F-1673-E4C5-918461D12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DF252-24E3-7679-FF78-E51AE7C2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A1C1E"/>
                </a:solidFill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8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8" r:id="rId2"/>
    <p:sldLayoutId id="2147483769" r:id="rId3"/>
    <p:sldLayoutId id="2147483755" r:id="rId4"/>
    <p:sldLayoutId id="214748375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A1C1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3359EA-C849-242B-E52F-8E0E78B774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594350"/>
            <a:ext cx="838200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26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8E0A4-10C7-A3A1-4CFF-765DA03E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Banco de dados e analisador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77BF1-C935-7949-4064-D09A9498E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166425"/>
            <a:ext cx="10692618" cy="3427924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Armazena os dados da aplicação, bem como os comandos que vão para os dispositivos </a:t>
            </a:r>
          </a:p>
          <a:p>
            <a:r>
              <a:rPr lang="pt-BR" dirty="0"/>
              <a:t> Bancos de dados </a:t>
            </a:r>
            <a:r>
              <a:rPr lang="pt-BR" dirty="0" err="1"/>
              <a:t>NoSQL</a:t>
            </a:r>
            <a:r>
              <a:rPr lang="pt-BR" dirty="0"/>
              <a:t> são mais indicados, uma vez que a natureza das informações que são trocadas pelos dispositivos de </a:t>
            </a:r>
            <a:r>
              <a:rPr lang="pt-BR" dirty="0" err="1"/>
              <a:t>IoT</a:t>
            </a:r>
            <a:r>
              <a:rPr lang="pt-BR" dirty="0"/>
              <a:t> é muito diversa, podendo variar com o tempo</a:t>
            </a:r>
          </a:p>
          <a:p>
            <a:endParaRPr lang="pt-BR" dirty="0"/>
          </a:p>
          <a:p>
            <a:pPr lvl="1"/>
            <a:r>
              <a:rPr lang="pt-BR" dirty="0"/>
              <a:t>“Temperatura” e “Umidade”, mas tenha acabado de plugar um sensor de luminosidade...</a:t>
            </a:r>
          </a:p>
          <a:p>
            <a:pPr lvl="1"/>
            <a:endParaRPr lang="pt-BR" dirty="0"/>
          </a:p>
          <a:p>
            <a:r>
              <a:rPr lang="pt-BR" dirty="0"/>
              <a:t>Faz sentido que os dados sejam monitorados por aplicações de análise de dados para um melhor aproveitamento</a:t>
            </a:r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CA4CF5-4C84-5648-3D1F-4615F524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70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7138B-3210-4DC3-0CB2-157B4406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Gateway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EE763-2E39-449A-4B43-6A85659E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Faz a conexão de dispositivos que não tenha acesso direto à internet</a:t>
            </a:r>
          </a:p>
          <a:p>
            <a:pPr marL="0" indent="0" algn="l">
              <a:buNone/>
            </a:pPr>
            <a:r>
              <a:rPr lang="pt-BR" dirty="0"/>
              <a:t>	– Nem sempre é necessário </a:t>
            </a:r>
          </a:p>
          <a:p>
            <a:pPr marL="0" indent="0" algn="l">
              <a:buNone/>
            </a:pPr>
            <a:r>
              <a:rPr lang="pt-BR" dirty="0"/>
              <a:t>	– Quando necessário, realiza a conversão de protocolo entre os dispositivos de </a:t>
            </a:r>
            <a:r>
              <a:rPr lang="pt-BR" dirty="0" err="1"/>
              <a:t>IoT</a:t>
            </a:r>
            <a:r>
              <a:rPr lang="pt-BR" dirty="0"/>
              <a:t> e o conector de </a:t>
            </a:r>
            <a:r>
              <a:rPr lang="pt-BR" dirty="0" err="1"/>
              <a:t>IoT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540994-3D1C-2E1A-6AB5-974D9988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77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566C27-0B9A-4F78-018A-26FBDA78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dirty="0"/>
              <a:t>O uso do IPv6 pelos dispositivos facilita a resolução do endereçamento do dispositivo, mas não é suficiente para resolver as mensagens específicas da aplicação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Gerenciamento de múltiplos protocolos, especialmente com </a:t>
            </a:r>
            <a:r>
              <a:rPr lang="pt-BR" dirty="0" err="1"/>
              <a:t>LAN’s</a:t>
            </a:r>
            <a:r>
              <a:rPr lang="pt-BR" dirty="0"/>
              <a:t>, </a:t>
            </a:r>
            <a:r>
              <a:rPr lang="pt-BR" dirty="0" err="1"/>
              <a:t>PAN’s</a:t>
            </a:r>
            <a:r>
              <a:rPr lang="pt-BR" dirty="0"/>
              <a:t> e </a:t>
            </a:r>
            <a:r>
              <a:rPr lang="pt-BR" dirty="0" err="1"/>
              <a:t>HAN’s</a:t>
            </a:r>
            <a:r>
              <a:rPr lang="pt-BR" dirty="0"/>
              <a:t> : </a:t>
            </a:r>
            <a:r>
              <a:rPr lang="pt-BR" dirty="0" err="1"/>
              <a:t>Zigbee</a:t>
            </a:r>
            <a:r>
              <a:rPr lang="pt-BR" dirty="0"/>
              <a:t>, Bluetooth,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735873-097E-969E-AD08-57511F07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0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E0B46-2D87-6161-543D-3EDDC0DE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gateway, no entanto, realiza funções simples, como autenticação do dispositivo, envio e recepção de mensagens do servidor com adaptação de protocolo, e algumas funções específicas de cada dispositivo. </a:t>
            </a:r>
          </a:p>
          <a:p>
            <a:r>
              <a:rPr lang="pt-BR" dirty="0"/>
              <a:t> Dessa forma, a construção do gateway para o Arduino pode usar uma programação simples e visual, que explicita a origem e o destino das informações, ou seja </a:t>
            </a:r>
          </a:p>
          <a:p>
            <a:pPr marL="0" indent="0">
              <a:buNone/>
            </a:pPr>
            <a:r>
              <a:rPr lang="pt-BR" dirty="0"/>
              <a:t>	– Que mensagens vêm do servidor para o dispositivo </a:t>
            </a:r>
          </a:p>
          <a:p>
            <a:pPr marL="0" indent="0">
              <a:buNone/>
            </a:pPr>
            <a:r>
              <a:rPr lang="pt-BR" dirty="0"/>
              <a:t>	– Que mensagens vão do dispositivo para o servidor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08DAEE-502C-8FB7-AEB7-59152D7B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46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E2D43-1416-9402-CD59-5946C43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Node-RED - https://nodered.org/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A341E-6825-E88D-4A96-75365E88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Plataforma para programação visual de sistemas baseados em eventos </a:t>
            </a:r>
          </a:p>
          <a:p>
            <a:pPr lvl="1"/>
            <a:r>
              <a:rPr lang="pt-BR" dirty="0"/>
              <a:t> Executa como um servidor web na máquina hospedeira, que deve ter certas configurações mínimas de processamento e memória, como tablets e o </a:t>
            </a:r>
            <a:r>
              <a:rPr lang="pt-BR" dirty="0" err="1"/>
              <a:t>Raspberry</a:t>
            </a:r>
            <a:r>
              <a:rPr lang="pt-BR" dirty="0"/>
              <a:t>-Pi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 Contribuições da comunidade – Grande disponibilidade de módulos (bibliotecas) que executam diversas funções, elaborados por empresas e desenvolvedores voluntários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EF6FD0-C5B3-92B0-8C13-66331DE3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70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E57F1-7A19-C5FE-59BD-B136C428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Node-RED e Node.js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D4CF3-933E-CEE1-74FA-E0AE154D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Node-</a:t>
            </a:r>
            <a:r>
              <a:rPr lang="pt-BR" dirty="0" err="1"/>
              <a:t>Red</a:t>
            </a:r>
            <a:r>
              <a:rPr lang="pt-BR" dirty="0"/>
              <a:t> é um serviço escrito para Node.js que provê uma ferramenta visual para editar fluxos de mensagens, vindas de diferentes fontes, podendo ser processadas e mandadas para diferentes destinos, como uma conta de </a:t>
            </a:r>
            <a:r>
              <a:rPr lang="pt-BR" dirty="0" err="1"/>
              <a:t>email</a:t>
            </a:r>
            <a:r>
              <a:rPr lang="pt-BR" dirty="0"/>
              <a:t> ou do Twitter.</a:t>
            </a:r>
          </a:p>
          <a:p>
            <a:endParaRPr lang="pt-BR" dirty="0"/>
          </a:p>
          <a:p>
            <a:pPr lvl="1"/>
            <a:r>
              <a:rPr lang="pt-BR" dirty="0"/>
              <a:t>A ferramenta para edição dos fluxos roda no próprio browser </a:t>
            </a:r>
          </a:p>
          <a:p>
            <a:pPr lvl="1"/>
            <a:r>
              <a:rPr lang="pt-BR" dirty="0"/>
              <a:t>É possível exportar e importar fluxos no formato JSON usando o menu de opções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7C2E9A-3D79-47FE-EE9B-DE278C62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27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2144C-7DAB-C2EA-7024-9F8D9DE1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vez que a programação do Node.js é assíncrona</a:t>
            </a:r>
            <a:r>
              <a:rPr lang="pt-BR" sz="2000" dirty="0"/>
              <a:t>(não ocorre em tempo real)</a:t>
            </a:r>
            <a:r>
              <a:rPr lang="pt-BR" dirty="0"/>
              <a:t>, podemos pensar em programas em que todas as ações são acionadas por um evento gatilho. </a:t>
            </a:r>
          </a:p>
          <a:p>
            <a:endParaRPr lang="pt-BR" dirty="0"/>
          </a:p>
          <a:p>
            <a:pPr lvl="1"/>
            <a:r>
              <a:rPr lang="pt-BR" dirty="0"/>
              <a:t> Sendo assim, podemos pensar na programação do Node.js como fluxos de dados que iniciam a partir de algum evento, como o disparo de um temporizador, a requisição de um cliente de webservice ou um dado vindo do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4B236B-1098-3C92-40E1-004739CC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84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81BE09A-3501-0035-A4ED-A34BBD30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IoT</a:t>
            </a:r>
            <a:r>
              <a:rPr lang="pt-BR" dirty="0"/>
              <a:t> – Conhecendo Node-</a:t>
            </a:r>
            <a:r>
              <a:rPr lang="pt-BR" dirty="0" err="1"/>
              <a:t>red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D20286-53DD-42C2-E750-D50147B9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64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Objetivos da aula:</a:t>
            </a:r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Instalação local do Node-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Red</a:t>
            </a:r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Primeiro fluxo (Flow) - Olá mundo!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Dashboard - Instalar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lib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/Elaborar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60941D-16E1-1918-927B-61F81AED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64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23456-D515-B459-6B84-DA06B582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local do Node-</a:t>
            </a:r>
            <a:r>
              <a:rPr lang="pt-BR" dirty="0" err="1"/>
              <a:t>Red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CBD56-5983-4310-5D3A-9576A21A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 Faça a instalação do Node.js (versão LTS) (node –</a:t>
            </a:r>
            <a:r>
              <a:rPr lang="pt-BR" dirty="0" err="1"/>
              <a:t>version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 www.nodejs.org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 Abra o </a:t>
            </a:r>
            <a:r>
              <a:rPr lang="pt-BR" dirty="0" err="1"/>
              <a:t>cmd</a:t>
            </a:r>
            <a:r>
              <a:rPr lang="pt-BR" dirty="0"/>
              <a:t> e digite: </a:t>
            </a:r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-g --</a:t>
            </a:r>
            <a:r>
              <a:rPr lang="pt-BR" dirty="0" err="1"/>
              <a:t>unsafe-perm</a:t>
            </a:r>
            <a:r>
              <a:rPr lang="pt-BR" dirty="0"/>
              <a:t> node-</a:t>
            </a:r>
            <a:r>
              <a:rPr lang="pt-BR" dirty="0" err="1"/>
              <a:t>red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 Para acessar o serviço, após instalado, digite no </a:t>
            </a:r>
            <a:r>
              <a:rPr lang="pt-BR" dirty="0" err="1"/>
              <a:t>cmd</a:t>
            </a:r>
            <a:r>
              <a:rPr lang="pt-BR" dirty="0"/>
              <a:t>: </a:t>
            </a:r>
          </a:p>
          <a:p>
            <a:pPr marL="457200" lvl="1" indent="0">
              <a:buNone/>
            </a:pPr>
            <a:r>
              <a:rPr lang="pt-BR" dirty="0"/>
              <a:t>	 node-</a:t>
            </a:r>
            <a:r>
              <a:rPr lang="pt-BR" dirty="0" err="1"/>
              <a:t>red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r>
              <a:rPr lang="pt-BR" dirty="0"/>
              <a:t> Acessamos no browser: </a:t>
            </a:r>
          </a:p>
          <a:p>
            <a:pPr lvl="1"/>
            <a:r>
              <a:rPr lang="pt-BR" dirty="0"/>
              <a:t> http://localhost:1880 </a:t>
            </a:r>
          </a:p>
          <a:p>
            <a:pPr marL="457200" lvl="1" indent="0">
              <a:buNone/>
            </a:pPr>
            <a:r>
              <a:rPr lang="pt-BR" dirty="0" err="1"/>
              <a:t>ref</a:t>
            </a:r>
            <a:r>
              <a:rPr lang="pt-BR" dirty="0"/>
              <a:t>: https://nodered.org/docs/getting-started/local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060AB2-EA31-0D8E-1313-D98E44CF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540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81BE09A-3501-0035-A4ED-A34BBD30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3017044"/>
            <a:ext cx="11854375" cy="82391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IoT</a:t>
            </a:r>
            <a:r>
              <a:rPr lang="pt-BR" dirty="0"/>
              <a:t> - </a:t>
            </a:r>
            <a:r>
              <a:rPr lang="en-US" dirty="0"/>
              <a:t>Internet das </a:t>
            </a:r>
            <a:r>
              <a:rPr lang="en-US" dirty="0" err="1"/>
              <a:t>coisas</a:t>
            </a:r>
            <a:r>
              <a:rPr lang="en-US" dirty="0"/>
              <a:t> (Internet of things)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D20286-53DD-42C2-E750-D50147B9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59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A4FEA-6E78-C845-EE90-DE30673C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fluxo (Flow) - Olá mundo!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835D0-17D4-B62E-E465-D5289944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Inicialmente, ligar um nó de entrada do tipo “</a:t>
            </a:r>
            <a:r>
              <a:rPr lang="pt-BR" dirty="0" err="1"/>
              <a:t>inject</a:t>
            </a:r>
            <a:r>
              <a:rPr lang="pt-BR" dirty="0"/>
              <a:t>” a um nó do tipo “debug”, fazer um “</a:t>
            </a:r>
            <a:r>
              <a:rPr lang="pt-BR" dirty="0" err="1"/>
              <a:t>Deploy</a:t>
            </a:r>
            <a:r>
              <a:rPr lang="pt-BR" dirty="0"/>
              <a:t>” e acionar o injetor de dados </a:t>
            </a:r>
          </a:p>
          <a:p>
            <a:r>
              <a:rPr lang="pt-BR" dirty="0"/>
              <a:t> Observar o resultado na tela de Debug </a:t>
            </a:r>
          </a:p>
          <a:p>
            <a:r>
              <a:rPr lang="pt-BR" dirty="0"/>
              <a:t> Faça algumas alterações do </a:t>
            </a:r>
            <a:r>
              <a:rPr lang="pt-BR" dirty="0" err="1"/>
              <a:t>inject</a:t>
            </a:r>
            <a:r>
              <a:rPr lang="pt-BR" dirty="0"/>
              <a:t>, faça o </a:t>
            </a:r>
            <a:r>
              <a:rPr lang="pt-BR" dirty="0" err="1"/>
              <a:t>deploy</a:t>
            </a:r>
            <a:r>
              <a:rPr lang="pt-BR" dirty="0"/>
              <a:t> e analise o resultado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FAE108-92A3-C606-5BD4-535BDD05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367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841A8C-DE5B-0BE5-B622-2FD545C5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E6B463-8D37-29DD-0162-4562B07D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704975"/>
            <a:ext cx="72771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49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5C35E-1E9F-96DC-6F78-E9A9E3B7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Desafio1 - Monitor do clima tempo.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7163C-45F5-F3D2-EABC-E9E5C9E8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Faça o cadastro no site: </a:t>
            </a:r>
            <a:r>
              <a:rPr lang="pt-BR" dirty="0" err="1"/>
              <a:t>Openweather</a:t>
            </a:r>
            <a:r>
              <a:rPr lang="pt-BR" dirty="0"/>
              <a:t> https://openweathermap.org/ </a:t>
            </a:r>
          </a:p>
          <a:p>
            <a:pPr marL="914400" lvl="2" indent="0">
              <a:buNone/>
            </a:pPr>
            <a:endParaRPr lang="pt-BR" dirty="0"/>
          </a:p>
          <a:p>
            <a:pPr lvl="1"/>
            <a:r>
              <a:rPr lang="pt-BR" dirty="0"/>
              <a:t>Este site possui uma API que permite fazer </a:t>
            </a:r>
            <a:r>
              <a:rPr lang="pt-BR" dirty="0" err="1"/>
              <a:t>requests</a:t>
            </a:r>
            <a:r>
              <a:rPr lang="pt-BR" dirty="0"/>
              <a:t>.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Leia a documentação: https://openweathermap.org/current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Crie uma URL que faz o </a:t>
            </a:r>
            <a:r>
              <a:rPr lang="pt-BR" dirty="0" err="1"/>
              <a:t>request</a:t>
            </a:r>
            <a:r>
              <a:rPr lang="pt-BR" dirty="0"/>
              <a:t> do tempo em alguma cidade de sua preferência. O resultado esperado é parecido com o a imagem.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6E1566-4012-4B70-80CC-BCD7282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372E3D-C714-578C-26E4-533C21719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60" y="5101430"/>
            <a:ext cx="9504085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2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96959C-17A5-9278-3832-C4142552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67C2B8-302E-D5CE-D7AA-98F8B7FE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71" y="300081"/>
            <a:ext cx="9031458" cy="62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3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5E7355-491A-9575-069E-5923FA04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217876-36C4-1709-18B5-D7B65F052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1" r="8732"/>
          <a:stretch/>
        </p:blipFill>
        <p:spPr>
          <a:xfrm>
            <a:off x="1603716" y="674207"/>
            <a:ext cx="9355017" cy="61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5A896-45FD-DC64-A25B-A84DFD03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o Debug do node-</a:t>
            </a:r>
            <a:r>
              <a:rPr lang="pt-BR" dirty="0" err="1"/>
              <a:t>red</a:t>
            </a:r>
            <a:r>
              <a:rPr lang="pt-BR" dirty="0"/>
              <a:t> e compare com o resultado obtido pelo navegador, as informações devem ser coincidentes. Algumas dessas informações não são muito relevantes e podemos filtrar.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B7E13-4437-5890-461B-9FFF466D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645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2F98C5-B3FC-8671-B5E7-B308348A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226B76-5253-0F76-5918-291F50AC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3" y="815925"/>
            <a:ext cx="9889073" cy="548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85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26F1A-74F4-2AF6-B4C7-9127E854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Desafio1 -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8617D-632C-F05B-47AD-8388EA0A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Sugestão: Está na documentação oficial!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SEMPRE LEIA A DOCUMENTAÇÃO OFICIAL!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https://nodered.org/docs/user-guide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CA9520-3099-7979-0D22-F9227605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524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B2ADF-5576-71F4-0EFD-E237F978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Desafio1 - Solução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173CFF-758C-6BD8-1136-3D35D559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30435F-68B8-D8E7-0321-7E2FA9AF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73" y="1190707"/>
            <a:ext cx="8452192" cy="53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73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7893-8CB6-7B19-E89D-D382A2D3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Desafio1 - Solução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6D9EE-9AA6-6CAD-3630-2D5EC362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69267E-2D95-9D71-C620-E6C0A255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" y="1288756"/>
            <a:ext cx="10847361" cy="54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6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147B9-A80A-7F97-D303-9D742F48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32"/>
            <a:ext cx="10515600" cy="985838"/>
          </a:xfrm>
        </p:spPr>
        <p:txBody>
          <a:bodyPr>
            <a:normAutofit/>
          </a:bodyPr>
          <a:lstStyle/>
          <a:p>
            <a:r>
              <a:rPr lang="pt-BR" dirty="0"/>
              <a:t>Conectando dispositivos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44B9A3-13AD-BD00-5558-76FD4E583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990"/>
            <a:ext cx="10515600" cy="3261359"/>
          </a:xfrm>
        </p:spPr>
        <p:txBody>
          <a:bodyPr/>
          <a:lstStyle/>
          <a:p>
            <a:pPr algn="l"/>
            <a:r>
              <a:rPr lang="pt-BR" dirty="0"/>
              <a:t>Agora que já exploramos as funcionalidades do Arduino e sua capacidade de conectar sensores e atuadores, vamos prosseguir conectando o Arduino a aplicações que fazem uso desse dispositivo.</a:t>
            </a:r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53E1A4-52C1-95B2-53C3-FBBA2511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847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69A64-E901-C1B6-1BCD-C0F44338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Desafio1 - Solução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BBEF6F-DC1D-3BDB-2C9F-33B612DD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15DF9C-4134-6F93-C249-75BC86E5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80" y="1373588"/>
            <a:ext cx="10692239" cy="52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88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E4DB-9E48-5AEB-13F4-6D3AEF75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Desafio1 - Solução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6438C9-F751-EFBB-EC39-66BCB6AA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D6984E-F5AA-FD3B-F214-1370EDB24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8" y="1059525"/>
            <a:ext cx="10860258" cy="57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90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2A0FF-3C2D-C7A1-82D5-B182415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985838"/>
          </a:xfrm>
        </p:spPr>
        <p:txBody>
          <a:bodyPr/>
          <a:lstStyle/>
          <a:p>
            <a:r>
              <a:rPr lang="pt-BR" dirty="0"/>
              <a:t>Desafio1 - Solução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B7F945-4A93-9028-5F20-BF886CD5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08208C-5EE8-EA01-EB41-9CABC34B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26" y="815926"/>
            <a:ext cx="10421943" cy="58950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C2A9CFF-594C-C953-97D1-5C50DE613C04}"/>
              </a:ext>
            </a:extLst>
          </p:cNvPr>
          <p:cNvSpPr/>
          <p:nvPr/>
        </p:nvSpPr>
        <p:spPr>
          <a:xfrm>
            <a:off x="10269415" y="6175717"/>
            <a:ext cx="1084383" cy="535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E50C19-3B5C-351B-8785-1C7BE82E465E}"/>
              </a:ext>
            </a:extLst>
          </p:cNvPr>
          <p:cNvSpPr txBox="1"/>
          <p:nvPr/>
        </p:nvSpPr>
        <p:spPr>
          <a:xfrm>
            <a:off x="5768923" y="4051780"/>
            <a:ext cx="5584874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err="1"/>
              <a:t>msg.payload</a:t>
            </a:r>
            <a:r>
              <a:rPr lang="pt-BR" sz="2000" dirty="0"/>
              <a:t> = { </a:t>
            </a:r>
          </a:p>
          <a:p>
            <a:r>
              <a:rPr lang="pt-BR" sz="2000" dirty="0"/>
              <a:t>	"temperatura": </a:t>
            </a:r>
            <a:r>
              <a:rPr lang="pt-BR" sz="2000" dirty="0" err="1"/>
              <a:t>msg.payload.main.temp</a:t>
            </a:r>
            <a:r>
              <a:rPr lang="pt-BR" sz="2000" dirty="0"/>
              <a:t>, 	"min": </a:t>
            </a:r>
            <a:r>
              <a:rPr lang="pt-BR" sz="2000" dirty="0" err="1"/>
              <a:t>msg.payload.main.temp_min</a:t>
            </a:r>
            <a:r>
              <a:rPr lang="pt-BR" sz="2000" dirty="0"/>
              <a:t>, 	"</a:t>
            </a:r>
            <a:r>
              <a:rPr lang="pt-BR" sz="2000" dirty="0" err="1"/>
              <a:t>max</a:t>
            </a:r>
            <a:r>
              <a:rPr lang="pt-BR" sz="2000" dirty="0"/>
              <a:t>": </a:t>
            </a:r>
            <a:r>
              <a:rPr lang="pt-BR" sz="2000" dirty="0" err="1"/>
              <a:t>msg.payload.main.temp_max</a:t>
            </a:r>
            <a:r>
              <a:rPr lang="pt-BR" sz="2000" dirty="0"/>
              <a:t>, 	"vento": </a:t>
            </a:r>
            <a:r>
              <a:rPr lang="pt-BR" sz="2000" dirty="0" err="1"/>
              <a:t>msg.payload.wind.speed</a:t>
            </a:r>
            <a:r>
              <a:rPr lang="pt-BR" sz="2000" dirty="0"/>
              <a:t> </a:t>
            </a:r>
          </a:p>
          <a:p>
            <a:r>
              <a:rPr lang="pt-BR" sz="2000" dirty="0"/>
              <a:t>} </a:t>
            </a:r>
          </a:p>
          <a:p>
            <a:r>
              <a:rPr lang="pt-BR" sz="2000" dirty="0" err="1"/>
              <a:t>return</a:t>
            </a:r>
            <a:r>
              <a:rPr lang="pt-BR" sz="2000" dirty="0"/>
              <a:t> msg;</a:t>
            </a:r>
          </a:p>
        </p:txBody>
      </p:sp>
    </p:spTree>
    <p:extLst>
      <p:ext uri="{BB962C8B-B14F-4D97-AF65-F5344CB8AC3E}">
        <p14:creationId xmlns:p14="http://schemas.microsoft.com/office/powerpoint/2010/main" val="898434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4EC94-293D-E147-E833-45895D3E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Desafio1 - Solução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1E6F07-1B03-F27F-3C13-D1C1BFDA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B4919C-E384-3547-7C92-9C5A6DF4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1" y="1609478"/>
            <a:ext cx="12111967" cy="48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03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D2307-7EC0-5CBD-BCDD-CBF2AA1D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- Instalar </a:t>
            </a:r>
            <a:r>
              <a:rPr lang="pt-BR" dirty="0" err="1"/>
              <a:t>lib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56DB94-5F60-9A6B-AF4D-BDDA7AFFD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 coisa, vamos instalar os nodes para dashboard, caso não já não tenha instalado.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C7EC02-E2F3-3657-C6B2-25E380FA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75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1895A8-A726-9E73-8436-4DE14B93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B7E53B-4D59-2702-C84B-5F4E8C0E0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6" y="716756"/>
            <a:ext cx="11858783" cy="54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6CF8EE-6DB1-FFFC-F99B-C7504EDE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36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9AD066-E50A-7E94-28EF-06896D69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4" y="1266092"/>
            <a:ext cx="12025335" cy="49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53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686F87-8F01-266D-6220-B29A1788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D79C04-19A1-7ADE-2C7E-F6FB86DB5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07" y="182655"/>
            <a:ext cx="5518786" cy="64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95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112D4-EB5C-5D7B-B045-2B60D50A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- Como elaborar...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60D59B-7627-4C7B-53D8-3D01B8E1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D0D63B-20E5-99AA-A6AF-11444A23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13" y="1373588"/>
            <a:ext cx="9057249" cy="51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09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79996-1DE2-BDB1-4A92-9093D3A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- Como elaborar...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FCB527-2A91-6430-1451-A1D83B1A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959405-0876-9C77-4B68-D43541B8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27" y="1418015"/>
            <a:ext cx="9346077" cy="50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0D1B1-E6B1-BD6D-03B7-4DD991DD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básica de implantação de </a:t>
            </a:r>
            <a:r>
              <a:rPr lang="pt-BR" dirty="0" err="1"/>
              <a:t>IoT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FD3C0A-3EC0-71D2-2E33-5A6E0135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ABFAF6-5523-325C-6A81-2538FD83A7AC}"/>
              </a:ext>
            </a:extLst>
          </p:cNvPr>
          <p:cNvSpPr txBox="1"/>
          <p:nvPr/>
        </p:nvSpPr>
        <p:spPr>
          <a:xfrm>
            <a:off x="1557996" y="1373588"/>
            <a:ext cx="8304626" cy="784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Arquitetura de implantação aqui fornecida é um desenho padrão para inspirar projetos reais a serem implementados, incluindo apenas os elementos fundamentais para a conectividade, sem detalhar soluções para problemas acessórios.</a:t>
            </a:r>
          </a:p>
        </p:txBody>
      </p:sp>
    </p:spTree>
    <p:extLst>
      <p:ext uri="{BB962C8B-B14F-4D97-AF65-F5344CB8AC3E}">
        <p14:creationId xmlns:p14="http://schemas.microsoft.com/office/powerpoint/2010/main" val="3835051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16DC95-FDFE-7CB5-A79D-FE4C079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40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2A5D79-F309-C555-8C34-7EB609F6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9" y="28136"/>
            <a:ext cx="12049320" cy="486880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CCA5D50-FA55-29A4-0BF7-481AA822C3D5}"/>
              </a:ext>
            </a:extLst>
          </p:cNvPr>
          <p:cNvSpPr txBox="1"/>
          <p:nvPr/>
        </p:nvSpPr>
        <p:spPr>
          <a:xfrm>
            <a:off x="2064434" y="5220809"/>
            <a:ext cx="8275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crie o grupo () e edite os campo como achar mais conveniente, neste exemplo eu criei 3 grupos. Temperatura, vento, teste </a:t>
            </a:r>
          </a:p>
        </p:txBody>
      </p:sp>
    </p:spTree>
    <p:extLst>
      <p:ext uri="{BB962C8B-B14F-4D97-AF65-F5344CB8AC3E}">
        <p14:creationId xmlns:p14="http://schemas.microsoft.com/office/powerpoint/2010/main" val="3677984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6D222-39F9-979A-A1B1-7B7F31BC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E6E1C-E2D7-3A6F-753E-457AA0C0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3588"/>
            <a:ext cx="10711375" cy="50966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dashboard de exemplo do professor está muito simples…mas é um bom começo para criar novos dashboards.</a:t>
            </a:r>
          </a:p>
          <a:p>
            <a:r>
              <a:rPr lang="pt-BR" dirty="0"/>
              <a:t>Edite/Crie de forma criativa um dashboard para exibir as informações da API Open Weather Map. </a:t>
            </a:r>
          </a:p>
          <a:p>
            <a:r>
              <a:rPr lang="pt-BR" dirty="0"/>
              <a:t>O mínimo esperado: Fazer a busca de pelo menos duas cidades diferentes da sua preferência, exibindo pelo menos as informações: </a:t>
            </a:r>
          </a:p>
          <a:p>
            <a:pPr lvl="1"/>
            <a:r>
              <a:rPr lang="pt-BR" dirty="0"/>
              <a:t> Temperatura atual; </a:t>
            </a:r>
          </a:p>
          <a:p>
            <a:pPr lvl="1"/>
            <a:r>
              <a:rPr lang="pt-BR" dirty="0"/>
              <a:t> Temperatura mínima; </a:t>
            </a:r>
          </a:p>
          <a:p>
            <a:pPr lvl="1"/>
            <a:r>
              <a:rPr lang="pt-BR" dirty="0"/>
              <a:t> Temperatura máxima; </a:t>
            </a:r>
          </a:p>
          <a:p>
            <a:pPr lvl="1"/>
            <a:r>
              <a:rPr lang="pt-BR" dirty="0"/>
              <a:t> Velocidade do vento; </a:t>
            </a:r>
          </a:p>
          <a:p>
            <a:pPr lvl="1"/>
            <a:r>
              <a:rPr lang="pt-BR" dirty="0"/>
              <a:t> Humidade relativa; </a:t>
            </a:r>
          </a:p>
          <a:p>
            <a:pPr lvl="1"/>
            <a:r>
              <a:rPr lang="pt-BR" dirty="0"/>
              <a:t> Sensação térmica.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F6DAB2-32E7-50BB-7869-7919CBD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478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2024 Prof. </a:t>
            </a:r>
            <a:r>
              <a:rPr lang="pt-BR" dirty="0"/>
              <a:t>Arnaldo Jr/Yan Coelho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594350"/>
            <a:ext cx="838200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A6B0B8-C971-D580-A548-62C17C3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2050" name="Picture 2" descr="Vetor grátis fundo de casa inteligente com controle de smartphone">
            <a:extLst>
              <a:ext uri="{FF2B5EF4-FFF2-40B4-BE49-F238E27FC236}">
                <a16:creationId xmlns:a16="http://schemas.microsoft.com/office/drawing/2014/main" id="{3759A949-89FC-007A-8D45-447A669A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5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37D46-44CE-8445-41C8-6244B539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proposta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7652CD-868C-B398-16C0-28638104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CADADA-932B-6DCB-2BB3-8277C65E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42" y="1373588"/>
            <a:ext cx="7458515" cy="48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9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633171-D1DC-F5A1-5EA6-EA36F3E5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042F89A-D5F7-FB66-35FE-1D56766E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Dispositivos de </a:t>
            </a:r>
            <a:r>
              <a:rPr lang="pt-BR" dirty="0" err="1"/>
              <a:t>IoT</a:t>
            </a:r>
            <a:r>
              <a:rPr lang="pt-BR" dirty="0"/>
              <a:t> (devices)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CCB72B-E355-9BA8-73C2-2D63C84946DD}"/>
              </a:ext>
            </a:extLst>
          </p:cNvPr>
          <p:cNvSpPr txBox="1"/>
          <p:nvPr/>
        </p:nvSpPr>
        <p:spPr>
          <a:xfrm>
            <a:off x="1356153" y="1981927"/>
            <a:ext cx="88505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▪ Permitem a interação com o ambiente ao seu redor, seja capturando dados de sensores como executando comandos através de seus atuadores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▪ Cada funcionalidade no dispositivo pode ser considerado uma Aplicação (</a:t>
            </a:r>
            <a:r>
              <a:rPr lang="pt-BR" sz="2400" dirty="0" err="1"/>
              <a:t>Endpoint</a:t>
            </a:r>
            <a:r>
              <a:rPr lang="pt-BR" sz="2400" dirty="0"/>
              <a:t> </a:t>
            </a:r>
            <a:r>
              <a:rPr lang="pt-BR" sz="2400" dirty="0" err="1"/>
              <a:t>Application</a:t>
            </a:r>
            <a:r>
              <a:rPr lang="pt-BR" sz="2400" dirty="0"/>
              <a:t>) </a:t>
            </a:r>
          </a:p>
          <a:p>
            <a:pPr algn="just"/>
            <a:r>
              <a:rPr lang="pt-BR" sz="2400" dirty="0"/>
              <a:t>– Sensores de temperatura e luminosidade são aplicações diferentes dentro da mesma placa Arduino, por exemplo </a:t>
            </a:r>
          </a:p>
          <a:p>
            <a:pPr algn="just"/>
            <a:r>
              <a:rPr lang="pt-BR" sz="2400" dirty="0"/>
              <a:t>– Cada aplicação deve ser univocamente endereçável </a:t>
            </a:r>
          </a:p>
          <a:p>
            <a:pPr algn="just"/>
            <a:r>
              <a:rPr lang="pt-BR" sz="2400" dirty="0"/>
              <a:t>– Contexto embutido em vários padrões de comunicação como USB</a:t>
            </a:r>
          </a:p>
        </p:txBody>
      </p:sp>
    </p:spTree>
    <p:extLst>
      <p:ext uri="{BB962C8B-B14F-4D97-AF65-F5344CB8AC3E}">
        <p14:creationId xmlns:p14="http://schemas.microsoft.com/office/powerpoint/2010/main" val="189743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56ED-4729-DAE0-5810-3CC693AC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Conector de </a:t>
            </a:r>
            <a:r>
              <a:rPr lang="pt-BR" dirty="0" err="1"/>
              <a:t>IoT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C14FE0-0555-7075-A084-D8DF7D5F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588"/>
            <a:ext cx="10515600" cy="5096663"/>
          </a:xfrm>
        </p:spPr>
        <p:txBody>
          <a:bodyPr>
            <a:normAutofit/>
          </a:bodyPr>
          <a:lstStyle/>
          <a:p>
            <a:r>
              <a:rPr lang="pt-BR" dirty="0"/>
              <a:t>Gerenciam as mensagens que chegam de dispositivos ou são destinadas a eles, adaptando-as ao protocolo de cada dispositivo </a:t>
            </a:r>
          </a:p>
          <a:p>
            <a:pPr marL="0" indent="0">
              <a:buNone/>
            </a:pPr>
            <a:r>
              <a:rPr lang="pt-BR" dirty="0"/>
              <a:t>	– Em uma arquitetura de implantação pode haver 	conectores diferentes para protocolos diferentes </a:t>
            </a:r>
          </a:p>
          <a:p>
            <a:pPr marL="0" indent="0">
              <a:buNone/>
            </a:pPr>
            <a:r>
              <a:rPr lang="pt-BR" dirty="0"/>
              <a:t>	– São capazes de identificar e autenticar dispositivos </a:t>
            </a:r>
          </a:p>
          <a:p>
            <a:r>
              <a:rPr lang="pt-BR" dirty="0"/>
              <a:t> Apesar de poder trabalhar com HTTP, em geral fazem uso de protocolos de aplicação mais simples ou mais adequados à </a:t>
            </a:r>
            <a:r>
              <a:rPr lang="pt-BR" dirty="0" err="1"/>
              <a:t>IoT</a:t>
            </a:r>
            <a:r>
              <a:rPr lang="pt-BR" dirty="0"/>
              <a:t>: 	– MQTT </a:t>
            </a:r>
          </a:p>
          <a:p>
            <a:pPr marL="0" indent="0">
              <a:buNone/>
            </a:pPr>
            <a:r>
              <a:rPr lang="pt-BR" dirty="0"/>
              <a:t>	– </a:t>
            </a:r>
            <a:r>
              <a:rPr lang="pt-BR" dirty="0" err="1"/>
              <a:t>WebSocket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FD7B6C-971A-C869-B42B-8F77BF49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842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14BFC-5F9D-0178-B9A4-0BF7C7A2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Device </a:t>
            </a:r>
            <a:r>
              <a:rPr lang="pt-BR" dirty="0" err="1"/>
              <a:t>and</a:t>
            </a:r>
            <a:r>
              <a:rPr lang="pt-BR" dirty="0"/>
              <a:t> Data Management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769F47-D6C1-5409-BD65-D28CF620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715"/>
            <a:ext cx="10852052" cy="325014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Faz o gerenciamento remoto dos dispositivos e de seus dados, autorizando o acesso de outras aplicações. </a:t>
            </a:r>
          </a:p>
          <a:p>
            <a:pPr marL="0" indent="0">
              <a:buNone/>
            </a:pPr>
            <a:r>
              <a:rPr lang="pt-BR" dirty="0"/>
              <a:t>	– Cadastra novos dispositivos e aplicações </a:t>
            </a:r>
          </a:p>
          <a:p>
            <a:pPr marL="0" indent="0">
              <a:buNone/>
            </a:pPr>
            <a:r>
              <a:rPr lang="pt-BR" dirty="0"/>
              <a:t>	– Decide se um dispositivo anunciado pode ou não ser acrescentado à rede </a:t>
            </a:r>
          </a:p>
          <a:p>
            <a:pPr marL="0" indent="0">
              <a:buNone/>
            </a:pPr>
            <a:r>
              <a:rPr lang="pt-BR" dirty="0"/>
              <a:t>	– Monitora se um dispositivo está disponível no momento </a:t>
            </a:r>
          </a:p>
          <a:p>
            <a:pPr marL="0" indent="0">
              <a:buNone/>
            </a:pPr>
            <a:r>
              <a:rPr lang="pt-BR" dirty="0"/>
              <a:t>▪ Envia comandos de gerenciamento, como: </a:t>
            </a:r>
          </a:p>
          <a:p>
            <a:pPr marL="0" indent="0">
              <a:buNone/>
            </a:pPr>
            <a:r>
              <a:rPr lang="pt-BR" dirty="0"/>
              <a:t>	– Inicialização e reinicialização </a:t>
            </a:r>
          </a:p>
          <a:p>
            <a:pPr marL="0" indent="0">
              <a:buNone/>
            </a:pPr>
            <a:r>
              <a:rPr lang="pt-BR" dirty="0"/>
              <a:t>	– Desligamento </a:t>
            </a:r>
          </a:p>
          <a:p>
            <a:pPr marL="0" indent="0">
              <a:buNone/>
            </a:pPr>
            <a:r>
              <a:rPr lang="pt-BR" dirty="0"/>
              <a:t>	– Atualização de firmware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9A6623-BC36-7522-398C-0CDF8BDA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93679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23050</TotalTime>
  <Words>1356</Words>
  <Application>Microsoft Office PowerPoint</Application>
  <PresentationFormat>Widescreen</PresentationFormat>
  <Paragraphs>165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Arial</vt:lpstr>
      <vt:lpstr>Calibri</vt:lpstr>
      <vt:lpstr>Roboto</vt:lpstr>
      <vt:lpstr>Personalizar design</vt:lpstr>
      <vt:lpstr>Apresentação do PowerPoint</vt:lpstr>
      <vt:lpstr>IoT - Internet das coisas (Internet of things)</vt:lpstr>
      <vt:lpstr>Conectando dispositivos</vt:lpstr>
      <vt:lpstr>Arquitetura básica de implantação de IoT</vt:lpstr>
      <vt:lpstr>Apresentação do PowerPoint</vt:lpstr>
      <vt:lpstr>Arquitetura proposta </vt:lpstr>
      <vt:lpstr>Dispositivos de IoT (devices)</vt:lpstr>
      <vt:lpstr>Conector de IoT</vt:lpstr>
      <vt:lpstr>Device and Data Management</vt:lpstr>
      <vt:lpstr>Banco de dados e analisador de dados</vt:lpstr>
      <vt:lpstr>Gateway</vt:lpstr>
      <vt:lpstr>Apresentação do PowerPoint</vt:lpstr>
      <vt:lpstr>Apresentação do PowerPoint</vt:lpstr>
      <vt:lpstr>Node-RED - https://nodered.org/</vt:lpstr>
      <vt:lpstr>Node-RED e Node.js</vt:lpstr>
      <vt:lpstr>Apresentação do PowerPoint</vt:lpstr>
      <vt:lpstr>IoT – Conhecendo Node-red</vt:lpstr>
      <vt:lpstr>Objetivos da aula:</vt:lpstr>
      <vt:lpstr>Instalação local do Node-Red</vt:lpstr>
      <vt:lpstr>Primeiro fluxo (Flow) - Olá mundo!</vt:lpstr>
      <vt:lpstr>Apresentação do PowerPoint</vt:lpstr>
      <vt:lpstr>Desafio1 - Monitor do clima tempo. </vt:lpstr>
      <vt:lpstr>Apresentação do PowerPoint</vt:lpstr>
      <vt:lpstr>Apresentação do PowerPoint</vt:lpstr>
      <vt:lpstr>Apresentação do PowerPoint</vt:lpstr>
      <vt:lpstr>Apresentação do PowerPoint</vt:lpstr>
      <vt:lpstr>Desafio1 - Solução</vt:lpstr>
      <vt:lpstr>Desafio1 - Solução </vt:lpstr>
      <vt:lpstr>Desafio1 - Solução </vt:lpstr>
      <vt:lpstr>Desafio1 - Solução</vt:lpstr>
      <vt:lpstr>Desafio1 - Solução</vt:lpstr>
      <vt:lpstr>Desafio1 - Solução </vt:lpstr>
      <vt:lpstr>Desafio1 - Solução </vt:lpstr>
      <vt:lpstr>Dashboard - Instalar lib</vt:lpstr>
      <vt:lpstr>Apresentação do PowerPoint</vt:lpstr>
      <vt:lpstr>Apresentação do PowerPoint</vt:lpstr>
      <vt:lpstr>Apresentação do PowerPoint</vt:lpstr>
      <vt:lpstr>Dashboard - Como elaborar...</vt:lpstr>
      <vt:lpstr>Dashboard - Como elaborar...</vt:lpstr>
      <vt:lpstr>Apresentação do PowerPoint</vt:lpstr>
      <vt:lpstr>Desafio 2</vt:lpstr>
      <vt:lpstr>Copyright © 2024 Prof. Arnaldo Jr/Yan Coelho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Allen Fernando Oberleitner Lima</dc:creator>
  <cp:lastModifiedBy>Yan Coelho</cp:lastModifiedBy>
  <cp:revision>105</cp:revision>
  <dcterms:created xsi:type="dcterms:W3CDTF">2022-12-26T16:03:04Z</dcterms:created>
  <dcterms:modified xsi:type="dcterms:W3CDTF">2024-02-05T19:25:01Z</dcterms:modified>
</cp:coreProperties>
</file>