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large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1337" r:id="rId4"/>
    <p:sldId id="264" r:id="rId5"/>
    <p:sldId id="1343" r:id="rId6"/>
    <p:sldId id="271" r:id="rId7"/>
    <p:sldId id="1341" r:id="rId8"/>
    <p:sldId id="270" r:id="rId9"/>
    <p:sldId id="272" r:id="rId10"/>
    <p:sldId id="273" r:id="rId11"/>
    <p:sldId id="274" r:id="rId12"/>
    <p:sldId id="276" r:id="rId13"/>
    <p:sldId id="275" r:id="rId14"/>
    <p:sldId id="277" r:id="rId15"/>
    <p:sldId id="325" r:id="rId16"/>
    <p:sldId id="406" r:id="rId17"/>
    <p:sldId id="3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E4D"/>
    <a:srgbClr val="FF9300"/>
    <a:srgbClr val="CF316D"/>
    <a:srgbClr val="E85ADE"/>
    <a:srgbClr val="E60C30"/>
    <a:srgbClr val="AC4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4" autoAdjust="0"/>
    <p:restoredTop sz="92265" autoAdjust="0"/>
  </p:normalViewPr>
  <p:slideViewPr>
    <p:cSldViewPr snapToGrid="0">
      <p:cViewPr varScale="1">
        <p:scale>
          <a:sx n="72" d="100"/>
          <a:sy n="72" d="100"/>
        </p:scale>
        <p:origin x="3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34198-896F-4C50-B47F-6428D9F54008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CA8A3-87DE-4B71-908F-26C565870CB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A8A3-87DE-4B71-908F-26C565870C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4D403-C3F1-4A3F-88DD-AC20F5D2C19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0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A8A3-87DE-4B71-908F-26C565870C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3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Custos, no nosso caso todos são variáveis pois é um projeto momentâneo, passageiro, inicial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A8A3-87DE-4B71-908F-26C565870C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A8A3-87DE-4B71-908F-26C565870CB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86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0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9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53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5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18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47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4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73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4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04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20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1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4C45-B38A-4E6C-8862-920C9E5A032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6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large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WUAQBV52bN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fif"/><Relationship Id="rId5" Type="http://schemas.openxmlformats.org/officeDocument/2006/relationships/image" Target="../media/image8.jpg"/><Relationship Id="rId4" Type="http://schemas.openxmlformats.org/officeDocument/2006/relationships/image" Target="../media/image7.jf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05180" y="3968252"/>
            <a:ext cx="8548998" cy="1734048"/>
            <a:chOff x="642551" y="3503139"/>
            <a:chExt cx="6030097" cy="1260390"/>
          </a:xfrm>
        </p:grpSpPr>
        <p:grpSp>
          <p:nvGrpSpPr>
            <p:cNvPr id="10" name="Group 9"/>
            <p:cNvGrpSpPr/>
            <p:nvPr/>
          </p:nvGrpSpPr>
          <p:grpSpPr>
            <a:xfrm>
              <a:off x="642551" y="3503139"/>
              <a:ext cx="1210962" cy="1260390"/>
              <a:chOff x="766119" y="3546388"/>
              <a:chExt cx="1210962" cy="1260390"/>
            </a:xfrm>
          </p:grpSpPr>
          <p:sp>
            <p:nvSpPr>
              <p:cNvPr id="7" name="Half Frame 6"/>
              <p:cNvSpPr/>
              <p:nvPr/>
            </p:nvSpPr>
            <p:spPr>
              <a:xfrm>
                <a:off x="766119" y="3546388"/>
                <a:ext cx="1210962" cy="1260390"/>
              </a:xfrm>
              <a:prstGeom prst="halfFrame">
                <a:avLst>
                  <a:gd name="adj1" fmla="val 13945"/>
                  <a:gd name="adj2" fmla="val 12925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Half Frame 7"/>
              <p:cNvSpPr/>
              <p:nvPr/>
            </p:nvSpPr>
            <p:spPr>
              <a:xfrm>
                <a:off x="988540" y="3768811"/>
                <a:ext cx="766120" cy="803187"/>
              </a:xfrm>
              <a:prstGeom prst="halfFrame">
                <a:avLst>
                  <a:gd name="adj1" fmla="val 13945"/>
                  <a:gd name="adj2" fmla="val 1292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alf Frame 8"/>
              <p:cNvSpPr/>
              <p:nvPr/>
            </p:nvSpPr>
            <p:spPr>
              <a:xfrm rot="10800000">
                <a:off x="1087394" y="3818239"/>
                <a:ext cx="766120" cy="803187"/>
              </a:xfrm>
              <a:prstGeom prst="halfFrame">
                <a:avLst>
                  <a:gd name="adj1" fmla="val 13945"/>
                  <a:gd name="adj2" fmla="val 1292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76831" y="3555657"/>
              <a:ext cx="3595817" cy="438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4400" dirty="0">
                  <a:solidFill>
                    <a:schemeClr val="tx1"/>
                  </a:solidFill>
                  <a:latin typeface="Century Gothic" charset="0"/>
                  <a:ea typeface="Century Gothic" charset="0"/>
                  <a:cs typeface="Century Gothic" charset="0"/>
                </a:rPr>
                <a:t>Disciplina</a:t>
              </a:r>
            </a:p>
          </p:txBody>
        </p:sp>
      </p:grpSp>
      <p:cxnSp>
        <p:nvCxnSpPr>
          <p:cNvPr id="3" name="Straight Connector 2"/>
          <p:cNvCxnSpPr>
            <a:cxnSpLocks/>
          </p:cNvCxnSpPr>
          <p:nvPr/>
        </p:nvCxnSpPr>
        <p:spPr>
          <a:xfrm>
            <a:off x="9715500" y="5041406"/>
            <a:ext cx="2476500" cy="49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Arredondado 7"/>
          <p:cNvSpPr/>
          <p:nvPr/>
        </p:nvSpPr>
        <p:spPr>
          <a:xfrm>
            <a:off x="431371" y="6597352"/>
            <a:ext cx="10656000" cy="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9E816E-E600-D34E-A050-1055A6BC54F5}"/>
              </a:ext>
            </a:extLst>
          </p:cNvPr>
          <p:cNvSpPr txBox="1"/>
          <p:nvPr/>
        </p:nvSpPr>
        <p:spPr>
          <a:xfrm>
            <a:off x="3243302" y="5034796"/>
            <a:ext cx="3856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venir Book" panose="02000503020000020003" pitchFamily="2" charset="0"/>
              </a:rPr>
              <a:t>Modelo de negócio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00B87C-18F3-C34F-9BC0-8E75803E2D77}"/>
              </a:ext>
            </a:extLst>
          </p:cNvPr>
          <p:cNvSpPr txBox="1"/>
          <p:nvPr/>
        </p:nvSpPr>
        <p:spPr>
          <a:xfrm>
            <a:off x="5263017" y="6114514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C0C0C0"/>
                </a:highlight>
                <a:latin typeface="Avenir Book" panose="02000503020000020003" pitchFamily="2" charset="0"/>
              </a:rPr>
              <a:t>Profa. Patricia Matsuda</a:t>
            </a:r>
          </a:p>
        </p:txBody>
      </p:sp>
    </p:spTree>
    <p:extLst>
      <p:ext uri="{BB962C8B-B14F-4D97-AF65-F5344CB8AC3E}">
        <p14:creationId xmlns:p14="http://schemas.microsoft.com/office/powerpoint/2010/main" val="31762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549"/>
          <a:stretch/>
        </p:blipFill>
        <p:spPr bwMode="auto">
          <a:xfrm>
            <a:off x="630117" y="446572"/>
            <a:ext cx="6330519" cy="97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7A21D8D-C984-4F8D-B53A-47B0E8FC2CCC}"/>
              </a:ext>
            </a:extLst>
          </p:cNvPr>
          <p:cNvSpPr/>
          <p:nvPr/>
        </p:nvSpPr>
        <p:spPr>
          <a:xfrm>
            <a:off x="3416167" y="2688771"/>
            <a:ext cx="5040351" cy="22637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Venda de ativos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Taxa de utilização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Aluguel (recorrente)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Licenciamento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Taxa de corretagem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Publicidade</a:t>
            </a:r>
          </a:p>
          <a:p>
            <a:pPr lvl="0" algn="just"/>
            <a:endParaRPr lang="pt-BR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5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58772"/>
          <a:stretch/>
        </p:blipFill>
        <p:spPr bwMode="auto">
          <a:xfrm>
            <a:off x="2345782" y="1091821"/>
            <a:ext cx="7500438" cy="19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589422C-201D-4394-904D-E552E5BED2C6}"/>
              </a:ext>
            </a:extLst>
          </p:cNvPr>
          <p:cNvSpPr/>
          <p:nvPr/>
        </p:nvSpPr>
        <p:spPr>
          <a:xfrm>
            <a:off x="3285539" y="3502461"/>
            <a:ext cx="5040351" cy="22637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Físico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Intelectual (INPI)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Humano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Financeiro</a:t>
            </a:r>
          </a:p>
          <a:p>
            <a:pPr lvl="0" algn="just"/>
            <a:endParaRPr lang="pt-BR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" b="57172"/>
          <a:stretch/>
        </p:blipFill>
        <p:spPr bwMode="auto">
          <a:xfrm>
            <a:off x="2266133" y="1037231"/>
            <a:ext cx="7659734" cy="202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599C11B-6BEF-4B88-A768-F64C932CCA59}"/>
              </a:ext>
            </a:extLst>
          </p:cNvPr>
          <p:cNvSpPr/>
          <p:nvPr/>
        </p:nvSpPr>
        <p:spPr>
          <a:xfrm>
            <a:off x="3285539" y="3502461"/>
            <a:ext cx="5040351" cy="22637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Produção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Resolução de problemas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Plataforma / Rede</a:t>
            </a:r>
          </a:p>
          <a:p>
            <a:pPr lvl="0" algn="just"/>
            <a:endParaRPr lang="pt-BR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4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54085"/>
          <a:stretch/>
        </p:blipFill>
        <p:spPr bwMode="auto">
          <a:xfrm>
            <a:off x="1611762" y="1265025"/>
            <a:ext cx="8968476" cy="237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C41D241-DF33-4CC7-BDC3-6620ED1B69B9}"/>
              </a:ext>
            </a:extLst>
          </p:cNvPr>
          <p:cNvSpPr/>
          <p:nvPr/>
        </p:nvSpPr>
        <p:spPr>
          <a:xfrm>
            <a:off x="3285539" y="3502461"/>
            <a:ext cx="5040351" cy="22637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Parceiros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Fornecedores</a:t>
            </a:r>
          </a:p>
          <a:p>
            <a:pPr lvl="0" algn="just"/>
            <a:endParaRPr lang="pt-BR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2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040" y="-121920"/>
            <a:ext cx="11003280" cy="173736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EXERCÍCIO</a:t>
            </a:r>
          </a:p>
        </p:txBody>
      </p:sp>
      <p:graphicFrame>
        <p:nvGraphicFramePr>
          <p:cNvPr id="10" name="Group 66">
            <a:extLst>
              <a:ext uri="{FF2B5EF4-FFF2-40B4-BE49-F238E27FC236}">
                <a16:creationId xmlns:a16="http://schemas.microsoft.com/office/drawing/2014/main" id="{68143D0A-B052-4F5B-AD11-5DB342C47407}"/>
              </a:ext>
            </a:extLst>
          </p:cNvPr>
          <p:cNvGraphicFramePr>
            <a:graphicFrameLocks noGrp="1"/>
          </p:cNvGraphicFramePr>
          <p:nvPr/>
        </p:nvGraphicFramePr>
        <p:xfrm>
          <a:off x="487680" y="1582420"/>
          <a:ext cx="10874010" cy="5021581"/>
        </p:xfrm>
        <a:graphic>
          <a:graphicData uri="http://schemas.openxmlformats.org/drawingml/2006/table">
            <a:tbl>
              <a:tblPr/>
              <a:tblGrid>
                <a:gridCol w="566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1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39" marR="91439" marT="45717" marB="45717"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Custo Fixo</a:t>
                      </a: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Custo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Variável</a:t>
                      </a: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Despesa Fixa</a:t>
                      </a: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Despesa Variável</a:t>
                      </a:r>
                    </a:p>
                  </a:txBody>
                  <a:tcPr marL="89999" marR="89999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01. Materiais gerais consumidos na fábrica</a:t>
                      </a: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3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02. Salário das costureiras (fábrica de roupas)</a:t>
                      </a: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03. Comissão dos vendedores de produtos</a:t>
                      </a: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04. Honorário do diretor (administrativo)</a:t>
                      </a: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05. Combustível de veículos da administração</a:t>
                      </a: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8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06. Aluguel da área ocupada pela fábrica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098100"/>
                  </a:ext>
                </a:extLst>
              </a:tr>
              <a:tr h="4188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07. Salário da secretária da gerência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25430"/>
                  </a:ext>
                </a:extLst>
              </a:tr>
              <a:tr h="4188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08. Embalagem usada no produto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216099"/>
                  </a:ext>
                </a:extLst>
              </a:tr>
              <a:tr h="4188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MS PGothic" pitchFamily="34" charset="-128"/>
                        </a:rPr>
                        <a:t>09. Mão-de-obra do operário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 pitchFamily="34" charset="-128"/>
                      </a:endParaRPr>
                    </a:p>
                  </a:txBody>
                  <a:tcPr marL="91439" marR="91439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02304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C474BE7E-B095-49C8-8345-A1293987EF8E}"/>
              </a:ext>
            </a:extLst>
          </p:cNvPr>
          <p:cNvSpPr/>
          <p:nvPr/>
        </p:nvSpPr>
        <p:spPr>
          <a:xfrm>
            <a:off x="8005669" y="2699295"/>
            <a:ext cx="502886" cy="4155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X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53EA9FA-62F0-40C5-9A42-04832D051881}"/>
              </a:ext>
            </a:extLst>
          </p:cNvPr>
          <p:cNvSpPr/>
          <p:nvPr/>
        </p:nvSpPr>
        <p:spPr>
          <a:xfrm>
            <a:off x="6683832" y="3206255"/>
            <a:ext cx="502886" cy="4155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X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1CDCF2C-3055-4BC7-9A86-D9277869D076}"/>
              </a:ext>
            </a:extLst>
          </p:cNvPr>
          <p:cNvSpPr/>
          <p:nvPr/>
        </p:nvSpPr>
        <p:spPr>
          <a:xfrm>
            <a:off x="10400528" y="3675892"/>
            <a:ext cx="502886" cy="4155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X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CEDDCD1-1235-4165-9B72-22C6DFED8BA9}"/>
              </a:ext>
            </a:extLst>
          </p:cNvPr>
          <p:cNvSpPr/>
          <p:nvPr/>
        </p:nvSpPr>
        <p:spPr>
          <a:xfrm>
            <a:off x="9153341" y="4089546"/>
            <a:ext cx="502886" cy="4155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X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526321-7028-4061-91D4-632188138AEA}"/>
              </a:ext>
            </a:extLst>
          </p:cNvPr>
          <p:cNvSpPr/>
          <p:nvPr/>
        </p:nvSpPr>
        <p:spPr>
          <a:xfrm>
            <a:off x="10369430" y="4521864"/>
            <a:ext cx="502886" cy="4155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X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9858E6D-A49B-49B8-AD9B-46EE9A5904A9}"/>
              </a:ext>
            </a:extLst>
          </p:cNvPr>
          <p:cNvSpPr/>
          <p:nvPr/>
        </p:nvSpPr>
        <p:spPr>
          <a:xfrm>
            <a:off x="6658958" y="4898196"/>
            <a:ext cx="502886" cy="4155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X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BB97F7-57BF-454A-98A7-60C2693C6A71}"/>
              </a:ext>
            </a:extLst>
          </p:cNvPr>
          <p:cNvSpPr/>
          <p:nvPr/>
        </p:nvSpPr>
        <p:spPr>
          <a:xfrm>
            <a:off x="9047600" y="5327405"/>
            <a:ext cx="502886" cy="4155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X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E907878-262C-4D22-A9A3-50C06042FB5F}"/>
              </a:ext>
            </a:extLst>
          </p:cNvPr>
          <p:cNvSpPr/>
          <p:nvPr/>
        </p:nvSpPr>
        <p:spPr>
          <a:xfrm>
            <a:off x="7927925" y="5770247"/>
            <a:ext cx="502886" cy="4155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X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3A66A72-813B-461B-BD76-5952CC2A1269}"/>
              </a:ext>
            </a:extLst>
          </p:cNvPr>
          <p:cNvSpPr/>
          <p:nvPr/>
        </p:nvSpPr>
        <p:spPr>
          <a:xfrm>
            <a:off x="6599377" y="6188424"/>
            <a:ext cx="502886" cy="4155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X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1B9D153-87FF-431A-8CB8-F13B14768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75068"/>
          <a:stretch/>
        </p:blipFill>
        <p:spPr bwMode="auto">
          <a:xfrm>
            <a:off x="2036994" y="228996"/>
            <a:ext cx="7888406" cy="117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B2FBF854-B3F2-4984-8EB9-AC012C07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53341" y="0"/>
            <a:ext cx="148771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8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8"/>
          <p:cNvSpPr/>
          <p:nvPr/>
        </p:nvSpPr>
        <p:spPr>
          <a:xfrm>
            <a:off x="0" y="254000"/>
            <a:ext cx="12188825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040" y="-121920"/>
            <a:ext cx="11003280" cy="173736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LUCRO BRUTO</a:t>
            </a:r>
          </a:p>
        </p:txBody>
      </p:sp>
      <p:sp>
        <p:nvSpPr>
          <p:cNvPr id="9" name="Retângulo Arredondado 7"/>
          <p:cNvSpPr/>
          <p:nvPr/>
        </p:nvSpPr>
        <p:spPr>
          <a:xfrm>
            <a:off x="213361" y="6551631"/>
            <a:ext cx="10874010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2">
            <a:extLst>
              <a:ext uri="{FF2B5EF4-FFF2-40B4-BE49-F238E27FC236}">
                <a16:creationId xmlns:a16="http://schemas.microsoft.com/office/drawing/2014/main" id="{0CE43CD9-8B76-4841-B28A-9B04737A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33" y="1595025"/>
            <a:ext cx="10599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pt-BR" altLang="pt-BR" sz="2400" dirty="0"/>
              <a:t>O Lucro bruto é calculado pela receita menos custos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7AD8B62-BDFB-452A-B11C-E2EB67B52B1D}"/>
              </a:ext>
            </a:extLst>
          </p:cNvPr>
          <p:cNvGrpSpPr/>
          <p:nvPr/>
        </p:nvGrpSpPr>
        <p:grpSpPr>
          <a:xfrm>
            <a:off x="1615717" y="2344854"/>
            <a:ext cx="7630522" cy="3627309"/>
            <a:chOff x="1615717" y="2344854"/>
            <a:chExt cx="7630522" cy="3627309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C85176C7-EBBE-4A63-9D39-F92C58EE77D0}"/>
                </a:ext>
              </a:extLst>
            </p:cNvPr>
            <p:cNvSpPr/>
            <p:nvPr/>
          </p:nvSpPr>
          <p:spPr>
            <a:xfrm>
              <a:off x="1615719" y="2368915"/>
              <a:ext cx="1649996" cy="6495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receita - 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0EF50D65-FDA1-4448-9C49-8B21D5E82EAB}"/>
                </a:ext>
              </a:extLst>
            </p:cNvPr>
            <p:cNvSpPr/>
            <p:nvPr/>
          </p:nvSpPr>
          <p:spPr>
            <a:xfrm>
              <a:off x="3588301" y="2359548"/>
              <a:ext cx="2999988" cy="64953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custo variável =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AE57372E-200F-4B51-A092-593667221135}"/>
                </a:ext>
              </a:extLst>
            </p:cNvPr>
            <p:cNvSpPr/>
            <p:nvPr/>
          </p:nvSpPr>
          <p:spPr>
            <a:xfrm>
              <a:off x="6878022" y="2344854"/>
              <a:ext cx="2253377" cy="66423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lucro bruto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97D4C87-B359-4EA4-BAD9-749701075846}"/>
                </a:ext>
              </a:extLst>
            </p:cNvPr>
            <p:cNvSpPr/>
            <p:nvPr/>
          </p:nvSpPr>
          <p:spPr>
            <a:xfrm>
              <a:off x="1615717" y="3295064"/>
              <a:ext cx="1649997" cy="1178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livro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R$ 30,00 - 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E149A53E-4F74-4E18-B6C0-6A361085E0A1}"/>
                </a:ext>
              </a:extLst>
            </p:cNvPr>
            <p:cNvSpPr/>
            <p:nvPr/>
          </p:nvSpPr>
          <p:spPr>
            <a:xfrm>
              <a:off x="3621154" y="3243224"/>
              <a:ext cx="2967135" cy="129332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tx1"/>
                </a:solidFill>
              </a:endParaRPr>
            </a:p>
            <a:p>
              <a:pPr algn="ctr"/>
              <a:endParaRPr lang="pt-BR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material geral de fábrica 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(papel, tinta de impressão, embalagem)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R$ 8,00</a:t>
              </a:r>
            </a:p>
            <a:p>
              <a:pPr algn="ctr"/>
              <a:endParaRPr lang="pt-BR" sz="2000" b="1" dirty="0">
                <a:solidFill>
                  <a:schemeClr val="tx1"/>
                </a:solidFill>
              </a:endParaRPr>
            </a:p>
            <a:p>
              <a:pPr algn="ctr"/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C6655582-612A-49A2-9B92-01D98F34A11B}"/>
                </a:ext>
              </a:extLst>
            </p:cNvPr>
            <p:cNvSpPr/>
            <p:nvPr/>
          </p:nvSpPr>
          <p:spPr>
            <a:xfrm>
              <a:off x="6943729" y="3250089"/>
              <a:ext cx="2253377" cy="128646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lucro bruto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R$ 22,00</a:t>
              </a: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11874DB-CC7E-4BB0-AB84-F00E1DA341AF}"/>
                </a:ext>
              </a:extLst>
            </p:cNvPr>
            <p:cNvSpPr/>
            <p:nvPr/>
          </p:nvSpPr>
          <p:spPr>
            <a:xfrm>
              <a:off x="1615717" y="4808464"/>
              <a:ext cx="1649997" cy="1104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receita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EF858C62-04D2-4373-8B0A-F115F41F7CBE}"/>
                </a:ext>
              </a:extLst>
            </p:cNvPr>
            <p:cNvSpPr/>
            <p:nvPr/>
          </p:nvSpPr>
          <p:spPr>
            <a:xfrm>
              <a:off x="3621154" y="4634406"/>
              <a:ext cx="2967135" cy="129332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tx1"/>
                </a:solidFill>
              </a:endParaRPr>
            </a:p>
            <a:p>
              <a:pPr algn="ctr"/>
              <a:endParaRPr lang="pt-BR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Inexistente</a:t>
              </a:r>
            </a:p>
            <a:p>
              <a:pPr algn="ctr"/>
              <a:endParaRPr lang="pt-BR" sz="2000" b="1" dirty="0">
                <a:solidFill>
                  <a:schemeClr val="tx1"/>
                </a:solidFill>
              </a:endParaRPr>
            </a:p>
            <a:p>
              <a:pPr algn="ctr"/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CCB3D37-E302-4BBE-AF45-5233A8F21AD9}"/>
                </a:ext>
              </a:extLst>
            </p:cNvPr>
            <p:cNvSpPr/>
            <p:nvPr/>
          </p:nvSpPr>
          <p:spPr>
            <a:xfrm>
              <a:off x="6992862" y="4685703"/>
              <a:ext cx="2253377" cy="128646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lucro bruto ou resultado operacional igual a receita</a:t>
              </a:r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37A46AE-E628-408A-A3AD-A41BA5C2676B}"/>
              </a:ext>
            </a:extLst>
          </p:cNvPr>
          <p:cNvSpPr/>
          <p:nvPr/>
        </p:nvSpPr>
        <p:spPr>
          <a:xfrm>
            <a:off x="3844212" y="2444649"/>
            <a:ext cx="2393027" cy="538407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tx1"/>
              </a:solidFill>
            </a:endParaRPr>
          </a:p>
          <a:p>
            <a:pPr algn="ctr"/>
            <a:endParaRPr lang="pt-BR" sz="2000" b="1" dirty="0">
              <a:solidFill>
                <a:schemeClr val="tx1"/>
              </a:solidFill>
            </a:endParaRP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custos</a:t>
            </a:r>
          </a:p>
          <a:p>
            <a:pPr algn="ctr"/>
            <a:endParaRPr lang="pt-BR" sz="2000" b="1" dirty="0">
              <a:solidFill>
                <a:schemeClr val="tx1"/>
              </a:solidFill>
            </a:endParaRPr>
          </a:p>
          <a:p>
            <a:pPr algn="ctr"/>
            <a:endParaRPr lang="pt-BR" sz="2000" b="1" dirty="0">
              <a:solidFill>
                <a:schemeClr val="tx1"/>
              </a:solidFill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6B4A793-D269-764B-C425-068C92DB1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52" y="6158801"/>
            <a:ext cx="933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8"/>
          <p:cNvSpPr/>
          <p:nvPr/>
        </p:nvSpPr>
        <p:spPr>
          <a:xfrm>
            <a:off x="0" y="217112"/>
            <a:ext cx="12188825" cy="675016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1676400" y="214555"/>
            <a:ext cx="10660765" cy="67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i="1" dirty="0">
                <a:ln w="28575">
                  <a:noFill/>
                </a:ln>
                <a:solidFill>
                  <a:srgbClr val="DFE3E5">
                    <a:lumMod val="25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Bibliografias</a:t>
            </a:r>
          </a:p>
        </p:txBody>
      </p:sp>
      <p:sp>
        <p:nvSpPr>
          <p:cNvPr id="6" name="Retângulo Arredondado 7"/>
          <p:cNvSpPr/>
          <p:nvPr/>
        </p:nvSpPr>
        <p:spPr>
          <a:xfrm>
            <a:off x="431371" y="6597352"/>
            <a:ext cx="10656000" cy="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251E87-EE30-4D73-8292-676E67B10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92" y="1267893"/>
            <a:ext cx="3505978" cy="46785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1A2AA57-F9DB-472C-87C1-747242C24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18" y="1543001"/>
            <a:ext cx="4755890" cy="3781917"/>
          </a:xfrm>
          <a:prstGeom prst="rect">
            <a:avLst/>
          </a:prstGeom>
        </p:spPr>
      </p:pic>
      <p:pic>
        <p:nvPicPr>
          <p:cNvPr id="2" name="Imagem 1" descr="Uma imagem contendo Ícone&#10;&#10;Descrição gerada automaticamente">
            <a:extLst>
              <a:ext uri="{FF2B5EF4-FFF2-40B4-BE49-F238E27FC236}">
                <a16:creationId xmlns:a16="http://schemas.microsoft.com/office/drawing/2014/main" id="{230A4A54-0D8B-B2AE-921E-5C63F14C6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52" y="6158801"/>
            <a:ext cx="933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B72B25-D51D-7743-9A52-11D5847A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992" y="2075529"/>
            <a:ext cx="6711022" cy="4627656"/>
          </a:xfrm>
          <a:prstGeom prst="rect">
            <a:avLst/>
          </a:prstGeom>
        </p:spPr>
      </p:pic>
      <p:sp>
        <p:nvSpPr>
          <p:cNvPr id="28" name="Retângulo 27">
            <a:hlinkClick r:id="rId4"/>
            <a:extLst>
              <a:ext uri="{FF2B5EF4-FFF2-40B4-BE49-F238E27FC236}">
                <a16:creationId xmlns:a16="http://schemas.microsoft.com/office/drawing/2014/main" id="{33797FB8-005A-4946-98B1-6B4B9EF4FE2C}"/>
              </a:ext>
            </a:extLst>
          </p:cNvPr>
          <p:cNvSpPr/>
          <p:nvPr/>
        </p:nvSpPr>
        <p:spPr>
          <a:xfrm>
            <a:off x="794493" y="681912"/>
            <a:ext cx="64576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VIDEOS</a:t>
            </a:r>
          </a:p>
          <a:p>
            <a:r>
              <a:rPr lang="en-US" sz="2800" b="1" dirty="0">
                <a:highlight>
                  <a:srgbClr val="C0C0C0"/>
                </a:highlight>
              </a:rPr>
              <a:t>CANVAS MODELO DE </a:t>
            </a:r>
            <a:r>
              <a:rPr lang="en-US" sz="2800" b="1" dirty="0" err="1">
                <a:highlight>
                  <a:srgbClr val="C0C0C0"/>
                </a:highlight>
              </a:rPr>
              <a:t>NEGOCIO_</a:t>
            </a:r>
            <a:r>
              <a:rPr lang="en-US" sz="1400" dirty="0" err="1">
                <a:highlight>
                  <a:srgbClr val="C0C0C0"/>
                </a:highlight>
              </a:rPr>
              <a:t>video</a:t>
            </a:r>
            <a:r>
              <a:rPr lang="en-US" sz="1400" dirty="0">
                <a:highlight>
                  <a:srgbClr val="C0C0C0"/>
                </a:highlight>
              </a:rPr>
              <a:t> SEBRAE</a:t>
            </a:r>
            <a:endParaRPr lang="en-US" sz="4000" dirty="0">
              <a:highlight>
                <a:srgbClr val="C0C0C0"/>
              </a:highlight>
            </a:endParaRPr>
          </a:p>
          <a:p>
            <a:r>
              <a:rPr lang="en-US" sz="2000" dirty="0">
                <a:highlight>
                  <a:srgbClr val="C0C0C0"/>
                </a:highlight>
              </a:rPr>
              <a:t>https://</a:t>
            </a:r>
            <a:r>
              <a:rPr lang="en-US" sz="2000" dirty="0" err="1">
                <a:highlight>
                  <a:srgbClr val="C0C0C0"/>
                </a:highlight>
              </a:rPr>
              <a:t>www.youtube.com</a:t>
            </a:r>
            <a:r>
              <a:rPr lang="en-US" sz="2000" dirty="0">
                <a:highlight>
                  <a:srgbClr val="C0C0C0"/>
                </a:highlight>
              </a:rPr>
              <a:t>/</a:t>
            </a:r>
            <a:r>
              <a:rPr lang="en-US" sz="2000" dirty="0" err="1">
                <a:highlight>
                  <a:srgbClr val="C0C0C0"/>
                </a:highlight>
              </a:rPr>
              <a:t>watch?v</a:t>
            </a:r>
            <a:r>
              <a:rPr lang="en-US" sz="2000" dirty="0">
                <a:highlight>
                  <a:srgbClr val="C0C0C0"/>
                </a:highlight>
              </a:rPr>
              <a:t>=WUAQBV52bNU</a:t>
            </a:r>
          </a:p>
        </p:txBody>
      </p:sp>
    </p:spTree>
    <p:extLst>
      <p:ext uri="{BB962C8B-B14F-4D97-AF65-F5344CB8AC3E}">
        <p14:creationId xmlns:p14="http://schemas.microsoft.com/office/powerpoint/2010/main" val="4780371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180D7D-7E60-D846-892C-6EA8ED53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124745"/>
            <a:ext cx="8028384" cy="567562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8AA4650-D5D7-5748-A5E7-0CC375DC2DCF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/>
              <a:t>PROJETO: 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7292587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8AA4650-D5D7-5748-A5E7-0CC375DC2DCF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PROJETO: _______________________________</a:t>
            </a:r>
          </a:p>
        </p:txBody>
      </p:sp>
      <p:pic>
        <p:nvPicPr>
          <p:cNvPr id="2" name="Imagem 1" descr="Diagrama">
            <a:extLst>
              <a:ext uri="{FF2B5EF4-FFF2-40B4-BE49-F238E27FC236}">
                <a16:creationId xmlns:a16="http://schemas.microsoft.com/office/drawing/2014/main" id="{9705FDDA-7177-00B4-55AF-F7A5C929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35" y="1863801"/>
            <a:ext cx="785972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50000"/>
          <a:stretch/>
        </p:blipFill>
        <p:spPr bwMode="auto">
          <a:xfrm>
            <a:off x="1756012" y="1029876"/>
            <a:ext cx="8679976" cy="239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A3B2196-2F7C-5348-B96C-0F4E9DAF191C}"/>
              </a:ext>
            </a:extLst>
          </p:cNvPr>
          <p:cNvSpPr/>
          <p:nvPr/>
        </p:nvSpPr>
        <p:spPr>
          <a:xfrm>
            <a:off x="0" y="435516"/>
            <a:ext cx="4572000" cy="59436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bg1"/>
                </a:solidFill>
              </a:rPr>
              <a:t>LADO DIREITO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D2341B-B609-2E41-833E-D960817BB6E7}"/>
              </a:ext>
            </a:extLst>
          </p:cNvPr>
          <p:cNvSpPr txBox="1"/>
          <p:nvPr/>
        </p:nvSpPr>
        <p:spPr>
          <a:xfrm>
            <a:off x="3644759" y="4023360"/>
            <a:ext cx="3280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IMPORTANTE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Que tipo de cliente pretendemos atender?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Qual o Segmento de mercado?</a:t>
            </a:r>
          </a:p>
        </p:txBody>
      </p:sp>
    </p:spTree>
    <p:extLst>
      <p:ext uri="{BB962C8B-B14F-4D97-AF65-F5344CB8AC3E}">
        <p14:creationId xmlns:p14="http://schemas.microsoft.com/office/powerpoint/2010/main" val="90339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2A3B2196-2F7C-5348-B96C-0F4E9DAF191C}"/>
              </a:ext>
            </a:extLst>
          </p:cNvPr>
          <p:cNvSpPr/>
          <p:nvPr/>
        </p:nvSpPr>
        <p:spPr>
          <a:xfrm>
            <a:off x="0" y="435516"/>
            <a:ext cx="4572000" cy="59436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bg1"/>
                </a:solidFill>
              </a:rPr>
              <a:t>LADO DIREITO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A6B1E-7C18-46F0-BF36-E6EC96955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6" y="1283720"/>
            <a:ext cx="3733801" cy="21002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8DC74E-CE7D-44C1-A940-0D547507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5" y="3855279"/>
            <a:ext cx="3733801" cy="215606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868620D-2CA8-4382-A1BB-402A5AB1A284}"/>
              </a:ext>
            </a:extLst>
          </p:cNvPr>
          <p:cNvSpPr txBox="1"/>
          <p:nvPr/>
        </p:nvSpPr>
        <p:spPr>
          <a:xfrm>
            <a:off x="1607344" y="3453161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Massa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C4A902-4702-4EE2-82F7-F8D3FC5413CB}"/>
              </a:ext>
            </a:extLst>
          </p:cNvPr>
          <p:cNvSpPr txBox="1"/>
          <p:nvPr/>
        </p:nvSpPr>
        <p:spPr>
          <a:xfrm>
            <a:off x="1607344" y="6278564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Nicho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8EB9C26-A478-42DC-8382-13A347EFB9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5" r="2661" b="18104"/>
          <a:stretch/>
        </p:blipFill>
        <p:spPr>
          <a:xfrm>
            <a:off x="6299430" y="99694"/>
            <a:ext cx="3685659" cy="202212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1348AA2-4E4F-4323-ACCC-4374FBA675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1" b="7749"/>
          <a:stretch/>
        </p:blipFill>
        <p:spPr>
          <a:xfrm>
            <a:off x="6299430" y="2153051"/>
            <a:ext cx="3853895" cy="215606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B2914EF-EADD-4AE6-8878-FE9806914668}"/>
              </a:ext>
            </a:extLst>
          </p:cNvPr>
          <p:cNvSpPr txBox="1"/>
          <p:nvPr/>
        </p:nvSpPr>
        <p:spPr>
          <a:xfrm>
            <a:off x="7349309" y="6398185"/>
            <a:ext cx="45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Plataforma multifacetada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011E08-F615-41C2-A250-AF6DBD543DE8}"/>
              </a:ext>
            </a:extLst>
          </p:cNvPr>
          <p:cNvSpPr txBox="1"/>
          <p:nvPr/>
        </p:nvSpPr>
        <p:spPr>
          <a:xfrm>
            <a:off x="7662022" y="3906713"/>
            <a:ext cx="17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Diversificado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9576491-655C-48D6-BD50-2DC3F128A330}"/>
              </a:ext>
            </a:extLst>
          </p:cNvPr>
          <p:cNvSpPr txBox="1"/>
          <p:nvPr/>
        </p:nvSpPr>
        <p:spPr>
          <a:xfrm>
            <a:off x="7547722" y="2277169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Segmentado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BC8F84C-ABDE-45CD-B7F3-015D3254CD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96" y="4433236"/>
            <a:ext cx="3425529" cy="19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7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8098"/>
          <a:stretch/>
        </p:blipFill>
        <p:spPr bwMode="auto">
          <a:xfrm>
            <a:off x="1654639" y="1310185"/>
            <a:ext cx="8374732" cy="262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3984E0-F9BA-914D-B1E6-D1D976995757}"/>
              </a:ext>
            </a:extLst>
          </p:cNvPr>
          <p:cNvSpPr txBox="1"/>
          <p:nvPr/>
        </p:nvSpPr>
        <p:spPr>
          <a:xfrm>
            <a:off x="2965822" y="4282526"/>
            <a:ext cx="3280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IMPORTANTE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Pensar no tipo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Valor, qual problema podemos resolver para o nosso cliente?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ADA1F5-1768-2245-90E8-BCD18E83DFF8}"/>
              </a:ext>
            </a:extLst>
          </p:cNvPr>
          <p:cNvSpPr/>
          <p:nvPr/>
        </p:nvSpPr>
        <p:spPr>
          <a:xfrm>
            <a:off x="33913" y="486197"/>
            <a:ext cx="4572000" cy="59436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bg1"/>
                </a:solidFill>
              </a:rPr>
              <a:t>LADO DIREITO</a:t>
            </a:r>
          </a:p>
        </p:txBody>
      </p:sp>
    </p:spTree>
    <p:extLst>
      <p:ext uri="{BB962C8B-B14F-4D97-AF65-F5344CB8AC3E}">
        <p14:creationId xmlns:p14="http://schemas.microsoft.com/office/powerpoint/2010/main" val="287562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59412"/>
          <a:stretch/>
        </p:blipFill>
        <p:spPr bwMode="auto">
          <a:xfrm>
            <a:off x="2352783" y="359913"/>
            <a:ext cx="8209469" cy="226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84F322C-10D5-4C96-B764-95B5BAE4DFCB}"/>
              </a:ext>
            </a:extLst>
          </p:cNvPr>
          <p:cNvSpPr/>
          <p:nvPr/>
        </p:nvSpPr>
        <p:spPr>
          <a:xfrm>
            <a:off x="3067824" y="3225800"/>
            <a:ext cx="5040351" cy="22637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pt-BR" sz="2400" b="1" dirty="0">
                <a:latin typeface="Arial Narrow" panose="020B0606020202030204" pitchFamily="34" charset="0"/>
              </a:rPr>
              <a:t>1. Conscientização:</a:t>
            </a:r>
            <a:r>
              <a:rPr lang="pt-BR" sz="2400" dirty="0">
                <a:latin typeface="Arial Narrow" panose="020B0606020202030204" pitchFamily="34" charset="0"/>
              </a:rPr>
              <a:t> canais de publicidades</a:t>
            </a:r>
          </a:p>
          <a:p>
            <a:pPr lvl="0" algn="just"/>
            <a:r>
              <a:rPr lang="pt-BR" sz="2400" b="1" dirty="0">
                <a:latin typeface="Arial Narrow" panose="020B0606020202030204" pitchFamily="34" charset="0"/>
              </a:rPr>
              <a:t>2. Avaliação</a:t>
            </a:r>
            <a:r>
              <a:rPr lang="pt-BR" sz="2400" dirty="0">
                <a:latin typeface="Arial Narrow" panose="020B0606020202030204" pitchFamily="34" charset="0"/>
              </a:rPr>
              <a:t>: oferecer meios para que o cliente valide - como teste drive, versão </a:t>
            </a:r>
            <a:r>
              <a:rPr lang="pt-BR" sz="2400" dirty="0" err="1">
                <a:latin typeface="Arial Narrow" panose="020B0606020202030204" pitchFamily="34" charset="0"/>
              </a:rPr>
              <a:t>trial</a:t>
            </a:r>
            <a:r>
              <a:rPr lang="pt-BR" sz="2400" dirty="0">
                <a:latin typeface="Arial Narrow" panose="020B0606020202030204" pitchFamily="34" charset="0"/>
              </a:rPr>
              <a:t> (período de utilização gratuita) ou degustação;</a:t>
            </a:r>
          </a:p>
          <a:p>
            <a:pPr lvl="0" algn="just"/>
            <a:r>
              <a:rPr lang="pt-BR" sz="2400" b="1" dirty="0">
                <a:latin typeface="Arial Narrow" panose="020B0606020202030204" pitchFamily="34" charset="0"/>
              </a:rPr>
              <a:t>3. Compra</a:t>
            </a:r>
            <a:r>
              <a:rPr lang="pt-BR" sz="2400" dirty="0">
                <a:latin typeface="Arial Narrow" panose="020B0606020202030204" pitchFamily="34" charset="0"/>
              </a:rPr>
              <a:t>: seja pessoalmente, via internet ou telefone</a:t>
            </a:r>
          </a:p>
          <a:p>
            <a:pPr lvl="0" algn="just"/>
            <a:r>
              <a:rPr lang="pt-BR" sz="2400" b="1" dirty="0">
                <a:latin typeface="Arial Narrow" panose="020B0606020202030204" pitchFamily="34" charset="0"/>
              </a:rPr>
              <a:t>4. Canal de Entrega</a:t>
            </a:r>
          </a:p>
          <a:p>
            <a:pPr lvl="0" algn="just"/>
            <a:r>
              <a:rPr lang="pt-BR" sz="2400" b="1" dirty="0">
                <a:latin typeface="Arial Narrow" panose="020B0606020202030204" pitchFamily="34" charset="0"/>
              </a:rPr>
              <a:t>5. Pós-Venda</a:t>
            </a:r>
            <a:endParaRPr lang="pt-BR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2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61566"/>
          <a:stretch/>
        </p:blipFill>
        <p:spPr bwMode="auto">
          <a:xfrm>
            <a:off x="521946" y="291459"/>
            <a:ext cx="8800101" cy="194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4BA06F3-2F82-4182-A90F-D934994DB3B6}"/>
              </a:ext>
            </a:extLst>
          </p:cNvPr>
          <p:cNvSpPr/>
          <p:nvPr/>
        </p:nvSpPr>
        <p:spPr>
          <a:xfrm>
            <a:off x="3067824" y="3225800"/>
            <a:ext cx="5040351" cy="22637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Assistência pessoal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Assistência pessoal dedicada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Self-service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Serviços automatizados</a:t>
            </a:r>
          </a:p>
          <a:p>
            <a:pPr lvl="0" algn="just"/>
            <a:r>
              <a:rPr lang="pt-BR" sz="2400" dirty="0">
                <a:latin typeface="Arial Narrow" panose="020B0606020202030204" pitchFamily="34" charset="0"/>
              </a:rPr>
              <a:t>Comunidades</a:t>
            </a:r>
          </a:p>
          <a:p>
            <a:pPr lvl="0" algn="just"/>
            <a:r>
              <a:rPr lang="pt-BR" sz="2400" dirty="0" err="1">
                <a:latin typeface="Arial Narrow" panose="020B0606020202030204" pitchFamily="34" charset="0"/>
              </a:rPr>
              <a:t>Co-criação</a:t>
            </a:r>
            <a:endParaRPr lang="pt-BR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4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2460</TotalTime>
  <Words>334</Words>
  <Application>Microsoft Office PowerPoint</Application>
  <PresentationFormat>Widescreen</PresentationFormat>
  <Paragraphs>102</Paragraphs>
  <Slides>16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Avenir Book</vt:lpstr>
      <vt:lpstr>Calibri</vt:lpstr>
      <vt:lpstr>Calibri Light</vt:lpstr>
      <vt:lpstr>Century Gothic</vt:lpstr>
      <vt:lpstr>Trebuchet MS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LUCRO BRUTO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Patricia Mari Matsuda</cp:lastModifiedBy>
  <cp:revision>348</cp:revision>
  <dcterms:created xsi:type="dcterms:W3CDTF">2014-11-22T12:43:39Z</dcterms:created>
  <dcterms:modified xsi:type="dcterms:W3CDTF">2023-02-19T23:44:50Z</dcterms:modified>
</cp:coreProperties>
</file>