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7"/>
  </p:notesMasterIdLst>
  <p:sldIdLst>
    <p:sldId id="256" r:id="rId3"/>
    <p:sldId id="262" r:id="rId4"/>
    <p:sldId id="265" r:id="rId5"/>
    <p:sldId id="267" r:id="rId6"/>
  </p:sldIdLst>
  <p:sldSz cx="20104100" cy="14204950"/>
  <p:notesSz cx="9872663" cy="6797675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22" autoAdjust="0"/>
  </p:normalViewPr>
  <p:slideViewPr>
    <p:cSldViewPr>
      <p:cViewPr varScale="1">
        <p:scale>
          <a:sx n="30" d="100"/>
          <a:sy n="30" d="100"/>
        </p:scale>
        <p:origin x="12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62" cy="341099"/>
          </a:xfrm>
          <a:prstGeom prst="rect">
            <a:avLst/>
          </a:prstGeom>
        </p:spPr>
        <p:txBody>
          <a:bodyPr vert="horz" lIns="44422" tIns="22211" rIns="44422" bIns="22211" rtlCol="0"/>
          <a:lstStyle>
            <a:lvl1pPr algn="l">
              <a:defRPr sz="6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591963" y="0"/>
            <a:ext cx="4278362" cy="341099"/>
          </a:xfrm>
          <a:prstGeom prst="rect">
            <a:avLst/>
          </a:prstGeom>
        </p:spPr>
        <p:txBody>
          <a:bodyPr vert="horz" lIns="44422" tIns="22211" rIns="44422" bIns="22211" rtlCol="0"/>
          <a:lstStyle>
            <a:lvl1pPr algn="r">
              <a:defRPr sz="600"/>
            </a:lvl1pPr>
          </a:lstStyle>
          <a:p>
            <a:fld id="{01D07008-6A8C-476B-ABEA-EDE942DEF9F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313113" y="849313"/>
            <a:ext cx="324643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4422" tIns="22211" rIns="44422" bIns="2221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86955" y="3271210"/>
            <a:ext cx="7898754" cy="2677135"/>
          </a:xfrm>
          <a:prstGeom prst="rect">
            <a:avLst/>
          </a:prstGeom>
        </p:spPr>
        <p:txBody>
          <a:bodyPr vert="horz" lIns="44422" tIns="22211" rIns="44422" bIns="2221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456576"/>
            <a:ext cx="4278362" cy="341099"/>
          </a:xfrm>
          <a:prstGeom prst="rect">
            <a:avLst/>
          </a:prstGeom>
        </p:spPr>
        <p:txBody>
          <a:bodyPr vert="horz" lIns="44422" tIns="22211" rIns="44422" bIns="22211" rtlCol="0" anchor="b"/>
          <a:lstStyle>
            <a:lvl1pPr algn="l">
              <a:defRPr sz="6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591963" y="6456576"/>
            <a:ext cx="4278362" cy="341099"/>
          </a:xfrm>
          <a:prstGeom prst="rect">
            <a:avLst/>
          </a:prstGeom>
        </p:spPr>
        <p:txBody>
          <a:bodyPr vert="horz" lIns="44422" tIns="22211" rIns="44422" bIns="22211" rtlCol="0" anchor="b"/>
          <a:lstStyle>
            <a:lvl1pPr algn="r">
              <a:defRPr sz="600"/>
            </a:lvl1pPr>
          </a:lstStyle>
          <a:p>
            <a:fld id="{3D877184-E8B3-40C7-B55B-C9A9242EA6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88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D5E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6913" y="2579609"/>
            <a:ext cx="5767705" cy="559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4141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54772"/>
            <a:ext cx="14072870" cy="3551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024B5-8B3F-FE33-08DE-886D6ED1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6283"/>
            <a:ext cx="17339786" cy="274563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379389-7893-6A66-48E8-5B4A22BE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3482187"/>
            <a:ext cx="8504976" cy="1706566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3D39E4-2B64-DD17-3E46-FF6E129F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5188753"/>
            <a:ext cx="8504976" cy="763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DC4674-676D-6626-2D70-83FC2D7D9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3482187"/>
            <a:ext cx="8546861" cy="1706566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CD4F97-878A-E38F-F81E-24BD32A66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5188753"/>
            <a:ext cx="8546861" cy="76318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6F83EE-E17B-DD8F-24C4-234B99D9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F4DB74-6592-7664-C0C4-CCC67305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546863-1A70-45CA-FB1B-AAA6F30F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71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B0154-0AC4-2DF7-5084-32824731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31729A-E98F-977A-DC37-C79852A1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6F787E-2612-05D6-9622-9162B0EB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0C8D99-96C1-68D9-DAD0-01CF7D00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9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B5DF0-D8DC-3D58-E7E5-98EFE721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D9A395-EAF0-60FF-FD28-7EBEB983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A82B8A-B50C-31E7-848D-2B43DBF4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810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C6A8C-985E-CB70-37D1-BD0CFF2A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946997"/>
            <a:ext cx="6484095" cy="331448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286A80-0F64-BFFC-DD03-AC8D1648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2045251"/>
            <a:ext cx="10177701" cy="10094721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3AD91B-4A6C-08A1-F585-49303CC6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4261485"/>
            <a:ext cx="6484095" cy="7894928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036A9-19DD-C35B-68AE-4A630C8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1E8C1D-64DE-3DAC-70BE-334E25B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265A70-A908-0A4B-BCE0-E74360CD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521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43698-1EE1-9770-8C83-2212FB93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946997"/>
            <a:ext cx="6484095" cy="331448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FC719A-315D-ECA3-F58E-61FF634FF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2045251"/>
            <a:ext cx="10177701" cy="10094721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06BF4-F08C-9B2C-02CB-57BBC14D9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4261485"/>
            <a:ext cx="6484095" cy="7894928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E47C2D-2A0E-88B9-63BD-B998654D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F65E3B-701C-CC51-A558-2625572A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4C313-EE20-29D1-DB3C-D6FF01D2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72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84B55-6BB7-151F-B4D3-A65DED4B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3D463F-0BC6-46FE-7E9B-7BFF77AF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30250E-36E2-B5AA-322F-6B90E5E5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E53139-3533-32AE-D25E-C29509FC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0F6CC-EC6A-C3CA-99D5-629CBCFB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52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3E7AE6-886C-D29D-4EF8-26FBDDFD6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756282"/>
            <a:ext cx="4334947" cy="12038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0B86D2-8DCE-7BA5-AE99-D0B145E4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756282"/>
            <a:ext cx="12753538" cy="12038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0239D-4AE4-48CD-9931-A48BEB1E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4F156B-7B0C-2C4E-C0C0-89D152CA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BA926-4D29-3FB6-285A-F7956EC1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62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4141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3465" cy="14199235"/>
          </a:xfrm>
          <a:custGeom>
            <a:avLst/>
            <a:gdLst/>
            <a:ahLst/>
            <a:cxnLst/>
            <a:rect l="l" t="t" r="r" b="b"/>
            <a:pathLst>
              <a:path w="20103465" h="14199235">
                <a:moveTo>
                  <a:pt x="20103045" y="0"/>
                </a:moveTo>
                <a:lnTo>
                  <a:pt x="0" y="0"/>
                </a:lnTo>
                <a:lnTo>
                  <a:pt x="0" y="14198941"/>
                </a:lnTo>
                <a:lnTo>
                  <a:pt x="20103045" y="14198941"/>
                </a:lnTo>
                <a:lnTo>
                  <a:pt x="20103045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43997" y="1151803"/>
            <a:ext cx="19410045" cy="12075795"/>
          </a:xfrm>
          <a:custGeom>
            <a:avLst/>
            <a:gdLst/>
            <a:ahLst/>
            <a:cxnLst/>
            <a:rect l="l" t="t" r="r" b="b"/>
            <a:pathLst>
              <a:path w="19410045" h="12075794">
                <a:moveTo>
                  <a:pt x="19409546" y="0"/>
                </a:moveTo>
                <a:lnTo>
                  <a:pt x="0" y="0"/>
                </a:lnTo>
                <a:lnTo>
                  <a:pt x="0" y="12075496"/>
                </a:lnTo>
                <a:lnTo>
                  <a:pt x="19409546" y="12075496"/>
                </a:lnTo>
                <a:lnTo>
                  <a:pt x="19409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4141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3267138"/>
            <a:ext cx="8745284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4141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916B8-D17E-C58B-8890-D1BF50D73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2324746"/>
            <a:ext cx="15078075" cy="4945427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2DC8F-3743-1489-97CE-2EFB054CD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7460888"/>
            <a:ext cx="15078075" cy="34295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82134-73A4-6FB6-2EFC-545F417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4EEC0-4B19-0CFE-82B7-E58B0EE9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D27B5-F558-B785-12C1-ECD5959D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65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DCC1E-FB10-9DB6-E57A-964ADDD4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D6F1BA-3D17-768B-01BF-4AEF401E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CD784-4509-92F8-F4D1-EA19FD39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27E04C-9957-2D8B-D090-FEC3E771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493FBD-8631-C78E-A114-A36110D2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1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DDB1E-2EB6-88D3-C135-EAA24B1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3541375"/>
            <a:ext cx="17339786" cy="5908864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489E65-A8FD-B800-3087-1B7C7919B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9506139"/>
            <a:ext cx="17339786" cy="3107332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97843E-4DFB-B159-4D6C-4857E5D2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D6765F-628A-4FC9-10F8-EE522C15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643D4-6896-7C6C-7439-ACE78A3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12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C29A-30AB-FAA6-8DA7-8E4F972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9C37E-977A-5C5B-18D2-37AE8CCB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781410"/>
            <a:ext cx="8544243" cy="90129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47084-AE71-96A7-024E-A54178CA3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781410"/>
            <a:ext cx="8544243" cy="901291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A247C9-CE9C-12F5-F924-EF607B43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BF4CBC-40EA-936A-FA61-11001346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57F0B-A471-CD1A-7777-33AE436B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8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3465" cy="14199235"/>
          </a:xfrm>
          <a:custGeom>
            <a:avLst/>
            <a:gdLst/>
            <a:ahLst/>
            <a:cxnLst/>
            <a:rect l="l" t="t" r="r" b="b"/>
            <a:pathLst>
              <a:path w="20103465" h="14199235">
                <a:moveTo>
                  <a:pt x="20103045" y="0"/>
                </a:moveTo>
                <a:lnTo>
                  <a:pt x="0" y="0"/>
                </a:lnTo>
                <a:lnTo>
                  <a:pt x="0" y="14198941"/>
                </a:lnTo>
                <a:lnTo>
                  <a:pt x="20103045" y="14198941"/>
                </a:lnTo>
                <a:lnTo>
                  <a:pt x="20103045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10" y="213976"/>
            <a:ext cx="10970260" cy="633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41414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67138"/>
            <a:ext cx="18093690" cy="93752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10604"/>
            <a:ext cx="6433312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10604"/>
            <a:ext cx="4623943" cy="7102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162C02-73A1-1EA4-FA33-10656105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756283"/>
            <a:ext cx="17339786" cy="274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345FB7-0F7B-7847-E4A5-4511CAD6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781410"/>
            <a:ext cx="17339786" cy="90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33BD53-F3B5-B944-1AC7-5DDD75382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3165885"/>
            <a:ext cx="4523423" cy="75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E925B-9679-4FAC-9BD4-05C867C2EF62}" type="datetimeFigureOut">
              <a:rPr lang="pt-BR" smtClean="0"/>
              <a:t>02/08/2023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92C77-5307-C9EF-F640-BCDCD2D8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3165885"/>
            <a:ext cx="6785134" cy="75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A0991-28ED-C6A4-3EE7-E6CD46201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3165885"/>
            <a:ext cx="4523423" cy="756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8002F-2154-49B0-AECE-4EB431E59C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427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2CAEC-D4F8-7669-82C8-A6B5BAB43D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596" dirty="0"/>
              <a:t>Storytelling e inspiração empreendedora</a:t>
            </a:r>
            <a:br>
              <a:rPr lang="pt-BR" sz="6596" dirty="0"/>
            </a:br>
            <a:r>
              <a:rPr lang="pt-BR" sz="6596" dirty="0"/>
              <a:t>Checkpoint 3</a:t>
            </a:r>
            <a:br>
              <a:rPr lang="pt-BR" sz="6596" dirty="0"/>
            </a:br>
            <a:endParaRPr lang="pt-BR" sz="6596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B8E3A5-1817-D811-EDAA-57F8AC082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Turma:</a:t>
            </a:r>
          </a:p>
          <a:p>
            <a:pPr algn="l"/>
            <a:r>
              <a:rPr lang="pt-BR" dirty="0"/>
              <a:t>Aluno (individual):</a:t>
            </a:r>
          </a:p>
        </p:txBody>
      </p:sp>
    </p:spTree>
    <p:extLst>
      <p:ext uri="{BB962C8B-B14F-4D97-AF65-F5344CB8AC3E}">
        <p14:creationId xmlns:p14="http://schemas.microsoft.com/office/powerpoint/2010/main" val="243781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997" y="1151803"/>
            <a:ext cx="19410045" cy="12075795"/>
          </a:xfrm>
          <a:custGeom>
            <a:avLst/>
            <a:gdLst/>
            <a:ahLst/>
            <a:cxnLst/>
            <a:rect l="l" t="t" r="r" b="b"/>
            <a:pathLst>
              <a:path w="19410045" h="12075794">
                <a:moveTo>
                  <a:pt x="19409546" y="0"/>
                </a:moveTo>
                <a:lnTo>
                  <a:pt x="0" y="0"/>
                </a:lnTo>
                <a:lnTo>
                  <a:pt x="0" y="12075496"/>
                </a:lnTo>
                <a:lnTo>
                  <a:pt x="19409546" y="12075496"/>
                </a:lnTo>
                <a:lnTo>
                  <a:pt x="194095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615" dirty="0"/>
              <a:t>COMMUNICATION</a:t>
            </a:r>
            <a:r>
              <a:rPr sz="3950" spc="105" dirty="0"/>
              <a:t> </a:t>
            </a:r>
            <a:r>
              <a:rPr sz="3950" spc="560" dirty="0"/>
              <a:t>MATRIX</a:t>
            </a:r>
            <a:endParaRPr sz="39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2951" y="3858234"/>
            <a:ext cx="6667221" cy="6667221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3164"/>
              </p:ext>
            </p:extLst>
          </p:nvPr>
        </p:nvGraphicFramePr>
        <p:xfrm>
          <a:off x="339150" y="1143245"/>
          <a:ext cx="19410680" cy="1207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6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6945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400" spc="31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PEOPLE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  <a:p>
                      <a:pPr marL="339725">
                        <a:lnSpc>
                          <a:spcPts val="1730"/>
                        </a:lnSpc>
                        <a:spcBef>
                          <a:spcPts val="1000"/>
                        </a:spcBef>
                      </a:pPr>
                      <a:r>
                        <a:rPr sz="2400" b="1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contact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engage?</a:t>
                      </a:r>
                      <a:endParaRPr lang="pt-BR" sz="2400" b="1" spc="110" dirty="0">
                        <a:solidFill>
                          <a:srgbClr val="414142"/>
                        </a:solidFill>
                        <a:latin typeface="Calibri"/>
                        <a:cs typeface="Calibri"/>
                      </a:endParaRPr>
                    </a:p>
                    <a:p>
                      <a:pPr marL="339725">
                        <a:lnSpc>
                          <a:spcPts val="1730"/>
                        </a:lnSpc>
                        <a:spcBef>
                          <a:spcPts val="1000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9725">
                        <a:lnSpc>
                          <a:spcPts val="1730"/>
                        </a:lnSpc>
                      </a:pP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contacts,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influencers,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opinion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makers,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39725" marR="2724785">
                        <a:lnSpc>
                          <a:spcPct val="100699"/>
                        </a:lnSpc>
                        <a:spcBef>
                          <a:spcPts val="50"/>
                        </a:spcBef>
                      </a:pP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experts,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journalists,</a:t>
                      </a: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influence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centers, 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communities,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representatives, </a:t>
                      </a: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managers,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etc.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86385" marB="0">
                    <a:lnL w="19050">
                      <a:solidFill>
                        <a:srgbClr val="414142"/>
                      </a:solidFill>
                      <a:prstDash val="solid"/>
                    </a:lnL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34861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30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WILDCARD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  <a:p>
                      <a:pPr marL="348615" algn="ctr">
                        <a:lnSpc>
                          <a:spcPts val="1520"/>
                        </a:lnSpc>
                        <a:spcBef>
                          <a:spcPts val="1000"/>
                        </a:spcBef>
                      </a:pPr>
                      <a:r>
                        <a:rPr sz="2400" b="1" spc="1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Add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here</a:t>
                      </a:r>
                      <a:r>
                        <a:rPr sz="2400" b="1" spc="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whatever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53695" algn="r">
                        <a:lnSpc>
                          <a:spcPct val="100000"/>
                        </a:lnSpc>
                        <a:spcBef>
                          <a:spcPts val="2255"/>
                        </a:spcBef>
                      </a:pPr>
                      <a:r>
                        <a:rPr sz="2400" spc="25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EVENTS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  <a:p>
                      <a:pPr marR="35369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organize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lang="pt-BR" sz="2400" b="1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r </a:t>
                      </a:r>
                      <a:r>
                        <a:rPr sz="2400" b="1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participate? </a:t>
                      </a:r>
                      <a:endParaRPr lang="pt-BR" sz="2400" b="1" spc="105" dirty="0">
                        <a:solidFill>
                          <a:srgbClr val="414142"/>
                        </a:solidFill>
                        <a:latin typeface="Calibri"/>
                        <a:cs typeface="Calibri"/>
                      </a:endParaRPr>
                    </a:p>
                    <a:p>
                      <a:pPr marL="3617595" marR="353060" indent="1767205" algn="r">
                        <a:lnSpc>
                          <a:spcPct val="99400"/>
                        </a:lnSpc>
                        <a:spcBef>
                          <a:spcPts val="70"/>
                        </a:spcBef>
                      </a:pP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24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events,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forums,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trainings,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events,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webinars,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86385" marB="0"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8215"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2400" spc="30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CHANNELS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  <a:p>
                      <a:pPr marL="339725" marR="2424430">
                        <a:lnSpc>
                          <a:spcPct val="100400"/>
                        </a:lnSpc>
                        <a:spcBef>
                          <a:spcPts val="980"/>
                        </a:spcBef>
                      </a:pP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channels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r>
                        <a:rPr sz="2400" b="1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activate?</a:t>
                      </a:r>
                      <a:endParaRPr lang="pt-BR" sz="2400" b="1" spc="110" dirty="0">
                        <a:solidFill>
                          <a:srgbClr val="414142"/>
                        </a:solidFill>
                        <a:latin typeface="Calibri"/>
                        <a:cs typeface="Calibri"/>
                      </a:endParaRPr>
                    </a:p>
                    <a:p>
                      <a:pPr marL="339725" marR="2424430">
                        <a:lnSpc>
                          <a:spcPct val="100400"/>
                        </a:lnSpc>
                        <a:spcBef>
                          <a:spcPts val="980"/>
                        </a:spcBef>
                      </a:pP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Es: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social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networks,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personal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website, 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marketplaces,</a:t>
                      </a: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new</a:t>
                      </a:r>
                      <a:r>
                        <a:rPr sz="24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offices</a:t>
                      </a:r>
                      <a:r>
                        <a:rPr sz="24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branches, </a:t>
                      </a:r>
                      <a:r>
                        <a:rPr sz="24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4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service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types,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94640" marB="0">
                    <a:lnL w="19050">
                      <a:solidFill>
                        <a:srgbClr val="414142"/>
                      </a:solidFill>
                      <a:prstDash val="solid"/>
                    </a:lnL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44420" marR="1987550" algn="ctr">
                        <a:lnSpc>
                          <a:spcPct val="101200"/>
                        </a:lnSpc>
                        <a:spcBef>
                          <a:spcPts val="80"/>
                        </a:spcBef>
                      </a:pPr>
                      <a:r>
                        <a:rPr sz="2400" b="1" spc="1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comes</a:t>
                      </a:r>
                      <a:r>
                        <a:rPr sz="2400" b="1" spc="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b="1" spc="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mind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but </a:t>
                      </a:r>
                      <a:r>
                        <a:rPr sz="2400" b="1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doesn’t</a:t>
                      </a:r>
                      <a:r>
                        <a:rPr sz="2400" b="1" spc="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fit</a:t>
                      </a:r>
                      <a:r>
                        <a:rPr sz="2400" b="1" spc="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b="1" spc="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400" b="1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others</a:t>
                      </a:r>
                      <a:r>
                        <a:rPr sz="2400" b="1" spc="1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blocks.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10160" marB="0"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07230">
                        <a:lnSpc>
                          <a:spcPct val="100000"/>
                        </a:lnSpc>
                        <a:spcBef>
                          <a:spcPts val="2320"/>
                        </a:spcBef>
                      </a:pPr>
                      <a:r>
                        <a:rPr sz="2400" spc="26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CONTENTS</a:t>
                      </a:r>
                      <a:endParaRPr sz="2400" dirty="0">
                        <a:latin typeface="Verdana"/>
                        <a:cs typeface="Verdana"/>
                      </a:endParaRPr>
                    </a:p>
                    <a:p>
                      <a:pPr marR="36068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could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1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2400" b="1" spc="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and/or</a:t>
                      </a:r>
                      <a:r>
                        <a:rPr sz="2400" b="1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deliver?</a:t>
                      </a:r>
                      <a:endParaRPr lang="pt-BR" sz="2400" b="1" spc="80" dirty="0">
                        <a:solidFill>
                          <a:srgbClr val="414142"/>
                        </a:solidFill>
                        <a:latin typeface="Calibri"/>
                        <a:cs typeface="Calibri"/>
                      </a:endParaRPr>
                    </a:p>
                    <a:p>
                      <a:pPr marR="360680" algn="r">
                        <a:lnSpc>
                          <a:spcPts val="1739"/>
                        </a:lnSpc>
                        <a:spcBef>
                          <a:spcPts val="985"/>
                        </a:spcBef>
                      </a:pP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R="360045" algn="r">
                        <a:lnSpc>
                          <a:spcPts val="1739"/>
                        </a:lnSpc>
                      </a:pPr>
                      <a:r>
                        <a:rPr sz="24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Articles,</a:t>
                      </a:r>
                      <a:r>
                        <a:rPr sz="24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infographics,</a:t>
                      </a:r>
                      <a:r>
                        <a:rPr sz="24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researches,</a:t>
                      </a:r>
                      <a:r>
                        <a:rPr sz="24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whitepapers,</a:t>
                      </a:r>
                      <a:r>
                        <a:rPr sz="24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guides,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R="36004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books,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publications,</a:t>
                      </a:r>
                      <a:r>
                        <a:rPr sz="24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slides,</a:t>
                      </a:r>
                      <a:r>
                        <a:rPr sz="24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etc.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294640" marB="0"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174545" y="357345"/>
            <a:ext cx="5582920" cy="4527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319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970"/>
              </a:spcBef>
            </a:pPr>
            <a:r>
              <a:rPr sz="1300" b="1" spc="85" dirty="0">
                <a:solidFill>
                  <a:srgbClr val="908D8D"/>
                </a:solidFill>
                <a:latin typeface="Calibri"/>
                <a:cs typeface="Calibri"/>
              </a:rPr>
              <a:t>Goal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74545" y="357345"/>
            <a:ext cx="5582920" cy="452755"/>
          </a:xfrm>
          <a:custGeom>
            <a:avLst/>
            <a:gdLst/>
            <a:ahLst/>
            <a:cxnLst/>
            <a:rect l="l" t="t" r="r" b="b"/>
            <a:pathLst>
              <a:path w="5582919" h="452755">
                <a:moveTo>
                  <a:pt x="5582749" y="0"/>
                </a:moveTo>
                <a:lnTo>
                  <a:pt x="0" y="0"/>
                </a:lnTo>
                <a:lnTo>
                  <a:pt x="0" y="452215"/>
                </a:lnTo>
                <a:lnTo>
                  <a:pt x="5582749" y="452215"/>
                </a:lnTo>
                <a:lnTo>
                  <a:pt x="55827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600" dirty="0"/>
              <a:t>NETWORKING</a:t>
            </a:r>
            <a:r>
              <a:rPr sz="3950" spc="110" dirty="0"/>
              <a:t> </a:t>
            </a:r>
            <a:r>
              <a:rPr sz="3950" spc="434" dirty="0"/>
              <a:t>CANVAS</a:t>
            </a:r>
            <a:endParaRPr sz="39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49725"/>
              </p:ext>
            </p:extLst>
          </p:nvPr>
        </p:nvGraphicFramePr>
        <p:xfrm>
          <a:off x="338870" y="1143245"/>
          <a:ext cx="19410044" cy="1207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9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D2D4D5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50" spc="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PERSONAL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50" spc="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CAREER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50" spc="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BUSINESS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15875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545"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50" spc="229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DEVELOP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20955" marB="0" vert="vert27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2000" spc="31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PERSONAL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26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GROWTH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956310" marR="911860" indent="635" algn="ctr">
                        <a:lnSpc>
                          <a:spcPct val="101200"/>
                        </a:lnSpc>
                        <a:spcBef>
                          <a:spcPts val="965"/>
                        </a:spcBef>
                      </a:pPr>
                      <a:r>
                        <a:rPr sz="2000" spc="10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give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advice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life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9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5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periods.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Mentors</a:t>
                      </a:r>
                      <a:r>
                        <a:rPr sz="2000" spc="5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2000" spc="1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3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become</a:t>
                      </a:r>
                      <a:r>
                        <a:rPr sz="2000" spc="4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sz="2000" spc="40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5" dirty="0">
                          <a:solidFill>
                            <a:srgbClr val="414141"/>
                          </a:solidFill>
                          <a:latin typeface="Calibri"/>
                          <a:cs typeface="Calibri"/>
                        </a:rPr>
                        <a:t>person.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spc="31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PROFESSIONAL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26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GROWTH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961390" marR="938530" algn="ctr">
                        <a:lnSpc>
                          <a:spcPct val="101200"/>
                        </a:lnSpc>
                        <a:spcBef>
                          <a:spcPts val="965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develop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professionally.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Those who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challenge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decisions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give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1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sense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purpose.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2000" spc="31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OPPORTUNITIES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39165" marR="899794" indent="-1270" algn="ctr">
                        <a:lnSpc>
                          <a:spcPct val="101200"/>
                        </a:lnSpc>
                        <a:spcBef>
                          <a:spcPts val="965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potentially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activate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work/business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opportunities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you.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Contacts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introduce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hiring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managers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clients.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50" spc="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BOOST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20955" marB="0" vert="vert27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7465" algn="ctr">
                        <a:lnSpc>
                          <a:spcPct val="100000"/>
                        </a:lnSpc>
                      </a:pPr>
                      <a:r>
                        <a:rPr sz="2000" spc="325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WELLBEING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871219" marR="825500" indent="-635" algn="ctr">
                        <a:lnSpc>
                          <a:spcPct val="101200"/>
                        </a:lnSpc>
                        <a:spcBef>
                          <a:spcPts val="965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balance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private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professional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lives,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engaging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beyond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(sports,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hobbies,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arts,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causes,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religion,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etc.).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6195" algn="ctr">
                        <a:lnSpc>
                          <a:spcPts val="1720"/>
                        </a:lnSpc>
                      </a:pP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Friends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whom</a:t>
                      </a:r>
                      <a:r>
                        <a:rPr sz="2000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yourself.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2000" spc="31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PROFESSIONAL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2000" spc="29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ENERGY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900430" marR="876935" indent="635" algn="ctr">
                        <a:lnSpc>
                          <a:spcPct val="100400"/>
                        </a:lnSpc>
                        <a:spcBef>
                          <a:spcPts val="980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give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strength,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person,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give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energy,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emotionally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bad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times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work.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Those who</a:t>
                      </a:r>
                      <a:r>
                        <a:rPr sz="2000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back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track.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9845" algn="ctr">
                        <a:lnSpc>
                          <a:spcPct val="100000"/>
                        </a:lnSpc>
                      </a:pPr>
                      <a:r>
                        <a:rPr sz="2000" spc="33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INFLUENCE</a:t>
                      </a:r>
                      <a:endParaRPr sz="2000">
                        <a:latin typeface="Verdana"/>
                        <a:cs typeface="Verdana"/>
                      </a:endParaRPr>
                    </a:p>
                    <a:p>
                      <a:pPr marL="909955" marR="871219" algn="ctr">
                        <a:lnSpc>
                          <a:spcPct val="100400"/>
                        </a:lnSpc>
                        <a:spcBef>
                          <a:spcPts val="980"/>
                        </a:spcBef>
                      </a:pP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Well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connected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gain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influence,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legitimacy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“political”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support.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will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make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introductions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certain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contexts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spc="1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hubs</a:t>
                      </a:r>
                      <a:r>
                        <a:rPr sz="2000" spc="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influence.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50" spc="2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LEARN</a:t>
                      </a:r>
                      <a:endParaRPr sz="1850">
                        <a:latin typeface="Verdana"/>
                        <a:cs typeface="Verdana"/>
                      </a:endParaRPr>
                    </a:p>
                  </a:txBody>
                  <a:tcPr marL="0" marR="0" marT="20955" marB="0" vert="vert27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000" spc="32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NEGATIVITY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882015" marR="836930" algn="ctr">
                        <a:lnSpc>
                          <a:spcPct val="100699"/>
                        </a:lnSpc>
                        <a:spcBef>
                          <a:spcPts val="975"/>
                        </a:spcBef>
                      </a:pP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Toxic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individuals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affect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negatively,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cause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stress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waste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time.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take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up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too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much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shouldn't.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Sometimes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such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offer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opportunities...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000" spc="27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FUTURE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1459865" marR="1437640" indent="635" algn="ctr">
                        <a:lnSpc>
                          <a:spcPct val="100699"/>
                        </a:lnSpc>
                        <a:spcBef>
                          <a:spcPts val="975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fresh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ideas </a:t>
                      </a:r>
                      <a:r>
                        <a:rPr sz="2000" spc="12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trends.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Those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inspire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innovate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yourself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professionally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help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define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future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career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path.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R="64769" algn="ctr">
                        <a:lnSpc>
                          <a:spcPct val="100000"/>
                        </a:lnSpc>
                        <a:spcBef>
                          <a:spcPts val="2345"/>
                        </a:spcBef>
                      </a:pPr>
                      <a:r>
                        <a:rPr sz="2000" spc="310" dirty="0">
                          <a:solidFill>
                            <a:srgbClr val="414142"/>
                          </a:solidFill>
                          <a:latin typeface="Verdana"/>
                          <a:cs typeface="Verdana"/>
                        </a:rPr>
                        <a:t>INSIGHTS</a:t>
                      </a:r>
                      <a:endParaRPr sz="2000" dirty="0">
                        <a:latin typeface="Verdana"/>
                        <a:cs typeface="Verdana"/>
                      </a:endParaRPr>
                    </a:p>
                    <a:p>
                      <a:pPr marL="746125" marR="809625" algn="ctr">
                        <a:lnSpc>
                          <a:spcPct val="100699"/>
                        </a:lnSpc>
                        <a:spcBef>
                          <a:spcPts val="975"/>
                        </a:spcBef>
                      </a:pP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give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market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you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in,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mentoring,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sense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making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spc="13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2000" spc="4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2000" spc="5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projects.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Contacts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6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5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8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industries </a:t>
                      </a:r>
                      <a:r>
                        <a:rPr sz="2000" spc="10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2000" spc="45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inspire</a:t>
                      </a:r>
                      <a:r>
                        <a:rPr sz="2000" spc="60" dirty="0">
                          <a:solidFill>
                            <a:srgbClr val="414142"/>
                          </a:solidFill>
                          <a:latin typeface="Calibri"/>
                          <a:cs typeface="Calibri"/>
                        </a:rPr>
                        <a:t> innovation.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414142"/>
                      </a:solidFill>
                      <a:prstDash val="solid"/>
                    </a:lnL>
                    <a:lnR w="19050">
                      <a:solidFill>
                        <a:srgbClr val="414142"/>
                      </a:solidFill>
                      <a:prstDash val="solid"/>
                    </a:lnR>
                    <a:lnT w="19050">
                      <a:solidFill>
                        <a:srgbClr val="414142"/>
                      </a:solidFill>
                      <a:prstDash val="solid"/>
                    </a:lnT>
                    <a:lnB w="19050">
                      <a:solidFill>
                        <a:srgbClr val="414142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65862" y="963833"/>
            <a:ext cx="406400" cy="509905"/>
          </a:xfrm>
          <a:custGeom>
            <a:avLst/>
            <a:gdLst/>
            <a:ahLst/>
            <a:cxnLst/>
            <a:rect l="l" t="t" r="r" b="b"/>
            <a:pathLst>
              <a:path w="406400" h="509905">
                <a:moveTo>
                  <a:pt x="406151" y="0"/>
                </a:moveTo>
                <a:lnTo>
                  <a:pt x="0" y="0"/>
                </a:lnTo>
                <a:lnTo>
                  <a:pt x="0" y="509568"/>
                </a:lnTo>
                <a:lnTo>
                  <a:pt x="406151" y="509568"/>
                </a:lnTo>
                <a:lnTo>
                  <a:pt x="406151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0684" y="13428037"/>
            <a:ext cx="19246366" cy="511037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R="5080" algn="just">
              <a:spcAft>
                <a:spcPts val="600"/>
              </a:spcAft>
            </a:pPr>
            <a:r>
              <a:rPr sz="1600" b="1" dirty="0">
                <a:solidFill>
                  <a:srgbClr val="414141"/>
                </a:solidFill>
                <a:latin typeface="Calibri"/>
                <a:cs typeface="Calibri"/>
              </a:rPr>
              <a:t>Instructions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:</a:t>
            </a:r>
            <a:r>
              <a:rPr sz="1600" spc="1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based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on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how</a:t>
            </a:r>
            <a:r>
              <a:rPr sz="1600" spc="1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much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they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1"/>
                </a:solidFill>
                <a:latin typeface="Calibri"/>
                <a:cs typeface="Calibri"/>
              </a:rPr>
              <a:t>currently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support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you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both</a:t>
            </a:r>
            <a:r>
              <a:rPr sz="1600" spc="1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1600" spc="1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work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1600" spc="13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life,</a:t>
            </a:r>
            <a:r>
              <a:rPr sz="1600" spc="14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evaluate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people</a:t>
            </a:r>
            <a:r>
              <a:rPr sz="1600" spc="13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600" spc="1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1600" spc="12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1"/>
                </a:solidFill>
                <a:latin typeface="Calibri"/>
                <a:cs typeface="Calibri"/>
              </a:rPr>
              <a:t>current </a:t>
            </a:r>
            <a:r>
              <a:rPr sz="1600" spc="45" dirty="0">
                <a:solidFill>
                  <a:srgbClr val="414141"/>
                </a:solidFill>
                <a:latin typeface="Calibri"/>
                <a:cs typeface="Calibri"/>
              </a:rPr>
              <a:t>network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and </a:t>
            </a:r>
            <a:r>
              <a:rPr sz="1600" spc="45" dirty="0">
                <a:solidFill>
                  <a:srgbClr val="414141"/>
                </a:solidFill>
                <a:latin typeface="Calibri"/>
                <a:cs typeface="Calibri"/>
              </a:rPr>
              <a:t>distribute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them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to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their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respective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1"/>
                </a:solidFill>
                <a:latin typeface="Calibri"/>
                <a:cs typeface="Calibri"/>
              </a:rPr>
              <a:t>blocks.</a:t>
            </a:r>
            <a:r>
              <a:rPr lang="pt-BR" sz="1600" spc="4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Next,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based</a:t>
            </a:r>
            <a:r>
              <a:rPr sz="1600" spc="10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on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priorities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determined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by</a:t>
            </a:r>
            <a:r>
              <a:rPr sz="1600" spc="10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rows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600" spc="10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columns,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add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contacts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worth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1"/>
                </a:solidFill>
                <a:latin typeface="Calibri"/>
                <a:cs typeface="Calibri"/>
              </a:rPr>
              <a:t>cultivating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remove</a:t>
            </a:r>
            <a:r>
              <a:rPr sz="1600" spc="10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those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that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are</a:t>
            </a:r>
            <a:r>
              <a:rPr sz="1600" spc="11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600" spc="5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little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or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no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value.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Could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you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reduce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number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of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contacts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i="1" spc="45" dirty="0">
                <a:solidFill>
                  <a:srgbClr val="414141"/>
                </a:solidFill>
                <a:latin typeface="Calibri"/>
                <a:cs typeface="Calibri"/>
              </a:rPr>
              <a:t>Negativity</a:t>
            </a:r>
            <a:r>
              <a:rPr sz="1600" i="1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block,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maybe?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550" dirty="0"/>
              <a:t>PERSONAL</a:t>
            </a:r>
            <a:r>
              <a:rPr sz="3950" spc="120" dirty="0"/>
              <a:t> </a:t>
            </a:r>
            <a:r>
              <a:rPr sz="3950" spc="415" dirty="0"/>
              <a:t>SWOT</a:t>
            </a:r>
            <a:r>
              <a:rPr sz="3950" spc="120" dirty="0"/>
              <a:t> </a:t>
            </a:r>
            <a:r>
              <a:rPr sz="3950" spc="565" dirty="0"/>
              <a:t>MATRIX</a:t>
            </a:r>
            <a:endParaRPr sz="3950"/>
          </a:p>
        </p:txBody>
      </p:sp>
      <p:sp>
        <p:nvSpPr>
          <p:cNvPr id="8" name="object 8"/>
          <p:cNvSpPr/>
          <p:nvPr/>
        </p:nvSpPr>
        <p:spPr>
          <a:xfrm>
            <a:off x="9691488" y="6672306"/>
            <a:ext cx="9704070" cy="1905"/>
          </a:xfrm>
          <a:custGeom>
            <a:avLst/>
            <a:gdLst/>
            <a:ahLst/>
            <a:cxnLst/>
            <a:rect l="l" t="t" r="r" b="b"/>
            <a:pathLst>
              <a:path w="9704069" h="1904">
                <a:moveTo>
                  <a:pt x="9703651" y="0"/>
                </a:moveTo>
                <a:lnTo>
                  <a:pt x="0" y="1869"/>
                </a:lnTo>
              </a:path>
            </a:pathLst>
          </a:custGeom>
          <a:ln w="16019">
            <a:solidFill>
              <a:srgbClr val="41414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9" name="object 9"/>
          <p:cNvSpPr/>
          <p:nvPr/>
        </p:nvSpPr>
        <p:spPr>
          <a:xfrm>
            <a:off x="9594850" y="4283075"/>
            <a:ext cx="9448800" cy="2286000"/>
          </a:xfrm>
          <a:custGeom>
            <a:avLst/>
            <a:gdLst/>
            <a:ahLst/>
            <a:cxnLst/>
            <a:rect l="l" t="t" r="r" b="b"/>
            <a:pathLst>
              <a:path w="8020684" h="1350010">
                <a:moveTo>
                  <a:pt x="8020565" y="0"/>
                </a:moveTo>
                <a:lnTo>
                  <a:pt x="119486" y="0"/>
                </a:lnTo>
                <a:lnTo>
                  <a:pt x="119486" y="566920"/>
                </a:lnTo>
                <a:lnTo>
                  <a:pt x="0" y="659050"/>
                </a:lnTo>
                <a:lnTo>
                  <a:pt x="119486" y="751179"/>
                </a:lnTo>
                <a:lnTo>
                  <a:pt x="119486" y="1349664"/>
                </a:lnTo>
                <a:lnTo>
                  <a:pt x="8020565" y="1349664"/>
                </a:lnTo>
                <a:lnTo>
                  <a:pt x="8020565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 sz="1200" dirty="0"/>
          </a:p>
        </p:txBody>
      </p:sp>
      <p:sp>
        <p:nvSpPr>
          <p:cNvPr id="10" name="object 10"/>
          <p:cNvSpPr/>
          <p:nvPr/>
        </p:nvSpPr>
        <p:spPr>
          <a:xfrm>
            <a:off x="9594850" y="2149475"/>
            <a:ext cx="100330" cy="6029325"/>
          </a:xfrm>
          <a:custGeom>
            <a:avLst/>
            <a:gdLst/>
            <a:ahLst/>
            <a:cxnLst/>
            <a:rect l="l" t="t" r="r" b="b"/>
            <a:pathLst>
              <a:path w="100329" h="6029325">
                <a:moveTo>
                  <a:pt x="99634" y="6029101"/>
                </a:moveTo>
                <a:lnTo>
                  <a:pt x="99691" y="5985095"/>
                </a:lnTo>
                <a:lnTo>
                  <a:pt x="99741" y="5940366"/>
                </a:lnTo>
                <a:lnTo>
                  <a:pt x="99785" y="5894942"/>
                </a:lnTo>
                <a:lnTo>
                  <a:pt x="99824" y="5848850"/>
                </a:lnTo>
                <a:lnTo>
                  <a:pt x="99856" y="5802120"/>
                </a:lnTo>
                <a:lnTo>
                  <a:pt x="99883" y="5754777"/>
                </a:lnTo>
                <a:lnTo>
                  <a:pt x="99905" y="5706851"/>
                </a:lnTo>
                <a:lnTo>
                  <a:pt x="99922" y="5658369"/>
                </a:lnTo>
                <a:lnTo>
                  <a:pt x="99935" y="5609358"/>
                </a:lnTo>
                <a:lnTo>
                  <a:pt x="99943" y="5559847"/>
                </a:lnTo>
                <a:lnTo>
                  <a:pt x="99946" y="5509864"/>
                </a:lnTo>
                <a:lnTo>
                  <a:pt x="99946" y="5459436"/>
                </a:lnTo>
                <a:lnTo>
                  <a:pt x="99942" y="5408590"/>
                </a:lnTo>
                <a:lnTo>
                  <a:pt x="99934" y="5357356"/>
                </a:lnTo>
                <a:lnTo>
                  <a:pt x="99924" y="5305760"/>
                </a:lnTo>
                <a:lnTo>
                  <a:pt x="99910" y="5253830"/>
                </a:lnTo>
                <a:lnTo>
                  <a:pt x="99894" y="5201595"/>
                </a:lnTo>
                <a:lnTo>
                  <a:pt x="99875" y="5149081"/>
                </a:lnTo>
                <a:lnTo>
                  <a:pt x="99854" y="5096317"/>
                </a:lnTo>
                <a:lnTo>
                  <a:pt x="99831" y="5043331"/>
                </a:lnTo>
                <a:lnTo>
                  <a:pt x="99806" y="4990151"/>
                </a:lnTo>
                <a:lnTo>
                  <a:pt x="99779" y="4936803"/>
                </a:lnTo>
                <a:lnTo>
                  <a:pt x="99752" y="4883317"/>
                </a:lnTo>
                <a:lnTo>
                  <a:pt x="99723" y="4829719"/>
                </a:lnTo>
                <a:lnTo>
                  <a:pt x="99694" y="4776038"/>
                </a:lnTo>
                <a:lnTo>
                  <a:pt x="99664" y="4722301"/>
                </a:lnTo>
                <a:lnTo>
                  <a:pt x="99634" y="4668536"/>
                </a:lnTo>
                <a:lnTo>
                  <a:pt x="99604" y="4614772"/>
                </a:lnTo>
                <a:lnTo>
                  <a:pt x="99575" y="4561035"/>
                </a:lnTo>
                <a:lnTo>
                  <a:pt x="99545" y="4507354"/>
                </a:lnTo>
                <a:lnTo>
                  <a:pt x="99517" y="4453756"/>
                </a:lnTo>
                <a:lnTo>
                  <a:pt x="99489" y="4400270"/>
                </a:lnTo>
                <a:lnTo>
                  <a:pt x="99463" y="4346922"/>
                </a:lnTo>
                <a:lnTo>
                  <a:pt x="99438" y="4293741"/>
                </a:lnTo>
                <a:lnTo>
                  <a:pt x="99415" y="4240755"/>
                </a:lnTo>
                <a:lnTo>
                  <a:pt x="99394" y="4187992"/>
                </a:lnTo>
                <a:lnTo>
                  <a:pt x="99375" y="4135478"/>
                </a:lnTo>
                <a:lnTo>
                  <a:pt x="99359" y="4083243"/>
                </a:lnTo>
                <a:lnTo>
                  <a:pt x="99345" y="4031313"/>
                </a:lnTo>
                <a:lnTo>
                  <a:pt x="99334" y="3979717"/>
                </a:lnTo>
                <a:lnTo>
                  <a:pt x="99327" y="3928482"/>
                </a:lnTo>
                <a:lnTo>
                  <a:pt x="99323" y="3877637"/>
                </a:lnTo>
                <a:lnTo>
                  <a:pt x="99322" y="3827209"/>
                </a:lnTo>
                <a:lnTo>
                  <a:pt x="99326" y="3777225"/>
                </a:lnTo>
                <a:lnTo>
                  <a:pt x="99334" y="3727714"/>
                </a:lnTo>
                <a:lnTo>
                  <a:pt x="99346" y="3678704"/>
                </a:lnTo>
                <a:lnTo>
                  <a:pt x="99363" y="3630222"/>
                </a:lnTo>
                <a:lnTo>
                  <a:pt x="99385" y="3582295"/>
                </a:lnTo>
                <a:lnTo>
                  <a:pt x="99412" y="3534953"/>
                </a:lnTo>
                <a:lnTo>
                  <a:pt x="99445" y="3488222"/>
                </a:lnTo>
                <a:lnTo>
                  <a:pt x="99483" y="3442131"/>
                </a:lnTo>
                <a:lnTo>
                  <a:pt x="99528" y="3396707"/>
                </a:lnTo>
                <a:lnTo>
                  <a:pt x="99578" y="3351978"/>
                </a:lnTo>
                <a:lnTo>
                  <a:pt x="99635" y="3307972"/>
                </a:lnTo>
                <a:lnTo>
                  <a:pt x="0" y="3233114"/>
                </a:lnTo>
                <a:lnTo>
                  <a:pt x="99635" y="3158257"/>
                </a:lnTo>
                <a:lnTo>
                  <a:pt x="99635" y="3151476"/>
                </a:lnTo>
                <a:lnTo>
                  <a:pt x="99637" y="3140352"/>
                </a:lnTo>
                <a:lnTo>
                  <a:pt x="99645" y="3082365"/>
                </a:lnTo>
                <a:lnTo>
                  <a:pt x="99655" y="3024644"/>
                </a:lnTo>
                <a:lnTo>
                  <a:pt x="99668" y="2953024"/>
                </a:lnTo>
                <a:lnTo>
                  <a:pt x="99675" y="2912364"/>
                </a:lnTo>
                <a:lnTo>
                  <a:pt x="99683" y="2868664"/>
                </a:lnTo>
                <a:lnTo>
                  <a:pt x="99691" y="2822067"/>
                </a:lnTo>
                <a:lnTo>
                  <a:pt x="99700" y="2772720"/>
                </a:lnTo>
                <a:lnTo>
                  <a:pt x="99710" y="2720767"/>
                </a:lnTo>
                <a:lnTo>
                  <a:pt x="99720" y="2666353"/>
                </a:lnTo>
                <a:lnTo>
                  <a:pt x="99730" y="2609622"/>
                </a:lnTo>
                <a:lnTo>
                  <a:pt x="99741" y="2550719"/>
                </a:lnTo>
                <a:lnTo>
                  <a:pt x="99752" y="2489790"/>
                </a:lnTo>
                <a:lnTo>
                  <a:pt x="99764" y="2426978"/>
                </a:lnTo>
                <a:lnTo>
                  <a:pt x="99776" y="2362429"/>
                </a:lnTo>
                <a:lnTo>
                  <a:pt x="99789" y="2296287"/>
                </a:lnTo>
                <a:lnTo>
                  <a:pt x="99801" y="2228697"/>
                </a:lnTo>
                <a:lnTo>
                  <a:pt x="99814" y="2159805"/>
                </a:lnTo>
                <a:lnTo>
                  <a:pt x="99827" y="2089754"/>
                </a:lnTo>
                <a:lnTo>
                  <a:pt x="99841" y="2018690"/>
                </a:lnTo>
                <a:lnTo>
                  <a:pt x="99854" y="1946757"/>
                </a:lnTo>
                <a:lnTo>
                  <a:pt x="99868" y="1874100"/>
                </a:lnTo>
                <a:lnTo>
                  <a:pt x="99882" y="1800864"/>
                </a:lnTo>
                <a:lnTo>
                  <a:pt x="99895" y="1727193"/>
                </a:lnTo>
                <a:lnTo>
                  <a:pt x="99909" y="1653233"/>
                </a:lnTo>
                <a:lnTo>
                  <a:pt x="99923" y="1579128"/>
                </a:lnTo>
                <a:lnTo>
                  <a:pt x="99937" y="1505024"/>
                </a:lnTo>
                <a:lnTo>
                  <a:pt x="99951" y="1431064"/>
                </a:lnTo>
                <a:lnTo>
                  <a:pt x="99965" y="1357393"/>
                </a:lnTo>
                <a:lnTo>
                  <a:pt x="99979" y="1284157"/>
                </a:lnTo>
                <a:lnTo>
                  <a:pt x="99993" y="1211500"/>
                </a:lnTo>
                <a:lnTo>
                  <a:pt x="100006" y="1139567"/>
                </a:lnTo>
                <a:lnTo>
                  <a:pt x="100019" y="1068503"/>
                </a:lnTo>
                <a:lnTo>
                  <a:pt x="100033" y="998452"/>
                </a:lnTo>
                <a:lnTo>
                  <a:pt x="100045" y="929559"/>
                </a:lnTo>
                <a:lnTo>
                  <a:pt x="100058" y="861970"/>
                </a:lnTo>
                <a:lnTo>
                  <a:pt x="100070" y="795828"/>
                </a:lnTo>
                <a:lnTo>
                  <a:pt x="100083" y="731279"/>
                </a:lnTo>
                <a:lnTo>
                  <a:pt x="100094" y="668467"/>
                </a:lnTo>
                <a:lnTo>
                  <a:pt x="100106" y="607538"/>
                </a:lnTo>
                <a:lnTo>
                  <a:pt x="100116" y="548635"/>
                </a:lnTo>
                <a:lnTo>
                  <a:pt x="100127" y="491904"/>
                </a:lnTo>
                <a:lnTo>
                  <a:pt x="100137" y="437490"/>
                </a:lnTo>
                <a:lnTo>
                  <a:pt x="100146" y="385536"/>
                </a:lnTo>
                <a:lnTo>
                  <a:pt x="100155" y="336189"/>
                </a:lnTo>
                <a:lnTo>
                  <a:pt x="100164" y="289593"/>
                </a:lnTo>
                <a:lnTo>
                  <a:pt x="100172" y="245893"/>
                </a:lnTo>
                <a:lnTo>
                  <a:pt x="100179" y="205233"/>
                </a:lnTo>
                <a:lnTo>
                  <a:pt x="100191" y="133613"/>
                </a:lnTo>
                <a:lnTo>
                  <a:pt x="100201" y="75892"/>
                </a:lnTo>
                <a:lnTo>
                  <a:pt x="100208" y="33228"/>
                </a:lnTo>
                <a:lnTo>
                  <a:pt x="100211" y="6781"/>
                </a:lnTo>
                <a:lnTo>
                  <a:pt x="100212" y="0"/>
                </a:lnTo>
              </a:path>
            </a:pathLst>
          </a:custGeom>
          <a:ln w="16019">
            <a:solidFill>
              <a:srgbClr val="41414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1" name="object 11"/>
          <p:cNvSpPr/>
          <p:nvPr/>
        </p:nvSpPr>
        <p:spPr>
          <a:xfrm>
            <a:off x="737295" y="5801680"/>
            <a:ext cx="8026400" cy="972185"/>
          </a:xfrm>
          <a:custGeom>
            <a:avLst/>
            <a:gdLst/>
            <a:ahLst/>
            <a:cxnLst/>
            <a:rect l="l" t="t" r="r" b="b"/>
            <a:pathLst>
              <a:path w="8026400" h="972184">
                <a:moveTo>
                  <a:pt x="8025818" y="0"/>
                </a:moveTo>
                <a:lnTo>
                  <a:pt x="0" y="0"/>
                </a:lnTo>
                <a:lnTo>
                  <a:pt x="0" y="899394"/>
                </a:lnTo>
                <a:lnTo>
                  <a:pt x="3939029" y="901609"/>
                </a:lnTo>
                <a:lnTo>
                  <a:pt x="4007508" y="971851"/>
                </a:lnTo>
                <a:lnTo>
                  <a:pt x="4091798" y="899394"/>
                </a:lnTo>
                <a:lnTo>
                  <a:pt x="8025818" y="899394"/>
                </a:lnTo>
                <a:lnTo>
                  <a:pt x="8025818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2" name="object 12"/>
          <p:cNvSpPr/>
          <p:nvPr/>
        </p:nvSpPr>
        <p:spPr>
          <a:xfrm>
            <a:off x="-10289" y="6673596"/>
            <a:ext cx="9702165" cy="100330"/>
          </a:xfrm>
          <a:custGeom>
            <a:avLst/>
            <a:gdLst/>
            <a:ahLst/>
            <a:cxnLst/>
            <a:rect l="l" t="t" r="r" b="b"/>
            <a:pathLst>
              <a:path w="9702165" h="100329">
                <a:moveTo>
                  <a:pt x="9701775" y="579"/>
                </a:moveTo>
                <a:lnTo>
                  <a:pt x="9649461" y="516"/>
                </a:lnTo>
                <a:lnTo>
                  <a:pt x="9590878" y="460"/>
                </a:lnTo>
                <a:lnTo>
                  <a:pt x="9526300" y="413"/>
                </a:lnTo>
                <a:lnTo>
                  <a:pt x="9456000" y="372"/>
                </a:lnTo>
                <a:lnTo>
                  <a:pt x="9380249" y="339"/>
                </a:lnTo>
                <a:lnTo>
                  <a:pt x="9340415" y="325"/>
                </a:lnTo>
                <a:lnTo>
                  <a:pt x="9299320" y="313"/>
                </a:lnTo>
                <a:lnTo>
                  <a:pt x="9256999" y="302"/>
                </a:lnTo>
                <a:lnTo>
                  <a:pt x="9213486" y="293"/>
                </a:lnTo>
                <a:lnTo>
                  <a:pt x="9168815" y="285"/>
                </a:lnTo>
                <a:lnTo>
                  <a:pt x="9123019" y="278"/>
                </a:lnTo>
                <a:lnTo>
                  <a:pt x="9076134" y="273"/>
                </a:lnTo>
                <a:lnTo>
                  <a:pt x="9028192" y="270"/>
                </a:lnTo>
                <a:lnTo>
                  <a:pt x="8979229" y="267"/>
                </a:lnTo>
                <a:lnTo>
                  <a:pt x="8929278" y="266"/>
                </a:lnTo>
                <a:lnTo>
                  <a:pt x="8878372" y="267"/>
                </a:lnTo>
                <a:lnTo>
                  <a:pt x="8826548" y="268"/>
                </a:lnTo>
                <a:lnTo>
                  <a:pt x="8773837" y="271"/>
                </a:lnTo>
                <a:lnTo>
                  <a:pt x="8720275" y="274"/>
                </a:lnTo>
                <a:lnTo>
                  <a:pt x="8665895" y="279"/>
                </a:lnTo>
                <a:lnTo>
                  <a:pt x="8610732" y="285"/>
                </a:lnTo>
                <a:lnTo>
                  <a:pt x="8554820" y="292"/>
                </a:lnTo>
                <a:lnTo>
                  <a:pt x="8498192" y="299"/>
                </a:lnTo>
                <a:lnTo>
                  <a:pt x="8440883" y="308"/>
                </a:lnTo>
                <a:lnTo>
                  <a:pt x="8382926" y="317"/>
                </a:lnTo>
                <a:lnTo>
                  <a:pt x="8324357" y="327"/>
                </a:lnTo>
                <a:lnTo>
                  <a:pt x="8265208" y="338"/>
                </a:lnTo>
                <a:lnTo>
                  <a:pt x="8205514" y="350"/>
                </a:lnTo>
                <a:lnTo>
                  <a:pt x="8145310" y="362"/>
                </a:lnTo>
                <a:lnTo>
                  <a:pt x="8084628" y="375"/>
                </a:lnTo>
                <a:lnTo>
                  <a:pt x="8023504" y="388"/>
                </a:lnTo>
                <a:lnTo>
                  <a:pt x="7961971" y="402"/>
                </a:lnTo>
                <a:lnTo>
                  <a:pt x="7900063" y="417"/>
                </a:lnTo>
                <a:lnTo>
                  <a:pt x="7837814" y="431"/>
                </a:lnTo>
                <a:lnTo>
                  <a:pt x="7775259" y="447"/>
                </a:lnTo>
                <a:lnTo>
                  <a:pt x="7712432" y="462"/>
                </a:lnTo>
                <a:lnTo>
                  <a:pt x="7649365" y="478"/>
                </a:lnTo>
                <a:lnTo>
                  <a:pt x="7586095" y="494"/>
                </a:lnTo>
                <a:lnTo>
                  <a:pt x="7522654" y="511"/>
                </a:lnTo>
                <a:lnTo>
                  <a:pt x="7459077" y="528"/>
                </a:lnTo>
                <a:lnTo>
                  <a:pt x="7395398" y="544"/>
                </a:lnTo>
                <a:lnTo>
                  <a:pt x="7331651" y="561"/>
                </a:lnTo>
                <a:lnTo>
                  <a:pt x="7267869" y="578"/>
                </a:lnTo>
                <a:lnTo>
                  <a:pt x="7204088" y="595"/>
                </a:lnTo>
                <a:lnTo>
                  <a:pt x="7140341" y="612"/>
                </a:lnTo>
                <a:lnTo>
                  <a:pt x="7076661" y="628"/>
                </a:lnTo>
                <a:lnTo>
                  <a:pt x="7013084" y="645"/>
                </a:lnTo>
                <a:lnTo>
                  <a:pt x="6949644" y="661"/>
                </a:lnTo>
                <a:lnTo>
                  <a:pt x="6886373" y="678"/>
                </a:lnTo>
                <a:lnTo>
                  <a:pt x="6823307" y="694"/>
                </a:lnTo>
                <a:lnTo>
                  <a:pt x="6760479" y="709"/>
                </a:lnTo>
                <a:lnTo>
                  <a:pt x="6697924" y="724"/>
                </a:lnTo>
                <a:lnTo>
                  <a:pt x="6635676" y="739"/>
                </a:lnTo>
                <a:lnTo>
                  <a:pt x="6573768" y="754"/>
                </a:lnTo>
                <a:lnTo>
                  <a:pt x="6512235" y="768"/>
                </a:lnTo>
                <a:lnTo>
                  <a:pt x="6451110" y="781"/>
                </a:lnTo>
                <a:lnTo>
                  <a:pt x="6390429" y="794"/>
                </a:lnTo>
                <a:lnTo>
                  <a:pt x="6330224" y="806"/>
                </a:lnTo>
                <a:lnTo>
                  <a:pt x="6270531" y="818"/>
                </a:lnTo>
                <a:lnTo>
                  <a:pt x="6211382" y="829"/>
                </a:lnTo>
                <a:lnTo>
                  <a:pt x="6152812" y="839"/>
                </a:lnTo>
                <a:lnTo>
                  <a:pt x="6094856" y="848"/>
                </a:lnTo>
                <a:lnTo>
                  <a:pt x="6037547" y="857"/>
                </a:lnTo>
                <a:lnTo>
                  <a:pt x="5980919" y="864"/>
                </a:lnTo>
                <a:lnTo>
                  <a:pt x="5925006" y="871"/>
                </a:lnTo>
                <a:lnTo>
                  <a:pt x="5869843" y="877"/>
                </a:lnTo>
                <a:lnTo>
                  <a:pt x="5815464" y="882"/>
                </a:lnTo>
                <a:lnTo>
                  <a:pt x="5761901" y="885"/>
                </a:lnTo>
                <a:lnTo>
                  <a:pt x="5709191" y="888"/>
                </a:lnTo>
                <a:lnTo>
                  <a:pt x="5657366" y="889"/>
                </a:lnTo>
                <a:lnTo>
                  <a:pt x="5606461" y="889"/>
                </a:lnTo>
                <a:lnTo>
                  <a:pt x="5556510" y="888"/>
                </a:lnTo>
                <a:lnTo>
                  <a:pt x="5507546" y="886"/>
                </a:lnTo>
                <a:lnTo>
                  <a:pt x="5459605" y="883"/>
                </a:lnTo>
                <a:lnTo>
                  <a:pt x="5412719" y="878"/>
                </a:lnTo>
                <a:lnTo>
                  <a:pt x="5366924" y="871"/>
                </a:lnTo>
                <a:lnTo>
                  <a:pt x="5322253" y="863"/>
                </a:lnTo>
                <a:lnTo>
                  <a:pt x="5278739" y="854"/>
                </a:lnTo>
                <a:lnTo>
                  <a:pt x="5236419" y="843"/>
                </a:lnTo>
                <a:lnTo>
                  <a:pt x="5195324" y="831"/>
                </a:lnTo>
                <a:lnTo>
                  <a:pt x="5155490" y="817"/>
                </a:lnTo>
                <a:lnTo>
                  <a:pt x="5116950" y="801"/>
                </a:lnTo>
                <a:lnTo>
                  <a:pt x="5043890" y="764"/>
                </a:lnTo>
                <a:lnTo>
                  <a:pt x="4976417" y="720"/>
                </a:lnTo>
                <a:lnTo>
                  <a:pt x="4914803" y="669"/>
                </a:lnTo>
                <a:lnTo>
                  <a:pt x="4859320" y="609"/>
                </a:lnTo>
                <a:lnTo>
                  <a:pt x="4833963" y="577"/>
                </a:lnTo>
                <a:lnTo>
                  <a:pt x="4759106" y="100212"/>
                </a:lnTo>
                <a:lnTo>
                  <a:pt x="4684249" y="577"/>
                </a:lnTo>
                <a:lnTo>
                  <a:pt x="4679626" y="576"/>
                </a:lnTo>
                <a:lnTo>
                  <a:pt x="4671951" y="576"/>
                </a:lnTo>
                <a:lnTo>
                  <a:pt x="4631291" y="572"/>
                </a:lnTo>
                <a:lnTo>
                  <a:pt x="4590167" y="567"/>
                </a:lnTo>
                <a:lnTo>
                  <a:pt x="4538461" y="561"/>
                </a:lnTo>
                <a:lnTo>
                  <a:pt x="4476716" y="554"/>
                </a:lnTo>
                <a:lnTo>
                  <a:pt x="4405475" y="545"/>
                </a:lnTo>
                <a:lnTo>
                  <a:pt x="4366463" y="541"/>
                </a:lnTo>
                <a:lnTo>
                  <a:pt x="4325281" y="536"/>
                </a:lnTo>
                <a:lnTo>
                  <a:pt x="4281996" y="530"/>
                </a:lnTo>
                <a:lnTo>
                  <a:pt x="4236676" y="525"/>
                </a:lnTo>
                <a:lnTo>
                  <a:pt x="4189389" y="519"/>
                </a:lnTo>
                <a:lnTo>
                  <a:pt x="4140203" y="513"/>
                </a:lnTo>
                <a:lnTo>
                  <a:pt x="4089186" y="507"/>
                </a:lnTo>
                <a:lnTo>
                  <a:pt x="4036405" y="500"/>
                </a:lnTo>
                <a:lnTo>
                  <a:pt x="3981928" y="493"/>
                </a:lnTo>
                <a:lnTo>
                  <a:pt x="3925823" y="486"/>
                </a:lnTo>
                <a:lnTo>
                  <a:pt x="3868159" y="479"/>
                </a:lnTo>
                <a:lnTo>
                  <a:pt x="3809002" y="472"/>
                </a:lnTo>
                <a:lnTo>
                  <a:pt x="3748420" y="464"/>
                </a:lnTo>
                <a:lnTo>
                  <a:pt x="3686482" y="457"/>
                </a:lnTo>
                <a:lnTo>
                  <a:pt x="3623256" y="449"/>
                </a:lnTo>
                <a:lnTo>
                  <a:pt x="3558808" y="441"/>
                </a:lnTo>
                <a:lnTo>
                  <a:pt x="3493207" y="433"/>
                </a:lnTo>
                <a:lnTo>
                  <a:pt x="3426521" y="424"/>
                </a:lnTo>
                <a:lnTo>
                  <a:pt x="3358818" y="416"/>
                </a:lnTo>
                <a:lnTo>
                  <a:pt x="3290165" y="407"/>
                </a:lnTo>
                <a:lnTo>
                  <a:pt x="3220630" y="398"/>
                </a:lnTo>
                <a:lnTo>
                  <a:pt x="3150281" y="390"/>
                </a:lnTo>
                <a:lnTo>
                  <a:pt x="3079187" y="381"/>
                </a:lnTo>
                <a:lnTo>
                  <a:pt x="3007413" y="372"/>
                </a:lnTo>
                <a:lnTo>
                  <a:pt x="2935030" y="363"/>
                </a:lnTo>
                <a:lnTo>
                  <a:pt x="2862104" y="353"/>
                </a:lnTo>
                <a:lnTo>
                  <a:pt x="2788703" y="344"/>
                </a:lnTo>
                <a:lnTo>
                  <a:pt x="2714895" y="335"/>
                </a:lnTo>
                <a:lnTo>
                  <a:pt x="2640748" y="326"/>
                </a:lnTo>
                <a:lnTo>
                  <a:pt x="2566329" y="316"/>
                </a:lnTo>
                <a:lnTo>
                  <a:pt x="2491707" y="307"/>
                </a:lnTo>
                <a:lnTo>
                  <a:pt x="2416950" y="297"/>
                </a:lnTo>
                <a:lnTo>
                  <a:pt x="2342124" y="288"/>
                </a:lnTo>
                <a:lnTo>
                  <a:pt x="2267299" y="279"/>
                </a:lnTo>
                <a:lnTo>
                  <a:pt x="2192541" y="269"/>
                </a:lnTo>
                <a:lnTo>
                  <a:pt x="2117919" y="260"/>
                </a:lnTo>
                <a:lnTo>
                  <a:pt x="2043501" y="251"/>
                </a:lnTo>
                <a:lnTo>
                  <a:pt x="1969354" y="241"/>
                </a:lnTo>
                <a:lnTo>
                  <a:pt x="1895546" y="232"/>
                </a:lnTo>
                <a:lnTo>
                  <a:pt x="1822145" y="223"/>
                </a:lnTo>
                <a:lnTo>
                  <a:pt x="1749218" y="214"/>
                </a:lnTo>
                <a:lnTo>
                  <a:pt x="1676835" y="204"/>
                </a:lnTo>
                <a:lnTo>
                  <a:pt x="1605062" y="195"/>
                </a:lnTo>
                <a:lnTo>
                  <a:pt x="1533967" y="187"/>
                </a:lnTo>
                <a:lnTo>
                  <a:pt x="1463618" y="178"/>
                </a:lnTo>
                <a:lnTo>
                  <a:pt x="1394083" y="169"/>
                </a:lnTo>
                <a:lnTo>
                  <a:pt x="1325430" y="160"/>
                </a:lnTo>
                <a:lnTo>
                  <a:pt x="1257727" y="152"/>
                </a:lnTo>
                <a:lnTo>
                  <a:pt x="1191041" y="144"/>
                </a:lnTo>
                <a:lnTo>
                  <a:pt x="1125440" y="135"/>
                </a:lnTo>
                <a:lnTo>
                  <a:pt x="1060993" y="127"/>
                </a:lnTo>
                <a:lnTo>
                  <a:pt x="997766" y="119"/>
                </a:lnTo>
                <a:lnTo>
                  <a:pt x="935828" y="112"/>
                </a:lnTo>
                <a:lnTo>
                  <a:pt x="875247" y="104"/>
                </a:lnTo>
                <a:lnTo>
                  <a:pt x="816090" y="97"/>
                </a:lnTo>
                <a:lnTo>
                  <a:pt x="758425" y="90"/>
                </a:lnTo>
                <a:lnTo>
                  <a:pt x="702320" y="83"/>
                </a:lnTo>
                <a:lnTo>
                  <a:pt x="647844" y="76"/>
                </a:lnTo>
                <a:lnTo>
                  <a:pt x="595063" y="69"/>
                </a:lnTo>
                <a:lnTo>
                  <a:pt x="544045" y="63"/>
                </a:lnTo>
                <a:lnTo>
                  <a:pt x="494859" y="57"/>
                </a:lnTo>
                <a:lnTo>
                  <a:pt x="447572" y="51"/>
                </a:lnTo>
                <a:lnTo>
                  <a:pt x="402252" y="46"/>
                </a:lnTo>
                <a:lnTo>
                  <a:pt x="358967" y="41"/>
                </a:lnTo>
                <a:lnTo>
                  <a:pt x="317785" y="36"/>
                </a:lnTo>
                <a:lnTo>
                  <a:pt x="278773" y="31"/>
                </a:lnTo>
                <a:lnTo>
                  <a:pt x="207532" y="22"/>
                </a:lnTo>
                <a:lnTo>
                  <a:pt x="145788" y="15"/>
                </a:lnTo>
                <a:lnTo>
                  <a:pt x="94082" y="9"/>
                </a:lnTo>
                <a:lnTo>
                  <a:pt x="52957" y="4"/>
                </a:lnTo>
                <a:lnTo>
                  <a:pt x="12297" y="0"/>
                </a:lnTo>
                <a:lnTo>
                  <a:pt x="4622" y="0"/>
                </a:lnTo>
                <a:lnTo>
                  <a:pt x="0" y="0"/>
                </a:lnTo>
              </a:path>
            </a:pathLst>
          </a:custGeom>
          <a:ln w="16019">
            <a:solidFill>
              <a:srgbClr val="41414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3" name="object 13"/>
          <p:cNvSpPr/>
          <p:nvPr/>
        </p:nvSpPr>
        <p:spPr>
          <a:xfrm>
            <a:off x="9671050" y="10836275"/>
            <a:ext cx="9677400" cy="1600200"/>
          </a:xfrm>
          <a:custGeom>
            <a:avLst/>
            <a:gdLst/>
            <a:ahLst/>
            <a:cxnLst/>
            <a:rect l="l" t="t" r="r" b="b"/>
            <a:pathLst>
              <a:path w="9136380" h="970915">
                <a:moveTo>
                  <a:pt x="9136259" y="0"/>
                </a:moveTo>
                <a:lnTo>
                  <a:pt x="107469" y="0"/>
                </a:lnTo>
                <a:lnTo>
                  <a:pt x="103320" y="407609"/>
                </a:lnTo>
                <a:lnTo>
                  <a:pt x="0" y="477081"/>
                </a:lnTo>
                <a:lnTo>
                  <a:pt x="103320" y="562822"/>
                </a:lnTo>
                <a:lnTo>
                  <a:pt x="107469" y="970400"/>
                </a:lnTo>
                <a:lnTo>
                  <a:pt x="9136259" y="970400"/>
                </a:lnTo>
                <a:lnTo>
                  <a:pt x="9136259" y="0"/>
                </a:lnTo>
                <a:close/>
              </a:path>
            </a:pathLst>
          </a:custGeom>
          <a:solidFill>
            <a:srgbClr val="D2D4D5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object 14"/>
          <p:cNvSpPr/>
          <p:nvPr/>
        </p:nvSpPr>
        <p:spPr>
          <a:xfrm>
            <a:off x="9594850" y="9921875"/>
            <a:ext cx="152400" cy="3352800"/>
          </a:xfrm>
          <a:custGeom>
            <a:avLst/>
            <a:gdLst/>
            <a:ahLst/>
            <a:cxnLst/>
            <a:rect l="l" t="t" r="r" b="b"/>
            <a:pathLst>
              <a:path w="100329" h="6028690">
                <a:moveTo>
                  <a:pt x="99634" y="6028580"/>
                </a:moveTo>
                <a:lnTo>
                  <a:pt x="99686" y="5988106"/>
                </a:lnTo>
                <a:lnTo>
                  <a:pt x="99733" y="5946583"/>
                </a:lnTo>
                <a:lnTo>
                  <a:pt x="99775" y="5904049"/>
                </a:lnTo>
                <a:lnTo>
                  <a:pt x="99811" y="5860540"/>
                </a:lnTo>
                <a:lnTo>
                  <a:pt x="99843" y="5816092"/>
                </a:lnTo>
                <a:lnTo>
                  <a:pt x="99870" y="5770744"/>
                </a:lnTo>
                <a:lnTo>
                  <a:pt x="99893" y="5724531"/>
                </a:lnTo>
                <a:lnTo>
                  <a:pt x="99911" y="5677490"/>
                </a:lnTo>
                <a:lnTo>
                  <a:pt x="99926" y="5629658"/>
                </a:lnTo>
                <a:lnTo>
                  <a:pt x="99936" y="5581072"/>
                </a:lnTo>
                <a:lnTo>
                  <a:pt x="99943" y="5531768"/>
                </a:lnTo>
                <a:lnTo>
                  <a:pt x="99946" y="5481784"/>
                </a:lnTo>
                <a:lnTo>
                  <a:pt x="99946" y="5431156"/>
                </a:lnTo>
                <a:lnTo>
                  <a:pt x="99943" y="5379921"/>
                </a:lnTo>
                <a:lnTo>
                  <a:pt x="99937" y="5328116"/>
                </a:lnTo>
                <a:lnTo>
                  <a:pt x="99928" y="5275778"/>
                </a:lnTo>
                <a:lnTo>
                  <a:pt x="99916" y="5222942"/>
                </a:lnTo>
                <a:lnTo>
                  <a:pt x="99903" y="5169647"/>
                </a:lnTo>
                <a:lnTo>
                  <a:pt x="99887" y="5115929"/>
                </a:lnTo>
                <a:lnTo>
                  <a:pt x="99869" y="5061825"/>
                </a:lnTo>
                <a:lnTo>
                  <a:pt x="99849" y="5007371"/>
                </a:lnTo>
                <a:lnTo>
                  <a:pt x="99827" y="4952604"/>
                </a:lnTo>
                <a:lnTo>
                  <a:pt x="99804" y="4897562"/>
                </a:lnTo>
                <a:lnTo>
                  <a:pt x="99780" y="4842280"/>
                </a:lnTo>
                <a:lnTo>
                  <a:pt x="99755" y="4786796"/>
                </a:lnTo>
                <a:lnTo>
                  <a:pt x="99729" y="4731146"/>
                </a:lnTo>
                <a:lnTo>
                  <a:pt x="99703" y="4675368"/>
                </a:lnTo>
                <a:lnTo>
                  <a:pt x="99675" y="4619498"/>
                </a:lnTo>
                <a:lnTo>
                  <a:pt x="99648" y="4563572"/>
                </a:lnTo>
                <a:lnTo>
                  <a:pt x="99621" y="4507628"/>
                </a:lnTo>
                <a:lnTo>
                  <a:pt x="99593" y="4451703"/>
                </a:lnTo>
                <a:lnTo>
                  <a:pt x="99566" y="4395832"/>
                </a:lnTo>
                <a:lnTo>
                  <a:pt x="99539" y="4340054"/>
                </a:lnTo>
                <a:lnTo>
                  <a:pt x="99513" y="4284405"/>
                </a:lnTo>
                <a:lnTo>
                  <a:pt x="99488" y="4228920"/>
                </a:lnTo>
                <a:lnTo>
                  <a:pt x="99464" y="4173639"/>
                </a:lnTo>
                <a:lnTo>
                  <a:pt x="99441" y="4118596"/>
                </a:lnTo>
                <a:lnTo>
                  <a:pt x="99420" y="4063830"/>
                </a:lnTo>
                <a:lnTo>
                  <a:pt x="99400" y="4009376"/>
                </a:lnTo>
                <a:lnTo>
                  <a:pt x="99382" y="3955271"/>
                </a:lnTo>
                <a:lnTo>
                  <a:pt x="99366" y="3901553"/>
                </a:lnTo>
                <a:lnTo>
                  <a:pt x="99352" y="3848258"/>
                </a:lnTo>
                <a:lnTo>
                  <a:pt x="99341" y="3795423"/>
                </a:lnTo>
                <a:lnTo>
                  <a:pt x="99332" y="3743084"/>
                </a:lnTo>
                <a:lnTo>
                  <a:pt x="99326" y="3691279"/>
                </a:lnTo>
                <a:lnTo>
                  <a:pt x="99323" y="3640044"/>
                </a:lnTo>
                <a:lnTo>
                  <a:pt x="99323" y="3589416"/>
                </a:lnTo>
                <a:lnTo>
                  <a:pt x="99326" y="3539432"/>
                </a:lnTo>
                <a:lnTo>
                  <a:pt x="99333" y="3490129"/>
                </a:lnTo>
                <a:lnTo>
                  <a:pt x="99343" y="3441543"/>
                </a:lnTo>
                <a:lnTo>
                  <a:pt x="99357" y="3393711"/>
                </a:lnTo>
                <a:lnTo>
                  <a:pt x="99376" y="3346670"/>
                </a:lnTo>
                <a:lnTo>
                  <a:pt x="99398" y="3300457"/>
                </a:lnTo>
                <a:lnTo>
                  <a:pt x="99426" y="3255108"/>
                </a:lnTo>
                <a:lnTo>
                  <a:pt x="99457" y="3210661"/>
                </a:lnTo>
                <a:lnTo>
                  <a:pt x="99494" y="3167152"/>
                </a:lnTo>
                <a:lnTo>
                  <a:pt x="99536" y="3124617"/>
                </a:lnTo>
                <a:lnTo>
                  <a:pt x="99582" y="3083095"/>
                </a:lnTo>
                <a:lnTo>
                  <a:pt x="99635" y="3042621"/>
                </a:lnTo>
                <a:lnTo>
                  <a:pt x="0" y="2967763"/>
                </a:lnTo>
                <a:lnTo>
                  <a:pt x="99635" y="2892906"/>
                </a:lnTo>
                <a:lnTo>
                  <a:pt x="99635" y="2885563"/>
                </a:lnTo>
                <a:lnTo>
                  <a:pt x="99637" y="2873569"/>
                </a:lnTo>
                <a:lnTo>
                  <a:pt x="99647" y="2811372"/>
                </a:lnTo>
                <a:lnTo>
                  <a:pt x="99659" y="2749752"/>
                </a:lnTo>
                <a:lnTo>
                  <a:pt x="99673" y="2673588"/>
                </a:lnTo>
                <a:lnTo>
                  <a:pt x="99682" y="2630474"/>
                </a:lnTo>
                <a:lnTo>
                  <a:pt x="99691" y="2584231"/>
                </a:lnTo>
                <a:lnTo>
                  <a:pt x="99701" y="2535029"/>
                </a:lnTo>
                <a:lnTo>
                  <a:pt x="99711" y="2483036"/>
                </a:lnTo>
                <a:lnTo>
                  <a:pt x="99722" y="2428421"/>
                </a:lnTo>
                <a:lnTo>
                  <a:pt x="99734" y="2371355"/>
                </a:lnTo>
                <a:lnTo>
                  <a:pt x="99746" y="2312004"/>
                </a:lnTo>
                <a:lnTo>
                  <a:pt x="99758" y="2250540"/>
                </a:lnTo>
                <a:lnTo>
                  <a:pt x="99771" y="2187131"/>
                </a:lnTo>
                <a:lnTo>
                  <a:pt x="99784" y="2121946"/>
                </a:lnTo>
                <a:lnTo>
                  <a:pt x="99798" y="2055154"/>
                </a:lnTo>
                <a:lnTo>
                  <a:pt x="99812" y="1986925"/>
                </a:lnTo>
                <a:lnTo>
                  <a:pt x="99826" y="1917427"/>
                </a:lnTo>
                <a:lnTo>
                  <a:pt x="99841" y="1846830"/>
                </a:lnTo>
                <a:lnTo>
                  <a:pt x="99856" y="1775303"/>
                </a:lnTo>
                <a:lnTo>
                  <a:pt x="99870" y="1703014"/>
                </a:lnTo>
                <a:lnTo>
                  <a:pt x="99885" y="1630134"/>
                </a:lnTo>
                <a:lnTo>
                  <a:pt x="99901" y="1556831"/>
                </a:lnTo>
                <a:lnTo>
                  <a:pt x="99916" y="1483274"/>
                </a:lnTo>
                <a:lnTo>
                  <a:pt x="99931" y="1409632"/>
                </a:lnTo>
                <a:lnTo>
                  <a:pt x="99946" y="1336075"/>
                </a:lnTo>
                <a:lnTo>
                  <a:pt x="99961" y="1262772"/>
                </a:lnTo>
                <a:lnTo>
                  <a:pt x="99976" y="1189892"/>
                </a:lnTo>
                <a:lnTo>
                  <a:pt x="99991" y="1117603"/>
                </a:lnTo>
                <a:lnTo>
                  <a:pt x="100006" y="1046076"/>
                </a:lnTo>
                <a:lnTo>
                  <a:pt x="100020" y="975479"/>
                </a:lnTo>
                <a:lnTo>
                  <a:pt x="100035" y="905981"/>
                </a:lnTo>
                <a:lnTo>
                  <a:pt x="100049" y="837752"/>
                </a:lnTo>
                <a:lnTo>
                  <a:pt x="100062" y="770960"/>
                </a:lnTo>
                <a:lnTo>
                  <a:pt x="100076" y="705775"/>
                </a:lnTo>
                <a:lnTo>
                  <a:pt x="100089" y="642366"/>
                </a:lnTo>
                <a:lnTo>
                  <a:pt x="100101" y="580901"/>
                </a:lnTo>
                <a:lnTo>
                  <a:pt x="100113" y="521551"/>
                </a:lnTo>
                <a:lnTo>
                  <a:pt x="100125" y="464484"/>
                </a:lnTo>
                <a:lnTo>
                  <a:pt x="100136" y="409870"/>
                </a:lnTo>
                <a:lnTo>
                  <a:pt x="100146" y="357877"/>
                </a:lnTo>
                <a:lnTo>
                  <a:pt x="100156" y="308674"/>
                </a:lnTo>
                <a:lnTo>
                  <a:pt x="100165" y="262432"/>
                </a:lnTo>
                <a:lnTo>
                  <a:pt x="100173" y="219318"/>
                </a:lnTo>
                <a:lnTo>
                  <a:pt x="100181" y="179502"/>
                </a:lnTo>
                <a:lnTo>
                  <a:pt x="100194" y="110441"/>
                </a:lnTo>
                <a:lnTo>
                  <a:pt x="100204" y="56602"/>
                </a:lnTo>
                <a:lnTo>
                  <a:pt x="100211" y="7343"/>
                </a:lnTo>
                <a:lnTo>
                  <a:pt x="100212" y="0"/>
                </a:lnTo>
              </a:path>
            </a:pathLst>
          </a:custGeom>
          <a:ln w="16019">
            <a:solidFill>
              <a:srgbClr val="414142"/>
            </a:solidFill>
          </a:ln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5" name="object 15"/>
          <p:cNvSpPr txBox="1"/>
          <p:nvPr/>
        </p:nvSpPr>
        <p:spPr>
          <a:xfrm>
            <a:off x="316963" y="13468514"/>
            <a:ext cx="8211087" cy="50263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70"/>
              </a:spcBef>
            </a:pPr>
            <a:r>
              <a:rPr sz="1600" b="1" spc="65" dirty="0">
                <a:solidFill>
                  <a:srgbClr val="414141"/>
                </a:solidFill>
                <a:latin typeface="Calibri"/>
                <a:cs typeface="Calibri"/>
              </a:rPr>
              <a:t>Instruction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: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write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your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professional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goal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1"/>
                </a:solidFill>
                <a:latin typeface="Calibri"/>
                <a:cs typeface="Calibri"/>
              </a:rPr>
              <a:t>and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1"/>
                </a:solidFill>
                <a:latin typeface="Calibri"/>
                <a:cs typeface="Calibri"/>
              </a:rPr>
              <a:t>test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1"/>
                </a:solidFill>
                <a:latin typeface="Calibri"/>
                <a:cs typeface="Calibri"/>
              </a:rPr>
              <a:t>its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feasibility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answering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 to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the 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questions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in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all</a:t>
            </a:r>
            <a:r>
              <a:rPr sz="1600" spc="65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414141"/>
                </a:solidFill>
                <a:latin typeface="Calibri"/>
                <a:cs typeface="Calibri"/>
              </a:rPr>
              <a:t>blocks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1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414141"/>
                </a:solidFill>
                <a:latin typeface="Calibri"/>
                <a:cs typeface="Calibri"/>
              </a:rPr>
              <a:t>following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1"/>
                </a:solidFill>
                <a:latin typeface="Calibri"/>
                <a:cs typeface="Calibri"/>
              </a:rPr>
              <a:t>order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1"/>
                </a:solidFill>
                <a:latin typeface="Calibri"/>
                <a:cs typeface="Calibri"/>
              </a:rPr>
              <a:t>indicated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14141"/>
                </a:solidFill>
                <a:latin typeface="Calibri"/>
                <a:cs typeface="Calibri"/>
              </a:rPr>
              <a:t>by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1"/>
                </a:solidFill>
                <a:latin typeface="Calibri"/>
                <a:cs typeface="Calibri"/>
              </a:rPr>
              <a:t>the</a:t>
            </a:r>
            <a:r>
              <a:rPr sz="1600" spc="100" dirty="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1"/>
                </a:solidFill>
                <a:latin typeface="Calibri"/>
                <a:cs typeface="Calibri"/>
              </a:rPr>
              <a:t>numbers.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174545" y="357345"/>
            <a:ext cx="5582920" cy="34111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4940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220"/>
              </a:spcBef>
            </a:pPr>
            <a:r>
              <a:rPr sz="1200" b="1" spc="60" dirty="0">
                <a:solidFill>
                  <a:srgbClr val="908D8D"/>
                </a:solidFill>
                <a:latin typeface="Calibri"/>
                <a:cs typeface="Calibri"/>
              </a:rPr>
              <a:t>Goal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450" y="1235075"/>
            <a:ext cx="8565845" cy="42460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400" spc="175" dirty="0">
                <a:solidFill>
                  <a:srgbClr val="414142"/>
                </a:solidFill>
                <a:latin typeface="Verdana"/>
                <a:cs typeface="Verdana"/>
              </a:rPr>
              <a:t>STRENGHTS</a:t>
            </a:r>
            <a:r>
              <a:rPr sz="1400" spc="262" baseline="24444" dirty="0">
                <a:solidFill>
                  <a:srgbClr val="E84040"/>
                </a:solidFill>
                <a:latin typeface="Tahoma"/>
                <a:cs typeface="Tahoma"/>
              </a:rPr>
              <a:t>(1)</a:t>
            </a:r>
            <a:endParaRPr sz="14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400" b="1" dirty="0">
                <a:solidFill>
                  <a:srgbClr val="414142"/>
                </a:solidFill>
                <a:latin typeface="Calibri"/>
                <a:cs typeface="Calibri"/>
              </a:rPr>
              <a:t>Internal</a:t>
            </a:r>
            <a:r>
              <a:rPr sz="1400" b="1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414142"/>
                </a:solidFill>
                <a:latin typeface="Calibri"/>
                <a:cs typeface="Calibri"/>
              </a:rPr>
              <a:t>factors</a:t>
            </a:r>
            <a:r>
              <a:rPr sz="14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65" dirty="0">
                <a:solidFill>
                  <a:srgbClr val="414142"/>
                </a:solidFill>
                <a:latin typeface="Calibri"/>
                <a:cs typeface="Calibri"/>
              </a:rPr>
              <a:t>(dependent</a:t>
            </a:r>
            <a:r>
              <a:rPr sz="14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50" dirty="0">
                <a:solidFill>
                  <a:srgbClr val="414142"/>
                </a:solidFill>
                <a:latin typeface="Calibri"/>
                <a:cs typeface="Calibri"/>
              </a:rPr>
              <a:t>solely</a:t>
            </a:r>
            <a:r>
              <a:rPr sz="14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solidFill>
                  <a:srgbClr val="414142"/>
                </a:solidFill>
                <a:latin typeface="Calibri"/>
                <a:cs typeface="Calibri"/>
              </a:rPr>
              <a:t>on</a:t>
            </a:r>
            <a:r>
              <a:rPr sz="14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75" dirty="0">
                <a:solidFill>
                  <a:srgbClr val="414142"/>
                </a:solidFill>
                <a:latin typeface="Calibri"/>
                <a:cs typeface="Calibri"/>
              </a:rPr>
              <a:t>me)</a:t>
            </a:r>
            <a:r>
              <a:rPr sz="1400" b="1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4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85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4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55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4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8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4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60" dirty="0">
                <a:solidFill>
                  <a:srgbClr val="414142"/>
                </a:solidFill>
                <a:latin typeface="Calibri"/>
                <a:cs typeface="Calibri"/>
              </a:rPr>
              <a:t>achieve</a:t>
            </a:r>
            <a:r>
              <a:rPr sz="14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14142"/>
                </a:solidFill>
                <a:latin typeface="Calibri"/>
                <a:cs typeface="Calibri"/>
              </a:rPr>
              <a:t>Goal: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technical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(hard)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skills,</a:t>
            </a:r>
            <a:r>
              <a:rPr sz="14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soft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skills,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know-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how,</a:t>
            </a:r>
            <a:r>
              <a:rPr sz="14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abilities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resources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really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count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14142"/>
                </a:solidFill>
                <a:latin typeface="Calibri"/>
                <a:cs typeface="Calibri"/>
              </a:rPr>
              <a:t>on?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positive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things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say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about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me?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positive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aspects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character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they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highlight?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spc="5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already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have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414142"/>
                </a:solidFill>
                <a:latin typeface="Calibri"/>
                <a:cs typeface="Calibri"/>
              </a:rPr>
              <a:t>a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Personal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Brand,</a:t>
            </a:r>
            <a:r>
              <a:rPr sz="14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reputation,</a:t>
            </a:r>
            <a:r>
              <a:rPr sz="14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visibility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prestige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count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14142"/>
                </a:solidFill>
                <a:latin typeface="Calibri"/>
                <a:cs typeface="Calibri"/>
              </a:rPr>
              <a:t>on?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 success</a:t>
            </a:r>
            <a:r>
              <a:rPr sz="14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stories,</a:t>
            </a:r>
            <a:r>
              <a:rPr sz="14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experiences</a:t>
            </a:r>
            <a:r>
              <a:rPr sz="14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achievements</a:t>
            </a:r>
            <a:r>
              <a:rPr sz="14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leverage?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qualifications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experiences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show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am</a:t>
            </a:r>
            <a:r>
              <a:rPr sz="14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414142"/>
                </a:solidFill>
                <a:latin typeface="Calibri"/>
                <a:cs typeface="Calibri"/>
              </a:rPr>
              <a:t>capable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414142"/>
                </a:solidFill>
                <a:latin typeface="Calibri"/>
                <a:cs typeface="Calibri"/>
              </a:rPr>
              <a:t>of?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well,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if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not</a:t>
            </a:r>
            <a:r>
              <a:rPr sz="14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better,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than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anyone</a:t>
            </a:r>
            <a:r>
              <a:rPr sz="14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else?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specifically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makes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4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different/unique?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Why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love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working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4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dealing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with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25" dirty="0">
                <a:solidFill>
                  <a:srgbClr val="414142"/>
                </a:solidFill>
                <a:latin typeface="Calibri"/>
                <a:cs typeface="Calibri"/>
              </a:rPr>
              <a:t>me?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Why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best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friend</a:t>
            </a:r>
            <a:r>
              <a:rPr sz="14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really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best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friend</a:t>
            </a:r>
            <a:r>
              <a:rPr sz="14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(what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it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about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414142"/>
                </a:solidFill>
                <a:latin typeface="Calibri"/>
                <a:cs typeface="Calibri"/>
              </a:rPr>
              <a:t>me)?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When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talk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characteristic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episode,</a:t>
            </a:r>
            <a:r>
              <a:rPr sz="14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story,</a:t>
            </a:r>
            <a:r>
              <a:rPr sz="14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anecdote</a:t>
            </a:r>
            <a:r>
              <a:rPr sz="14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about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generates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5" dirty="0">
                <a:solidFill>
                  <a:srgbClr val="414142"/>
                </a:solidFill>
                <a:latin typeface="Calibri"/>
                <a:cs typeface="Calibri"/>
              </a:rPr>
              <a:t>most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attention</a:t>
            </a:r>
            <a:r>
              <a:rPr sz="14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enthusiasm?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4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passions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4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interests?</a:t>
            </a:r>
            <a:r>
              <a:rPr sz="14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values?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causes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4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really</a:t>
            </a:r>
            <a:r>
              <a:rPr sz="14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414142"/>
                </a:solidFill>
                <a:latin typeface="Calibri"/>
                <a:cs typeface="Calibri"/>
              </a:rPr>
              <a:t>support?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motivates</a:t>
            </a:r>
            <a:r>
              <a:rPr sz="14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4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4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30" dirty="0">
                <a:solidFill>
                  <a:srgbClr val="414142"/>
                </a:solidFill>
                <a:latin typeface="Calibri"/>
                <a:cs typeface="Calibri"/>
              </a:rPr>
              <a:t>most?</a:t>
            </a:r>
            <a:endParaRPr sz="14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dream,</a:t>
            </a:r>
            <a:r>
              <a:rPr sz="14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project</a:t>
            </a:r>
            <a:r>
              <a:rPr sz="14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idea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14142"/>
                </a:solidFill>
                <a:latin typeface="Calibri"/>
                <a:cs typeface="Calibri"/>
              </a:rPr>
              <a:t>has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jumping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out</a:t>
            </a:r>
            <a:r>
              <a:rPr sz="14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414142"/>
                </a:solidFill>
                <a:latin typeface="Calibri"/>
                <a:cs typeface="Calibri"/>
              </a:rPr>
              <a:t>bed</a:t>
            </a:r>
            <a:r>
              <a:rPr sz="14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enthusiastically</a:t>
            </a:r>
            <a:r>
              <a:rPr sz="14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4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4142"/>
                </a:solidFill>
                <a:latin typeface="Calibri"/>
                <a:cs typeface="Calibri"/>
              </a:rPr>
              <a:t>morning?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52050" y="1387475"/>
            <a:ext cx="8991600" cy="26302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600" spc="185" dirty="0">
                <a:solidFill>
                  <a:srgbClr val="414142"/>
                </a:solidFill>
                <a:latin typeface="Verdana"/>
                <a:cs typeface="Verdana"/>
              </a:rPr>
              <a:t>WEAKNESSES</a:t>
            </a:r>
            <a:r>
              <a:rPr sz="1600" spc="277" baseline="24444" dirty="0">
                <a:solidFill>
                  <a:srgbClr val="E84040"/>
                </a:solidFill>
                <a:latin typeface="Tahoma"/>
                <a:cs typeface="Tahoma"/>
              </a:rPr>
              <a:t>(2)</a:t>
            </a:r>
            <a:endParaRPr sz="16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Internal</a:t>
            </a:r>
            <a:r>
              <a:rPr sz="16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414142"/>
                </a:solidFill>
                <a:latin typeface="Calibri"/>
                <a:cs typeface="Calibri"/>
              </a:rPr>
              <a:t>factors</a:t>
            </a:r>
            <a:r>
              <a:rPr sz="16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414142"/>
                </a:solidFill>
                <a:latin typeface="Calibri"/>
                <a:cs typeface="Calibri"/>
              </a:rPr>
              <a:t>(dependent</a:t>
            </a:r>
            <a:r>
              <a:rPr sz="16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414142"/>
                </a:solidFill>
                <a:latin typeface="Calibri"/>
                <a:cs typeface="Calibri"/>
              </a:rPr>
              <a:t>solely</a:t>
            </a:r>
            <a:r>
              <a:rPr sz="16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on</a:t>
            </a:r>
            <a:r>
              <a:rPr sz="16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75" dirty="0">
                <a:solidFill>
                  <a:srgbClr val="414142"/>
                </a:solidFill>
                <a:latin typeface="Calibri"/>
                <a:cs typeface="Calibri"/>
              </a:rPr>
              <a:t>me)</a:t>
            </a:r>
            <a:r>
              <a:rPr sz="1600" b="1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5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70" dirty="0">
                <a:solidFill>
                  <a:srgbClr val="414142"/>
                </a:solidFill>
                <a:latin typeface="Calibri"/>
                <a:cs typeface="Calibri"/>
              </a:rPr>
              <a:t>stop</a:t>
            </a:r>
            <a:r>
              <a:rPr sz="1600" b="1" spc="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b="1" spc="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414142"/>
                </a:solidFill>
                <a:latin typeface="Calibri"/>
                <a:cs typeface="Calibri"/>
              </a:rPr>
              <a:t>reaching</a:t>
            </a:r>
            <a:r>
              <a:rPr sz="1600" b="1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9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b="1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14142"/>
                </a:solidFill>
                <a:latin typeface="Calibri"/>
                <a:cs typeface="Calibri"/>
              </a:rPr>
              <a:t>Goal: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need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improve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achieve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goals?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skills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resources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line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with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goals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need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acquire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quickly?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Did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receive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negative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feedback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on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skills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performance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lately?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About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specifically?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activities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put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off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until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very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last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minute?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experiences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credentials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14142"/>
                </a:solidFill>
                <a:latin typeface="Calibri"/>
                <a:cs typeface="Calibri"/>
              </a:rPr>
              <a:t>lack?</a:t>
            </a:r>
            <a:r>
              <a:rPr lang="pt-BR" sz="1600" spc="-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adverse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aspects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behavior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affect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work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negatively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(e.g.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lateness,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untidiness,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poor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stress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management,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etc.)?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aspects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character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tend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create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problems,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embarrass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me,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generate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most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criticism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-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others?</a:t>
            </a:r>
            <a:r>
              <a:rPr lang="pt-BR" sz="1600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resources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waste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most?</a:t>
            </a:r>
            <a:r>
              <a:rPr lang="pt-BR"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tell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when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they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mention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weaknesses?</a:t>
            </a:r>
            <a:r>
              <a:rPr lang="pt-BR"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aspect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appearance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character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embarrasses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makes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feel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uncomfortable?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8003" y="7444030"/>
            <a:ext cx="9056737" cy="560025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600" spc="229" dirty="0">
                <a:solidFill>
                  <a:srgbClr val="414142"/>
                </a:solidFill>
                <a:latin typeface="Verdana"/>
                <a:cs typeface="Verdana"/>
              </a:rPr>
              <a:t>OPPORTUNITIES</a:t>
            </a:r>
            <a:r>
              <a:rPr sz="1600" spc="345" baseline="24444" dirty="0">
                <a:solidFill>
                  <a:srgbClr val="E84040"/>
                </a:solidFill>
                <a:latin typeface="Tahoma"/>
                <a:cs typeface="Tahoma"/>
              </a:rPr>
              <a:t>(3)</a:t>
            </a:r>
            <a:endParaRPr sz="16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600" b="1" spc="50" dirty="0">
                <a:solidFill>
                  <a:srgbClr val="414142"/>
                </a:solidFill>
                <a:latin typeface="Calibri"/>
                <a:cs typeface="Calibri"/>
              </a:rPr>
              <a:t>External</a:t>
            </a:r>
            <a:r>
              <a:rPr sz="1600" b="1" spc="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414142"/>
                </a:solidFill>
                <a:latin typeface="Calibri"/>
                <a:cs typeface="Calibri"/>
              </a:rPr>
              <a:t>factors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5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600" b="1" spc="-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414142"/>
                </a:solidFill>
                <a:latin typeface="Calibri"/>
                <a:cs typeface="Calibri"/>
              </a:rPr>
              <a:t>achieve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9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14142"/>
                </a:solidFill>
                <a:latin typeface="Calibri"/>
                <a:cs typeface="Calibri"/>
              </a:rPr>
              <a:t>Goal: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see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shortcomings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unresolved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problems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industry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market?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Am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aware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specific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obvious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needs,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desires,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issues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lack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awareness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14142"/>
                </a:solidFill>
                <a:latin typeface="Calibri"/>
                <a:cs typeface="Calibri"/>
              </a:rPr>
              <a:t>of?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recurring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new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trends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take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advantage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14142"/>
                </a:solidFill>
                <a:latin typeface="Calibri"/>
                <a:cs typeface="Calibri"/>
              </a:rPr>
              <a:t>how?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industry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growing?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If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so,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how,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current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market,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personally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benefit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growth?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new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technologies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tools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approaches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use/learn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back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14142"/>
                </a:solidFill>
                <a:latin typeface="Calibri"/>
                <a:cs typeface="Calibri"/>
              </a:rPr>
              <a:t>up?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examples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people,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maybe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countries,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who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successful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field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who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inspire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somehow?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know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influential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people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who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me?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Am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part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a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key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network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sector?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networking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opportunities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seize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order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meet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people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who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me?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going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on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around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be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useful?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around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struggling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figure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out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they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doing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wrong?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better?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events,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courses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seminars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could/should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attend?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interesting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projects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and/or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initiatives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become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involved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414142"/>
                </a:solidFill>
                <a:latin typeface="Calibri"/>
                <a:cs typeface="Calibri"/>
              </a:rPr>
              <a:t>in?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33679" algn="l"/>
                <a:tab pos="2343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legislative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regulatory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changes</a:t>
            </a:r>
            <a:r>
              <a:rPr sz="1600" spc="2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affecting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geographical</a:t>
            </a:r>
            <a:r>
              <a:rPr sz="1600" spc="2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area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industry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2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be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advantageous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for</a:t>
            </a:r>
            <a:r>
              <a:rPr sz="1600" spc="2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me?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28250" y="6950075"/>
            <a:ext cx="8425651" cy="37382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600" spc="175" dirty="0">
                <a:solidFill>
                  <a:srgbClr val="414142"/>
                </a:solidFill>
                <a:latin typeface="Verdana"/>
                <a:cs typeface="Verdana"/>
              </a:rPr>
              <a:t>THREATS</a:t>
            </a:r>
            <a:r>
              <a:rPr sz="1600" spc="262" baseline="24444" dirty="0">
                <a:solidFill>
                  <a:srgbClr val="E84040"/>
                </a:solidFill>
                <a:latin typeface="Tahoma"/>
                <a:cs typeface="Tahoma"/>
              </a:rPr>
              <a:t>(4)</a:t>
            </a:r>
            <a:endParaRPr sz="16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600" b="1" spc="50" dirty="0">
                <a:solidFill>
                  <a:srgbClr val="414142"/>
                </a:solidFill>
                <a:latin typeface="Calibri"/>
                <a:cs typeface="Calibri"/>
              </a:rPr>
              <a:t>External</a:t>
            </a:r>
            <a:r>
              <a:rPr sz="1600" b="1" spc="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60" dirty="0">
                <a:solidFill>
                  <a:srgbClr val="414142"/>
                </a:solidFill>
                <a:latin typeface="Calibri"/>
                <a:cs typeface="Calibri"/>
              </a:rPr>
              <a:t>factors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5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prevent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8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b="1" spc="-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14142"/>
                </a:solidFill>
                <a:latin typeface="Calibri"/>
                <a:cs typeface="Calibri"/>
              </a:rPr>
              <a:t>achieving</a:t>
            </a:r>
            <a:r>
              <a:rPr sz="1600" b="1" spc="-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9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b="1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414142"/>
                </a:solidFill>
                <a:latin typeface="Calibri"/>
                <a:cs typeface="Calibri"/>
              </a:rPr>
              <a:t>Goal: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negative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trends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at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play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today?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does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everyone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complain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about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industry/field?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others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aiming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at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market</a:t>
            </a:r>
            <a:r>
              <a:rPr sz="1600" spc="1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target</a:t>
            </a:r>
            <a:r>
              <a:rPr sz="1600" spc="1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position</a:t>
            </a:r>
            <a:r>
              <a:rPr sz="1600" spc="1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role?</a:t>
            </a:r>
            <a:r>
              <a:rPr sz="1600" spc="1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(competition).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What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they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doing</a:t>
            </a:r>
            <a:r>
              <a:rPr sz="1600" spc="1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achieve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their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goals?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Something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similar</a:t>
            </a:r>
            <a:r>
              <a:rPr sz="1600" spc="1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something</a:t>
            </a:r>
            <a:r>
              <a:rPr sz="1600" spc="1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different?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competition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doing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anything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might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threaten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14142"/>
                </a:solidFill>
                <a:latin typeface="Calibri"/>
                <a:cs typeface="Calibri"/>
              </a:rPr>
              <a:t>work?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technological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changes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might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threaten</a:t>
            </a:r>
            <a:r>
              <a:rPr sz="1600" spc="1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position</a:t>
            </a:r>
            <a:r>
              <a:rPr sz="1600" spc="1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profession?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factors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/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obstacles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might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cause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problems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due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one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Weaknesses?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legislative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changes</a:t>
            </a:r>
            <a:r>
              <a:rPr sz="1600" spc="1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affecting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me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geographical</a:t>
            </a:r>
            <a:r>
              <a:rPr sz="1600" spc="20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area</a:t>
            </a:r>
            <a:r>
              <a:rPr sz="1600" spc="1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2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sector?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0979" algn="l"/>
                <a:tab pos="221615" algn="l"/>
              </a:tabLst>
            </a:pP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Do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foresee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cost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increases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short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medium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term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will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affect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my</a:t>
            </a:r>
            <a:r>
              <a:rPr sz="1600" spc="1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industry/field?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46016" y="1254819"/>
            <a:ext cx="10575290" cy="6970395"/>
            <a:chOff x="9146016" y="1254819"/>
            <a:chExt cx="10575290" cy="697039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6016" y="1256843"/>
              <a:ext cx="882421" cy="914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8485" y="1254819"/>
              <a:ext cx="882421" cy="912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39315" y="7326527"/>
              <a:ext cx="866230" cy="8986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8040" y="7300216"/>
              <a:ext cx="866230" cy="89861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899650" y="4435475"/>
            <a:ext cx="8610600" cy="204543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600" spc="190" dirty="0">
                <a:solidFill>
                  <a:srgbClr val="414142"/>
                </a:solidFill>
                <a:latin typeface="Verdana"/>
                <a:cs typeface="Verdana"/>
              </a:rPr>
              <a:t>CONVERT</a:t>
            </a:r>
            <a:r>
              <a:rPr sz="1600" spc="284" baseline="24444" dirty="0">
                <a:solidFill>
                  <a:srgbClr val="E84040"/>
                </a:solidFill>
                <a:latin typeface="Tahoma"/>
                <a:cs typeface="Tahoma"/>
              </a:rPr>
              <a:t>(5)</a:t>
            </a:r>
            <a:endParaRPr sz="16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See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if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reduce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eliminate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Weaknesses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or,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better,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transform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them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into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Strengths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even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into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valuable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Opportunities?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1615" algn="l"/>
              </a:tabLst>
            </a:pP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partners,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training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courses,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consultations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investments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you?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1615" algn="l"/>
              </a:tabLst>
            </a:pP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situations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business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sectors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which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your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Weaknesses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could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be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considered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Strengths?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  <a:buChar char="-"/>
              <a:tabLst>
                <a:tab pos="221615" algn="l"/>
              </a:tabLst>
            </a:pP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Are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there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people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who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see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something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interesting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14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useful</a:t>
            </a:r>
            <a:r>
              <a:rPr sz="1600" spc="1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something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that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view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negatively?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5650" y="5807075"/>
            <a:ext cx="8077200" cy="8297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sz="1600" spc="185" dirty="0">
                <a:solidFill>
                  <a:srgbClr val="414142"/>
                </a:solidFill>
                <a:latin typeface="Verdana"/>
                <a:cs typeface="Verdana"/>
              </a:rPr>
              <a:t>MATCH</a:t>
            </a:r>
            <a:r>
              <a:rPr sz="1600" spc="277" baseline="24444" dirty="0">
                <a:solidFill>
                  <a:srgbClr val="E84040"/>
                </a:solidFill>
                <a:latin typeface="Tahoma"/>
                <a:cs typeface="Tahoma"/>
              </a:rPr>
              <a:t>(6)</a:t>
            </a:r>
            <a:endParaRPr sz="1600" baseline="24444" dirty="0">
              <a:latin typeface="Tahoma"/>
              <a:cs typeface="Tahoma"/>
            </a:endParaRPr>
          </a:p>
          <a:p>
            <a:pPr marR="30480" algn="ctr">
              <a:spcAft>
                <a:spcPts val="600"/>
              </a:spcAft>
            </a:pP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Starting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 your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Strengths,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identify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one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more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Opportunities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 you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7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seize.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 Which</a:t>
            </a:r>
            <a:r>
              <a:rPr sz="1600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scenario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opportunity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is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easiest</a:t>
            </a:r>
            <a:r>
              <a:rPr sz="1600" spc="1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and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quickest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for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2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implement?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75850" y="10836275"/>
            <a:ext cx="9686642" cy="139910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sz="1600" spc="200" dirty="0">
                <a:solidFill>
                  <a:srgbClr val="414142"/>
                </a:solidFill>
                <a:latin typeface="Verdana"/>
                <a:cs typeface="Verdana"/>
              </a:rPr>
              <a:t>MANAGE</a:t>
            </a:r>
            <a:r>
              <a:rPr sz="1600" spc="300" baseline="24444" dirty="0">
                <a:solidFill>
                  <a:srgbClr val="E84040"/>
                </a:solidFill>
                <a:latin typeface="Tahoma"/>
                <a:cs typeface="Tahoma"/>
              </a:rPr>
              <a:t>(7)</a:t>
            </a:r>
            <a:endParaRPr sz="1600" baseline="24444" dirty="0">
              <a:latin typeface="Tahoma"/>
              <a:cs typeface="Tahoma"/>
            </a:endParaRPr>
          </a:p>
          <a:p>
            <a:pPr>
              <a:spcAft>
                <a:spcPts val="600"/>
              </a:spcAft>
            </a:pP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Rank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Threats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from</a:t>
            </a:r>
            <a:r>
              <a:rPr sz="1600" spc="3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low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-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threats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probably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ignore</a:t>
            </a:r>
            <a:r>
              <a:rPr sz="1600" spc="2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-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to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high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185" dirty="0">
                <a:solidFill>
                  <a:srgbClr val="414142"/>
                </a:solidFill>
                <a:latin typeface="Calibri"/>
                <a:cs typeface="Calibri"/>
              </a:rPr>
              <a:t>-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threats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manage</a:t>
            </a:r>
            <a:r>
              <a:rPr sz="1600" spc="3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with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an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action</a:t>
            </a:r>
            <a:r>
              <a:rPr sz="1600" spc="4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plan.</a:t>
            </a:r>
            <a:endParaRPr sz="1600" dirty="0">
              <a:latin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See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if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you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can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eliminate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reduce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5" dirty="0">
                <a:solidFill>
                  <a:srgbClr val="414142"/>
                </a:solidFill>
                <a:latin typeface="Calibri"/>
                <a:cs typeface="Calibri"/>
              </a:rPr>
              <a:t>any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threats,</a:t>
            </a:r>
            <a:r>
              <a:rPr sz="1600" spc="11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14142"/>
                </a:solidFill>
                <a:latin typeface="Calibri"/>
                <a:cs typeface="Calibri"/>
              </a:rPr>
              <a:t>transform</a:t>
            </a:r>
            <a:r>
              <a:rPr sz="1600" spc="7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14142"/>
                </a:solidFill>
                <a:latin typeface="Calibri"/>
                <a:cs typeface="Calibri"/>
              </a:rPr>
              <a:t>them</a:t>
            </a:r>
            <a:r>
              <a:rPr sz="1600" spc="8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into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Opportunities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via</a:t>
            </a:r>
            <a:r>
              <a:rPr sz="1600" spc="9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414142"/>
                </a:solidFill>
                <a:latin typeface="Calibri"/>
                <a:cs typeface="Calibri"/>
              </a:rPr>
              <a:t>your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own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Strengths,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or</a:t>
            </a:r>
            <a:r>
              <a:rPr sz="1600" spc="100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with</a:t>
            </a:r>
            <a:r>
              <a:rPr sz="1600" spc="9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14142"/>
                </a:solidFill>
                <a:latin typeface="Calibri"/>
                <a:cs typeface="Calibri"/>
              </a:rPr>
              <a:t>the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help</a:t>
            </a:r>
            <a:r>
              <a:rPr sz="1600" spc="8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14142"/>
                </a:solidFill>
                <a:latin typeface="Calibri"/>
                <a:cs typeface="Calibri"/>
              </a:rPr>
              <a:t>of</a:t>
            </a:r>
            <a:r>
              <a:rPr sz="1600" spc="105" dirty="0">
                <a:solidFill>
                  <a:srgbClr val="414142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14142"/>
                </a:solidFill>
                <a:latin typeface="Calibri"/>
                <a:cs typeface="Calibri"/>
              </a:rPr>
              <a:t>others.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1487</Words>
  <Application>Microsoft Office PowerPoint</Application>
  <PresentationFormat>Personalizar</PresentationFormat>
  <Paragraphs>144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Tahoma</vt:lpstr>
      <vt:lpstr>Times New Roman</vt:lpstr>
      <vt:lpstr>Verdana</vt:lpstr>
      <vt:lpstr>Office Theme</vt:lpstr>
      <vt:lpstr>Tema do Office</vt:lpstr>
      <vt:lpstr>Storytelling e inspiração empreendedora Checkpoint 3 </vt:lpstr>
      <vt:lpstr>COMMUNICATION MATRIX</vt:lpstr>
      <vt:lpstr>NETWORKING CANVAS</vt:lpstr>
      <vt:lpstr>PERSONAL SWOT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DST STORY CANVAS - TEMPLATE (MAY 16)</dc:title>
  <cp:lastModifiedBy>Patrícia Mari Matsuda</cp:lastModifiedBy>
  <cp:revision>5</cp:revision>
  <dcterms:created xsi:type="dcterms:W3CDTF">2023-06-19T02:49:04Z</dcterms:created>
  <dcterms:modified xsi:type="dcterms:W3CDTF">2023-08-02T10:46:52Z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Keynote</vt:lpwstr>
  </property>
  <property fmtid="{D5CDD505-2E9C-101B-9397-08002B2CF9AE}" pid="4" name="GTS_PDFXVersion">
    <vt:lpwstr>PDF/X-4</vt:lpwstr>
  </property>
  <property fmtid="{D5CDD505-2E9C-101B-9397-08002B2CF9AE}" pid="5" name="LastSaved">
    <vt:filetime>2023-06-19T00:00:00Z</vt:filetime>
  </property>
  <property fmtid="{D5CDD505-2E9C-101B-9397-08002B2CF9AE}" pid="6" name="Producer">
    <vt:lpwstr>macOS Versione 13.3.1 (a) (Build 22E772610a) Quartz PDFContext</vt:lpwstr>
  </property>
</Properties>
</file>