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4"/>
  </p:notesMasterIdLst>
  <p:sldIdLst>
    <p:sldId id="256" r:id="rId3"/>
    <p:sldId id="374" r:id="rId4"/>
    <p:sldId id="260" r:id="rId5"/>
    <p:sldId id="261" r:id="rId6"/>
    <p:sldId id="375" r:id="rId7"/>
    <p:sldId id="274" r:id="rId8"/>
    <p:sldId id="275" r:id="rId9"/>
    <p:sldId id="381" r:id="rId10"/>
    <p:sldId id="306" r:id="rId11"/>
    <p:sldId id="307" r:id="rId12"/>
    <p:sldId id="308" r:id="rId13"/>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4CFBA0-D6DE-42F5-A623-F74FF1174931}" type="datetimeFigureOut">
              <a:rPr lang="pt-BR" smtClean="0"/>
              <a:t>01/08/2023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4C60A-7002-4821-A03D-D3C3FB288038}" type="slidenum">
              <a:rPr lang="pt-BR" smtClean="0"/>
              <a:t>‹nº›</a:t>
            </a:fld>
            <a:endParaRPr lang="pt-BR"/>
          </a:p>
        </p:txBody>
      </p:sp>
    </p:spTree>
    <p:extLst>
      <p:ext uri="{BB962C8B-B14F-4D97-AF65-F5344CB8AC3E}">
        <p14:creationId xmlns:p14="http://schemas.microsoft.com/office/powerpoint/2010/main" val="3494170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5916B8-D17E-C58B-8890-D1BF50D73FB5}"/>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D302DC8F-3743-1489-97CE-2EFB054CDB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7B582134-73A4-6FB6-2EFC-545F417ADF38}"/>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5" name="Espaço Reservado para Rodapé 4">
            <a:extLst>
              <a:ext uri="{FF2B5EF4-FFF2-40B4-BE49-F238E27FC236}">
                <a16:creationId xmlns:a16="http://schemas.microsoft.com/office/drawing/2014/main" id="{8FE4EEC0-4B19-0CFE-82B7-E58B0EE9406F}"/>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FED27B5-F558-B785-12C1-ECD5959DD587}"/>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32400536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D84B55-6BB7-151F-B4D3-A65DED4BEA4D}"/>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163D463F-0BC6-46FE-7E9B-7BFF77AFD3B3}"/>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A30250E-36E2-B5AA-322F-6B90E5E5D614}"/>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5" name="Espaço Reservado para Rodapé 4">
            <a:extLst>
              <a:ext uri="{FF2B5EF4-FFF2-40B4-BE49-F238E27FC236}">
                <a16:creationId xmlns:a16="http://schemas.microsoft.com/office/drawing/2014/main" id="{DFE53139-3533-32AE-D25E-C29509FCF444}"/>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FBE0F6CC-EC6A-C3CA-99D5-629CBCFB3722}"/>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2615497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E3E7AE6-886C-D29D-4EF8-26FBDDFD676E}"/>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310B86D2-8DCE-7BA5-AE99-D0B145E4FC7E}"/>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5110239D-4AE4-48CD-9931-A48BEB1EE87D}"/>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5" name="Espaço Reservado para Rodapé 4">
            <a:extLst>
              <a:ext uri="{FF2B5EF4-FFF2-40B4-BE49-F238E27FC236}">
                <a16:creationId xmlns:a16="http://schemas.microsoft.com/office/drawing/2014/main" id="{294F156B-7B0C-2C4E-C0C0-89D152CA54A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E4CBA926-4D29-3FB6-285A-F7956EC1BD37}"/>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3691060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36279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921194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4242736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92399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441774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54950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62400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03053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86DCC1E-FB10-9DB6-E57A-964ADDD4FDB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FFD6F1BA-3D17-768B-01BF-4AEF401E74C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321CD784-4509-92F8-F4D1-EA19FD39374D}"/>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5" name="Espaço Reservado para Rodapé 4">
            <a:extLst>
              <a:ext uri="{FF2B5EF4-FFF2-40B4-BE49-F238E27FC236}">
                <a16:creationId xmlns:a16="http://schemas.microsoft.com/office/drawing/2014/main" id="{FA27E04C-9957-2D8B-D090-FEC3E7711A9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73493FBD-8631-C78E-A114-A36110D2D178}"/>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9643867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4215857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4305347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351025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8DDB1E-2EB6-88D3-C135-EAA24B13F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8489E65-A8FD-B800-3087-1B7C7919B5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4997843E-4DFB-B159-4D6C-4857E5D25BB0}"/>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5" name="Espaço Reservado para Rodapé 4">
            <a:extLst>
              <a:ext uri="{FF2B5EF4-FFF2-40B4-BE49-F238E27FC236}">
                <a16:creationId xmlns:a16="http://schemas.microsoft.com/office/drawing/2014/main" id="{D1D6765F-628A-4FC9-10F8-EE522C15F66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D3B643D4-6896-7C6C-7439-ACE78A3EC148}"/>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3290308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EDC29A-30AB-FAA6-8DA7-8E4F97212B79}"/>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7D9C37E-977A-5C5B-18D2-37AE8CCB8447}"/>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BF347084-AE71-96A7-024E-A54178CA39A0}"/>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CA247C9-CE9C-12F5-F924-EF607B432677}"/>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6" name="Espaço Reservado para Rodapé 5">
            <a:extLst>
              <a:ext uri="{FF2B5EF4-FFF2-40B4-BE49-F238E27FC236}">
                <a16:creationId xmlns:a16="http://schemas.microsoft.com/office/drawing/2014/main" id="{53BF4CBC-40EA-936A-FA61-110013460FCB}"/>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03B57F0B-A471-CD1A-7777-33AE436B1545}"/>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41044016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A024B5-8B3F-FE33-08DE-886D6ED1C2C4}"/>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3D379389-7893-6A66-48E8-5B4A22BE9E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333D39E4-2B64-DD17-3E46-FF6E129F77C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FADC4674-676D-6626-2D70-83FC2D7D91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EECD4F97-878A-E38F-F81E-24BD32A66598}"/>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0E6F83EE-E17B-DD8F-24C4-234B99D91CD1}"/>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8" name="Espaço Reservado para Rodapé 7">
            <a:extLst>
              <a:ext uri="{FF2B5EF4-FFF2-40B4-BE49-F238E27FC236}">
                <a16:creationId xmlns:a16="http://schemas.microsoft.com/office/drawing/2014/main" id="{E4F4DB74-6592-7664-C0C4-CCC673058390}"/>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A6546863-1A70-45CA-FB1B-AAA6F30F0322}"/>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2915131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0B0154-0AC4-2DF7-5084-3282473112F6}"/>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E531729A-E98F-977A-DC37-C79852A1370A}"/>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4" name="Espaço Reservado para Rodapé 3">
            <a:extLst>
              <a:ext uri="{FF2B5EF4-FFF2-40B4-BE49-F238E27FC236}">
                <a16:creationId xmlns:a16="http://schemas.microsoft.com/office/drawing/2014/main" id="{966F787E-2612-05D6-9622-9162B0EBB8EB}"/>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F70C8D99-96C1-68D9-DAD0-01CF7D00EDEF}"/>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3587688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3EDB5DF0-D8DC-3D58-E7E5-98EFE721DA7D}"/>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3" name="Espaço Reservado para Rodapé 2">
            <a:extLst>
              <a:ext uri="{FF2B5EF4-FFF2-40B4-BE49-F238E27FC236}">
                <a16:creationId xmlns:a16="http://schemas.microsoft.com/office/drawing/2014/main" id="{DBD9A395-EAF0-60FF-FD28-7EBEB983D12D}"/>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EFA82B8A-B50C-31E7-848D-2B43DBF42522}"/>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3921947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DC6A8C-985E-CB70-37D1-BD0CFF2AFFC9}"/>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F5286A80-0F64-BFFC-DD03-AC8D164813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FD3AD91B-4A6C-08A1-F585-49303CC6F9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402036A9-19DD-C35B-68AE-4A630C82DE69}"/>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6" name="Espaço Reservado para Rodapé 5">
            <a:extLst>
              <a:ext uri="{FF2B5EF4-FFF2-40B4-BE49-F238E27FC236}">
                <a16:creationId xmlns:a16="http://schemas.microsoft.com/office/drawing/2014/main" id="{0C1E8C1D-64DE-3DAC-70BE-334E25B9FF0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6E265A70-A908-0A4B-BCE0-E74360CDFA3C}"/>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1925871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B43698-1EE1-9770-8C83-2212FB9321C4}"/>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93FC719A-315D-ECA3-F58E-61FF634FFBF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6E06BF4-F08C-9B2C-02CB-57BBC14D9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0AE47C2D-2A0E-88B9-63BD-B998654D532D}"/>
              </a:ext>
            </a:extLst>
          </p:cNvPr>
          <p:cNvSpPr>
            <a:spLocks noGrp="1"/>
          </p:cNvSpPr>
          <p:nvPr>
            <p:ph type="dt" sz="half" idx="10"/>
          </p:nvPr>
        </p:nvSpPr>
        <p:spPr/>
        <p:txBody>
          <a:bodyPr/>
          <a:lstStyle/>
          <a:p>
            <a:fld id="{A03E925B-9679-4FAC-9BD4-05C867C2EF62}" type="datetimeFigureOut">
              <a:rPr lang="pt-BR" smtClean="0"/>
              <a:t>01/08/2023</a:t>
            </a:fld>
            <a:endParaRPr lang="pt-BR"/>
          </a:p>
        </p:txBody>
      </p:sp>
      <p:sp>
        <p:nvSpPr>
          <p:cNvPr id="6" name="Espaço Reservado para Rodapé 5">
            <a:extLst>
              <a:ext uri="{FF2B5EF4-FFF2-40B4-BE49-F238E27FC236}">
                <a16:creationId xmlns:a16="http://schemas.microsoft.com/office/drawing/2014/main" id="{76F65E3B-701C-CC51-A558-2625572A5094}"/>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604C313-EE20-29D1-DB3C-D6FF01D25F7A}"/>
              </a:ext>
            </a:extLst>
          </p:cNvPr>
          <p:cNvSpPr>
            <a:spLocks noGrp="1"/>
          </p:cNvSpPr>
          <p:nvPr>
            <p:ph type="sldNum" sz="quarter" idx="12"/>
          </p:nvPr>
        </p:nvSpPr>
        <p:spPr/>
        <p:txBody>
          <a:bodyPr/>
          <a:lstStyle/>
          <a:p>
            <a:fld id="{07A8002F-2154-49B0-AECE-4EB431E59C5E}" type="slidenum">
              <a:rPr lang="pt-BR" smtClean="0"/>
              <a:t>‹nº›</a:t>
            </a:fld>
            <a:endParaRPr lang="pt-BR"/>
          </a:p>
        </p:txBody>
      </p:sp>
    </p:spTree>
    <p:extLst>
      <p:ext uri="{BB962C8B-B14F-4D97-AF65-F5344CB8AC3E}">
        <p14:creationId xmlns:p14="http://schemas.microsoft.com/office/powerpoint/2010/main" val="386719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1F162C02-73A1-1EA4-FA33-106561058D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BF345FB7-0F7B-7847-E4A5-4511CAD68A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4E33BD53-F3B5-B944-1AC7-5DDD75382F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3E925B-9679-4FAC-9BD4-05C867C2EF62}" type="datetimeFigureOut">
              <a:rPr lang="pt-BR" smtClean="0"/>
              <a:t>01/08/2023</a:t>
            </a:fld>
            <a:endParaRPr lang="pt-BR"/>
          </a:p>
        </p:txBody>
      </p:sp>
      <p:sp>
        <p:nvSpPr>
          <p:cNvPr id="5" name="Espaço Reservado para Rodapé 4">
            <a:extLst>
              <a:ext uri="{FF2B5EF4-FFF2-40B4-BE49-F238E27FC236}">
                <a16:creationId xmlns:a16="http://schemas.microsoft.com/office/drawing/2014/main" id="{DF092C77-5307-C9EF-F640-BCDCD2D812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A53A0991-28ED-C6A4-3EE7-E6CD46201E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A8002F-2154-49B0-AECE-4EB431E59C5E}" type="slidenum">
              <a:rPr lang="pt-BR" smtClean="0"/>
              <a:t>‹nº›</a:t>
            </a:fld>
            <a:endParaRPr lang="pt-BR"/>
          </a:p>
        </p:txBody>
      </p:sp>
    </p:spTree>
    <p:extLst>
      <p:ext uri="{BB962C8B-B14F-4D97-AF65-F5344CB8AC3E}">
        <p14:creationId xmlns:p14="http://schemas.microsoft.com/office/powerpoint/2010/main" val="3865168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8/1/2023</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29529927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2.sv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18.xml"/><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2CAEC-D4F8-7669-82C8-A6B5BAB43D75}"/>
              </a:ext>
            </a:extLst>
          </p:cNvPr>
          <p:cNvSpPr>
            <a:spLocks noGrp="1"/>
          </p:cNvSpPr>
          <p:nvPr>
            <p:ph type="ctrTitle"/>
          </p:nvPr>
        </p:nvSpPr>
        <p:spPr/>
        <p:txBody>
          <a:bodyPr>
            <a:normAutofit/>
          </a:bodyPr>
          <a:lstStyle/>
          <a:p>
            <a:r>
              <a:rPr lang="pt-BR" sz="4000" dirty="0"/>
              <a:t>Storytelling e inspiração empreendedora</a:t>
            </a:r>
            <a:br>
              <a:rPr lang="pt-BR" sz="4000" dirty="0"/>
            </a:br>
            <a:r>
              <a:rPr lang="pt-BR" sz="4000" dirty="0"/>
              <a:t>Checkpoint 1</a:t>
            </a:r>
            <a:br>
              <a:rPr lang="pt-BR" sz="4000" dirty="0"/>
            </a:br>
            <a:endParaRPr lang="pt-BR" sz="4000" dirty="0"/>
          </a:p>
        </p:txBody>
      </p:sp>
      <p:sp>
        <p:nvSpPr>
          <p:cNvPr id="3" name="Subtítulo 2">
            <a:extLst>
              <a:ext uri="{FF2B5EF4-FFF2-40B4-BE49-F238E27FC236}">
                <a16:creationId xmlns:a16="http://schemas.microsoft.com/office/drawing/2014/main" id="{2FB8E3A5-1817-D811-EDAA-57F8AC0827CD}"/>
              </a:ext>
            </a:extLst>
          </p:cNvPr>
          <p:cNvSpPr>
            <a:spLocks noGrp="1"/>
          </p:cNvSpPr>
          <p:nvPr>
            <p:ph type="subTitle" idx="1"/>
          </p:nvPr>
        </p:nvSpPr>
        <p:spPr/>
        <p:txBody>
          <a:bodyPr/>
          <a:lstStyle/>
          <a:p>
            <a:pPr algn="l"/>
            <a:r>
              <a:rPr lang="pt-BR" dirty="0"/>
              <a:t>Turma:</a:t>
            </a:r>
          </a:p>
          <a:p>
            <a:pPr algn="l"/>
            <a:r>
              <a:rPr lang="pt-BR" dirty="0"/>
              <a:t>Alunos:</a:t>
            </a:r>
          </a:p>
        </p:txBody>
      </p:sp>
    </p:spTree>
    <p:extLst>
      <p:ext uri="{BB962C8B-B14F-4D97-AF65-F5344CB8AC3E}">
        <p14:creationId xmlns:p14="http://schemas.microsoft.com/office/powerpoint/2010/main" val="24378182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598613" y="240219"/>
            <a:ext cx="7373631" cy="451470"/>
          </a:xfrm>
          <a:prstGeom prst="rect">
            <a:avLst/>
          </a:prstGeom>
        </p:spPr>
        <p:txBody>
          <a:bodyPr lIns="0" tIns="0" rIns="0" bIns="0" rtlCol="0" anchor="t">
            <a:spAutoFit/>
          </a:bodyPr>
          <a:lstStyle/>
          <a:p>
            <a:pPr algn="ctr" defTabSz="609630">
              <a:lnSpc>
                <a:spcPts val="3540"/>
              </a:lnSpc>
            </a:pPr>
            <a:r>
              <a:rPr lang="en-US" sz="3934">
                <a:solidFill>
                  <a:srgbClr val="754C28"/>
                </a:solidFill>
                <a:latin typeface="Bubblebody Neue Extrabold"/>
              </a:rPr>
              <a:t>Story Canvas</a:t>
            </a:r>
          </a:p>
        </p:txBody>
      </p:sp>
      <p:graphicFrame>
        <p:nvGraphicFramePr>
          <p:cNvPr id="7" name="Table 7"/>
          <p:cNvGraphicFramePr>
            <a:graphicFrameLocks noGrp="1"/>
          </p:cNvGraphicFramePr>
          <p:nvPr>
            <p:extLst>
              <p:ext uri="{D42A27DB-BD31-4B8C-83A1-F6EECF244321}">
                <p14:modId xmlns:p14="http://schemas.microsoft.com/office/powerpoint/2010/main" val="1473285828"/>
              </p:ext>
            </p:extLst>
          </p:nvPr>
        </p:nvGraphicFramePr>
        <p:xfrm>
          <a:off x="421826" y="968847"/>
          <a:ext cx="10985640" cy="5178424"/>
        </p:xfrm>
        <a:graphic>
          <a:graphicData uri="http://schemas.openxmlformats.org/drawingml/2006/table">
            <a:tbl>
              <a:tblPr/>
              <a:tblGrid>
                <a:gridCol w="5996241">
                  <a:extLst>
                    <a:ext uri="{9D8B030D-6E8A-4147-A177-3AD203B41FA5}">
                      <a16:colId xmlns:a16="http://schemas.microsoft.com/office/drawing/2014/main" val="20000"/>
                    </a:ext>
                  </a:extLst>
                </a:gridCol>
                <a:gridCol w="4989399">
                  <a:extLst>
                    <a:ext uri="{9D8B030D-6E8A-4147-A177-3AD203B41FA5}">
                      <a16:colId xmlns:a16="http://schemas.microsoft.com/office/drawing/2014/main" val="20001"/>
                    </a:ext>
                  </a:extLst>
                </a:gridCol>
              </a:tblGrid>
              <a:tr h="1949075">
                <a:tc>
                  <a:txBody>
                    <a:bodyPr/>
                    <a:lstStyle/>
                    <a:p>
                      <a:pPr algn="ctr">
                        <a:lnSpc>
                          <a:spcPct val="100000"/>
                        </a:lnSpc>
                        <a:defRPr/>
                      </a:pPr>
                      <a:r>
                        <a:rPr lang="en-US" sz="1300" dirty="0">
                          <a:solidFill>
                            <a:srgbClr val="000000"/>
                          </a:solidFill>
                          <a:latin typeface="DM Sans Bold"/>
                        </a:rPr>
                        <a:t>People and Places - Who will feature in your story?</a:t>
                      </a:r>
                      <a:endParaRPr lang="en-US" sz="700" dirty="0"/>
                    </a:p>
                    <a:p>
                      <a:pPr algn="ctr">
                        <a:lnSpc>
                          <a:spcPct val="100000"/>
                        </a:lnSpc>
                      </a:pPr>
                      <a:r>
                        <a:rPr lang="en-US" sz="1300" dirty="0">
                          <a:solidFill>
                            <a:srgbClr val="000000"/>
                          </a:solidFill>
                          <a:latin typeface="DM Sans"/>
                        </a:rPr>
                        <a:t>Who are the people connected to our project? Powerful engaged character</a:t>
                      </a:r>
                    </a:p>
                    <a:p>
                      <a:pPr algn="ctr">
                        <a:lnSpc>
                          <a:spcPct val="100000"/>
                        </a:lnSpc>
                      </a:pPr>
                      <a:endParaRPr lang="en-US" sz="1300" dirty="0">
                        <a:solidFill>
                          <a:srgbClr val="000000"/>
                        </a:solidFill>
                        <a:latin typeface="DM Sans"/>
                      </a:endParaRPr>
                    </a:p>
                    <a:p>
                      <a:pPr algn="ctr">
                        <a:lnSpc>
                          <a:spcPct val="100000"/>
                        </a:lnSpc>
                      </a:pPr>
                      <a:r>
                        <a:rPr lang="en-US" sz="1300" dirty="0">
                          <a:solidFill>
                            <a:srgbClr val="000000"/>
                          </a:solidFill>
                          <a:latin typeface="DM Sans Bold"/>
                        </a:rPr>
                        <a:t>What locations will be used in your story?</a:t>
                      </a:r>
                    </a:p>
                    <a:p>
                      <a:pPr algn="ctr">
                        <a:lnSpc>
                          <a:spcPct val="100000"/>
                        </a:lnSpc>
                      </a:pPr>
                      <a:r>
                        <a:rPr lang="en-US" sz="1300" dirty="0">
                          <a:solidFill>
                            <a:srgbClr val="000000"/>
                          </a:solidFill>
                          <a:latin typeface="DM Sans"/>
                        </a:rPr>
                        <a:t>Think of the places in your story as more characters who will help you communicate different elements of your story. What time of day is it? Is it rural or urban? Should you feature natural or man-made structures?</a:t>
                      </a:r>
                    </a:p>
                    <a:p>
                      <a:pPr algn="ctr">
                        <a:lnSpc>
                          <a:spcPct val="100000"/>
                        </a:lnSpc>
                      </a:pPr>
                      <a:endParaRPr lang="en-US" sz="1300" dirty="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600" dirty="0"/>
                        <a:t>Grandes </a:t>
                      </a:r>
                      <a:r>
                        <a:rPr lang="en-US" sz="1600" dirty="0" err="1"/>
                        <a:t>produtoras</a:t>
                      </a:r>
                      <a:r>
                        <a:rPr lang="en-US" sz="1600" dirty="0"/>
                        <a:t>, com </a:t>
                      </a:r>
                      <a:r>
                        <a:rPr lang="en-US" sz="1600" dirty="0" err="1"/>
                        <a:t>muito</a:t>
                      </a:r>
                      <a:r>
                        <a:rPr lang="en-US" sz="1600" dirty="0"/>
                        <a:t> </a:t>
                      </a:r>
                      <a:r>
                        <a:rPr lang="en-US" sz="1600" dirty="0" err="1"/>
                        <a:t>engajamento</a:t>
                      </a:r>
                      <a:r>
                        <a:rPr lang="en-US" sz="1600" dirty="0"/>
                        <a:t>, gurus.</a:t>
                      </a:r>
                    </a:p>
                    <a:p>
                      <a:pPr algn="ctr">
                        <a:lnSpc>
                          <a:spcPct val="100000"/>
                        </a:lnSpc>
                        <a:defRPr/>
                      </a:pPr>
                      <a:r>
                        <a:rPr lang="en-US" sz="1600" dirty="0" err="1"/>
                        <a:t>Conseguir</a:t>
                      </a:r>
                      <a:r>
                        <a:rPr lang="en-US" sz="1600" dirty="0"/>
                        <a:t> </a:t>
                      </a:r>
                      <a:r>
                        <a:rPr lang="en-US" sz="1600" dirty="0" err="1"/>
                        <a:t>fechar</a:t>
                      </a:r>
                      <a:r>
                        <a:rPr lang="en-US" sz="1600" dirty="0"/>
                        <a:t> um </a:t>
                      </a:r>
                      <a:r>
                        <a:rPr lang="en-US" sz="1600" dirty="0" err="1"/>
                        <a:t>grande</a:t>
                      </a:r>
                      <a:r>
                        <a:rPr lang="en-US" sz="1600" dirty="0"/>
                        <a:t> </a:t>
                      </a:r>
                      <a:r>
                        <a:rPr lang="en-US" sz="1600" dirty="0" err="1"/>
                        <a:t>número</a:t>
                      </a:r>
                      <a:r>
                        <a:rPr lang="en-US" sz="1600" dirty="0"/>
                        <a:t> de </a:t>
                      </a:r>
                      <a:r>
                        <a:rPr lang="en-US" sz="1600" dirty="0" err="1"/>
                        <a:t>vendas</a:t>
                      </a:r>
                      <a:r>
                        <a:rPr lang="en-US" sz="1600" dirty="0"/>
                        <a:t>.</a:t>
                      </a:r>
                    </a:p>
                    <a:p>
                      <a:pPr algn="ctr">
                        <a:lnSpc>
                          <a:spcPct val="100000"/>
                        </a:lnSpc>
                        <a:defRPr/>
                      </a:pPr>
                      <a:r>
                        <a:rPr lang="en-US" sz="1600" dirty="0"/>
                        <a:t>Taxa de </a:t>
                      </a:r>
                      <a:r>
                        <a:rPr lang="en-US" sz="1600" dirty="0" err="1"/>
                        <a:t>conversão</a:t>
                      </a:r>
                      <a:r>
                        <a:rPr lang="en-US" sz="1600" dirty="0"/>
                        <a:t>.</a:t>
                      </a:r>
                    </a:p>
                    <a:p>
                      <a:pPr algn="ctr">
                        <a:lnSpc>
                          <a:spcPct val="100000"/>
                        </a:lnSpc>
                        <a:defRPr/>
                      </a:pPr>
                      <a:r>
                        <a:rPr lang="en-US" sz="1600" dirty="0"/>
                        <a:t>Local, </a:t>
                      </a:r>
                      <a:r>
                        <a:rPr lang="en-US" sz="1600" dirty="0" err="1"/>
                        <a:t>cenário</a:t>
                      </a:r>
                      <a:r>
                        <a:rPr lang="en-US" sz="1600" dirty="0"/>
                        <a:t> </a:t>
                      </a:r>
                      <a:r>
                        <a:rPr lang="en-US" sz="1600" dirty="0" err="1"/>
                        <a:t>urbano</a:t>
                      </a:r>
                      <a:r>
                        <a:rPr lang="en-US" sz="1600" dirty="0"/>
                        <a:t>, </a:t>
                      </a:r>
                      <a:r>
                        <a:rPr lang="en-US" sz="1600" dirty="0" err="1"/>
                        <a:t>cidade</a:t>
                      </a:r>
                      <a:r>
                        <a:rPr lang="en-US" sz="1600" dirty="0"/>
                        <a:t> </a:t>
                      </a:r>
                      <a:r>
                        <a:rPr lang="en-US" sz="1600" dirty="0" err="1"/>
                        <a:t>grande</a:t>
                      </a:r>
                      <a:r>
                        <a:rPr lang="en-US" sz="1600" dirty="0"/>
                        <a:t>, </a:t>
                      </a:r>
                    </a:p>
                    <a:p>
                      <a:pPr algn="ctr">
                        <a:lnSpc>
                          <a:spcPct val="100000"/>
                        </a:lnSpc>
                        <a:defRPr/>
                      </a:pPr>
                      <a:r>
                        <a:rPr lang="en-US" sz="1600" dirty="0" err="1"/>
                        <a:t>Pessoas</a:t>
                      </a:r>
                      <a:r>
                        <a:rPr lang="en-US" sz="1600" dirty="0"/>
                        <a:t> </a:t>
                      </a:r>
                      <a:r>
                        <a:rPr lang="en-US" sz="1600" dirty="0" err="1"/>
                        <a:t>felizes</a:t>
                      </a:r>
                      <a:r>
                        <a:rPr lang="en-US" sz="1600" dirty="0"/>
                        <a:t>, com </a:t>
                      </a:r>
                      <a:r>
                        <a:rPr lang="en-US" sz="1600" dirty="0" err="1"/>
                        <a:t>mobilidade</a:t>
                      </a:r>
                      <a:r>
                        <a:rPr lang="en-US" sz="1600" dirty="0"/>
                        <a:t>, </a:t>
                      </a:r>
                      <a:r>
                        <a:rPr lang="en-US" sz="1600" dirty="0" err="1"/>
                        <a:t>viajando</a:t>
                      </a:r>
                      <a:r>
                        <a:rPr lang="en-US" sz="1600" dirty="0"/>
                        <a:t>, </a:t>
                      </a:r>
                      <a:r>
                        <a:rPr lang="en-US" sz="1600" dirty="0" err="1"/>
                        <a:t>liberdade</a:t>
                      </a:r>
                      <a:endParaRPr lang="en-US" sz="1600" dirty="0"/>
                    </a:p>
                    <a:p>
                      <a:pPr algn="ctr">
                        <a:lnSpc>
                          <a:spcPct val="100000"/>
                        </a:lnSpc>
                        <a:defRPr/>
                      </a:pPr>
                      <a:endParaRPr lang="en-US" sz="16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726141">
                <a:tc>
                  <a:txBody>
                    <a:bodyPr/>
                    <a:lstStyle/>
                    <a:p>
                      <a:pPr algn="ctr">
                        <a:lnSpc>
                          <a:spcPct val="100000"/>
                        </a:lnSpc>
                        <a:defRPr/>
                      </a:pPr>
                      <a:r>
                        <a:rPr lang="en-US" sz="1300">
                          <a:solidFill>
                            <a:srgbClr val="000000"/>
                          </a:solidFill>
                          <a:latin typeface="DM Sans Bold"/>
                        </a:rPr>
                        <a:t>Key Messages</a:t>
                      </a:r>
                      <a:endParaRPr lang="en-US" sz="700"/>
                    </a:p>
                    <a:p>
                      <a:pPr algn="ctr">
                        <a:lnSpc>
                          <a:spcPct val="100000"/>
                        </a:lnSpc>
                      </a:pPr>
                      <a:r>
                        <a:rPr lang="en-US" sz="1300">
                          <a:solidFill>
                            <a:srgbClr val="000000"/>
                          </a:solidFill>
                          <a:latin typeface="DM Sans Bold"/>
                        </a:rPr>
                        <a:t>What 3 things do you want your audience to remember?</a:t>
                      </a:r>
                    </a:p>
                    <a:p>
                      <a:pPr algn="ctr">
                        <a:lnSpc>
                          <a:spcPct val="100000"/>
                        </a:lnSpc>
                      </a:pPr>
                      <a:r>
                        <a:rPr lang="en-US" sz="1300">
                          <a:solidFill>
                            <a:srgbClr val="000000"/>
                          </a:solidFill>
                          <a:latin typeface="DM Sans"/>
                        </a:rPr>
                        <a:t>To support your cause, what do your audiences need to know?</a:t>
                      </a:r>
                    </a:p>
                    <a:p>
                      <a:pPr algn="ctr">
                        <a:lnSpc>
                          <a:spcPct val="100000"/>
                        </a:lnSpc>
                      </a:pPr>
                      <a:r>
                        <a:rPr lang="en-US" sz="1300">
                          <a:solidFill>
                            <a:srgbClr val="000000"/>
                          </a:solidFill>
                          <a:latin typeface="DM Sans"/>
                        </a:rPr>
                        <a:t>What are the most important ideas your audiences need to understand the problem and the solution?</a:t>
                      </a:r>
                    </a:p>
                    <a:p>
                      <a:pPr algn="ctr">
                        <a:lnSpc>
                          <a:spcPct val="100000"/>
                        </a:lnSpc>
                      </a:pPr>
                      <a:r>
                        <a:rPr lang="en-US" sz="1300">
                          <a:solidFill>
                            <a:srgbClr val="000000"/>
                          </a:solidFill>
                          <a:latin typeface="DM Sans"/>
                        </a:rPr>
                        <a:t>Why is this issue urgent? Why must your audience act right now?</a:t>
                      </a:r>
                    </a:p>
                    <a:p>
                      <a:pPr algn="ctr">
                        <a:lnSpc>
                          <a:spcPct val="100000"/>
                        </a:lnSpc>
                      </a:pPr>
                      <a:endParaRPr lang="en-US" sz="13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marL="342900" indent="-342900" algn="ctr">
                        <a:lnSpc>
                          <a:spcPct val="100000"/>
                        </a:lnSpc>
                        <a:buFontTx/>
                        <a:buChar char="-"/>
                        <a:defRPr/>
                      </a:pPr>
                      <a:r>
                        <a:rPr lang="en-US" sz="1600" dirty="0" err="1"/>
                        <a:t>Frases</a:t>
                      </a:r>
                      <a:r>
                        <a:rPr lang="en-US" sz="1600" dirty="0"/>
                        <a:t> - Approach – </a:t>
                      </a:r>
                    </a:p>
                    <a:p>
                      <a:pPr marL="342900" indent="-342900" algn="ctr">
                        <a:lnSpc>
                          <a:spcPct val="100000"/>
                        </a:lnSpc>
                        <a:buFontTx/>
                        <a:buChar char="-"/>
                        <a:defRPr/>
                      </a:pPr>
                      <a:r>
                        <a:rPr lang="en-US" sz="1600" dirty="0" err="1"/>
                        <a:t>Empreender</a:t>
                      </a:r>
                      <a:r>
                        <a:rPr lang="en-US" sz="1600" dirty="0"/>
                        <a:t> é </a:t>
                      </a:r>
                      <a:r>
                        <a:rPr lang="en-US" sz="1600" dirty="0" err="1"/>
                        <a:t>viver</a:t>
                      </a:r>
                      <a:r>
                        <a:rPr lang="en-US" sz="1600" dirty="0"/>
                        <a:t> / </a:t>
                      </a:r>
                      <a:r>
                        <a:rPr lang="en-US" sz="1600" dirty="0" err="1"/>
                        <a:t>Empreendedorismo</a:t>
                      </a:r>
                      <a:r>
                        <a:rPr lang="en-US" sz="1600" dirty="0"/>
                        <a:t> com </a:t>
                      </a:r>
                      <a:r>
                        <a:rPr lang="en-US" sz="1600" dirty="0" err="1"/>
                        <a:t>valores</a:t>
                      </a:r>
                      <a:r>
                        <a:rPr lang="en-US" sz="1600" dirty="0"/>
                        <a:t> / “</a:t>
                      </a:r>
                      <a:r>
                        <a:rPr lang="en-US" sz="1600" dirty="0" err="1"/>
                        <a:t>Seja</a:t>
                      </a:r>
                      <a:r>
                        <a:rPr lang="en-US" sz="1600" dirty="0"/>
                        <a:t> Feliz  </a:t>
                      </a:r>
                      <a:r>
                        <a:rPr lang="en-US" sz="1600" dirty="0" err="1"/>
                        <a:t>sendo</a:t>
                      </a:r>
                      <a:r>
                        <a:rPr lang="en-US" sz="1600" dirty="0"/>
                        <a:t> </a:t>
                      </a:r>
                      <a:r>
                        <a:rPr lang="en-US" sz="1600" dirty="0" err="1"/>
                        <a:t>você</a:t>
                      </a:r>
                      <a:r>
                        <a:rPr lang="en-US" sz="1600" dirty="0"/>
                        <a:t> </a:t>
                      </a:r>
                      <a:r>
                        <a:rPr lang="en-US" sz="1600" dirty="0" err="1"/>
                        <a:t>mesmo</a:t>
                      </a:r>
                      <a:r>
                        <a:rPr lang="en-US" sz="1600" dirty="0"/>
                        <a:t>”</a:t>
                      </a:r>
                    </a:p>
                    <a:p>
                      <a:pPr marL="342900" indent="-342900" algn="ctr">
                        <a:lnSpc>
                          <a:spcPct val="100000"/>
                        </a:lnSpc>
                        <a:buFontTx/>
                        <a:buChar char="-"/>
                        <a:defRPr/>
                      </a:pPr>
                      <a:r>
                        <a:rPr lang="en-US" sz="1600" dirty="0"/>
                        <a:t>Por que </a:t>
                      </a:r>
                      <a:r>
                        <a:rPr lang="en-US" sz="1600" dirty="0" err="1"/>
                        <a:t>ela</a:t>
                      </a:r>
                      <a:r>
                        <a:rPr lang="en-US" sz="1600" dirty="0"/>
                        <a:t> </a:t>
                      </a:r>
                      <a:r>
                        <a:rPr lang="en-US" sz="1600" dirty="0" err="1"/>
                        <a:t>precisa</a:t>
                      </a:r>
                      <a:r>
                        <a:rPr lang="en-US" sz="1600" dirty="0"/>
                        <a:t> </a:t>
                      </a:r>
                      <a:r>
                        <a:rPr lang="en-US" sz="1600" dirty="0" err="1"/>
                        <a:t>começar</a:t>
                      </a:r>
                      <a:r>
                        <a:rPr lang="en-US" sz="1600" dirty="0"/>
                        <a:t> </a:t>
                      </a:r>
                      <a:r>
                        <a:rPr lang="en-US" sz="1600" dirty="0" err="1"/>
                        <a:t>ontem</a:t>
                      </a:r>
                      <a:r>
                        <a:rPr lang="en-US" sz="1600" dirty="0"/>
                        <a:t> pois o mercado é </a:t>
                      </a:r>
                      <a:r>
                        <a:rPr lang="en-US" sz="1600" dirty="0" err="1"/>
                        <a:t>exponencial</a:t>
                      </a:r>
                      <a:endParaRPr lang="en-US" sz="16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503208">
                <a:tc>
                  <a:txBody>
                    <a:bodyPr/>
                    <a:lstStyle/>
                    <a:p>
                      <a:pPr algn="ctr">
                        <a:lnSpc>
                          <a:spcPct val="100000"/>
                        </a:lnSpc>
                        <a:defRPr/>
                      </a:pPr>
                      <a:r>
                        <a:rPr lang="en-US" sz="1300">
                          <a:solidFill>
                            <a:srgbClr val="000000"/>
                          </a:solidFill>
                          <a:latin typeface="DM Sans Bold"/>
                        </a:rPr>
                        <a:t>Call to Action</a:t>
                      </a:r>
                      <a:endParaRPr lang="en-US" sz="700"/>
                    </a:p>
                    <a:p>
                      <a:pPr algn="ctr">
                        <a:lnSpc>
                          <a:spcPct val="100000"/>
                        </a:lnSpc>
                      </a:pPr>
                      <a:r>
                        <a:rPr lang="en-US" sz="1300">
                          <a:solidFill>
                            <a:srgbClr val="000000"/>
                          </a:solidFill>
                          <a:latin typeface="DM Sans Bold"/>
                        </a:rPr>
                        <a:t>What steps do you want your audience to take?</a:t>
                      </a:r>
                    </a:p>
                    <a:p>
                      <a:pPr algn="ctr">
                        <a:lnSpc>
                          <a:spcPct val="100000"/>
                        </a:lnSpc>
                      </a:pPr>
                      <a:r>
                        <a:rPr lang="en-US" sz="1300">
                          <a:solidFill>
                            <a:srgbClr val="000000"/>
                          </a:solidFill>
                          <a:latin typeface="DM Sans"/>
                        </a:rPr>
                        <a:t>Share the message with others, Become a supporter/champion of your cause, Sign up for a newsletter, Sign a petition, Volunteer, Donate, Invest</a:t>
                      </a:r>
                    </a:p>
                    <a:p>
                      <a:pPr algn="ctr">
                        <a:lnSpc>
                          <a:spcPct val="100000"/>
                        </a:lnSpc>
                      </a:pPr>
                      <a:endParaRPr lang="en-US" sz="1300">
                        <a:solidFill>
                          <a:srgbClr val="000000"/>
                        </a:solidFill>
                        <a:latin typeface="DM Sans"/>
                      </a:endParaRPr>
                    </a:p>
                    <a:p>
                      <a:pPr algn="ctr">
                        <a:lnSpc>
                          <a:spcPct val="100000"/>
                        </a:lnSpc>
                      </a:pPr>
                      <a:endParaRPr lang="en-US" sz="13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600" dirty="0"/>
                        <a:t>Marque </a:t>
                      </a:r>
                      <a:r>
                        <a:rPr lang="en-US" sz="1600" dirty="0" err="1"/>
                        <a:t>uma</a:t>
                      </a:r>
                      <a:r>
                        <a:rPr lang="en-US" sz="1600" dirty="0"/>
                        <a:t> amiga, (</a:t>
                      </a:r>
                      <a:r>
                        <a:rPr lang="en-US" sz="1600" dirty="0" err="1"/>
                        <a:t>dar</a:t>
                      </a:r>
                      <a:r>
                        <a:rPr lang="en-US" sz="1600" dirty="0"/>
                        <a:t> </a:t>
                      </a:r>
                      <a:r>
                        <a:rPr lang="en-US" sz="1600" dirty="0" err="1"/>
                        <a:t>angajamento</a:t>
                      </a:r>
                      <a:r>
                        <a:rPr lang="en-US" sz="1600" dirty="0"/>
                        <a:t>), </a:t>
                      </a:r>
                      <a:r>
                        <a:rPr lang="en-US" sz="1600" dirty="0" err="1"/>
                        <a:t>comente</a:t>
                      </a:r>
                      <a:r>
                        <a:rPr lang="en-US" sz="1600" dirty="0"/>
                        <a:t> </a:t>
                      </a:r>
                      <a:r>
                        <a:rPr lang="en-US" sz="1600" dirty="0" err="1"/>
                        <a:t>curta</a:t>
                      </a:r>
                      <a:r>
                        <a:rPr lang="en-US" sz="1600" dirty="0"/>
                        <a:t>, salve </a:t>
                      </a:r>
                      <a:r>
                        <a:rPr lang="en-US" sz="1600" dirty="0" err="1"/>
                        <a:t>esse</a:t>
                      </a:r>
                      <a:r>
                        <a:rPr lang="en-US" sz="1600" dirty="0"/>
                        <a:t> </a:t>
                      </a:r>
                      <a:r>
                        <a:rPr lang="en-US" sz="1600" dirty="0" err="1"/>
                        <a:t>comentário</a:t>
                      </a:r>
                      <a:r>
                        <a:rPr lang="en-US" sz="1600" dirty="0"/>
                        <a:t>, </a:t>
                      </a:r>
                      <a:r>
                        <a:rPr lang="en-US" sz="1600" dirty="0" err="1"/>
                        <a:t>essa</a:t>
                      </a:r>
                      <a:r>
                        <a:rPr lang="en-US" sz="1600" dirty="0"/>
                        <a:t> </a:t>
                      </a:r>
                      <a:r>
                        <a:rPr lang="en-US" sz="1600" dirty="0" err="1"/>
                        <a:t>postagem</a:t>
                      </a:r>
                      <a:endParaRPr lang="en-US" sz="16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4069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598613" y="240219"/>
            <a:ext cx="7373631" cy="451470"/>
          </a:xfrm>
          <a:prstGeom prst="rect">
            <a:avLst/>
          </a:prstGeom>
        </p:spPr>
        <p:txBody>
          <a:bodyPr lIns="0" tIns="0" rIns="0" bIns="0" rtlCol="0" anchor="t">
            <a:spAutoFit/>
          </a:bodyPr>
          <a:lstStyle/>
          <a:p>
            <a:pPr algn="ctr" defTabSz="609630">
              <a:lnSpc>
                <a:spcPts val="3540"/>
              </a:lnSpc>
            </a:pPr>
            <a:r>
              <a:rPr lang="en-US" sz="3934">
                <a:solidFill>
                  <a:srgbClr val="754C28"/>
                </a:solidFill>
                <a:latin typeface="Bubblebody Neue Extrabold"/>
              </a:rPr>
              <a:t>Story Canvas</a:t>
            </a:r>
          </a:p>
        </p:txBody>
      </p:sp>
      <p:graphicFrame>
        <p:nvGraphicFramePr>
          <p:cNvPr id="7" name="Table 7"/>
          <p:cNvGraphicFramePr>
            <a:graphicFrameLocks noGrp="1"/>
          </p:cNvGraphicFramePr>
          <p:nvPr>
            <p:extLst>
              <p:ext uri="{D42A27DB-BD31-4B8C-83A1-F6EECF244321}">
                <p14:modId xmlns:p14="http://schemas.microsoft.com/office/powerpoint/2010/main" val="3034899252"/>
              </p:ext>
            </p:extLst>
          </p:nvPr>
        </p:nvGraphicFramePr>
        <p:xfrm>
          <a:off x="520560" y="1034821"/>
          <a:ext cx="10985640" cy="4705069"/>
        </p:xfrm>
        <a:graphic>
          <a:graphicData uri="http://schemas.openxmlformats.org/drawingml/2006/table">
            <a:tbl>
              <a:tblPr/>
              <a:tblGrid>
                <a:gridCol w="5996241">
                  <a:extLst>
                    <a:ext uri="{9D8B030D-6E8A-4147-A177-3AD203B41FA5}">
                      <a16:colId xmlns:a16="http://schemas.microsoft.com/office/drawing/2014/main" val="20000"/>
                    </a:ext>
                  </a:extLst>
                </a:gridCol>
                <a:gridCol w="4989399">
                  <a:extLst>
                    <a:ext uri="{9D8B030D-6E8A-4147-A177-3AD203B41FA5}">
                      <a16:colId xmlns:a16="http://schemas.microsoft.com/office/drawing/2014/main" val="20001"/>
                    </a:ext>
                  </a:extLst>
                </a:gridCol>
              </a:tblGrid>
              <a:tr h="1281098">
                <a:tc>
                  <a:txBody>
                    <a:bodyPr/>
                    <a:lstStyle/>
                    <a:p>
                      <a:pPr algn="ctr">
                        <a:lnSpc>
                          <a:spcPct val="100000"/>
                        </a:lnSpc>
                        <a:defRPr/>
                      </a:pPr>
                      <a:r>
                        <a:rPr lang="en-US" sz="1300" dirty="0">
                          <a:solidFill>
                            <a:srgbClr val="000000"/>
                          </a:solidFill>
                          <a:latin typeface="DM Sans Bold"/>
                        </a:rPr>
                        <a:t>Style &amp; Tone</a:t>
                      </a:r>
                      <a:endParaRPr lang="en-US" sz="700" dirty="0"/>
                    </a:p>
                    <a:p>
                      <a:pPr algn="ctr">
                        <a:lnSpc>
                          <a:spcPct val="100000"/>
                        </a:lnSpc>
                      </a:pPr>
                      <a:r>
                        <a:rPr lang="en-US" sz="1300" dirty="0">
                          <a:solidFill>
                            <a:srgbClr val="000000"/>
                          </a:solidFill>
                          <a:latin typeface="DM Sans Medium"/>
                        </a:rPr>
                        <a:t>What does our story look and feel like?</a:t>
                      </a:r>
                    </a:p>
                    <a:p>
                      <a:pPr algn="ctr">
                        <a:lnSpc>
                          <a:spcPct val="100000"/>
                        </a:lnSpc>
                      </a:pPr>
                      <a:r>
                        <a:rPr lang="en-US" sz="1300" dirty="0">
                          <a:solidFill>
                            <a:srgbClr val="000000"/>
                          </a:solidFill>
                          <a:latin typeface="DM Sans"/>
                        </a:rPr>
                        <a:t>List some key imagery and reference samples.</a:t>
                      </a:r>
                    </a:p>
                    <a:p>
                      <a:pPr algn="ctr">
                        <a:lnSpc>
                          <a:spcPct val="100000"/>
                        </a:lnSpc>
                      </a:pPr>
                      <a:r>
                        <a:rPr lang="en-US" sz="1300" dirty="0">
                          <a:solidFill>
                            <a:srgbClr val="000000"/>
                          </a:solidFill>
                          <a:latin typeface="DM Sans"/>
                        </a:rPr>
                        <a:t>What is the musical vibe?</a:t>
                      </a:r>
                    </a:p>
                    <a:p>
                      <a:pPr algn="ctr">
                        <a:lnSpc>
                          <a:spcPct val="100000"/>
                        </a:lnSpc>
                      </a:pPr>
                      <a:endParaRPr lang="en-US" sz="1300" dirty="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600" dirty="0"/>
                        <a:t>Tom de </a:t>
                      </a:r>
                      <a:r>
                        <a:rPr lang="en-US" sz="1600" dirty="0" err="1"/>
                        <a:t>voz</a:t>
                      </a:r>
                      <a:r>
                        <a:rPr lang="en-US" sz="1600" dirty="0"/>
                        <a:t> </a:t>
                      </a:r>
                      <a:r>
                        <a:rPr lang="en-US" sz="1600" dirty="0" err="1"/>
                        <a:t>descontraído</a:t>
                      </a:r>
                      <a:r>
                        <a:rPr lang="en-US" sz="1600" dirty="0"/>
                        <a:t>, informal, </a:t>
                      </a:r>
                      <a:r>
                        <a:rPr lang="en-US" sz="1600" dirty="0" err="1"/>
                        <a:t>música</a:t>
                      </a:r>
                      <a:r>
                        <a:rPr lang="en-US" sz="1600" dirty="0"/>
                        <a:t> trend e </a:t>
                      </a:r>
                      <a:r>
                        <a:rPr lang="en-US" sz="1600" dirty="0" err="1"/>
                        <a:t>animada</a:t>
                      </a:r>
                      <a:endParaRPr lang="en-US" sz="16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694646">
                <a:tc>
                  <a:txBody>
                    <a:bodyPr/>
                    <a:lstStyle/>
                    <a:p>
                      <a:pPr algn="ctr">
                        <a:lnSpc>
                          <a:spcPct val="100000"/>
                        </a:lnSpc>
                        <a:defRPr/>
                      </a:pPr>
                      <a:r>
                        <a:rPr lang="en-US" sz="1300">
                          <a:solidFill>
                            <a:srgbClr val="000000"/>
                          </a:solidFill>
                          <a:latin typeface="DM Sans Bold"/>
                        </a:rPr>
                        <a:t>Campaign</a:t>
                      </a:r>
                      <a:endParaRPr lang="en-US" sz="700"/>
                    </a:p>
                    <a:p>
                      <a:pPr algn="ctr">
                        <a:lnSpc>
                          <a:spcPct val="100000"/>
                        </a:lnSpc>
                      </a:pPr>
                      <a:r>
                        <a:rPr lang="en-US" sz="1300">
                          <a:solidFill>
                            <a:srgbClr val="000000"/>
                          </a:solidFill>
                          <a:latin typeface="DM Sans Medium"/>
                        </a:rPr>
                        <a:t>How will you get your story out there?</a:t>
                      </a:r>
                    </a:p>
                    <a:p>
                      <a:pPr algn="ctr">
                        <a:lnSpc>
                          <a:spcPct val="100000"/>
                        </a:lnSpc>
                      </a:pPr>
                      <a:r>
                        <a:rPr lang="en-US" sz="1300">
                          <a:solidFill>
                            <a:srgbClr val="000000"/>
                          </a:solidFill>
                          <a:latin typeface="DM Sans"/>
                        </a:rPr>
                        <a:t>Map the key touchpoints on a timeline.</a:t>
                      </a:r>
                    </a:p>
                    <a:p>
                      <a:pPr algn="ctr">
                        <a:lnSpc>
                          <a:spcPct val="100000"/>
                        </a:lnSpc>
                      </a:pPr>
                      <a:endParaRPr lang="en-US" sz="13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marL="171450" indent="-171450" algn="ctr">
                        <a:lnSpc>
                          <a:spcPct val="100000"/>
                        </a:lnSpc>
                        <a:buFontTx/>
                        <a:buChar char="-"/>
                        <a:defRPr/>
                      </a:pPr>
                      <a:r>
                        <a:rPr lang="en-US" sz="1600" dirty="0"/>
                        <a:t>Pessoa </a:t>
                      </a:r>
                      <a:r>
                        <a:rPr lang="en-US" sz="1600" dirty="0" err="1"/>
                        <a:t>pensando</a:t>
                      </a:r>
                      <a:r>
                        <a:rPr lang="en-US" sz="1600" dirty="0"/>
                        <a:t> </a:t>
                      </a:r>
                      <a:r>
                        <a:rPr lang="en-US" sz="1600" dirty="0" err="1"/>
                        <a:t>em</a:t>
                      </a:r>
                      <a:r>
                        <a:rPr lang="en-US" sz="1600" dirty="0"/>
                        <a:t> </a:t>
                      </a:r>
                      <a:r>
                        <a:rPr lang="en-US" sz="1600" dirty="0" err="1"/>
                        <a:t>trabalhar</a:t>
                      </a:r>
                      <a:r>
                        <a:rPr lang="en-US" sz="1600" dirty="0"/>
                        <a:t> no que </a:t>
                      </a:r>
                      <a:r>
                        <a:rPr lang="en-US" sz="1600" dirty="0" err="1"/>
                        <a:t>ela</a:t>
                      </a:r>
                      <a:r>
                        <a:rPr lang="en-US" sz="1600" dirty="0"/>
                        <a:t> </a:t>
                      </a:r>
                      <a:r>
                        <a:rPr lang="en-US" sz="1600" dirty="0" err="1"/>
                        <a:t>gosta</a:t>
                      </a:r>
                      <a:endParaRPr lang="en-US" sz="1600" dirty="0"/>
                    </a:p>
                    <a:p>
                      <a:pPr marL="171450" indent="-171450" algn="ctr">
                        <a:lnSpc>
                          <a:spcPct val="100000"/>
                        </a:lnSpc>
                        <a:buFontTx/>
                        <a:buChar char="-"/>
                        <a:defRPr/>
                      </a:pPr>
                      <a:r>
                        <a:rPr lang="en-US" sz="1600" dirty="0" err="1"/>
                        <a:t>Aprendendo</a:t>
                      </a:r>
                      <a:r>
                        <a:rPr lang="en-US" sz="1600" dirty="0"/>
                        <a:t> a </a:t>
                      </a:r>
                      <a:r>
                        <a:rPr lang="en-US" sz="1600" dirty="0" err="1"/>
                        <a:t>ganhar</a:t>
                      </a:r>
                      <a:r>
                        <a:rPr lang="en-US" sz="1600" dirty="0"/>
                        <a:t> </a:t>
                      </a:r>
                      <a:r>
                        <a:rPr lang="en-US" sz="1600" dirty="0" err="1"/>
                        <a:t>dinheiro</a:t>
                      </a:r>
                      <a:r>
                        <a:rPr lang="en-US" sz="1600" dirty="0"/>
                        <a:t> </a:t>
                      </a:r>
                      <a:r>
                        <a:rPr lang="en-US" sz="1600" dirty="0" err="1"/>
                        <a:t>na</a:t>
                      </a:r>
                      <a:r>
                        <a:rPr lang="en-US" sz="1600" dirty="0"/>
                        <a:t> internet</a:t>
                      </a:r>
                    </a:p>
                    <a:p>
                      <a:pPr marL="171450" indent="-171450" algn="ctr">
                        <a:lnSpc>
                          <a:spcPct val="100000"/>
                        </a:lnSpc>
                        <a:buFontTx/>
                        <a:buChar char="-"/>
                        <a:defRPr/>
                      </a:pPr>
                      <a:r>
                        <a:rPr lang="en-US" sz="1600" dirty="0"/>
                        <a:t>Faz o </a:t>
                      </a:r>
                      <a:r>
                        <a:rPr lang="en-US" sz="1600" dirty="0" err="1"/>
                        <a:t>curso</a:t>
                      </a:r>
                      <a:endParaRPr lang="en-US" sz="1600" dirty="0"/>
                    </a:p>
                    <a:p>
                      <a:pPr marL="171450" indent="-171450" algn="ctr">
                        <a:lnSpc>
                          <a:spcPct val="100000"/>
                        </a:lnSpc>
                        <a:buFontTx/>
                        <a:buChar char="-"/>
                        <a:defRPr/>
                      </a:pPr>
                      <a:r>
                        <a:rPr lang="en-US" sz="1600" dirty="0" err="1"/>
                        <a:t>Começa</a:t>
                      </a:r>
                      <a:r>
                        <a:rPr lang="en-US" sz="1600" dirty="0"/>
                        <a:t> a </a:t>
                      </a:r>
                      <a:r>
                        <a:rPr lang="en-US" sz="1600" dirty="0" err="1"/>
                        <a:t>empreender</a:t>
                      </a:r>
                      <a:endParaRPr lang="en-US" sz="1600" dirty="0"/>
                    </a:p>
                    <a:p>
                      <a:pPr marL="171450" indent="-171450" algn="ctr">
                        <a:lnSpc>
                          <a:spcPct val="100000"/>
                        </a:lnSpc>
                        <a:buFontTx/>
                        <a:buChar char="-"/>
                        <a:defRPr/>
                      </a:pPr>
                      <a:r>
                        <a:rPr lang="en-US" sz="1600" dirty="0"/>
                        <a:t>Ter </a:t>
                      </a:r>
                      <a:r>
                        <a:rPr lang="en-US" sz="1600" dirty="0" err="1"/>
                        <a:t>resultados</a:t>
                      </a:r>
                      <a:r>
                        <a:rPr lang="en-US" sz="1600" dirty="0"/>
                        <a:t> </a:t>
                      </a:r>
                      <a:r>
                        <a:rPr lang="en-US" sz="1600" dirty="0" err="1"/>
                        <a:t>positivos</a:t>
                      </a:r>
                      <a:endParaRPr lang="en-US" sz="1600" dirty="0"/>
                    </a:p>
                    <a:p>
                      <a:pPr marL="171450" indent="-171450" algn="ctr">
                        <a:lnSpc>
                          <a:spcPct val="100000"/>
                        </a:lnSpc>
                        <a:buFontTx/>
                        <a:buChar char="-"/>
                        <a:defRPr/>
                      </a:pPr>
                      <a:endParaRPr lang="en-US" sz="1600" dirty="0"/>
                    </a:p>
                    <a:p>
                      <a:pPr marL="171450" indent="-171450" algn="ctr">
                        <a:lnSpc>
                          <a:spcPct val="100000"/>
                        </a:lnSpc>
                        <a:buFontTx/>
                        <a:buChar char="-"/>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727251">
                <a:tc>
                  <a:txBody>
                    <a:bodyPr/>
                    <a:lstStyle/>
                    <a:p>
                      <a:pPr algn="ctr">
                        <a:lnSpc>
                          <a:spcPct val="100000"/>
                        </a:lnSpc>
                        <a:defRPr/>
                      </a:pPr>
                      <a:r>
                        <a:rPr lang="en-US" sz="1300" dirty="0">
                          <a:solidFill>
                            <a:srgbClr val="000000"/>
                          </a:solidFill>
                          <a:latin typeface="DM Sans Bold"/>
                        </a:rPr>
                        <a:t>Story</a:t>
                      </a:r>
                      <a:endParaRPr lang="en-US" sz="700" dirty="0"/>
                    </a:p>
                    <a:p>
                      <a:pPr algn="ctr">
                        <a:lnSpc>
                          <a:spcPct val="100000"/>
                        </a:lnSpc>
                      </a:pPr>
                      <a:r>
                        <a:rPr lang="en-US" sz="1300" dirty="0">
                          <a:solidFill>
                            <a:srgbClr val="000000"/>
                          </a:solidFill>
                          <a:latin typeface="DM Sans Medium"/>
                        </a:rPr>
                        <a:t>What kind of story will you tell?</a:t>
                      </a:r>
                    </a:p>
                    <a:p>
                      <a:pPr algn="ctr">
                        <a:lnSpc>
                          <a:spcPct val="100000"/>
                        </a:lnSpc>
                      </a:pPr>
                      <a:r>
                        <a:rPr lang="en-US" sz="1300" dirty="0">
                          <a:solidFill>
                            <a:srgbClr val="000000"/>
                          </a:solidFill>
                          <a:latin typeface="DM Sans"/>
                        </a:rPr>
                        <a:t>How does it start (hook), how does it end (jab), and what memorable moments happen in between (plot)?</a:t>
                      </a:r>
                    </a:p>
                    <a:p>
                      <a:pPr algn="ctr">
                        <a:lnSpc>
                          <a:spcPct val="100000"/>
                        </a:lnSpc>
                      </a:pPr>
                      <a:r>
                        <a:rPr lang="en-US" sz="1300" dirty="0">
                          <a:solidFill>
                            <a:srgbClr val="000000"/>
                          </a:solidFill>
                          <a:latin typeface="DM Sans"/>
                        </a:rPr>
                        <a:t>What type of story is it? An explainer? Vision Story? Impact Story? Or a personal story using the Hero’s journey?</a:t>
                      </a:r>
                    </a:p>
                    <a:p>
                      <a:pPr algn="ctr">
                        <a:lnSpc>
                          <a:spcPct val="100000"/>
                        </a:lnSpc>
                      </a:pPr>
                      <a:endParaRPr lang="en-US" sz="1300" dirty="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600" dirty="0" err="1"/>
                        <a:t>Começa</a:t>
                      </a:r>
                      <a:r>
                        <a:rPr lang="en-US" sz="1600" dirty="0"/>
                        <a:t> com um </a:t>
                      </a:r>
                      <a:r>
                        <a:rPr lang="en-US" sz="1600" dirty="0" err="1"/>
                        <a:t>problema</a:t>
                      </a:r>
                      <a:r>
                        <a:rPr lang="en-US" sz="1600" dirty="0"/>
                        <a:t> da </a:t>
                      </a:r>
                      <a:r>
                        <a:rPr lang="en-US" sz="1600" dirty="0" err="1"/>
                        <a:t>pessoa</a:t>
                      </a:r>
                      <a:r>
                        <a:rPr lang="en-US" sz="1600" dirty="0"/>
                        <a:t> </a:t>
                      </a:r>
                      <a:r>
                        <a:rPr lang="en-US" sz="1600" dirty="0" err="1"/>
                        <a:t>querendo</a:t>
                      </a:r>
                      <a:r>
                        <a:rPr lang="en-US" sz="1600" dirty="0"/>
                        <a:t> </a:t>
                      </a:r>
                      <a:r>
                        <a:rPr lang="en-US" sz="1600" dirty="0" err="1"/>
                        <a:t>ter</a:t>
                      </a:r>
                      <a:r>
                        <a:rPr lang="en-US" sz="1600" dirty="0"/>
                        <a:t> Liberdade, </a:t>
                      </a:r>
                    </a:p>
                    <a:p>
                      <a:pPr algn="ctr">
                        <a:lnSpc>
                          <a:spcPct val="100000"/>
                        </a:lnSpc>
                        <a:defRPr/>
                      </a:pPr>
                      <a:r>
                        <a:rPr lang="en-US" sz="1600" dirty="0"/>
                        <a:t>A </a:t>
                      </a:r>
                      <a:r>
                        <a:rPr lang="en-US" sz="1600" dirty="0" err="1"/>
                        <a:t>hereína</a:t>
                      </a:r>
                      <a:r>
                        <a:rPr lang="en-US" sz="1600" dirty="0"/>
                        <a:t> </a:t>
                      </a:r>
                      <a:r>
                        <a:rPr lang="en-US" sz="1600" dirty="0" err="1"/>
                        <a:t>seria</a:t>
                      </a:r>
                      <a:r>
                        <a:rPr lang="en-US" sz="1600" dirty="0"/>
                        <a:t> </a:t>
                      </a:r>
                      <a:r>
                        <a:rPr lang="en-US" sz="1600" dirty="0" err="1"/>
                        <a:t>uma</a:t>
                      </a:r>
                      <a:r>
                        <a:rPr lang="en-US" sz="1600" dirty="0"/>
                        <a:t> </a:t>
                      </a:r>
                      <a:r>
                        <a:rPr lang="en-US" sz="1600" dirty="0" err="1"/>
                        <a:t>protagonosta</a:t>
                      </a:r>
                      <a:r>
                        <a:rPr lang="en-US" sz="1600" dirty="0"/>
                        <a:t> que </a:t>
                      </a:r>
                      <a:r>
                        <a:rPr lang="en-US" sz="1600" dirty="0" err="1"/>
                        <a:t>cansou</a:t>
                      </a:r>
                      <a:r>
                        <a:rPr lang="en-US" sz="1600" dirty="0"/>
                        <a:t> da </a:t>
                      </a:r>
                      <a:r>
                        <a:rPr lang="en-US" sz="1600" dirty="0" err="1"/>
                        <a:t>vida</a:t>
                      </a:r>
                      <a:r>
                        <a:rPr lang="en-US" sz="1600" dirty="0"/>
                        <a:t> de CLT e decide </a:t>
                      </a:r>
                      <a:r>
                        <a:rPr lang="en-US" sz="1600" dirty="0" err="1"/>
                        <a:t>empreender</a:t>
                      </a:r>
                      <a:r>
                        <a:rPr lang="en-US" sz="1600" dirty="0"/>
                        <a:t> no digital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5412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3">
            <a:extLst>
              <a:ext uri="{FF2B5EF4-FFF2-40B4-BE49-F238E27FC236}">
                <a16:creationId xmlns:a16="http://schemas.microsoft.com/office/drawing/2014/main" id="{F405E977-599A-59BF-B300-54912E1C0F44}"/>
              </a:ext>
            </a:extLst>
          </p:cNvPr>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62" name="CustomShape 1"/>
          <p:cNvSpPr/>
          <p:nvPr/>
        </p:nvSpPr>
        <p:spPr>
          <a:xfrm>
            <a:off x="1011548" y="1467970"/>
            <a:ext cx="4171680" cy="577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spc="-1" dirty="0">
                <a:solidFill>
                  <a:srgbClr val="5EB53B"/>
                </a:solidFill>
                <a:uFill>
                  <a:solidFill>
                    <a:srgbClr val="FFFFFF"/>
                  </a:solidFill>
                </a:uFill>
                <a:latin typeface="Cooper Black"/>
              </a:rPr>
              <a:t>MOTIVAÇÕES</a:t>
            </a:r>
            <a:endParaRPr lang="pt-BR" sz="3200" spc="-1" dirty="0">
              <a:solidFill>
                <a:srgbClr val="000000"/>
              </a:solidFill>
              <a:uFill>
                <a:solidFill>
                  <a:srgbClr val="FFFFFF"/>
                </a:solidFill>
              </a:uFill>
              <a:latin typeface="Arial"/>
            </a:endParaRPr>
          </a:p>
        </p:txBody>
      </p:sp>
      <p:sp>
        <p:nvSpPr>
          <p:cNvPr id="263" name="CustomShape 2"/>
          <p:cNvSpPr/>
          <p:nvPr/>
        </p:nvSpPr>
        <p:spPr>
          <a:xfrm>
            <a:off x="6189872" y="1425192"/>
            <a:ext cx="4035360" cy="57780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pt-BR" sz="3200" spc="-1" dirty="0">
                <a:solidFill>
                  <a:srgbClr val="5EB53B"/>
                </a:solidFill>
                <a:uFill>
                  <a:solidFill>
                    <a:srgbClr val="FFFFFF"/>
                  </a:solidFill>
                </a:uFill>
                <a:latin typeface="Cooper Black"/>
              </a:rPr>
              <a:t>TENSÕES</a:t>
            </a:r>
            <a:endParaRPr lang="pt-BR" sz="3200" spc="-1" dirty="0">
              <a:solidFill>
                <a:srgbClr val="000000"/>
              </a:solidFill>
              <a:uFill>
                <a:solidFill>
                  <a:srgbClr val="FFFFFF"/>
                </a:solidFill>
              </a:uFill>
              <a:latin typeface="Arial"/>
            </a:endParaRPr>
          </a:p>
        </p:txBody>
      </p:sp>
      <p:sp>
        <p:nvSpPr>
          <p:cNvPr id="2" name="CaixaDeTexto 1">
            <a:extLst>
              <a:ext uri="{FF2B5EF4-FFF2-40B4-BE49-F238E27FC236}">
                <a16:creationId xmlns:a16="http://schemas.microsoft.com/office/drawing/2014/main" id="{5F5DCFEE-071E-4D8A-A9E9-93DDF4336D5D}"/>
              </a:ext>
            </a:extLst>
          </p:cNvPr>
          <p:cNvSpPr txBox="1"/>
          <p:nvPr/>
        </p:nvSpPr>
        <p:spPr>
          <a:xfrm>
            <a:off x="1011549" y="456564"/>
            <a:ext cx="7805531" cy="461665"/>
          </a:xfrm>
          <a:prstGeom prst="rect">
            <a:avLst/>
          </a:prstGeom>
          <a:noFill/>
        </p:spPr>
        <p:txBody>
          <a:bodyPr wrap="square" rtlCol="0">
            <a:spAutoFit/>
          </a:bodyPr>
          <a:lstStyle/>
          <a:p>
            <a:r>
              <a:rPr lang="pt-BR" sz="2400" b="1" dirty="0">
                <a:latin typeface="Cooper Black" panose="0208090404030B020404" pitchFamily="18" charset="0"/>
              </a:rPr>
              <a:t>MATRIZ PARA CONSTRUÇÃO DO DESAFIO</a:t>
            </a:r>
          </a:p>
        </p:txBody>
      </p:sp>
      <p:sp>
        <p:nvSpPr>
          <p:cNvPr id="3" name="CustomShape 2">
            <a:extLst>
              <a:ext uri="{FF2B5EF4-FFF2-40B4-BE49-F238E27FC236}">
                <a16:creationId xmlns:a16="http://schemas.microsoft.com/office/drawing/2014/main" id="{0BF4B618-6DD3-4868-8D85-836ED1A74C26}"/>
              </a:ext>
            </a:extLst>
          </p:cNvPr>
          <p:cNvSpPr/>
          <p:nvPr/>
        </p:nvSpPr>
        <p:spPr>
          <a:xfrm>
            <a:off x="700156" y="4664766"/>
            <a:ext cx="10683462" cy="1821292"/>
          </a:xfrm>
          <a:prstGeom prst="rect">
            <a:avLst/>
          </a:prstGeom>
          <a:ln>
            <a:solidFill>
              <a:schemeClr val="bg2">
                <a:lumMod val="25000"/>
              </a:schemeClr>
            </a:solidFill>
          </a:ln>
        </p:spPr>
        <p:style>
          <a:lnRef idx="2">
            <a:schemeClr val="dk1"/>
          </a:lnRef>
          <a:fillRef idx="1">
            <a:schemeClr val="lt1"/>
          </a:fillRef>
          <a:effectRef idx="0">
            <a:schemeClr val="dk1"/>
          </a:effectRef>
          <a:fontRef idx="minor">
            <a:schemeClr val="dk1"/>
          </a:fontRef>
        </p:style>
        <p:txBody>
          <a:bodyPr lIns="90000" tIns="45000" rIns="90000" bIns="45000"/>
          <a:lstStyle/>
          <a:p>
            <a:pPr>
              <a:lnSpc>
                <a:spcPct val="100000"/>
              </a:lnSpc>
            </a:pPr>
            <a:r>
              <a:rPr lang="pt-BR" sz="3200" spc="-1" dirty="0">
                <a:solidFill>
                  <a:srgbClr val="5EB53B"/>
                </a:solidFill>
                <a:uFill>
                  <a:solidFill>
                    <a:srgbClr val="FFFFFF"/>
                  </a:solidFill>
                </a:uFill>
                <a:latin typeface="Cooper Black"/>
              </a:rPr>
              <a:t>Desafio   </a:t>
            </a:r>
            <a:r>
              <a:rPr lang="pt-BR" sz="3200" spc="-1" dirty="0">
                <a:solidFill>
                  <a:schemeClr val="bg2">
                    <a:lumMod val="25000"/>
                  </a:schemeClr>
                </a:solidFill>
                <a:uFill>
                  <a:solidFill>
                    <a:srgbClr val="FFFFFF"/>
                  </a:solidFill>
                </a:uFill>
                <a:latin typeface="Cooper Black"/>
              </a:rPr>
              <a:t>Como podemos:</a:t>
            </a:r>
          </a:p>
          <a:p>
            <a:pPr marL="514376" indent="-514376">
              <a:buFont typeface="+mj-lt"/>
              <a:buAutoNum type="arabicPeriod"/>
            </a:pPr>
            <a:r>
              <a:rPr lang="pt-BR" spc="-1" dirty="0" err="1">
                <a:solidFill>
                  <a:schemeClr val="bg2">
                    <a:lumMod val="25000"/>
                  </a:schemeClr>
                </a:solidFill>
                <a:uFill>
                  <a:solidFill>
                    <a:srgbClr val="FFFFFF"/>
                  </a:solidFill>
                </a:uFill>
                <a:latin typeface="Cooper Black"/>
              </a:rPr>
              <a:t>Xxx</a:t>
            </a:r>
            <a:endParaRPr lang="pt-BR" spc="-1" dirty="0">
              <a:solidFill>
                <a:schemeClr val="bg2">
                  <a:lumMod val="25000"/>
                </a:schemeClr>
              </a:solidFill>
              <a:uFill>
                <a:solidFill>
                  <a:srgbClr val="FFFFFF"/>
                </a:solidFill>
              </a:uFill>
              <a:latin typeface="Cooper Black"/>
            </a:endParaRPr>
          </a:p>
          <a:p>
            <a:pPr marL="514376" indent="-514376">
              <a:buFont typeface="+mj-lt"/>
              <a:buAutoNum type="arabicPeriod"/>
            </a:pPr>
            <a:r>
              <a:rPr lang="pt-BR" spc="-1" dirty="0" err="1">
                <a:solidFill>
                  <a:schemeClr val="bg2">
                    <a:lumMod val="25000"/>
                  </a:schemeClr>
                </a:solidFill>
                <a:uFill>
                  <a:solidFill>
                    <a:srgbClr val="FFFFFF"/>
                  </a:solidFill>
                </a:uFill>
                <a:latin typeface="Cooper Black"/>
              </a:rPr>
              <a:t>Xxx</a:t>
            </a:r>
            <a:endParaRPr lang="pt-BR" spc="-1" dirty="0">
              <a:solidFill>
                <a:schemeClr val="bg2">
                  <a:lumMod val="25000"/>
                </a:schemeClr>
              </a:solidFill>
              <a:uFill>
                <a:solidFill>
                  <a:srgbClr val="FFFFFF"/>
                </a:solidFill>
              </a:uFill>
              <a:latin typeface="Cooper Black"/>
            </a:endParaRPr>
          </a:p>
          <a:p>
            <a:pPr marL="514376" indent="-514376">
              <a:buFont typeface="+mj-lt"/>
              <a:buAutoNum type="arabicPeriod"/>
            </a:pPr>
            <a:r>
              <a:rPr lang="pt-BR" spc="-1" dirty="0" err="1">
                <a:solidFill>
                  <a:schemeClr val="bg2">
                    <a:lumMod val="25000"/>
                  </a:schemeClr>
                </a:solidFill>
                <a:uFill>
                  <a:solidFill>
                    <a:srgbClr val="FFFFFF"/>
                  </a:solidFill>
                </a:uFill>
                <a:latin typeface="Cooper Black"/>
              </a:rPr>
              <a:t>xxx</a:t>
            </a:r>
            <a:endParaRPr lang="pt-BR" spc="-1" dirty="0">
              <a:solidFill>
                <a:schemeClr val="bg2">
                  <a:lumMod val="25000"/>
                </a:schemeClr>
              </a:solidFill>
              <a:uFill>
                <a:solidFill>
                  <a:srgbClr val="FFFFFF"/>
                </a:solidFill>
              </a:uFill>
              <a:latin typeface="Cooper Black"/>
            </a:endParaRPr>
          </a:p>
        </p:txBody>
      </p:sp>
      <p:graphicFrame>
        <p:nvGraphicFramePr>
          <p:cNvPr id="4" name="Tabela 4">
            <a:extLst>
              <a:ext uri="{FF2B5EF4-FFF2-40B4-BE49-F238E27FC236}">
                <a16:creationId xmlns:a16="http://schemas.microsoft.com/office/drawing/2014/main" id="{2EEC8BA7-B168-45C1-ACDB-8A22CB3D0396}"/>
              </a:ext>
            </a:extLst>
          </p:cNvPr>
          <p:cNvGraphicFramePr>
            <a:graphicFrameLocks noGrp="1"/>
          </p:cNvGraphicFramePr>
          <p:nvPr/>
        </p:nvGraphicFramePr>
        <p:xfrm>
          <a:off x="700155" y="1007256"/>
          <a:ext cx="10683462" cy="3383280"/>
        </p:xfrm>
        <a:graphic>
          <a:graphicData uri="http://schemas.openxmlformats.org/drawingml/2006/table">
            <a:tbl>
              <a:tblPr firstRow="1" bandRow="1">
                <a:tableStyleId>{5940675A-B579-460E-94D1-54222C63F5DA}</a:tableStyleId>
              </a:tblPr>
              <a:tblGrid>
                <a:gridCol w="5341731">
                  <a:extLst>
                    <a:ext uri="{9D8B030D-6E8A-4147-A177-3AD203B41FA5}">
                      <a16:colId xmlns:a16="http://schemas.microsoft.com/office/drawing/2014/main" val="1147272886"/>
                    </a:ext>
                  </a:extLst>
                </a:gridCol>
                <a:gridCol w="5341731">
                  <a:extLst>
                    <a:ext uri="{9D8B030D-6E8A-4147-A177-3AD203B41FA5}">
                      <a16:colId xmlns:a16="http://schemas.microsoft.com/office/drawing/2014/main" val="719414401"/>
                    </a:ext>
                  </a:extLst>
                </a:gridCol>
              </a:tblGrid>
              <a:tr h="3383280">
                <a:tc>
                  <a:txBody>
                    <a:bodyPr/>
                    <a:lstStyle/>
                    <a:p>
                      <a:endParaRPr lang="pt-BR" sz="1800" dirty="0"/>
                    </a:p>
                    <a:p>
                      <a:endParaRPr lang="pt-BR" sz="1800" dirty="0"/>
                    </a:p>
                    <a:p>
                      <a:endParaRPr lang="pt-BR" sz="1800" dirty="0"/>
                    </a:p>
                    <a:p>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0" indent="0">
                        <a:buFont typeface="Wingdings" panose="05000000000000000000" pitchFamily="2" charset="2"/>
                        <a:buNone/>
                      </a:pPr>
                      <a:endParaRPr lang="pt-BR" sz="1800" dirty="0"/>
                    </a:p>
                  </a:txBody>
                  <a:tcPr/>
                </a:tc>
                <a:tc>
                  <a:txBody>
                    <a:bodyPr/>
                    <a:lstStyle/>
                    <a:p>
                      <a:endParaRPr lang="pt-BR" sz="1800" dirty="0"/>
                    </a:p>
                    <a:p>
                      <a:endParaRPr lang="pt-BR" sz="1800" dirty="0"/>
                    </a:p>
                    <a:p>
                      <a:endParaRPr lang="pt-BR" sz="1800" dirty="0"/>
                    </a:p>
                    <a:p>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pPr marL="285750" indent="-285750">
                        <a:buFont typeface="Wingdings" panose="05000000000000000000" pitchFamily="2" charset="2"/>
                        <a:buChar char="q"/>
                      </a:pPr>
                      <a:r>
                        <a:rPr lang="pt-BR" sz="1800" dirty="0" err="1"/>
                        <a:t>xx</a:t>
                      </a:r>
                      <a:endParaRPr lang="pt-BR" sz="1800" dirty="0"/>
                    </a:p>
                    <a:p>
                      <a:endParaRPr lang="pt-BR" sz="1800" dirty="0"/>
                    </a:p>
                  </a:txBody>
                  <a:tcPr/>
                </a:tc>
                <a:extLst>
                  <a:ext uri="{0D108BD9-81ED-4DB2-BD59-A6C34878D82A}">
                    <a16:rowId xmlns:a16="http://schemas.microsoft.com/office/drawing/2014/main" val="1184815935"/>
                  </a:ext>
                </a:extLst>
              </a:tr>
            </a:tbl>
          </a:graphicData>
        </a:graphic>
      </p:graphicFrame>
      <p:sp>
        <p:nvSpPr>
          <p:cNvPr id="5" name="Freeform 2">
            <a:extLst>
              <a:ext uri="{FF2B5EF4-FFF2-40B4-BE49-F238E27FC236}">
                <a16:creationId xmlns:a16="http://schemas.microsoft.com/office/drawing/2014/main" id="{592420BC-B42F-6CC9-58DA-23C4421E31D8}"/>
              </a:ext>
            </a:extLst>
          </p:cNvPr>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4">
              <a:alphaModFix amt="40000"/>
              <a:extLst>
                <a:ext uri="{96DAC541-7B7A-43D3-8B79-37D633B846F1}">
                  <asvg:svgBlip xmlns:asvg="http://schemas.microsoft.com/office/drawing/2016/SVG/main" r:embed="rId5"/>
                </a:ext>
              </a:extLst>
            </a:blip>
            <a:stretch>
              <a:fillRect/>
            </a:stretch>
          </a:blipFill>
        </p:spPr>
      </p:sp>
      <p:sp>
        <p:nvSpPr>
          <p:cNvPr id="7" name="Retângulo 6">
            <a:extLst>
              <a:ext uri="{FF2B5EF4-FFF2-40B4-BE49-F238E27FC236}">
                <a16:creationId xmlns:a16="http://schemas.microsoft.com/office/drawing/2014/main" id="{AC51EB60-CE2F-407C-F90E-632DE34FEEB1}"/>
              </a:ext>
            </a:extLst>
          </p:cNvPr>
          <p:cNvSpPr/>
          <p:nvPr/>
        </p:nvSpPr>
        <p:spPr>
          <a:xfrm>
            <a:off x="8305800" y="200026"/>
            <a:ext cx="3486150" cy="1419224"/>
          </a:xfrm>
          <a:prstGeom prst="rect">
            <a:avLst/>
          </a:prstGeom>
          <a:solidFill>
            <a:schemeClr val="accent4">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2000" dirty="0">
                <a:solidFill>
                  <a:srgbClr val="FF0000"/>
                </a:solidFill>
              </a:rPr>
              <a:t>Já está feito no primeiro semestre, </a:t>
            </a:r>
          </a:p>
          <a:p>
            <a:pPr algn="ctr"/>
            <a:r>
              <a:rPr lang="pt-BR" sz="2000" dirty="0">
                <a:solidFill>
                  <a:srgbClr val="FF0000"/>
                </a:solidFill>
              </a:rPr>
              <a:t>trazer o material</a:t>
            </a:r>
          </a:p>
        </p:txBody>
      </p:sp>
    </p:spTree>
  </p:cSld>
  <p:clrMapOvr>
    <a:masterClrMapping/>
  </p:clrMapOvr>
  <p:transition/>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941893" y="315155"/>
            <a:ext cx="7373631" cy="900311"/>
          </a:xfrm>
          <a:prstGeom prst="rect">
            <a:avLst/>
          </a:prstGeom>
        </p:spPr>
        <p:txBody>
          <a:bodyPr lIns="0" tIns="0" rIns="0" bIns="0" rtlCol="0" anchor="t">
            <a:spAutoFit/>
          </a:bodyPr>
          <a:lstStyle/>
          <a:p>
            <a:pPr algn="ctr" defTabSz="609630">
              <a:lnSpc>
                <a:spcPts val="3540"/>
              </a:lnSpc>
            </a:pPr>
            <a:r>
              <a:rPr lang="en-US" sz="3934">
                <a:solidFill>
                  <a:srgbClr val="754C28"/>
                </a:solidFill>
                <a:latin typeface="Bubblebody Neue Extrabold"/>
              </a:rPr>
              <a:t>Elementos para construir uma história de sucesso (exercício)</a:t>
            </a:r>
          </a:p>
        </p:txBody>
      </p:sp>
      <p:graphicFrame>
        <p:nvGraphicFramePr>
          <p:cNvPr id="7" name="Table 7"/>
          <p:cNvGraphicFramePr>
            <a:graphicFrameLocks noGrp="1"/>
          </p:cNvGraphicFramePr>
          <p:nvPr>
            <p:extLst>
              <p:ext uri="{D42A27DB-BD31-4B8C-83A1-F6EECF244321}">
                <p14:modId xmlns:p14="http://schemas.microsoft.com/office/powerpoint/2010/main" val="4109242851"/>
              </p:ext>
            </p:extLst>
          </p:nvPr>
        </p:nvGraphicFramePr>
        <p:xfrm>
          <a:off x="606355" y="1378661"/>
          <a:ext cx="10985640" cy="5244823"/>
        </p:xfrm>
        <a:graphic>
          <a:graphicData uri="http://schemas.openxmlformats.org/drawingml/2006/table">
            <a:tbl>
              <a:tblPr/>
              <a:tblGrid>
                <a:gridCol w="5996241">
                  <a:extLst>
                    <a:ext uri="{9D8B030D-6E8A-4147-A177-3AD203B41FA5}">
                      <a16:colId xmlns:a16="http://schemas.microsoft.com/office/drawing/2014/main" val="20000"/>
                    </a:ext>
                  </a:extLst>
                </a:gridCol>
                <a:gridCol w="4989399">
                  <a:extLst>
                    <a:ext uri="{9D8B030D-6E8A-4147-A177-3AD203B41FA5}">
                      <a16:colId xmlns:a16="http://schemas.microsoft.com/office/drawing/2014/main" val="20001"/>
                    </a:ext>
                  </a:extLst>
                </a:gridCol>
              </a:tblGrid>
              <a:tr h="1363834">
                <a:tc>
                  <a:txBody>
                    <a:bodyPr/>
                    <a:lstStyle/>
                    <a:p>
                      <a:pPr algn="ctr">
                        <a:lnSpc>
                          <a:spcPct val="100000"/>
                        </a:lnSpc>
                        <a:defRPr/>
                      </a:pPr>
                      <a:r>
                        <a:rPr lang="en-US" sz="1300" dirty="0">
                          <a:solidFill>
                            <a:srgbClr val="000000"/>
                          </a:solidFill>
                          <a:latin typeface="DM Sans Bold"/>
                        </a:rPr>
                        <a:t>Dado</a:t>
                      </a:r>
                      <a:endParaRPr lang="en-US" sz="700" dirty="0"/>
                    </a:p>
                    <a:p>
                      <a:pPr algn="just">
                        <a:lnSpc>
                          <a:spcPct val="100000"/>
                        </a:lnSpc>
                      </a:pPr>
                      <a:r>
                        <a:rPr lang="en-US" sz="1300" dirty="0">
                          <a:solidFill>
                            <a:srgbClr val="000000"/>
                          </a:solidFill>
                          <a:latin typeface="DM Sans"/>
                        </a:rPr>
                        <a:t>O dado é o que </a:t>
                      </a:r>
                      <a:r>
                        <a:rPr lang="en-US" sz="1300" dirty="0" err="1">
                          <a:solidFill>
                            <a:srgbClr val="000000"/>
                          </a:solidFill>
                          <a:latin typeface="DM Sans"/>
                        </a:rPr>
                        <a:t>torna</a:t>
                      </a:r>
                      <a:r>
                        <a:rPr lang="en-US" sz="1300" dirty="0">
                          <a:solidFill>
                            <a:srgbClr val="000000"/>
                          </a:solidFill>
                          <a:latin typeface="DM Sans"/>
                        </a:rPr>
                        <a:t> o </a:t>
                      </a:r>
                      <a:r>
                        <a:rPr lang="en-US" sz="1300" dirty="0" err="1">
                          <a:solidFill>
                            <a:srgbClr val="000000"/>
                          </a:solidFill>
                          <a:latin typeface="DM Sans"/>
                        </a:rPr>
                        <a:t>apresentador</a:t>
                      </a:r>
                      <a:r>
                        <a:rPr lang="en-US" sz="1300" dirty="0">
                          <a:solidFill>
                            <a:srgbClr val="000000"/>
                          </a:solidFill>
                          <a:latin typeface="DM Sans"/>
                        </a:rPr>
                        <a:t> </a:t>
                      </a:r>
                      <a:r>
                        <a:rPr lang="en-US" sz="1300" dirty="0" err="1">
                          <a:solidFill>
                            <a:srgbClr val="000000"/>
                          </a:solidFill>
                          <a:latin typeface="DM Sans"/>
                        </a:rPr>
                        <a:t>confiável</a:t>
                      </a:r>
                      <a:r>
                        <a:rPr lang="en-US" sz="1300" dirty="0">
                          <a:solidFill>
                            <a:srgbClr val="000000"/>
                          </a:solidFill>
                          <a:latin typeface="DM Sans"/>
                        </a:rPr>
                        <a:t>. O “</a:t>
                      </a:r>
                      <a:r>
                        <a:rPr lang="en-US" sz="1300" b="1" dirty="0" err="1">
                          <a:solidFill>
                            <a:srgbClr val="000000"/>
                          </a:solidFill>
                          <a:latin typeface="DM Sans"/>
                        </a:rPr>
                        <a:t>quê</a:t>
                      </a:r>
                      <a:r>
                        <a:rPr lang="en-US" sz="1300" b="1" dirty="0">
                          <a:solidFill>
                            <a:srgbClr val="000000"/>
                          </a:solidFill>
                          <a:latin typeface="DM Sans"/>
                        </a:rPr>
                        <a:t> </a:t>
                      </a:r>
                      <a:r>
                        <a:rPr lang="en-US" sz="1300" b="1" dirty="0" err="1">
                          <a:solidFill>
                            <a:srgbClr val="000000"/>
                          </a:solidFill>
                          <a:latin typeface="DM Sans"/>
                        </a:rPr>
                        <a:t>quer</a:t>
                      </a:r>
                      <a:r>
                        <a:rPr lang="en-US" sz="1300" b="1" dirty="0">
                          <a:solidFill>
                            <a:srgbClr val="000000"/>
                          </a:solidFill>
                          <a:latin typeface="DM Sans"/>
                        </a:rPr>
                        <a:t> </a:t>
                      </a:r>
                      <a:r>
                        <a:rPr lang="en-US" sz="1300" b="1" dirty="0" err="1">
                          <a:solidFill>
                            <a:srgbClr val="000000"/>
                          </a:solidFill>
                          <a:latin typeface="DM Sans"/>
                        </a:rPr>
                        <a:t>comunicar</a:t>
                      </a:r>
                      <a:r>
                        <a:rPr lang="en-US" sz="1300" dirty="0">
                          <a:solidFill>
                            <a:srgbClr val="000000"/>
                          </a:solidFill>
                          <a:latin typeface="DM Sans"/>
                        </a:rPr>
                        <a:t>” </a:t>
                      </a:r>
                      <a:r>
                        <a:rPr lang="en-US" sz="1300" dirty="0" err="1">
                          <a:solidFill>
                            <a:srgbClr val="000000"/>
                          </a:solidFill>
                          <a:latin typeface="DM Sans"/>
                        </a:rPr>
                        <a:t>torna</a:t>
                      </a:r>
                      <a:r>
                        <a:rPr lang="en-US" sz="1300" dirty="0">
                          <a:solidFill>
                            <a:srgbClr val="000000"/>
                          </a:solidFill>
                          <a:latin typeface="DM Sans"/>
                        </a:rPr>
                        <a:t> a </a:t>
                      </a:r>
                      <a:r>
                        <a:rPr lang="en-US" sz="1300" dirty="0" err="1">
                          <a:solidFill>
                            <a:srgbClr val="000000"/>
                          </a:solidFill>
                          <a:latin typeface="DM Sans"/>
                        </a:rPr>
                        <a:t>apresentação</a:t>
                      </a:r>
                      <a:r>
                        <a:rPr lang="en-US" sz="1300" dirty="0">
                          <a:solidFill>
                            <a:srgbClr val="000000"/>
                          </a:solidFill>
                          <a:latin typeface="DM Sans"/>
                        </a:rPr>
                        <a:t> </a:t>
                      </a:r>
                      <a:r>
                        <a:rPr lang="en-US" sz="1300" dirty="0" err="1">
                          <a:solidFill>
                            <a:srgbClr val="000000"/>
                          </a:solidFill>
                          <a:latin typeface="DM Sans"/>
                        </a:rPr>
                        <a:t>interessante</a:t>
                      </a:r>
                      <a:r>
                        <a:rPr lang="en-US" sz="1300" dirty="0">
                          <a:solidFill>
                            <a:srgbClr val="000000"/>
                          </a:solidFill>
                          <a:latin typeface="DM Sans"/>
                        </a:rPr>
                        <a:t>. O “</a:t>
                      </a:r>
                      <a:r>
                        <a:rPr lang="en-US" sz="1300" b="1" dirty="0" err="1">
                          <a:solidFill>
                            <a:srgbClr val="000000"/>
                          </a:solidFill>
                          <a:latin typeface="DM Sans"/>
                        </a:rPr>
                        <a:t>por</a:t>
                      </a:r>
                      <a:r>
                        <a:rPr lang="en-US" sz="1300" b="1" dirty="0">
                          <a:solidFill>
                            <a:srgbClr val="000000"/>
                          </a:solidFill>
                          <a:latin typeface="DM Sans"/>
                        </a:rPr>
                        <a:t> </a:t>
                      </a:r>
                      <a:r>
                        <a:rPr lang="en-US" sz="1300" b="1" dirty="0" err="1">
                          <a:solidFill>
                            <a:srgbClr val="000000"/>
                          </a:solidFill>
                          <a:latin typeface="DM Sans"/>
                        </a:rPr>
                        <a:t>quê</a:t>
                      </a:r>
                      <a:r>
                        <a:rPr lang="en-US" sz="1300" dirty="0">
                          <a:solidFill>
                            <a:srgbClr val="000000"/>
                          </a:solidFill>
                          <a:latin typeface="DM Sans"/>
                        </a:rPr>
                        <a:t>?” </a:t>
                      </a:r>
                      <a:r>
                        <a:rPr lang="en-US" sz="1300" dirty="0" err="1">
                          <a:solidFill>
                            <a:srgbClr val="000000"/>
                          </a:solidFill>
                          <a:latin typeface="DM Sans"/>
                        </a:rPr>
                        <a:t>faz</a:t>
                      </a:r>
                      <a:r>
                        <a:rPr lang="en-US" sz="1300" dirty="0">
                          <a:solidFill>
                            <a:srgbClr val="000000"/>
                          </a:solidFill>
                          <a:latin typeface="DM Sans"/>
                        </a:rPr>
                        <a:t> dela </a:t>
                      </a:r>
                      <a:r>
                        <a:rPr lang="en-US" sz="1300" dirty="0" err="1">
                          <a:solidFill>
                            <a:srgbClr val="000000"/>
                          </a:solidFill>
                          <a:latin typeface="DM Sans"/>
                        </a:rPr>
                        <a:t>útil</a:t>
                      </a:r>
                      <a:r>
                        <a:rPr lang="en-US" sz="1300" dirty="0">
                          <a:solidFill>
                            <a:srgbClr val="000000"/>
                          </a:solidFill>
                          <a:latin typeface="DM Sans"/>
                        </a:rPr>
                        <a:t> (</a:t>
                      </a:r>
                      <a:r>
                        <a:rPr lang="en-US" sz="1300" dirty="0" err="1">
                          <a:solidFill>
                            <a:srgbClr val="000000"/>
                          </a:solidFill>
                          <a:latin typeface="DM Sans"/>
                        </a:rPr>
                        <a:t>objetivo</a:t>
                      </a:r>
                      <a:r>
                        <a:rPr lang="en-US" sz="1300" dirty="0">
                          <a:solidFill>
                            <a:srgbClr val="000000"/>
                          </a:solidFill>
                          <a:latin typeface="DM Sans"/>
                        </a:rPr>
                        <a:t> da </a:t>
                      </a:r>
                      <a:r>
                        <a:rPr lang="en-US" sz="1300" dirty="0" err="1">
                          <a:solidFill>
                            <a:srgbClr val="000000"/>
                          </a:solidFill>
                          <a:latin typeface="DM Sans"/>
                        </a:rPr>
                        <a:t>apresentação</a:t>
                      </a:r>
                      <a:r>
                        <a:rPr lang="en-US" sz="1300" dirty="0">
                          <a:solidFill>
                            <a:srgbClr val="000000"/>
                          </a:solidFill>
                          <a:latin typeface="DM Sans"/>
                        </a:rPr>
                        <a:t>).  O “</a:t>
                      </a:r>
                      <a:r>
                        <a:rPr lang="en-US" sz="1300" b="1" dirty="0" err="1">
                          <a:solidFill>
                            <a:srgbClr val="000000"/>
                          </a:solidFill>
                          <a:latin typeface="DM Sans"/>
                        </a:rPr>
                        <a:t>como</a:t>
                      </a:r>
                      <a:r>
                        <a:rPr lang="en-US" sz="1300" dirty="0">
                          <a:solidFill>
                            <a:srgbClr val="000000"/>
                          </a:solidFill>
                          <a:latin typeface="DM Sans"/>
                        </a:rPr>
                        <a:t>” define o </a:t>
                      </a:r>
                      <a:r>
                        <a:rPr lang="en-US" sz="1300" dirty="0" err="1">
                          <a:solidFill>
                            <a:srgbClr val="000000"/>
                          </a:solidFill>
                          <a:latin typeface="DM Sans"/>
                        </a:rPr>
                        <a:t>impacto</a:t>
                      </a:r>
                      <a:r>
                        <a:rPr lang="en-US" sz="1300" dirty="0">
                          <a:solidFill>
                            <a:srgbClr val="000000"/>
                          </a:solidFill>
                          <a:latin typeface="DM Sans"/>
                        </a:rPr>
                        <a:t> da </a:t>
                      </a:r>
                      <a:r>
                        <a:rPr lang="en-US" sz="1300" dirty="0" err="1">
                          <a:solidFill>
                            <a:srgbClr val="000000"/>
                          </a:solidFill>
                          <a:latin typeface="DM Sans"/>
                        </a:rPr>
                        <a:t>comunicação</a:t>
                      </a:r>
                      <a:r>
                        <a:rPr lang="en-US" sz="1300" dirty="0">
                          <a:solidFill>
                            <a:srgbClr val="000000"/>
                          </a:solidFill>
                          <a:latin typeface="DM Sans"/>
                        </a:rPr>
                        <a:t> e se </a:t>
                      </a:r>
                      <a:r>
                        <a:rPr lang="en-US" sz="1300" dirty="0" err="1">
                          <a:solidFill>
                            <a:srgbClr val="000000"/>
                          </a:solidFill>
                          <a:latin typeface="DM Sans"/>
                        </a:rPr>
                        <a:t>ela</a:t>
                      </a:r>
                      <a:r>
                        <a:rPr lang="en-US" sz="1300" dirty="0">
                          <a:solidFill>
                            <a:srgbClr val="000000"/>
                          </a:solidFill>
                          <a:latin typeface="DM Sans"/>
                        </a:rPr>
                        <a:t> </a:t>
                      </a:r>
                      <a:r>
                        <a:rPr lang="en-US" sz="1300" dirty="0" err="1">
                          <a:solidFill>
                            <a:srgbClr val="000000"/>
                          </a:solidFill>
                          <a:latin typeface="DM Sans"/>
                        </a:rPr>
                        <a:t>irá</a:t>
                      </a:r>
                      <a:r>
                        <a:rPr lang="en-US" sz="1300" dirty="0">
                          <a:solidFill>
                            <a:srgbClr val="000000"/>
                          </a:solidFill>
                          <a:latin typeface="DM Sans"/>
                        </a:rPr>
                        <a:t> </a:t>
                      </a:r>
                      <a:r>
                        <a:rPr lang="en-US" sz="1300" dirty="0" err="1">
                          <a:solidFill>
                            <a:srgbClr val="000000"/>
                          </a:solidFill>
                          <a:latin typeface="DM Sans"/>
                        </a:rPr>
                        <a:t>levar</a:t>
                      </a:r>
                      <a:r>
                        <a:rPr lang="en-US" sz="1300" dirty="0">
                          <a:solidFill>
                            <a:srgbClr val="000000"/>
                          </a:solidFill>
                          <a:latin typeface="DM Sans"/>
                        </a:rPr>
                        <a:t> </a:t>
                      </a:r>
                      <a:r>
                        <a:rPr lang="en-US" sz="1300" dirty="0" err="1">
                          <a:solidFill>
                            <a:srgbClr val="000000"/>
                          </a:solidFill>
                          <a:latin typeface="DM Sans"/>
                        </a:rPr>
                        <a:t>ao</a:t>
                      </a:r>
                      <a:r>
                        <a:rPr lang="en-US" sz="1300" dirty="0">
                          <a:solidFill>
                            <a:srgbClr val="000000"/>
                          </a:solidFill>
                          <a:latin typeface="DM Sans"/>
                        </a:rPr>
                        <a:t> </a:t>
                      </a:r>
                      <a:r>
                        <a:rPr lang="en-US" sz="1300" dirty="0" err="1">
                          <a:solidFill>
                            <a:srgbClr val="000000"/>
                          </a:solidFill>
                          <a:latin typeface="DM Sans"/>
                        </a:rPr>
                        <a:t>objetivo</a:t>
                      </a:r>
                      <a:r>
                        <a:rPr lang="en-US" sz="1300" dirty="0">
                          <a:solidFill>
                            <a:srgbClr val="000000"/>
                          </a:solidFill>
                          <a:latin typeface="DM Sans"/>
                        </a:rPr>
                        <a:t> </a:t>
                      </a:r>
                      <a:r>
                        <a:rPr lang="en-US" sz="1300" dirty="0" err="1">
                          <a:solidFill>
                            <a:srgbClr val="000000"/>
                          </a:solidFill>
                          <a:latin typeface="DM Sans"/>
                        </a:rPr>
                        <a:t>esperado</a:t>
                      </a:r>
                      <a:r>
                        <a:rPr lang="en-US" sz="1300" dirty="0">
                          <a:solidFill>
                            <a:srgbClr val="000000"/>
                          </a:solidFill>
                          <a:latin typeface="DM Sans"/>
                        </a:rPr>
                        <a:t> (</a:t>
                      </a:r>
                      <a:r>
                        <a:rPr lang="en-US" sz="1300" dirty="0" err="1">
                          <a:solidFill>
                            <a:srgbClr val="000000"/>
                          </a:solidFill>
                          <a:latin typeface="DM Sans"/>
                        </a:rPr>
                        <a:t>formato</a:t>
                      </a:r>
                      <a:r>
                        <a:rPr lang="en-US" sz="1300" dirty="0">
                          <a:solidFill>
                            <a:srgbClr val="000000"/>
                          </a:solidFill>
                          <a:latin typeface="DM Sans"/>
                        </a:rPr>
                        <a:t> de </a:t>
                      </a:r>
                      <a:r>
                        <a:rPr lang="en-US" sz="1300" dirty="0" err="1">
                          <a:solidFill>
                            <a:srgbClr val="000000"/>
                          </a:solidFill>
                          <a:latin typeface="DM Sans"/>
                        </a:rPr>
                        <a:t>visualização</a:t>
                      </a:r>
                      <a:r>
                        <a:rPr lang="en-US" sz="1300" dirty="0">
                          <a:solidFill>
                            <a:srgbClr val="000000"/>
                          </a:solidFill>
                          <a:latin typeface="DM Sans"/>
                        </a:rPr>
                        <a:t>).</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E3D0F4"/>
                    </a:solidFill>
                  </a:tcPr>
                </a:tc>
                <a:tc>
                  <a:txBody>
                    <a:bodyPr/>
                    <a:lstStyle/>
                    <a:p>
                      <a:pPr algn="ctr">
                        <a:lnSpc>
                          <a:spcPct val="100000"/>
                        </a:lnSpc>
                        <a:defRPr/>
                      </a:pPr>
                      <a:endParaRPr lang="en-US" sz="13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361548">
                <a:tc>
                  <a:txBody>
                    <a:bodyPr/>
                    <a:lstStyle/>
                    <a:p>
                      <a:pPr algn="ctr">
                        <a:lnSpc>
                          <a:spcPct val="100000"/>
                        </a:lnSpc>
                        <a:defRPr/>
                      </a:pPr>
                      <a:r>
                        <a:rPr lang="en-US" sz="1300" dirty="0" err="1">
                          <a:solidFill>
                            <a:srgbClr val="000000"/>
                          </a:solidFill>
                          <a:latin typeface="DM Sans Bold"/>
                        </a:rPr>
                        <a:t>Conceito</a:t>
                      </a:r>
                      <a:r>
                        <a:rPr lang="en-US" sz="1300" dirty="0">
                          <a:solidFill>
                            <a:srgbClr val="000000"/>
                          </a:solidFill>
                          <a:latin typeface="DM Sans Bold"/>
                        </a:rPr>
                        <a:t>/</a:t>
                      </a:r>
                      <a:r>
                        <a:rPr lang="en-US" sz="1300" dirty="0" err="1">
                          <a:solidFill>
                            <a:srgbClr val="000000"/>
                          </a:solidFill>
                          <a:latin typeface="DM Sans Bold"/>
                        </a:rPr>
                        <a:t>mensagem</a:t>
                      </a:r>
                      <a:endParaRPr lang="en-US" sz="700" dirty="0"/>
                    </a:p>
                    <a:p>
                      <a:pPr algn="just">
                        <a:lnSpc>
                          <a:spcPct val="100000"/>
                        </a:lnSpc>
                      </a:pPr>
                      <a:r>
                        <a:rPr lang="en-US" sz="1300" dirty="0" err="1">
                          <a:solidFill>
                            <a:srgbClr val="000000"/>
                          </a:solidFill>
                          <a:latin typeface="DM Sans"/>
                        </a:rPr>
                        <a:t>Você</a:t>
                      </a:r>
                      <a:r>
                        <a:rPr lang="en-US" sz="1300" dirty="0">
                          <a:solidFill>
                            <a:srgbClr val="000000"/>
                          </a:solidFill>
                          <a:latin typeface="DM Sans"/>
                        </a:rPr>
                        <a:t> </a:t>
                      </a:r>
                      <a:r>
                        <a:rPr lang="en-US" sz="1300" dirty="0" err="1">
                          <a:solidFill>
                            <a:srgbClr val="000000"/>
                          </a:solidFill>
                          <a:latin typeface="DM Sans"/>
                        </a:rPr>
                        <a:t>pode</a:t>
                      </a:r>
                      <a:r>
                        <a:rPr lang="en-US" sz="1300" dirty="0">
                          <a:solidFill>
                            <a:srgbClr val="000000"/>
                          </a:solidFill>
                          <a:latin typeface="DM Sans"/>
                        </a:rPr>
                        <a:t> </a:t>
                      </a:r>
                      <a:r>
                        <a:rPr lang="en-US" sz="1300" dirty="0" err="1">
                          <a:solidFill>
                            <a:srgbClr val="000000"/>
                          </a:solidFill>
                          <a:latin typeface="DM Sans"/>
                        </a:rPr>
                        <a:t>ter</a:t>
                      </a:r>
                      <a:r>
                        <a:rPr lang="en-US" sz="1300" dirty="0">
                          <a:solidFill>
                            <a:srgbClr val="000000"/>
                          </a:solidFill>
                          <a:latin typeface="DM Sans"/>
                        </a:rPr>
                        <a:t> </a:t>
                      </a:r>
                      <a:r>
                        <a:rPr lang="en-US" sz="1300" dirty="0" err="1">
                          <a:solidFill>
                            <a:srgbClr val="000000"/>
                          </a:solidFill>
                          <a:latin typeface="DM Sans"/>
                        </a:rPr>
                        <a:t>como</a:t>
                      </a:r>
                      <a:r>
                        <a:rPr lang="en-US" sz="1300" dirty="0">
                          <a:solidFill>
                            <a:srgbClr val="000000"/>
                          </a:solidFill>
                          <a:latin typeface="DM Sans"/>
                        </a:rPr>
                        <a:t> </a:t>
                      </a:r>
                      <a:r>
                        <a:rPr lang="en-US" sz="1300" dirty="0" err="1">
                          <a:solidFill>
                            <a:srgbClr val="000000"/>
                          </a:solidFill>
                          <a:latin typeface="DM Sans"/>
                        </a:rPr>
                        <a:t>ponto</a:t>
                      </a:r>
                      <a:r>
                        <a:rPr lang="en-US" sz="1300" dirty="0">
                          <a:solidFill>
                            <a:srgbClr val="000000"/>
                          </a:solidFill>
                          <a:latin typeface="DM Sans"/>
                        </a:rPr>
                        <a:t> de </a:t>
                      </a:r>
                      <a:r>
                        <a:rPr lang="en-US" sz="1300" dirty="0" err="1">
                          <a:solidFill>
                            <a:srgbClr val="000000"/>
                          </a:solidFill>
                          <a:latin typeface="DM Sans"/>
                        </a:rPr>
                        <a:t>partida</a:t>
                      </a:r>
                      <a:r>
                        <a:rPr lang="en-US" sz="1300" dirty="0">
                          <a:solidFill>
                            <a:srgbClr val="000000"/>
                          </a:solidFill>
                          <a:latin typeface="DM Sans"/>
                        </a:rPr>
                        <a:t> </a:t>
                      </a:r>
                      <a:r>
                        <a:rPr lang="en-US" sz="1300" dirty="0" err="1">
                          <a:solidFill>
                            <a:srgbClr val="000000"/>
                          </a:solidFill>
                          <a:latin typeface="DM Sans"/>
                        </a:rPr>
                        <a:t>uma</a:t>
                      </a:r>
                      <a:r>
                        <a:rPr lang="en-US" sz="1300" dirty="0">
                          <a:solidFill>
                            <a:srgbClr val="000000"/>
                          </a:solidFill>
                          <a:latin typeface="DM Sans"/>
                        </a:rPr>
                        <a:t> </a:t>
                      </a:r>
                      <a:r>
                        <a:rPr lang="en-US" sz="1300" dirty="0" err="1">
                          <a:solidFill>
                            <a:srgbClr val="000000"/>
                          </a:solidFill>
                          <a:latin typeface="DM Sans"/>
                        </a:rPr>
                        <a:t>pergunta</a:t>
                      </a:r>
                      <a:r>
                        <a:rPr lang="en-US" sz="1300" dirty="0">
                          <a:solidFill>
                            <a:srgbClr val="000000"/>
                          </a:solidFill>
                          <a:latin typeface="DM Sans"/>
                        </a:rPr>
                        <a:t>, </a:t>
                      </a:r>
                      <a:r>
                        <a:rPr lang="en-US" sz="1300" dirty="0" err="1">
                          <a:solidFill>
                            <a:srgbClr val="000000"/>
                          </a:solidFill>
                          <a:latin typeface="DM Sans"/>
                        </a:rPr>
                        <a:t>uma</a:t>
                      </a:r>
                      <a:r>
                        <a:rPr lang="en-US" sz="1300" dirty="0">
                          <a:solidFill>
                            <a:srgbClr val="000000"/>
                          </a:solidFill>
                          <a:latin typeface="DM Sans"/>
                        </a:rPr>
                        <a:t> </a:t>
                      </a:r>
                      <a:r>
                        <a:rPr lang="en-US" sz="1300" dirty="0" err="1">
                          <a:solidFill>
                            <a:srgbClr val="000000"/>
                          </a:solidFill>
                          <a:latin typeface="DM Sans"/>
                        </a:rPr>
                        <a:t>ideia</a:t>
                      </a:r>
                      <a:r>
                        <a:rPr lang="en-US" sz="1300" dirty="0">
                          <a:solidFill>
                            <a:srgbClr val="000000"/>
                          </a:solidFill>
                          <a:latin typeface="DM Sans"/>
                        </a:rPr>
                        <a:t>, </a:t>
                      </a:r>
                      <a:r>
                        <a:rPr lang="en-US" sz="1300" dirty="0" err="1">
                          <a:solidFill>
                            <a:srgbClr val="000000"/>
                          </a:solidFill>
                          <a:latin typeface="DM Sans"/>
                        </a:rPr>
                        <a:t>uma</a:t>
                      </a:r>
                      <a:r>
                        <a:rPr lang="en-US" sz="1300" dirty="0">
                          <a:solidFill>
                            <a:srgbClr val="000000"/>
                          </a:solidFill>
                          <a:latin typeface="DM Sans"/>
                        </a:rPr>
                        <a:t> </a:t>
                      </a:r>
                      <a:r>
                        <a:rPr lang="en-US" sz="1300" dirty="0" err="1">
                          <a:solidFill>
                            <a:srgbClr val="000000"/>
                          </a:solidFill>
                          <a:latin typeface="DM Sans"/>
                        </a:rPr>
                        <a:t>mensagem</a:t>
                      </a:r>
                      <a:r>
                        <a:rPr lang="en-US" sz="1300" dirty="0">
                          <a:solidFill>
                            <a:srgbClr val="000000"/>
                          </a:solidFill>
                          <a:latin typeface="DM Sans"/>
                        </a:rPr>
                        <a:t>, um </a:t>
                      </a:r>
                      <a:r>
                        <a:rPr lang="en-US" sz="1300" dirty="0" err="1">
                          <a:solidFill>
                            <a:srgbClr val="000000"/>
                          </a:solidFill>
                          <a:latin typeface="DM Sans"/>
                        </a:rPr>
                        <a:t>problema</a:t>
                      </a:r>
                      <a:r>
                        <a:rPr lang="en-US" sz="1300" dirty="0">
                          <a:solidFill>
                            <a:srgbClr val="000000"/>
                          </a:solidFill>
                          <a:latin typeface="DM Sans"/>
                        </a:rPr>
                        <a:t> </a:t>
                      </a:r>
                      <a:r>
                        <a:rPr lang="en-US" sz="1300" dirty="0" err="1">
                          <a:solidFill>
                            <a:srgbClr val="000000"/>
                          </a:solidFill>
                          <a:latin typeface="DM Sans"/>
                        </a:rPr>
                        <a:t>ou</a:t>
                      </a:r>
                      <a:r>
                        <a:rPr lang="en-US" sz="1300" dirty="0">
                          <a:solidFill>
                            <a:srgbClr val="000000"/>
                          </a:solidFill>
                          <a:latin typeface="DM Sans"/>
                        </a:rPr>
                        <a:t> um </a:t>
                      </a:r>
                      <a:r>
                        <a:rPr lang="en-US" sz="1300" dirty="0" err="1">
                          <a:solidFill>
                            <a:srgbClr val="000000"/>
                          </a:solidFill>
                          <a:latin typeface="DM Sans"/>
                        </a:rPr>
                        <a:t>assunto</a:t>
                      </a:r>
                      <a:r>
                        <a:rPr lang="en-US" sz="1300" dirty="0">
                          <a:solidFill>
                            <a:srgbClr val="000000"/>
                          </a:solidFill>
                          <a:latin typeface="DM Sans"/>
                        </a:rPr>
                        <a:t>. O que </a:t>
                      </a:r>
                      <a:r>
                        <a:rPr lang="en-US" sz="1300" dirty="0" err="1">
                          <a:solidFill>
                            <a:srgbClr val="000000"/>
                          </a:solidFill>
                          <a:latin typeface="DM Sans"/>
                        </a:rPr>
                        <a:t>você</a:t>
                      </a:r>
                      <a:r>
                        <a:rPr lang="en-US" sz="1300" dirty="0">
                          <a:solidFill>
                            <a:srgbClr val="000000"/>
                          </a:solidFill>
                          <a:latin typeface="DM Sans"/>
                        </a:rPr>
                        <a:t> </a:t>
                      </a:r>
                      <a:r>
                        <a:rPr lang="en-US" sz="1300" dirty="0" err="1">
                          <a:solidFill>
                            <a:srgbClr val="000000"/>
                          </a:solidFill>
                          <a:latin typeface="DM Sans"/>
                        </a:rPr>
                        <a:t>quer</a:t>
                      </a:r>
                      <a:r>
                        <a:rPr lang="en-US" sz="1300" dirty="0">
                          <a:solidFill>
                            <a:srgbClr val="000000"/>
                          </a:solidFill>
                          <a:latin typeface="DM Sans"/>
                        </a:rPr>
                        <a:t> </a:t>
                      </a:r>
                      <a:r>
                        <a:rPr lang="en-US" sz="1300" dirty="0" err="1">
                          <a:solidFill>
                            <a:srgbClr val="000000"/>
                          </a:solidFill>
                          <a:latin typeface="DM Sans"/>
                        </a:rPr>
                        <a:t>trazer</a:t>
                      </a:r>
                      <a:r>
                        <a:rPr lang="en-US" sz="1300" dirty="0">
                          <a:solidFill>
                            <a:srgbClr val="000000"/>
                          </a:solidFill>
                          <a:latin typeface="DM Sans"/>
                        </a:rPr>
                        <a:t> que </a:t>
                      </a:r>
                      <a:r>
                        <a:rPr lang="en-US" sz="1300" dirty="0" err="1">
                          <a:solidFill>
                            <a:srgbClr val="000000"/>
                          </a:solidFill>
                          <a:latin typeface="DM Sans"/>
                        </a:rPr>
                        <a:t>seja</a:t>
                      </a:r>
                      <a:r>
                        <a:rPr lang="en-US" sz="1300" dirty="0">
                          <a:solidFill>
                            <a:srgbClr val="000000"/>
                          </a:solidFill>
                          <a:latin typeface="DM Sans"/>
                        </a:rPr>
                        <a:t> </a:t>
                      </a:r>
                      <a:r>
                        <a:rPr lang="en-US" sz="1300" dirty="0" err="1">
                          <a:solidFill>
                            <a:srgbClr val="000000"/>
                          </a:solidFill>
                          <a:latin typeface="DM Sans"/>
                        </a:rPr>
                        <a:t>diferente</a:t>
                      </a:r>
                      <a:r>
                        <a:rPr lang="en-US" sz="1300" dirty="0">
                          <a:solidFill>
                            <a:srgbClr val="000000"/>
                          </a:solidFill>
                          <a:latin typeface="DM Sans"/>
                        </a:rPr>
                        <a:t>. </a:t>
                      </a:r>
                      <a:r>
                        <a:rPr lang="en-US" sz="1300" dirty="0" err="1">
                          <a:solidFill>
                            <a:srgbClr val="000000"/>
                          </a:solidFill>
                          <a:latin typeface="DM Sans"/>
                        </a:rPr>
                        <a:t>Depende</a:t>
                      </a:r>
                      <a:r>
                        <a:rPr lang="en-US" sz="1300" dirty="0">
                          <a:solidFill>
                            <a:srgbClr val="000000"/>
                          </a:solidFill>
                          <a:latin typeface="DM Sans"/>
                        </a:rPr>
                        <a:t> do </a:t>
                      </a:r>
                      <a:r>
                        <a:rPr lang="en-US" sz="1300" dirty="0" err="1">
                          <a:solidFill>
                            <a:srgbClr val="000000"/>
                          </a:solidFill>
                          <a:latin typeface="DM Sans"/>
                        </a:rPr>
                        <a:t>objetivo</a:t>
                      </a:r>
                      <a:r>
                        <a:rPr lang="en-US" sz="1300" dirty="0">
                          <a:solidFill>
                            <a:srgbClr val="000000"/>
                          </a:solidFill>
                          <a:latin typeface="DM Sans"/>
                        </a:rPr>
                        <a:t> da </a:t>
                      </a:r>
                      <a:r>
                        <a:rPr lang="en-US" sz="1300" dirty="0" err="1">
                          <a:solidFill>
                            <a:srgbClr val="000000"/>
                          </a:solidFill>
                          <a:latin typeface="DM Sans"/>
                        </a:rPr>
                        <a:t>sua</a:t>
                      </a:r>
                      <a:r>
                        <a:rPr lang="en-US" sz="1300" dirty="0">
                          <a:solidFill>
                            <a:srgbClr val="000000"/>
                          </a:solidFill>
                          <a:latin typeface="DM Sans"/>
                        </a:rPr>
                        <a:t> </a:t>
                      </a:r>
                      <a:r>
                        <a:rPr lang="en-US" sz="1300" dirty="0" err="1">
                          <a:solidFill>
                            <a:srgbClr val="000000"/>
                          </a:solidFill>
                          <a:latin typeface="DM Sans"/>
                        </a:rPr>
                        <a:t>comunicação</a:t>
                      </a:r>
                      <a:r>
                        <a:rPr lang="en-US" sz="1300" dirty="0">
                          <a:solidFill>
                            <a:srgbClr val="000000"/>
                          </a:solidFill>
                          <a:latin typeface="DM Sans"/>
                        </a:rPr>
                        <a:t>.</a:t>
                      </a:r>
                    </a:p>
                    <a:p>
                      <a:pPr algn="ctr">
                        <a:lnSpc>
                          <a:spcPct val="100000"/>
                        </a:lnSpc>
                      </a:pPr>
                      <a:endParaRPr lang="en-US" sz="1300" dirty="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E3D0F4"/>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793366">
                <a:tc>
                  <a:txBody>
                    <a:bodyPr/>
                    <a:lstStyle/>
                    <a:p>
                      <a:pPr algn="ctr">
                        <a:lnSpc>
                          <a:spcPct val="100000"/>
                        </a:lnSpc>
                        <a:defRPr/>
                      </a:pPr>
                      <a:r>
                        <a:rPr lang="en-US" sz="1300" dirty="0">
                          <a:solidFill>
                            <a:srgbClr val="000000"/>
                          </a:solidFill>
                          <a:latin typeface="DM Sans Bold"/>
                        </a:rPr>
                        <a:t>Meta </a:t>
                      </a:r>
                      <a:endParaRPr lang="en-US" sz="700" dirty="0"/>
                    </a:p>
                    <a:p>
                      <a:pPr algn="ctr">
                        <a:lnSpc>
                          <a:spcPct val="100000"/>
                        </a:lnSpc>
                      </a:pPr>
                      <a:r>
                        <a:rPr lang="en-US" sz="1300" dirty="0">
                          <a:solidFill>
                            <a:srgbClr val="000000"/>
                          </a:solidFill>
                          <a:latin typeface="DM Sans"/>
                        </a:rPr>
                        <a:t>O que </a:t>
                      </a:r>
                      <a:r>
                        <a:rPr lang="en-US" sz="1300" dirty="0" err="1">
                          <a:solidFill>
                            <a:srgbClr val="000000"/>
                          </a:solidFill>
                          <a:latin typeface="DM Sans"/>
                        </a:rPr>
                        <a:t>que</a:t>
                      </a:r>
                      <a:r>
                        <a:rPr lang="en-US" sz="1300" dirty="0">
                          <a:solidFill>
                            <a:srgbClr val="000000"/>
                          </a:solidFill>
                          <a:latin typeface="DM Sans"/>
                        </a:rPr>
                        <a:t> </a:t>
                      </a:r>
                      <a:r>
                        <a:rPr lang="en-US" sz="1300" dirty="0" err="1">
                          <a:solidFill>
                            <a:srgbClr val="000000"/>
                          </a:solidFill>
                          <a:latin typeface="DM Sans"/>
                        </a:rPr>
                        <a:t>você</a:t>
                      </a:r>
                      <a:r>
                        <a:rPr lang="en-US" sz="1300" dirty="0">
                          <a:solidFill>
                            <a:srgbClr val="000000"/>
                          </a:solidFill>
                          <a:latin typeface="DM Sans"/>
                        </a:rPr>
                        <a:t> </a:t>
                      </a:r>
                      <a:r>
                        <a:rPr lang="en-US" sz="1300" dirty="0" err="1">
                          <a:solidFill>
                            <a:srgbClr val="000000"/>
                          </a:solidFill>
                          <a:latin typeface="DM Sans"/>
                        </a:rPr>
                        <a:t>quer</a:t>
                      </a:r>
                      <a:r>
                        <a:rPr lang="en-US" sz="1300" dirty="0">
                          <a:solidFill>
                            <a:srgbClr val="000000"/>
                          </a:solidFill>
                          <a:latin typeface="DM Sans"/>
                        </a:rPr>
                        <a:t> </a:t>
                      </a:r>
                      <a:r>
                        <a:rPr lang="en-US" sz="1300" dirty="0" err="1">
                          <a:solidFill>
                            <a:srgbClr val="000000"/>
                          </a:solidFill>
                          <a:latin typeface="DM Sans"/>
                        </a:rPr>
                        <a:t>atingir</a:t>
                      </a:r>
                      <a:r>
                        <a:rPr lang="en-US" sz="1300" dirty="0">
                          <a:solidFill>
                            <a:srgbClr val="000000"/>
                          </a:solidFill>
                          <a:latin typeface="DM Sans"/>
                        </a:rPr>
                        <a:t>? Por que </a:t>
                      </a:r>
                      <a:r>
                        <a:rPr lang="en-US" sz="1300" dirty="0" err="1">
                          <a:solidFill>
                            <a:srgbClr val="000000"/>
                          </a:solidFill>
                          <a:latin typeface="DM Sans"/>
                        </a:rPr>
                        <a:t>você</a:t>
                      </a:r>
                      <a:r>
                        <a:rPr lang="en-US" sz="1300" dirty="0">
                          <a:solidFill>
                            <a:srgbClr val="000000"/>
                          </a:solidFill>
                          <a:latin typeface="DM Sans"/>
                        </a:rPr>
                        <a:t> </a:t>
                      </a:r>
                      <a:r>
                        <a:rPr lang="en-US" sz="1300" dirty="0" err="1">
                          <a:solidFill>
                            <a:srgbClr val="000000"/>
                          </a:solidFill>
                          <a:latin typeface="DM Sans"/>
                        </a:rPr>
                        <a:t>está</a:t>
                      </a:r>
                      <a:r>
                        <a:rPr lang="en-US" sz="1300" dirty="0">
                          <a:solidFill>
                            <a:srgbClr val="000000"/>
                          </a:solidFill>
                          <a:latin typeface="DM Sans"/>
                        </a:rPr>
                        <a:t> se </a:t>
                      </a:r>
                      <a:r>
                        <a:rPr lang="en-US" sz="1300" dirty="0" err="1">
                          <a:solidFill>
                            <a:srgbClr val="000000"/>
                          </a:solidFill>
                          <a:latin typeface="DM Sans"/>
                        </a:rPr>
                        <a:t>comunicando</a:t>
                      </a:r>
                      <a:r>
                        <a:rPr lang="en-US" sz="1300" dirty="0">
                          <a:solidFill>
                            <a:srgbClr val="000000"/>
                          </a:solidFill>
                          <a:latin typeface="DM Sans"/>
                        </a:rPr>
                        <a:t>?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E3D0F4"/>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726075">
                <a:tc>
                  <a:txBody>
                    <a:bodyPr/>
                    <a:lstStyle/>
                    <a:p>
                      <a:pPr algn="ctr">
                        <a:lnSpc>
                          <a:spcPct val="100000"/>
                        </a:lnSpc>
                        <a:defRPr/>
                      </a:pPr>
                      <a:r>
                        <a:rPr lang="en-US" sz="1300">
                          <a:solidFill>
                            <a:srgbClr val="000000"/>
                          </a:solidFill>
                          <a:latin typeface="DM Sans Bold"/>
                        </a:rPr>
                        <a:t>Visualização</a:t>
                      </a:r>
                      <a:endParaRPr lang="en-US" sz="700"/>
                    </a:p>
                    <a:p>
                      <a:pPr algn="ctr">
                        <a:lnSpc>
                          <a:spcPct val="100000"/>
                        </a:lnSpc>
                      </a:pPr>
                      <a:r>
                        <a:rPr lang="en-US" sz="1300">
                          <a:solidFill>
                            <a:srgbClr val="000000"/>
                          </a:solidFill>
                          <a:latin typeface="DM Sans"/>
                        </a:rPr>
                        <a:t>Qual formato que você vai usar? Qual história você vai contar e com que objetivo? Quem é a sua audiência? (No trabalho de consultoria, é de praxe fazer mais de uma apresentação diferente para os mesmos resultados: uma para a equipe parceira, uma para os gestores, uma para os empregados, por quê? Porque são audiências completamente diferentes).</a:t>
                      </a:r>
                    </a:p>
                    <a:p>
                      <a:pPr algn="ctr">
                        <a:lnSpc>
                          <a:spcPct val="100000"/>
                        </a:lnSpc>
                      </a:pPr>
                      <a:endParaRPr lang="en-US" sz="13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E3D0F4"/>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
        <p:nvSpPr>
          <p:cNvPr id="8" name="CaixaDeTexto 7">
            <a:extLst>
              <a:ext uri="{FF2B5EF4-FFF2-40B4-BE49-F238E27FC236}">
                <a16:creationId xmlns:a16="http://schemas.microsoft.com/office/drawing/2014/main" id="{19E05316-7E22-DC9E-A0B7-59AC818A3C74}"/>
              </a:ext>
            </a:extLst>
          </p:cNvPr>
          <p:cNvSpPr txBox="1"/>
          <p:nvPr/>
        </p:nvSpPr>
        <p:spPr>
          <a:xfrm>
            <a:off x="7010400" y="1447801"/>
            <a:ext cx="4216400" cy="1431161"/>
          </a:xfrm>
          <a:prstGeom prst="rect">
            <a:avLst/>
          </a:prstGeom>
          <a:noFill/>
        </p:spPr>
        <p:txBody>
          <a:bodyPr wrap="square" rtlCol="0">
            <a:spAutoFit/>
          </a:bodyPr>
          <a:lstStyle/>
          <a:p>
            <a:pPr algn="just" defTabSz="609630">
              <a:lnSpc>
                <a:spcPts val="1773"/>
              </a:lnSpc>
              <a:defRPr/>
            </a:pPr>
            <a:r>
              <a:rPr lang="en-US" sz="1600" dirty="0">
                <a:solidFill>
                  <a:prstClr val="black"/>
                </a:solidFill>
                <a:latin typeface="Calibri"/>
              </a:rPr>
              <a:t>“</a:t>
            </a:r>
            <a:r>
              <a:rPr lang="en-US" sz="1600" b="1" dirty="0">
                <a:solidFill>
                  <a:prstClr val="black"/>
                </a:solidFill>
                <a:latin typeface="Calibri"/>
              </a:rPr>
              <a:t>O </a:t>
            </a:r>
            <a:r>
              <a:rPr lang="en-US" sz="1600" b="1" dirty="0" err="1">
                <a:solidFill>
                  <a:prstClr val="black"/>
                </a:solidFill>
                <a:latin typeface="Calibri"/>
              </a:rPr>
              <a:t>quê</a:t>
            </a:r>
            <a:r>
              <a:rPr lang="en-US" sz="1600" dirty="0">
                <a:solidFill>
                  <a:prstClr val="black"/>
                </a:solidFill>
                <a:latin typeface="Calibri"/>
              </a:rPr>
              <a:t>”, </a:t>
            </a:r>
            <a:r>
              <a:rPr lang="en-US" sz="1600" dirty="0" err="1">
                <a:solidFill>
                  <a:prstClr val="black"/>
                </a:solidFill>
                <a:latin typeface="Calibri"/>
              </a:rPr>
              <a:t>comunicar</a:t>
            </a:r>
            <a:r>
              <a:rPr lang="en-US" sz="1600" dirty="0">
                <a:solidFill>
                  <a:prstClr val="black"/>
                </a:solidFill>
                <a:latin typeface="Calibri"/>
              </a:rPr>
              <a:t> um </a:t>
            </a:r>
            <a:r>
              <a:rPr lang="en-US" sz="1600" dirty="0" err="1">
                <a:solidFill>
                  <a:prstClr val="black"/>
                </a:solidFill>
                <a:latin typeface="Calibri"/>
              </a:rPr>
              <a:t>curso</a:t>
            </a:r>
            <a:r>
              <a:rPr lang="en-US" sz="1600" dirty="0">
                <a:solidFill>
                  <a:prstClr val="black"/>
                </a:solidFill>
                <a:latin typeface="Calibri"/>
              </a:rPr>
              <a:t> de </a:t>
            </a:r>
            <a:r>
              <a:rPr lang="en-US" sz="1600" dirty="0" err="1">
                <a:solidFill>
                  <a:prstClr val="black"/>
                </a:solidFill>
                <a:latin typeface="Calibri"/>
              </a:rPr>
              <a:t>inovação</a:t>
            </a:r>
            <a:r>
              <a:rPr lang="en-US" sz="1600" dirty="0">
                <a:solidFill>
                  <a:prstClr val="black"/>
                </a:solidFill>
                <a:latin typeface="Calibri"/>
              </a:rPr>
              <a:t> e </a:t>
            </a:r>
            <a:r>
              <a:rPr lang="en-US" sz="1600" dirty="0" err="1">
                <a:solidFill>
                  <a:prstClr val="black"/>
                </a:solidFill>
                <a:latin typeface="Calibri"/>
              </a:rPr>
              <a:t>empreendedorismo</a:t>
            </a:r>
            <a:r>
              <a:rPr lang="en-US" sz="1600" dirty="0">
                <a:solidFill>
                  <a:prstClr val="black"/>
                </a:solidFill>
                <a:latin typeface="Calibri"/>
              </a:rPr>
              <a:t>, design thinking, </a:t>
            </a:r>
            <a:r>
              <a:rPr lang="en-US" sz="1600" dirty="0" err="1">
                <a:solidFill>
                  <a:prstClr val="black"/>
                </a:solidFill>
                <a:latin typeface="Calibri"/>
              </a:rPr>
              <a:t>modelagem</a:t>
            </a:r>
            <a:r>
              <a:rPr lang="en-US" sz="1600" dirty="0">
                <a:solidFill>
                  <a:prstClr val="black"/>
                </a:solidFill>
                <a:latin typeface="Calibri"/>
              </a:rPr>
              <a:t> de </a:t>
            </a:r>
            <a:r>
              <a:rPr lang="en-US" sz="1600" dirty="0" err="1">
                <a:solidFill>
                  <a:prstClr val="black"/>
                </a:solidFill>
                <a:latin typeface="Calibri"/>
              </a:rPr>
              <a:t>negócios</a:t>
            </a:r>
            <a:r>
              <a:rPr lang="en-US" sz="1600" dirty="0">
                <a:solidFill>
                  <a:prstClr val="black"/>
                </a:solidFill>
                <a:latin typeface="Calibri"/>
              </a:rPr>
              <a:t>, startups, Storytelling</a:t>
            </a:r>
          </a:p>
          <a:p>
            <a:pPr algn="just" defTabSz="609630">
              <a:lnSpc>
                <a:spcPts val="1773"/>
              </a:lnSpc>
              <a:defRPr/>
            </a:pPr>
            <a:r>
              <a:rPr lang="en-US" sz="1600" b="1" dirty="0">
                <a:solidFill>
                  <a:prstClr val="black"/>
                </a:solidFill>
                <a:latin typeface="Calibri"/>
              </a:rPr>
              <a:t>“Por </a:t>
            </a:r>
            <a:r>
              <a:rPr lang="en-US" sz="1600" b="1" dirty="0" err="1">
                <a:solidFill>
                  <a:prstClr val="black"/>
                </a:solidFill>
                <a:latin typeface="Calibri"/>
              </a:rPr>
              <a:t>quê</a:t>
            </a:r>
            <a:r>
              <a:rPr lang="en-US" sz="1600" b="1" dirty="0">
                <a:solidFill>
                  <a:prstClr val="black"/>
                </a:solidFill>
                <a:latin typeface="Calibri"/>
              </a:rPr>
              <a:t>”</a:t>
            </a:r>
            <a:r>
              <a:rPr lang="en-US" sz="1600" dirty="0">
                <a:solidFill>
                  <a:prstClr val="black"/>
                </a:solidFill>
                <a:latin typeface="Calibri"/>
              </a:rPr>
              <a:t>, para vender o </a:t>
            </a:r>
            <a:r>
              <a:rPr lang="en-US" sz="1600" dirty="0" err="1">
                <a:solidFill>
                  <a:prstClr val="black"/>
                </a:solidFill>
                <a:latin typeface="Calibri"/>
              </a:rPr>
              <a:t>serviço</a:t>
            </a:r>
            <a:endParaRPr lang="en-US" sz="1600" dirty="0">
              <a:solidFill>
                <a:prstClr val="black"/>
              </a:solidFill>
              <a:latin typeface="Calibri"/>
            </a:endParaRPr>
          </a:p>
          <a:p>
            <a:pPr algn="just" defTabSz="609630">
              <a:lnSpc>
                <a:spcPts val="1773"/>
              </a:lnSpc>
              <a:defRPr/>
            </a:pPr>
            <a:r>
              <a:rPr lang="en-US" sz="1600" b="1" dirty="0">
                <a:solidFill>
                  <a:prstClr val="black"/>
                </a:solidFill>
                <a:latin typeface="Calibri"/>
              </a:rPr>
              <a:t>“Como”</a:t>
            </a:r>
            <a:r>
              <a:rPr lang="en-US" sz="1600" dirty="0">
                <a:solidFill>
                  <a:prstClr val="black"/>
                </a:solidFill>
                <a:latin typeface="Calibri"/>
              </a:rPr>
              <a:t>, no </a:t>
            </a:r>
            <a:r>
              <a:rPr lang="en-US" sz="1600" dirty="0" err="1">
                <a:solidFill>
                  <a:prstClr val="black"/>
                </a:solidFill>
                <a:latin typeface="Calibri"/>
              </a:rPr>
              <a:t>formato</a:t>
            </a:r>
            <a:r>
              <a:rPr lang="en-US" sz="1600" dirty="0">
                <a:solidFill>
                  <a:prstClr val="black"/>
                </a:solidFill>
                <a:latin typeface="Calibri"/>
              </a:rPr>
              <a:t> de </a:t>
            </a:r>
            <a:r>
              <a:rPr lang="en-US" sz="1600" dirty="0" err="1">
                <a:solidFill>
                  <a:prstClr val="black"/>
                </a:solidFill>
                <a:latin typeface="Calibri"/>
              </a:rPr>
              <a:t>vídeo</a:t>
            </a:r>
            <a:endParaRPr lang="en-US" sz="1600" dirty="0">
              <a:solidFill>
                <a:prstClr val="black"/>
              </a:solidFill>
              <a:latin typeface="Calibri"/>
            </a:endParaRPr>
          </a:p>
          <a:p>
            <a:pPr algn="just" defTabSz="609630"/>
            <a:endParaRPr lang="pt-BR" sz="1200" dirty="0">
              <a:solidFill>
                <a:prstClr val="black"/>
              </a:solidFill>
              <a:latin typeface="Calibri"/>
            </a:endParaRPr>
          </a:p>
        </p:txBody>
      </p:sp>
      <p:sp>
        <p:nvSpPr>
          <p:cNvPr id="9" name="CaixaDeTexto 8">
            <a:extLst>
              <a:ext uri="{FF2B5EF4-FFF2-40B4-BE49-F238E27FC236}">
                <a16:creationId xmlns:a16="http://schemas.microsoft.com/office/drawing/2014/main" id="{B1C77CC4-3795-2071-4A29-50F379CC59CA}"/>
              </a:ext>
            </a:extLst>
          </p:cNvPr>
          <p:cNvSpPr txBox="1"/>
          <p:nvPr/>
        </p:nvSpPr>
        <p:spPr>
          <a:xfrm>
            <a:off x="7010400" y="2768600"/>
            <a:ext cx="4216400" cy="1246495"/>
          </a:xfrm>
          <a:prstGeom prst="rect">
            <a:avLst/>
          </a:prstGeom>
          <a:noFill/>
        </p:spPr>
        <p:txBody>
          <a:bodyPr wrap="square" rtlCol="0">
            <a:spAutoFit/>
          </a:bodyPr>
          <a:lstStyle/>
          <a:p>
            <a:pPr algn="just" defTabSz="609630">
              <a:lnSpc>
                <a:spcPts val="1773"/>
              </a:lnSpc>
              <a:defRPr/>
            </a:pPr>
            <a:r>
              <a:rPr lang="pt-BR" sz="1600" dirty="0">
                <a:solidFill>
                  <a:prstClr val="black"/>
                </a:solidFill>
                <a:latin typeface="Calibri"/>
              </a:rPr>
              <a:t>No processo produtivo, as operações precisam satisfazer os stakeholders com cinco objetivos de desempenho para qualquer operação produtiva. São eles: </a:t>
            </a:r>
            <a:r>
              <a:rPr lang="pt-BR" sz="1600" b="1" dirty="0">
                <a:solidFill>
                  <a:prstClr val="black"/>
                </a:solidFill>
                <a:latin typeface="Calibri"/>
              </a:rPr>
              <a:t>qualidade, rapidez, confiabilidade, flexibilidade e custo</a:t>
            </a:r>
          </a:p>
        </p:txBody>
      </p:sp>
      <p:sp>
        <p:nvSpPr>
          <p:cNvPr id="10" name="CaixaDeTexto 9">
            <a:extLst>
              <a:ext uri="{FF2B5EF4-FFF2-40B4-BE49-F238E27FC236}">
                <a16:creationId xmlns:a16="http://schemas.microsoft.com/office/drawing/2014/main" id="{DAA8E602-B35D-7DFE-C125-8C7E22342341}"/>
              </a:ext>
            </a:extLst>
          </p:cNvPr>
          <p:cNvSpPr txBox="1"/>
          <p:nvPr/>
        </p:nvSpPr>
        <p:spPr>
          <a:xfrm>
            <a:off x="7010400" y="4191001"/>
            <a:ext cx="4216400" cy="323165"/>
          </a:xfrm>
          <a:prstGeom prst="rect">
            <a:avLst/>
          </a:prstGeom>
          <a:noFill/>
        </p:spPr>
        <p:txBody>
          <a:bodyPr wrap="square" rtlCol="0">
            <a:spAutoFit/>
          </a:bodyPr>
          <a:lstStyle/>
          <a:p>
            <a:pPr algn="just" defTabSz="609630">
              <a:lnSpc>
                <a:spcPts val="1773"/>
              </a:lnSpc>
              <a:defRPr/>
            </a:pPr>
            <a:r>
              <a:rPr lang="en-US" sz="1600" dirty="0" err="1">
                <a:solidFill>
                  <a:prstClr val="black"/>
                </a:solidFill>
                <a:latin typeface="Calibri"/>
              </a:rPr>
              <a:t>Atrair</a:t>
            </a:r>
            <a:r>
              <a:rPr lang="en-US" sz="1600" dirty="0">
                <a:solidFill>
                  <a:prstClr val="black"/>
                </a:solidFill>
                <a:latin typeface="Calibri"/>
              </a:rPr>
              <a:t> leads para </a:t>
            </a:r>
            <a:r>
              <a:rPr lang="en-US" sz="1600" b="1" dirty="0" err="1">
                <a:solidFill>
                  <a:prstClr val="black"/>
                </a:solidFill>
                <a:latin typeface="Calibri"/>
              </a:rPr>
              <a:t>vendas</a:t>
            </a:r>
            <a:r>
              <a:rPr lang="en-US" sz="1600" dirty="0">
                <a:solidFill>
                  <a:prstClr val="black"/>
                </a:solidFill>
                <a:latin typeface="Calibri"/>
              </a:rPr>
              <a:t> para PF e PJ</a:t>
            </a:r>
            <a:endParaRPr lang="pt-BR" sz="1200" dirty="0">
              <a:solidFill>
                <a:prstClr val="black"/>
              </a:solidFill>
              <a:latin typeface="Calibri"/>
            </a:endParaRPr>
          </a:p>
        </p:txBody>
      </p:sp>
      <p:sp>
        <p:nvSpPr>
          <p:cNvPr id="11" name="CaixaDeTexto 10">
            <a:extLst>
              <a:ext uri="{FF2B5EF4-FFF2-40B4-BE49-F238E27FC236}">
                <a16:creationId xmlns:a16="http://schemas.microsoft.com/office/drawing/2014/main" id="{24BBE449-1EE2-3231-6F49-3F6DB2367C51}"/>
              </a:ext>
            </a:extLst>
          </p:cNvPr>
          <p:cNvSpPr txBox="1"/>
          <p:nvPr/>
        </p:nvSpPr>
        <p:spPr>
          <a:xfrm>
            <a:off x="7010400" y="5003801"/>
            <a:ext cx="4368800" cy="1661993"/>
          </a:xfrm>
          <a:prstGeom prst="rect">
            <a:avLst/>
          </a:prstGeom>
          <a:noFill/>
        </p:spPr>
        <p:txBody>
          <a:bodyPr wrap="square" rtlCol="0">
            <a:spAutoFit/>
          </a:bodyPr>
          <a:lstStyle/>
          <a:p>
            <a:pPr algn="just" defTabSz="609630">
              <a:lnSpc>
                <a:spcPts val="1773"/>
              </a:lnSpc>
              <a:defRPr/>
            </a:pPr>
            <a:r>
              <a:rPr lang="en-US" sz="1600" dirty="0" err="1">
                <a:solidFill>
                  <a:prstClr val="black"/>
                </a:solidFill>
                <a:latin typeface="Calibri"/>
              </a:rPr>
              <a:t>Prototipação</a:t>
            </a:r>
            <a:r>
              <a:rPr lang="en-US" sz="1600" dirty="0">
                <a:solidFill>
                  <a:prstClr val="black"/>
                </a:solidFill>
                <a:latin typeface="Calibri"/>
              </a:rPr>
              <a:t> </a:t>
            </a:r>
            <a:r>
              <a:rPr lang="en-US" sz="1600" b="1" dirty="0">
                <a:solidFill>
                  <a:prstClr val="black"/>
                </a:solidFill>
                <a:latin typeface="Calibri"/>
              </a:rPr>
              <a:t>(</a:t>
            </a:r>
            <a:r>
              <a:rPr lang="en-US" sz="1600" b="1" dirty="0" err="1">
                <a:solidFill>
                  <a:prstClr val="black"/>
                </a:solidFill>
                <a:latin typeface="Calibri"/>
              </a:rPr>
              <a:t>etapa</a:t>
            </a:r>
            <a:r>
              <a:rPr lang="en-US" sz="1600" b="1" dirty="0">
                <a:solidFill>
                  <a:prstClr val="black"/>
                </a:solidFill>
                <a:latin typeface="Calibri"/>
              </a:rPr>
              <a:t> da </a:t>
            </a:r>
            <a:r>
              <a:rPr lang="en-US" sz="1600" b="1" dirty="0" err="1">
                <a:solidFill>
                  <a:prstClr val="black"/>
                </a:solidFill>
                <a:latin typeface="Calibri"/>
              </a:rPr>
              <a:t>experimentação</a:t>
            </a:r>
            <a:r>
              <a:rPr lang="en-US" sz="1600" b="1" dirty="0">
                <a:solidFill>
                  <a:prstClr val="black"/>
                </a:solidFill>
                <a:latin typeface="Calibri"/>
              </a:rPr>
              <a:t> da </a:t>
            </a:r>
            <a:r>
              <a:rPr lang="en-US" sz="1600" b="1" dirty="0" err="1">
                <a:solidFill>
                  <a:prstClr val="black"/>
                </a:solidFill>
                <a:latin typeface="Calibri"/>
              </a:rPr>
              <a:t>solução</a:t>
            </a:r>
            <a:r>
              <a:rPr lang="en-US" sz="1600" b="1" dirty="0">
                <a:solidFill>
                  <a:prstClr val="black"/>
                </a:solidFill>
                <a:latin typeface="Calibri"/>
              </a:rPr>
              <a:t>) </a:t>
            </a:r>
            <a:r>
              <a:rPr lang="en-US" sz="1600" dirty="0">
                <a:solidFill>
                  <a:prstClr val="black"/>
                </a:solidFill>
                <a:latin typeface="Calibri"/>
              </a:rPr>
              <a:t>video, storyboard, </a:t>
            </a:r>
            <a:r>
              <a:rPr lang="en-US" sz="1600" dirty="0" err="1">
                <a:solidFill>
                  <a:prstClr val="black"/>
                </a:solidFill>
                <a:latin typeface="Calibri"/>
              </a:rPr>
              <a:t>simulação</a:t>
            </a:r>
            <a:r>
              <a:rPr lang="en-US" sz="1600" dirty="0">
                <a:solidFill>
                  <a:prstClr val="black"/>
                </a:solidFill>
                <a:latin typeface="Calibri"/>
              </a:rPr>
              <a:t>, </a:t>
            </a:r>
            <a:r>
              <a:rPr lang="en-US" sz="1600" dirty="0" err="1">
                <a:solidFill>
                  <a:prstClr val="black"/>
                </a:solidFill>
                <a:latin typeface="Calibri"/>
              </a:rPr>
              <a:t>versão</a:t>
            </a:r>
            <a:r>
              <a:rPr lang="en-US" sz="1600" dirty="0">
                <a:solidFill>
                  <a:prstClr val="black"/>
                </a:solidFill>
                <a:latin typeface="Calibri"/>
              </a:rPr>
              <a:t> Beta, etc. </a:t>
            </a:r>
          </a:p>
          <a:p>
            <a:pPr algn="just" defTabSz="609630">
              <a:lnSpc>
                <a:spcPts val="1773"/>
              </a:lnSpc>
              <a:defRPr/>
            </a:pPr>
            <a:endParaRPr lang="en-US" sz="1600" dirty="0">
              <a:solidFill>
                <a:prstClr val="black"/>
              </a:solidFill>
              <a:latin typeface="Calibri"/>
            </a:endParaRPr>
          </a:p>
          <a:p>
            <a:pPr algn="just" defTabSz="609630">
              <a:lnSpc>
                <a:spcPts val="1773"/>
              </a:lnSpc>
              <a:defRPr/>
            </a:pPr>
            <a:r>
              <a:rPr lang="en-US" sz="1600" b="1" dirty="0" err="1">
                <a:solidFill>
                  <a:prstClr val="black"/>
                </a:solidFill>
                <a:latin typeface="Calibri"/>
              </a:rPr>
              <a:t>Empresas</a:t>
            </a:r>
            <a:r>
              <a:rPr lang="en-US" sz="1600" b="1" dirty="0">
                <a:solidFill>
                  <a:prstClr val="black"/>
                </a:solidFill>
                <a:latin typeface="Calibri"/>
              </a:rPr>
              <a:t> Casos de </a:t>
            </a:r>
            <a:r>
              <a:rPr lang="en-US" sz="1600" b="1" dirty="0" err="1">
                <a:solidFill>
                  <a:prstClr val="black"/>
                </a:solidFill>
                <a:latin typeface="Calibri"/>
              </a:rPr>
              <a:t>exemplo</a:t>
            </a:r>
            <a:r>
              <a:rPr lang="en-US" sz="1600" dirty="0">
                <a:solidFill>
                  <a:prstClr val="black"/>
                </a:solidFill>
                <a:latin typeface="Calibri"/>
              </a:rPr>
              <a:t>: Nespresso, Motorola, Google glass</a:t>
            </a:r>
          </a:p>
          <a:p>
            <a:pPr algn="just" defTabSz="609630"/>
            <a:endParaRPr lang="pt-BR" sz="1200"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1778000" y="635001"/>
            <a:ext cx="8991600" cy="448841"/>
          </a:xfrm>
          <a:prstGeom prst="rect">
            <a:avLst/>
          </a:prstGeom>
        </p:spPr>
        <p:txBody>
          <a:bodyPr wrap="square" lIns="0" tIns="0" rIns="0" bIns="0" rtlCol="0" anchor="t">
            <a:spAutoFit/>
          </a:bodyPr>
          <a:lstStyle/>
          <a:p>
            <a:pPr algn="ctr" defTabSz="609630">
              <a:lnSpc>
                <a:spcPts val="3540"/>
              </a:lnSpc>
            </a:pPr>
            <a:r>
              <a:rPr lang="en-US" sz="3200" dirty="0" err="1">
                <a:solidFill>
                  <a:srgbClr val="754C28"/>
                </a:solidFill>
                <a:latin typeface="Bubblebody Neue Extrabold"/>
              </a:rPr>
              <a:t>Identificando</a:t>
            </a:r>
            <a:r>
              <a:rPr lang="en-US" sz="3200" dirty="0">
                <a:solidFill>
                  <a:srgbClr val="754C28"/>
                </a:solidFill>
                <a:latin typeface="Bubblebody Neue Extrabold"/>
              </a:rPr>
              <a:t> o Ponto de </a:t>
            </a:r>
            <a:r>
              <a:rPr lang="en-US" sz="3200" dirty="0" err="1">
                <a:solidFill>
                  <a:srgbClr val="754C28"/>
                </a:solidFill>
                <a:latin typeface="Bubblebody Neue Extrabold"/>
              </a:rPr>
              <a:t>Partida</a:t>
            </a:r>
            <a:r>
              <a:rPr lang="en-US" sz="3200" dirty="0">
                <a:solidFill>
                  <a:srgbClr val="754C28"/>
                </a:solidFill>
                <a:latin typeface="Bubblebody Neue Extrabold"/>
              </a:rPr>
              <a:t> (</a:t>
            </a:r>
            <a:r>
              <a:rPr lang="en-US" sz="3200" dirty="0" err="1">
                <a:solidFill>
                  <a:srgbClr val="754C28"/>
                </a:solidFill>
                <a:latin typeface="Bubblebody Neue Extrabold"/>
              </a:rPr>
              <a:t>exercício</a:t>
            </a:r>
            <a:r>
              <a:rPr lang="en-US" sz="3200" dirty="0">
                <a:solidFill>
                  <a:srgbClr val="754C28"/>
                </a:solidFill>
                <a:latin typeface="Bubblebody Neue Extrabold"/>
              </a:rPr>
              <a:t>)</a:t>
            </a:r>
          </a:p>
        </p:txBody>
      </p:sp>
      <p:graphicFrame>
        <p:nvGraphicFramePr>
          <p:cNvPr id="7" name="Table 7"/>
          <p:cNvGraphicFramePr>
            <a:graphicFrameLocks noGrp="1"/>
          </p:cNvGraphicFramePr>
          <p:nvPr>
            <p:extLst>
              <p:ext uri="{D42A27DB-BD31-4B8C-83A1-F6EECF244321}">
                <p14:modId xmlns:p14="http://schemas.microsoft.com/office/powerpoint/2010/main" val="4227968606"/>
              </p:ext>
            </p:extLst>
          </p:nvPr>
        </p:nvGraphicFramePr>
        <p:xfrm>
          <a:off x="606355" y="1378662"/>
          <a:ext cx="10985640" cy="5132045"/>
        </p:xfrm>
        <a:graphic>
          <a:graphicData uri="http://schemas.openxmlformats.org/drawingml/2006/table">
            <a:tbl>
              <a:tblPr/>
              <a:tblGrid>
                <a:gridCol w="5996241">
                  <a:extLst>
                    <a:ext uri="{9D8B030D-6E8A-4147-A177-3AD203B41FA5}">
                      <a16:colId xmlns:a16="http://schemas.microsoft.com/office/drawing/2014/main" val="20000"/>
                    </a:ext>
                  </a:extLst>
                </a:gridCol>
                <a:gridCol w="4989399">
                  <a:extLst>
                    <a:ext uri="{9D8B030D-6E8A-4147-A177-3AD203B41FA5}">
                      <a16:colId xmlns:a16="http://schemas.microsoft.com/office/drawing/2014/main" val="20001"/>
                    </a:ext>
                  </a:extLst>
                </a:gridCol>
              </a:tblGrid>
              <a:tr h="1420444">
                <a:tc>
                  <a:txBody>
                    <a:bodyPr/>
                    <a:lstStyle/>
                    <a:p>
                      <a:pPr algn="ctr">
                        <a:lnSpc>
                          <a:spcPct val="100000"/>
                        </a:lnSpc>
                        <a:defRPr/>
                      </a:pPr>
                      <a:r>
                        <a:rPr lang="en-US" sz="1200">
                          <a:solidFill>
                            <a:srgbClr val="000000"/>
                          </a:solidFill>
                          <a:latin typeface="DM Sans Bold"/>
                        </a:rPr>
                        <a:t>Pergunta</a:t>
                      </a:r>
                      <a:endParaRPr lang="en-US" sz="700"/>
                    </a:p>
                    <a:p>
                      <a:pPr algn="just">
                        <a:lnSpc>
                          <a:spcPct val="100000"/>
                        </a:lnSpc>
                      </a:pPr>
                      <a:r>
                        <a:rPr lang="en-US" sz="1200">
                          <a:solidFill>
                            <a:srgbClr val="000000"/>
                          </a:solidFill>
                          <a:latin typeface="DM Sans"/>
                        </a:rPr>
                        <a:t>Seja uma pergunta de pesquisa, ou uma questão relacionada a como resolver um problema, quando bem identificado esse é um excelente ponto de partida. A pergunta só será relevante se ela for percebida dessa maneira pela audiência, por isso é importante fazer </a:t>
                      </a:r>
                      <a:r>
                        <a:rPr lang="en-US" sz="1200">
                          <a:solidFill>
                            <a:srgbClr val="000000"/>
                          </a:solidFill>
                          <a:latin typeface="DM Sans Bold"/>
                        </a:rPr>
                        <a:t>pesquisa</a:t>
                      </a:r>
                      <a:r>
                        <a:rPr lang="en-US" sz="1200">
                          <a:solidFill>
                            <a:srgbClr val="000000"/>
                          </a:solidFill>
                          <a:latin typeface="DM Sans"/>
                        </a:rPr>
                        <a:t> quando estamos conceituando nossa comunicação.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CEEBC6"/>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10243">
                <a:tc>
                  <a:txBody>
                    <a:bodyPr/>
                    <a:lstStyle/>
                    <a:p>
                      <a:pPr algn="ctr">
                        <a:lnSpc>
                          <a:spcPct val="100000"/>
                        </a:lnSpc>
                        <a:defRPr/>
                      </a:pPr>
                      <a:r>
                        <a:rPr lang="en-US" sz="1200">
                          <a:solidFill>
                            <a:srgbClr val="000000"/>
                          </a:solidFill>
                          <a:latin typeface="DM Sans Bold"/>
                        </a:rPr>
                        <a:t>Ideia</a:t>
                      </a:r>
                      <a:endParaRPr lang="en-US" sz="700"/>
                    </a:p>
                    <a:p>
                      <a:pPr algn="just">
                        <a:lnSpc>
                          <a:spcPct val="100000"/>
                        </a:lnSpc>
                      </a:pPr>
                      <a:r>
                        <a:rPr lang="en-US" sz="1200">
                          <a:solidFill>
                            <a:srgbClr val="000000"/>
                          </a:solidFill>
                          <a:latin typeface="DM Sans"/>
                        </a:rPr>
                        <a:t>Compartilhar uma ideia que terá impacto, se tem a necessidade de um formato de entrega inovador, de design e mesmo de storytellling que impactem, superando expectativas e de maneira diferente do que sempre é feito hoje. </a:t>
                      </a:r>
                    </a:p>
                    <a:p>
                      <a:pPr algn="ctr">
                        <a:lnSpc>
                          <a:spcPct val="100000"/>
                        </a:lnSpc>
                      </a:pPr>
                      <a:endParaRPr lang="en-US" sz="12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CEEBC6"/>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10243">
                <a:tc>
                  <a:txBody>
                    <a:bodyPr/>
                    <a:lstStyle/>
                    <a:p>
                      <a:pPr algn="ctr">
                        <a:lnSpc>
                          <a:spcPct val="100000"/>
                        </a:lnSpc>
                        <a:defRPr/>
                      </a:pPr>
                      <a:r>
                        <a:rPr lang="en-US" sz="1200">
                          <a:solidFill>
                            <a:srgbClr val="000000"/>
                          </a:solidFill>
                          <a:latin typeface="DM Sans Bold"/>
                        </a:rPr>
                        <a:t>Problema</a:t>
                      </a:r>
                      <a:endParaRPr lang="en-US" sz="700"/>
                    </a:p>
                    <a:p>
                      <a:pPr algn="just">
                        <a:lnSpc>
                          <a:spcPct val="100000"/>
                        </a:lnSpc>
                      </a:pPr>
                      <a:r>
                        <a:rPr lang="en-US" sz="1200">
                          <a:solidFill>
                            <a:srgbClr val="000000"/>
                          </a:solidFill>
                          <a:latin typeface="DM Sans"/>
                        </a:rPr>
                        <a:t>Esse ponto de partida pede pouca criatividade na técnica e mais objetividade e solidez no desenrolar da comunicação, além da indicação clara de solução e dos próximos passos a serem seguidos</a:t>
                      </a:r>
                    </a:p>
                    <a:p>
                      <a:pPr algn="ctr">
                        <a:lnSpc>
                          <a:spcPct val="100000"/>
                        </a:lnSpc>
                      </a:pPr>
                      <a:endParaRPr lang="en-US" sz="12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CEEBC6"/>
                    </a:solidFill>
                  </a:tcPr>
                </a:tc>
                <a:tc>
                  <a:txBody>
                    <a:bodyPr/>
                    <a:lstStyle/>
                    <a:p>
                      <a:pPr algn="ctr">
                        <a:lnSpc>
                          <a:spcPct val="100000"/>
                        </a:lnSpc>
                        <a:defRPr/>
                      </a:pPr>
                      <a:endParaRPr lang="en-US" sz="70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58071">
                <a:tc>
                  <a:txBody>
                    <a:bodyPr/>
                    <a:lstStyle/>
                    <a:p>
                      <a:pPr algn="ctr">
                        <a:lnSpc>
                          <a:spcPct val="100000"/>
                        </a:lnSpc>
                        <a:defRPr/>
                      </a:pPr>
                      <a:r>
                        <a:rPr lang="en-US" sz="1200">
                          <a:solidFill>
                            <a:srgbClr val="000000"/>
                          </a:solidFill>
                          <a:latin typeface="DM Sans Bold"/>
                        </a:rPr>
                        <a:t>Dados</a:t>
                      </a:r>
                      <a:endParaRPr lang="en-US" sz="700"/>
                    </a:p>
                    <a:p>
                      <a:pPr algn="just">
                        <a:lnSpc>
                          <a:spcPct val="100000"/>
                        </a:lnSpc>
                      </a:pPr>
                      <a:r>
                        <a:rPr lang="en-US" sz="1200">
                          <a:solidFill>
                            <a:srgbClr val="000000"/>
                          </a:solidFill>
                          <a:latin typeface="DM Sans"/>
                        </a:rPr>
                        <a:t>A apresentação de dados deve sempre indicar com clareza a sua finalidade</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CEEBC6"/>
                    </a:solidFill>
                  </a:tcPr>
                </a:tc>
                <a:tc>
                  <a:txBody>
                    <a:bodyPr/>
                    <a:lstStyle/>
                    <a:p>
                      <a:pPr algn="ctr">
                        <a:lnSpc>
                          <a:spcPct val="100000"/>
                        </a:lnSpc>
                        <a:defRPr/>
                      </a:pPr>
                      <a:endParaRPr lang="en-US" sz="70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633044">
                <a:tc>
                  <a:txBody>
                    <a:bodyPr/>
                    <a:lstStyle/>
                    <a:p>
                      <a:pPr algn="ctr">
                        <a:lnSpc>
                          <a:spcPct val="100000"/>
                        </a:lnSpc>
                        <a:defRPr/>
                      </a:pPr>
                      <a:r>
                        <a:rPr lang="en-US" sz="1200">
                          <a:solidFill>
                            <a:srgbClr val="000000"/>
                          </a:solidFill>
                          <a:latin typeface="DM Sans Bold"/>
                        </a:rPr>
                        <a:t>Imagem</a:t>
                      </a:r>
                      <a:endParaRPr lang="en-US" sz="700"/>
                    </a:p>
                    <a:p>
                      <a:pPr algn="just">
                        <a:lnSpc>
                          <a:spcPct val="100000"/>
                        </a:lnSpc>
                      </a:pPr>
                      <a:r>
                        <a:rPr lang="en-US" sz="1200">
                          <a:solidFill>
                            <a:srgbClr val="000000"/>
                          </a:solidFill>
                          <a:latin typeface="DM Sans"/>
                        </a:rPr>
                        <a:t>Uma imagem pode ser um excelente ponto de partida</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CEEBC6"/>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
        <p:nvSpPr>
          <p:cNvPr id="8" name="CaixaDeTexto 7">
            <a:extLst>
              <a:ext uri="{FF2B5EF4-FFF2-40B4-BE49-F238E27FC236}">
                <a16:creationId xmlns:a16="http://schemas.microsoft.com/office/drawing/2014/main" id="{9E0E3249-1860-CC48-3FE7-35B00C91C8BB}"/>
              </a:ext>
            </a:extLst>
          </p:cNvPr>
          <p:cNvSpPr txBox="1"/>
          <p:nvPr/>
        </p:nvSpPr>
        <p:spPr>
          <a:xfrm>
            <a:off x="6807200" y="1498600"/>
            <a:ext cx="4216400" cy="1200329"/>
          </a:xfrm>
          <a:prstGeom prst="rect">
            <a:avLst/>
          </a:prstGeom>
          <a:noFill/>
        </p:spPr>
        <p:txBody>
          <a:bodyPr wrap="square" rtlCol="0">
            <a:spAutoFit/>
          </a:bodyPr>
          <a:lstStyle/>
          <a:p>
            <a:pPr algn="just" defTabSz="609630">
              <a:lnSpc>
                <a:spcPts val="1773"/>
              </a:lnSpc>
              <a:defRPr/>
            </a:pPr>
            <a:r>
              <a:rPr lang="en-US" sz="1600" dirty="0" err="1">
                <a:solidFill>
                  <a:prstClr val="black"/>
                </a:solidFill>
                <a:latin typeface="Calibri"/>
              </a:rPr>
              <a:t>Utilizar</a:t>
            </a:r>
            <a:r>
              <a:rPr lang="en-US" sz="1600" dirty="0">
                <a:solidFill>
                  <a:prstClr val="black"/>
                </a:solidFill>
                <a:latin typeface="Calibri"/>
              </a:rPr>
              <a:t> </a:t>
            </a:r>
            <a:r>
              <a:rPr lang="en-US" sz="1600" dirty="0" err="1">
                <a:solidFill>
                  <a:prstClr val="black"/>
                </a:solidFill>
                <a:latin typeface="Calibri"/>
              </a:rPr>
              <a:t>fontes</a:t>
            </a:r>
            <a:r>
              <a:rPr lang="en-US" sz="1600" dirty="0">
                <a:solidFill>
                  <a:prstClr val="black"/>
                </a:solidFill>
                <a:latin typeface="Calibri"/>
              </a:rPr>
              <a:t> </a:t>
            </a:r>
            <a:r>
              <a:rPr lang="en-US" sz="1600" dirty="0" err="1">
                <a:solidFill>
                  <a:prstClr val="black"/>
                </a:solidFill>
                <a:latin typeface="Calibri"/>
              </a:rPr>
              <a:t>seguras</a:t>
            </a:r>
            <a:r>
              <a:rPr lang="en-US" sz="1600" dirty="0">
                <a:solidFill>
                  <a:prstClr val="black"/>
                </a:solidFill>
                <a:latin typeface="Calibri"/>
              </a:rPr>
              <a:t> (HBR, </a:t>
            </a:r>
            <a:r>
              <a:rPr lang="en-US" sz="1600" dirty="0" err="1">
                <a:solidFill>
                  <a:prstClr val="black"/>
                </a:solidFill>
                <a:latin typeface="Calibri"/>
              </a:rPr>
              <a:t>Scielo</a:t>
            </a:r>
            <a:r>
              <a:rPr lang="en-US" sz="1600" dirty="0">
                <a:solidFill>
                  <a:prstClr val="black"/>
                </a:solidFill>
                <a:latin typeface="Calibri"/>
              </a:rPr>
              <a:t>, IBGE, </a:t>
            </a:r>
            <a:r>
              <a:rPr lang="en-US" sz="1600" dirty="0" err="1">
                <a:solidFill>
                  <a:prstClr val="black"/>
                </a:solidFill>
                <a:latin typeface="Calibri"/>
              </a:rPr>
              <a:t>Fundação</a:t>
            </a:r>
            <a:r>
              <a:rPr lang="en-US" sz="1600" dirty="0">
                <a:solidFill>
                  <a:prstClr val="black"/>
                </a:solidFill>
                <a:latin typeface="Calibri"/>
              </a:rPr>
              <a:t> </a:t>
            </a:r>
            <a:r>
              <a:rPr lang="en-US" sz="1600" dirty="0" err="1">
                <a:solidFill>
                  <a:prstClr val="black"/>
                </a:solidFill>
                <a:latin typeface="Calibri"/>
              </a:rPr>
              <a:t>Seade</a:t>
            </a:r>
            <a:r>
              <a:rPr lang="en-US" sz="1600" dirty="0">
                <a:solidFill>
                  <a:prstClr val="black"/>
                </a:solidFill>
                <a:latin typeface="Calibri"/>
              </a:rPr>
              <a:t>, </a:t>
            </a:r>
            <a:r>
              <a:rPr lang="en-US" sz="1600" dirty="0" err="1">
                <a:solidFill>
                  <a:prstClr val="black"/>
                </a:solidFill>
                <a:latin typeface="Calibri"/>
              </a:rPr>
              <a:t>Jornal</a:t>
            </a:r>
            <a:r>
              <a:rPr lang="en-US" sz="1600" dirty="0">
                <a:solidFill>
                  <a:prstClr val="black"/>
                </a:solidFill>
                <a:latin typeface="Calibri"/>
              </a:rPr>
              <a:t>, etc.</a:t>
            </a:r>
          </a:p>
          <a:p>
            <a:pPr algn="just" defTabSz="609630">
              <a:lnSpc>
                <a:spcPts val="1773"/>
              </a:lnSpc>
              <a:defRPr/>
            </a:pPr>
            <a:endParaRPr lang="en-US" sz="1600" dirty="0">
              <a:solidFill>
                <a:prstClr val="black"/>
              </a:solidFill>
              <a:latin typeface="Calibri"/>
            </a:endParaRPr>
          </a:p>
          <a:p>
            <a:pPr algn="just" defTabSz="609630">
              <a:lnSpc>
                <a:spcPts val="1773"/>
              </a:lnSpc>
              <a:defRPr/>
            </a:pPr>
            <a:r>
              <a:rPr lang="en-US" sz="1600" b="1" dirty="0" err="1">
                <a:solidFill>
                  <a:prstClr val="black"/>
                </a:solidFill>
                <a:latin typeface="Calibri"/>
              </a:rPr>
              <a:t>Escolha</a:t>
            </a:r>
            <a:r>
              <a:rPr lang="en-US" sz="1600" b="1" dirty="0">
                <a:solidFill>
                  <a:prstClr val="black"/>
                </a:solidFill>
                <a:latin typeface="Calibri"/>
              </a:rPr>
              <a:t> um </a:t>
            </a:r>
            <a:r>
              <a:rPr lang="en-US" sz="1600" b="1" dirty="0" err="1">
                <a:solidFill>
                  <a:prstClr val="black"/>
                </a:solidFill>
                <a:latin typeface="Calibri"/>
              </a:rPr>
              <a:t>desse</a:t>
            </a:r>
            <a:r>
              <a:rPr lang="en-US" sz="1600" b="1" dirty="0">
                <a:solidFill>
                  <a:prstClr val="black"/>
                </a:solidFill>
                <a:latin typeface="Calibri"/>
              </a:rPr>
              <a:t> </a:t>
            </a:r>
            <a:r>
              <a:rPr lang="en-US" sz="1600" b="1" dirty="0" err="1">
                <a:solidFill>
                  <a:prstClr val="black"/>
                </a:solidFill>
                <a:latin typeface="Calibri"/>
              </a:rPr>
              <a:t>pontos</a:t>
            </a:r>
            <a:r>
              <a:rPr lang="en-US" sz="1600" b="1" dirty="0">
                <a:solidFill>
                  <a:prstClr val="black"/>
                </a:solidFill>
                <a:latin typeface="Calibri"/>
              </a:rPr>
              <a:t> de </a:t>
            </a:r>
            <a:r>
              <a:rPr lang="en-US" sz="1600" b="1" dirty="0" err="1">
                <a:solidFill>
                  <a:prstClr val="black"/>
                </a:solidFill>
                <a:latin typeface="Calibri"/>
              </a:rPr>
              <a:t>partida</a:t>
            </a:r>
            <a:r>
              <a:rPr lang="en-US" sz="1600" b="1" dirty="0">
                <a:solidFill>
                  <a:prstClr val="black"/>
                </a:solidFill>
                <a:latin typeface="Calibri"/>
              </a:rPr>
              <a:t>!</a:t>
            </a:r>
          </a:p>
          <a:p>
            <a:pPr algn="just" defTabSz="609630"/>
            <a:endParaRPr lang="pt-BR" sz="1200" dirty="0">
              <a:solidFill>
                <a:prstClr val="black"/>
              </a:solidFill>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sultado de imagem para mapa de empatia">
            <a:extLst>
              <a:ext uri="{FF2B5EF4-FFF2-40B4-BE49-F238E27FC236}">
                <a16:creationId xmlns:a16="http://schemas.microsoft.com/office/drawing/2014/main" id="{BD9076DC-F846-409B-81C5-ECE2F7C5DE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18" y="12229"/>
            <a:ext cx="9730882" cy="6780227"/>
          </a:xfrm>
          <a:prstGeom prst="rect">
            <a:avLst/>
          </a:prstGeom>
          <a:solidFill>
            <a:schemeClr val="accent4">
              <a:lumMod val="20000"/>
              <a:lumOff val="80000"/>
            </a:schemeClr>
          </a:solidFill>
        </p:spPr>
      </p:pic>
      <p:sp>
        <p:nvSpPr>
          <p:cNvPr id="5" name="CaixaDeTexto 4">
            <a:extLst>
              <a:ext uri="{FF2B5EF4-FFF2-40B4-BE49-F238E27FC236}">
                <a16:creationId xmlns:a16="http://schemas.microsoft.com/office/drawing/2014/main" id="{6D7F8865-7A46-4FCA-8FF8-3E06C1775A38}"/>
              </a:ext>
            </a:extLst>
          </p:cNvPr>
          <p:cNvSpPr txBox="1"/>
          <p:nvPr/>
        </p:nvSpPr>
        <p:spPr>
          <a:xfrm>
            <a:off x="2438400" y="543340"/>
            <a:ext cx="1272208" cy="738664"/>
          </a:xfrm>
          <a:prstGeom prst="rect">
            <a:avLst/>
          </a:prstGeom>
          <a:solidFill>
            <a:schemeClr val="accent4">
              <a:lumMod val="20000"/>
              <a:lumOff val="80000"/>
            </a:schemeClr>
          </a:solidFill>
        </p:spPr>
        <p:txBody>
          <a:bodyPr wrap="square" rtlCol="0">
            <a:spAutoFit/>
          </a:bodyPr>
          <a:lstStyle/>
          <a:p>
            <a:r>
              <a:rPr lang="pt-BR" sz="1400" dirty="0">
                <a:solidFill>
                  <a:schemeClr val="bg1"/>
                </a:solidFill>
              </a:rPr>
              <a:t>Preciso me alimentar melhor</a:t>
            </a:r>
          </a:p>
        </p:txBody>
      </p:sp>
      <p:sp>
        <p:nvSpPr>
          <p:cNvPr id="6" name="Retângulo 5">
            <a:extLst>
              <a:ext uri="{FF2B5EF4-FFF2-40B4-BE49-F238E27FC236}">
                <a16:creationId xmlns:a16="http://schemas.microsoft.com/office/drawing/2014/main" id="{E51304F9-3D83-40E1-BBB1-95CDEE1FE439}"/>
              </a:ext>
            </a:extLst>
          </p:cNvPr>
          <p:cNvSpPr/>
          <p:nvPr/>
        </p:nvSpPr>
        <p:spPr>
          <a:xfrm>
            <a:off x="6391626" y="68193"/>
            <a:ext cx="2976365" cy="377356"/>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400" dirty="0"/>
          </a:p>
        </p:txBody>
      </p:sp>
      <p:sp>
        <p:nvSpPr>
          <p:cNvPr id="7" name="Retângulo 6">
            <a:extLst>
              <a:ext uri="{FF2B5EF4-FFF2-40B4-BE49-F238E27FC236}">
                <a16:creationId xmlns:a16="http://schemas.microsoft.com/office/drawing/2014/main" id="{F2F9E59D-1726-46FF-8171-7D9E279A2E26}"/>
              </a:ext>
            </a:extLst>
          </p:cNvPr>
          <p:cNvSpPr/>
          <p:nvPr/>
        </p:nvSpPr>
        <p:spPr>
          <a:xfrm>
            <a:off x="2442932" y="536634"/>
            <a:ext cx="1767850" cy="675527"/>
          </a:xfrm>
          <a:prstGeom prst="rect">
            <a:avLst/>
          </a:prstGeom>
          <a:solidFill>
            <a:schemeClr val="accent4">
              <a:lumMod val="20000"/>
              <a:lumOff val="80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12" name="CaixaDeTexto 11">
            <a:extLst>
              <a:ext uri="{FF2B5EF4-FFF2-40B4-BE49-F238E27FC236}">
                <a16:creationId xmlns:a16="http://schemas.microsoft.com/office/drawing/2014/main" id="{49536D86-B2CF-41F5-866D-C480346F088F}"/>
              </a:ext>
            </a:extLst>
          </p:cNvPr>
          <p:cNvSpPr txBox="1"/>
          <p:nvPr/>
        </p:nvSpPr>
        <p:spPr>
          <a:xfrm>
            <a:off x="123788" y="2116792"/>
            <a:ext cx="1976752" cy="307777"/>
          </a:xfrm>
          <a:prstGeom prst="rect">
            <a:avLst/>
          </a:prstGeom>
          <a:solidFill>
            <a:schemeClr val="accent4">
              <a:lumMod val="20000"/>
              <a:lumOff val="80000"/>
            </a:schemeClr>
          </a:solidFill>
          <a:ln>
            <a:solidFill>
              <a:schemeClr val="tx1"/>
            </a:solidFill>
          </a:ln>
        </p:spPr>
        <p:txBody>
          <a:bodyPr wrap="square" rtlCol="0">
            <a:spAutoFit/>
          </a:bodyPr>
          <a:lstStyle/>
          <a:p>
            <a:pPr algn="ctr"/>
            <a:endParaRPr lang="pt-BR" sz="1400" dirty="0">
              <a:solidFill>
                <a:schemeClr val="bg1"/>
              </a:solidFill>
            </a:endParaRPr>
          </a:p>
        </p:txBody>
      </p:sp>
      <p:sp>
        <p:nvSpPr>
          <p:cNvPr id="14" name="CaixaDeTexto 13">
            <a:extLst>
              <a:ext uri="{FF2B5EF4-FFF2-40B4-BE49-F238E27FC236}">
                <a16:creationId xmlns:a16="http://schemas.microsoft.com/office/drawing/2014/main" id="{F1B5A6ED-CCE6-48C7-8015-119515187D7E}"/>
              </a:ext>
            </a:extLst>
          </p:cNvPr>
          <p:cNvSpPr txBox="1"/>
          <p:nvPr/>
        </p:nvSpPr>
        <p:spPr>
          <a:xfrm>
            <a:off x="6308335" y="1276372"/>
            <a:ext cx="1893040" cy="307777"/>
          </a:xfrm>
          <a:prstGeom prst="rect">
            <a:avLst/>
          </a:prstGeom>
          <a:solidFill>
            <a:schemeClr val="accent4">
              <a:lumMod val="20000"/>
              <a:lumOff val="80000"/>
            </a:schemeClr>
          </a:solidFill>
          <a:ln>
            <a:solidFill>
              <a:schemeClr val="tx1"/>
            </a:solidFill>
          </a:ln>
        </p:spPr>
        <p:txBody>
          <a:bodyPr wrap="square" rtlCol="0">
            <a:spAutoFit/>
          </a:bodyPr>
          <a:lstStyle/>
          <a:p>
            <a:endParaRPr lang="pt-BR" sz="1400" dirty="0">
              <a:solidFill>
                <a:schemeClr val="bg1"/>
              </a:solidFill>
            </a:endParaRPr>
          </a:p>
        </p:txBody>
      </p:sp>
      <p:sp>
        <p:nvSpPr>
          <p:cNvPr id="10" name="Retângulo 9">
            <a:extLst>
              <a:ext uri="{FF2B5EF4-FFF2-40B4-BE49-F238E27FC236}">
                <a16:creationId xmlns:a16="http://schemas.microsoft.com/office/drawing/2014/main" id="{244A6FD6-643D-4095-BE78-2B53DF708B98}"/>
              </a:ext>
            </a:extLst>
          </p:cNvPr>
          <p:cNvSpPr/>
          <p:nvPr/>
        </p:nvSpPr>
        <p:spPr>
          <a:xfrm>
            <a:off x="4372420" y="4709515"/>
            <a:ext cx="2895050" cy="281725"/>
          </a:xfrm>
          <a:prstGeom prst="rect">
            <a:avLst/>
          </a:prstGeom>
          <a:solidFill>
            <a:schemeClr val="accent4">
              <a:lumMod val="20000"/>
              <a:lumOff val="80000"/>
            </a:schemeClr>
          </a:solidFill>
          <a:ln>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pt-BR" sz="1400" dirty="0">
              <a:solidFill>
                <a:schemeClr val="bg1"/>
              </a:solidFill>
            </a:endParaRPr>
          </a:p>
        </p:txBody>
      </p:sp>
      <p:sp>
        <p:nvSpPr>
          <p:cNvPr id="15" name="Retângulo 14">
            <a:extLst>
              <a:ext uri="{FF2B5EF4-FFF2-40B4-BE49-F238E27FC236}">
                <a16:creationId xmlns:a16="http://schemas.microsoft.com/office/drawing/2014/main" id="{D3B042B9-8ED9-40B5-B3A3-5F8744FD5A47}"/>
              </a:ext>
            </a:extLst>
          </p:cNvPr>
          <p:cNvSpPr/>
          <p:nvPr/>
        </p:nvSpPr>
        <p:spPr>
          <a:xfrm>
            <a:off x="9951370" y="5836787"/>
            <a:ext cx="2068178" cy="69346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2" name="Retângulo 1">
            <a:extLst>
              <a:ext uri="{FF2B5EF4-FFF2-40B4-BE49-F238E27FC236}">
                <a16:creationId xmlns:a16="http://schemas.microsoft.com/office/drawing/2014/main" id="{1C48D38A-D0C9-45AD-AF92-FD55A5318950}"/>
              </a:ext>
            </a:extLst>
          </p:cNvPr>
          <p:cNvSpPr/>
          <p:nvPr/>
        </p:nvSpPr>
        <p:spPr>
          <a:xfrm>
            <a:off x="9681142" y="543340"/>
            <a:ext cx="2300543" cy="662114"/>
          </a:xfrm>
          <a:prstGeom prst="rect">
            <a:avLst/>
          </a:prstGeom>
          <a:solidFill>
            <a:schemeClr val="accent4">
              <a:lumMod val="20000"/>
              <a:lumOff val="80000"/>
            </a:schemeClr>
          </a:solidFill>
          <a:ln>
            <a:solidFill>
              <a:schemeClr val="tx1"/>
            </a:solidFill>
          </a:ln>
        </p:spPr>
        <p:style>
          <a:lnRef idx="1">
            <a:schemeClr val="accent4"/>
          </a:lnRef>
          <a:fillRef idx="2">
            <a:schemeClr val="accent4"/>
          </a:fillRef>
          <a:effectRef idx="1">
            <a:schemeClr val="accent4"/>
          </a:effectRef>
          <a:fontRef idx="minor">
            <a:schemeClr val="dk1"/>
          </a:fontRef>
        </p:style>
        <p:txBody>
          <a:bodyPr rtlCol="0" anchor="ctr"/>
          <a:lstStyle/>
          <a:p>
            <a:endParaRPr lang="pt-BR" sz="1400" dirty="0">
              <a:solidFill>
                <a:schemeClr val="bg1"/>
              </a:solidFill>
            </a:endParaRPr>
          </a:p>
        </p:txBody>
      </p:sp>
      <p:sp>
        <p:nvSpPr>
          <p:cNvPr id="16" name="CaixaDeTexto 15">
            <a:extLst>
              <a:ext uri="{FF2B5EF4-FFF2-40B4-BE49-F238E27FC236}">
                <a16:creationId xmlns:a16="http://schemas.microsoft.com/office/drawing/2014/main" id="{86E9CAB1-F4F9-4C39-B7B7-FE0A90CBD156}"/>
              </a:ext>
            </a:extLst>
          </p:cNvPr>
          <p:cNvSpPr txBox="1"/>
          <p:nvPr/>
        </p:nvSpPr>
        <p:spPr>
          <a:xfrm>
            <a:off x="8918523" y="1292584"/>
            <a:ext cx="3109673" cy="307777"/>
          </a:xfrm>
          <a:prstGeom prst="rect">
            <a:avLst/>
          </a:prstGeom>
          <a:solidFill>
            <a:schemeClr val="accent4">
              <a:lumMod val="20000"/>
              <a:lumOff val="80000"/>
            </a:schemeClr>
          </a:solidFill>
          <a:ln>
            <a:solidFill>
              <a:schemeClr val="tx1"/>
            </a:solidFill>
          </a:ln>
        </p:spPr>
        <p:txBody>
          <a:bodyPr wrap="square" rtlCol="0">
            <a:spAutoFit/>
          </a:bodyPr>
          <a:lstStyle/>
          <a:p>
            <a:endParaRPr lang="pt-BR" sz="1400" dirty="0">
              <a:solidFill>
                <a:schemeClr val="bg1"/>
              </a:solidFill>
            </a:endParaRPr>
          </a:p>
        </p:txBody>
      </p:sp>
      <p:sp>
        <p:nvSpPr>
          <p:cNvPr id="3" name="Retângulo 2">
            <a:extLst>
              <a:ext uri="{FF2B5EF4-FFF2-40B4-BE49-F238E27FC236}">
                <a16:creationId xmlns:a16="http://schemas.microsoft.com/office/drawing/2014/main" id="{CE521B16-28A6-4328-822A-5C0974DB9D35}"/>
              </a:ext>
            </a:extLst>
          </p:cNvPr>
          <p:cNvSpPr/>
          <p:nvPr/>
        </p:nvSpPr>
        <p:spPr>
          <a:xfrm>
            <a:off x="123788" y="920738"/>
            <a:ext cx="1945690" cy="52524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11" name="Retângulo 10">
            <a:extLst>
              <a:ext uri="{FF2B5EF4-FFF2-40B4-BE49-F238E27FC236}">
                <a16:creationId xmlns:a16="http://schemas.microsoft.com/office/drawing/2014/main" id="{81A57165-54D2-444A-8DCE-D300DE13F995}"/>
              </a:ext>
            </a:extLst>
          </p:cNvPr>
          <p:cNvSpPr/>
          <p:nvPr/>
        </p:nvSpPr>
        <p:spPr>
          <a:xfrm>
            <a:off x="9951370" y="4945016"/>
            <a:ext cx="2068178" cy="81354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13" name="Retângulo 12">
            <a:extLst>
              <a:ext uri="{FF2B5EF4-FFF2-40B4-BE49-F238E27FC236}">
                <a16:creationId xmlns:a16="http://schemas.microsoft.com/office/drawing/2014/main" id="{D3030853-569C-4821-B759-26DB01B8E7B4}"/>
              </a:ext>
            </a:extLst>
          </p:cNvPr>
          <p:cNvSpPr/>
          <p:nvPr/>
        </p:nvSpPr>
        <p:spPr>
          <a:xfrm>
            <a:off x="3335125" y="3406443"/>
            <a:ext cx="1288165" cy="917411"/>
          </a:xfrm>
          <a:prstGeom prst="rect">
            <a:avLst/>
          </a:prstGeom>
          <a:solidFill>
            <a:schemeClr val="accent4">
              <a:lumMod val="20000"/>
              <a:lumOff val="8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pt-BR" sz="1400" dirty="0"/>
          </a:p>
        </p:txBody>
      </p:sp>
      <p:sp>
        <p:nvSpPr>
          <p:cNvPr id="17" name="Retângulo 16">
            <a:extLst>
              <a:ext uri="{FF2B5EF4-FFF2-40B4-BE49-F238E27FC236}">
                <a16:creationId xmlns:a16="http://schemas.microsoft.com/office/drawing/2014/main" id="{5B0A1CDA-329D-4F8B-B695-5589A89A84BE}"/>
              </a:ext>
            </a:extLst>
          </p:cNvPr>
          <p:cNvSpPr/>
          <p:nvPr/>
        </p:nvSpPr>
        <p:spPr>
          <a:xfrm>
            <a:off x="7300708" y="4027788"/>
            <a:ext cx="1639626" cy="37573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18" name="Retângulo 17">
            <a:extLst>
              <a:ext uri="{FF2B5EF4-FFF2-40B4-BE49-F238E27FC236}">
                <a16:creationId xmlns:a16="http://schemas.microsoft.com/office/drawing/2014/main" id="{EC5C756B-0A29-4FBB-A86A-20CF1339C57F}"/>
              </a:ext>
            </a:extLst>
          </p:cNvPr>
          <p:cNvSpPr/>
          <p:nvPr/>
        </p:nvSpPr>
        <p:spPr>
          <a:xfrm>
            <a:off x="4954935" y="1991517"/>
            <a:ext cx="1821245" cy="163283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t>Nome: </a:t>
            </a:r>
          </a:p>
          <a:p>
            <a:pPr algn="ctr"/>
            <a:r>
              <a:rPr lang="pt-BR" sz="1400" dirty="0"/>
              <a:t>Idade:</a:t>
            </a:r>
          </a:p>
          <a:p>
            <a:pPr algn="ctr"/>
            <a:endParaRPr lang="pt-BR" sz="1400" dirty="0"/>
          </a:p>
        </p:txBody>
      </p:sp>
      <p:sp>
        <p:nvSpPr>
          <p:cNvPr id="19" name="Retângulo 18">
            <a:extLst>
              <a:ext uri="{FF2B5EF4-FFF2-40B4-BE49-F238E27FC236}">
                <a16:creationId xmlns:a16="http://schemas.microsoft.com/office/drawing/2014/main" id="{343CDAC7-A026-4BC6-8FA3-2FB89C25EAC8}"/>
              </a:ext>
            </a:extLst>
          </p:cNvPr>
          <p:cNvSpPr/>
          <p:nvPr/>
        </p:nvSpPr>
        <p:spPr>
          <a:xfrm>
            <a:off x="4572001" y="5133366"/>
            <a:ext cx="1273071" cy="810766"/>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400" dirty="0"/>
          </a:p>
        </p:txBody>
      </p:sp>
      <p:sp>
        <p:nvSpPr>
          <p:cNvPr id="20" name="Retângulo 19">
            <a:extLst>
              <a:ext uri="{FF2B5EF4-FFF2-40B4-BE49-F238E27FC236}">
                <a16:creationId xmlns:a16="http://schemas.microsoft.com/office/drawing/2014/main" id="{950B82D8-E33C-4047-8EA4-3BBF8429C7C2}"/>
              </a:ext>
            </a:extLst>
          </p:cNvPr>
          <p:cNvSpPr/>
          <p:nvPr/>
        </p:nvSpPr>
        <p:spPr>
          <a:xfrm>
            <a:off x="2617413" y="6043642"/>
            <a:ext cx="2628671" cy="261938"/>
          </a:xfrm>
          <a:prstGeom prst="rect">
            <a:avLst/>
          </a:prstGeom>
          <a:solidFill>
            <a:schemeClr val="accent4">
              <a:lumMod val="20000"/>
              <a:lumOff val="80000"/>
            </a:schemeClr>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pt-BR" sz="1400" dirty="0"/>
          </a:p>
        </p:txBody>
      </p:sp>
      <p:sp>
        <p:nvSpPr>
          <p:cNvPr id="21" name="Retângulo 20">
            <a:extLst>
              <a:ext uri="{FF2B5EF4-FFF2-40B4-BE49-F238E27FC236}">
                <a16:creationId xmlns:a16="http://schemas.microsoft.com/office/drawing/2014/main" id="{056B8B91-C078-42C4-8855-5E6CD6EBE5CC}"/>
              </a:ext>
            </a:extLst>
          </p:cNvPr>
          <p:cNvSpPr/>
          <p:nvPr/>
        </p:nvSpPr>
        <p:spPr>
          <a:xfrm>
            <a:off x="7571040" y="6154925"/>
            <a:ext cx="1803549" cy="4149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pt-BR" sz="1400" dirty="0"/>
          </a:p>
        </p:txBody>
      </p:sp>
      <p:sp>
        <p:nvSpPr>
          <p:cNvPr id="23" name="Retângulo 22">
            <a:extLst>
              <a:ext uri="{FF2B5EF4-FFF2-40B4-BE49-F238E27FC236}">
                <a16:creationId xmlns:a16="http://schemas.microsoft.com/office/drawing/2014/main" id="{5B0A1CDA-329D-4F8B-B695-5589A89A84BE}"/>
              </a:ext>
            </a:extLst>
          </p:cNvPr>
          <p:cNvSpPr/>
          <p:nvPr/>
        </p:nvSpPr>
        <p:spPr>
          <a:xfrm>
            <a:off x="6943098" y="3465212"/>
            <a:ext cx="1398934" cy="431347"/>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24" name="Retângulo 23">
            <a:extLst>
              <a:ext uri="{FF2B5EF4-FFF2-40B4-BE49-F238E27FC236}">
                <a16:creationId xmlns:a16="http://schemas.microsoft.com/office/drawing/2014/main" id="{5B0A1CDA-329D-4F8B-B695-5589A89A84BE}"/>
              </a:ext>
            </a:extLst>
          </p:cNvPr>
          <p:cNvSpPr/>
          <p:nvPr/>
        </p:nvSpPr>
        <p:spPr>
          <a:xfrm>
            <a:off x="293887" y="5313664"/>
            <a:ext cx="1514684" cy="37573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25" name="Retângulo 24">
            <a:extLst>
              <a:ext uri="{FF2B5EF4-FFF2-40B4-BE49-F238E27FC236}">
                <a16:creationId xmlns:a16="http://schemas.microsoft.com/office/drawing/2014/main" id="{5B0A1CDA-329D-4F8B-B695-5589A89A84BE}"/>
              </a:ext>
            </a:extLst>
          </p:cNvPr>
          <p:cNvSpPr/>
          <p:nvPr/>
        </p:nvSpPr>
        <p:spPr>
          <a:xfrm>
            <a:off x="7712735" y="4499979"/>
            <a:ext cx="1761111" cy="462632"/>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26" name="Retângulo 25">
            <a:extLst>
              <a:ext uri="{FF2B5EF4-FFF2-40B4-BE49-F238E27FC236}">
                <a16:creationId xmlns:a16="http://schemas.microsoft.com/office/drawing/2014/main" id="{5B0A1CDA-329D-4F8B-B695-5589A89A84BE}"/>
              </a:ext>
            </a:extLst>
          </p:cNvPr>
          <p:cNvSpPr/>
          <p:nvPr/>
        </p:nvSpPr>
        <p:spPr>
          <a:xfrm>
            <a:off x="2655371" y="4425411"/>
            <a:ext cx="1470229" cy="467383"/>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28" name="Retângulo 27">
            <a:extLst>
              <a:ext uri="{FF2B5EF4-FFF2-40B4-BE49-F238E27FC236}">
                <a16:creationId xmlns:a16="http://schemas.microsoft.com/office/drawing/2014/main" id="{5B0A1CDA-329D-4F8B-B695-5589A89A84BE}"/>
              </a:ext>
            </a:extLst>
          </p:cNvPr>
          <p:cNvSpPr/>
          <p:nvPr/>
        </p:nvSpPr>
        <p:spPr>
          <a:xfrm>
            <a:off x="83680" y="5794223"/>
            <a:ext cx="2137698" cy="442863"/>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29" name="Retângulo 28">
            <a:extLst>
              <a:ext uri="{FF2B5EF4-FFF2-40B4-BE49-F238E27FC236}">
                <a16:creationId xmlns:a16="http://schemas.microsoft.com/office/drawing/2014/main" id="{5B0A1CDA-329D-4F8B-B695-5589A89A84BE}"/>
              </a:ext>
            </a:extLst>
          </p:cNvPr>
          <p:cNvSpPr/>
          <p:nvPr/>
        </p:nvSpPr>
        <p:spPr>
          <a:xfrm>
            <a:off x="9583815" y="1748887"/>
            <a:ext cx="1906343" cy="37573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0" name="Retângulo 29">
            <a:extLst>
              <a:ext uri="{FF2B5EF4-FFF2-40B4-BE49-F238E27FC236}">
                <a16:creationId xmlns:a16="http://schemas.microsoft.com/office/drawing/2014/main" id="{5B0A1CDA-329D-4F8B-B695-5589A89A84BE}"/>
              </a:ext>
            </a:extLst>
          </p:cNvPr>
          <p:cNvSpPr/>
          <p:nvPr/>
        </p:nvSpPr>
        <p:spPr>
          <a:xfrm>
            <a:off x="9586524" y="2287862"/>
            <a:ext cx="2120203" cy="37573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1" name="Retângulo 30">
            <a:extLst>
              <a:ext uri="{FF2B5EF4-FFF2-40B4-BE49-F238E27FC236}">
                <a16:creationId xmlns:a16="http://schemas.microsoft.com/office/drawing/2014/main" id="{5B0A1CDA-329D-4F8B-B695-5589A89A84BE}"/>
              </a:ext>
            </a:extLst>
          </p:cNvPr>
          <p:cNvSpPr/>
          <p:nvPr/>
        </p:nvSpPr>
        <p:spPr>
          <a:xfrm>
            <a:off x="8738069" y="3315760"/>
            <a:ext cx="3281479" cy="30380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2" name="Retângulo 31">
            <a:extLst>
              <a:ext uri="{FF2B5EF4-FFF2-40B4-BE49-F238E27FC236}">
                <a16:creationId xmlns:a16="http://schemas.microsoft.com/office/drawing/2014/main" id="{5B0A1CDA-329D-4F8B-B695-5589A89A84BE}"/>
              </a:ext>
            </a:extLst>
          </p:cNvPr>
          <p:cNvSpPr/>
          <p:nvPr/>
        </p:nvSpPr>
        <p:spPr>
          <a:xfrm>
            <a:off x="7511002" y="2950446"/>
            <a:ext cx="4358774" cy="266260"/>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3" name="Retângulo 32">
            <a:extLst>
              <a:ext uri="{FF2B5EF4-FFF2-40B4-BE49-F238E27FC236}">
                <a16:creationId xmlns:a16="http://schemas.microsoft.com/office/drawing/2014/main" id="{5B0A1CDA-329D-4F8B-B695-5589A89A84BE}"/>
              </a:ext>
            </a:extLst>
          </p:cNvPr>
          <p:cNvSpPr/>
          <p:nvPr/>
        </p:nvSpPr>
        <p:spPr>
          <a:xfrm>
            <a:off x="9209591" y="3718618"/>
            <a:ext cx="1917444" cy="280844"/>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4" name="Retângulo 33">
            <a:extLst>
              <a:ext uri="{FF2B5EF4-FFF2-40B4-BE49-F238E27FC236}">
                <a16:creationId xmlns:a16="http://schemas.microsoft.com/office/drawing/2014/main" id="{5B0A1CDA-329D-4F8B-B695-5589A89A84BE}"/>
              </a:ext>
            </a:extLst>
          </p:cNvPr>
          <p:cNvSpPr/>
          <p:nvPr/>
        </p:nvSpPr>
        <p:spPr>
          <a:xfrm>
            <a:off x="88808" y="2950446"/>
            <a:ext cx="1985203" cy="554510"/>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5" name="Retângulo 34">
            <a:extLst>
              <a:ext uri="{FF2B5EF4-FFF2-40B4-BE49-F238E27FC236}">
                <a16:creationId xmlns:a16="http://schemas.microsoft.com/office/drawing/2014/main" id="{5B0A1CDA-329D-4F8B-B695-5589A89A84BE}"/>
              </a:ext>
            </a:extLst>
          </p:cNvPr>
          <p:cNvSpPr/>
          <p:nvPr/>
        </p:nvSpPr>
        <p:spPr>
          <a:xfrm>
            <a:off x="83679" y="3590246"/>
            <a:ext cx="1979600" cy="512829"/>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6" name="Retângulo 35">
            <a:extLst>
              <a:ext uri="{FF2B5EF4-FFF2-40B4-BE49-F238E27FC236}">
                <a16:creationId xmlns:a16="http://schemas.microsoft.com/office/drawing/2014/main" id="{5B0A1CDA-329D-4F8B-B695-5589A89A84BE}"/>
              </a:ext>
            </a:extLst>
          </p:cNvPr>
          <p:cNvSpPr/>
          <p:nvPr/>
        </p:nvSpPr>
        <p:spPr>
          <a:xfrm>
            <a:off x="128278" y="1509252"/>
            <a:ext cx="1906260" cy="51922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7" name="Retângulo 36">
            <a:extLst>
              <a:ext uri="{FF2B5EF4-FFF2-40B4-BE49-F238E27FC236}">
                <a16:creationId xmlns:a16="http://schemas.microsoft.com/office/drawing/2014/main" id="{5B0A1CDA-329D-4F8B-B695-5589A89A84BE}"/>
              </a:ext>
            </a:extLst>
          </p:cNvPr>
          <p:cNvSpPr/>
          <p:nvPr/>
        </p:nvSpPr>
        <p:spPr>
          <a:xfrm>
            <a:off x="83679" y="4187893"/>
            <a:ext cx="1724893" cy="37573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8" name="Retângulo 37">
            <a:extLst>
              <a:ext uri="{FF2B5EF4-FFF2-40B4-BE49-F238E27FC236}">
                <a16:creationId xmlns:a16="http://schemas.microsoft.com/office/drawing/2014/main" id="{5B0A1CDA-329D-4F8B-B695-5589A89A84BE}"/>
              </a:ext>
            </a:extLst>
          </p:cNvPr>
          <p:cNvSpPr/>
          <p:nvPr/>
        </p:nvSpPr>
        <p:spPr>
          <a:xfrm>
            <a:off x="122833" y="458847"/>
            <a:ext cx="2090979" cy="37573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39" name="Retângulo 38">
            <a:extLst>
              <a:ext uri="{FF2B5EF4-FFF2-40B4-BE49-F238E27FC236}">
                <a16:creationId xmlns:a16="http://schemas.microsoft.com/office/drawing/2014/main" id="{5B0A1CDA-329D-4F8B-B695-5589A89A84BE}"/>
              </a:ext>
            </a:extLst>
          </p:cNvPr>
          <p:cNvSpPr/>
          <p:nvPr/>
        </p:nvSpPr>
        <p:spPr>
          <a:xfrm>
            <a:off x="6005241" y="5170322"/>
            <a:ext cx="1326052" cy="1013198"/>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40" name="Retângulo 39">
            <a:extLst>
              <a:ext uri="{FF2B5EF4-FFF2-40B4-BE49-F238E27FC236}">
                <a16:creationId xmlns:a16="http://schemas.microsoft.com/office/drawing/2014/main" id="{5B0A1CDA-329D-4F8B-B695-5589A89A84BE}"/>
              </a:ext>
            </a:extLst>
          </p:cNvPr>
          <p:cNvSpPr/>
          <p:nvPr/>
        </p:nvSpPr>
        <p:spPr>
          <a:xfrm>
            <a:off x="78901" y="6362405"/>
            <a:ext cx="2343656" cy="24767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41" name="Retângulo 40">
            <a:extLst>
              <a:ext uri="{FF2B5EF4-FFF2-40B4-BE49-F238E27FC236}">
                <a16:creationId xmlns:a16="http://schemas.microsoft.com/office/drawing/2014/main" id="{5B0A1CDA-329D-4F8B-B695-5589A89A84BE}"/>
              </a:ext>
            </a:extLst>
          </p:cNvPr>
          <p:cNvSpPr/>
          <p:nvPr/>
        </p:nvSpPr>
        <p:spPr>
          <a:xfrm>
            <a:off x="2655370" y="6382020"/>
            <a:ext cx="2999472" cy="34186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42" name="Retângulo 41">
            <a:extLst>
              <a:ext uri="{FF2B5EF4-FFF2-40B4-BE49-F238E27FC236}">
                <a16:creationId xmlns:a16="http://schemas.microsoft.com/office/drawing/2014/main" id="{5B0A1CDA-329D-4F8B-B695-5589A89A84BE}"/>
              </a:ext>
            </a:extLst>
          </p:cNvPr>
          <p:cNvSpPr/>
          <p:nvPr/>
        </p:nvSpPr>
        <p:spPr>
          <a:xfrm>
            <a:off x="2450864" y="95067"/>
            <a:ext cx="2577752" cy="348716"/>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43" name="Retângulo 42">
            <a:extLst>
              <a:ext uri="{FF2B5EF4-FFF2-40B4-BE49-F238E27FC236}">
                <a16:creationId xmlns:a16="http://schemas.microsoft.com/office/drawing/2014/main" id="{5B0A1CDA-329D-4F8B-B695-5589A89A84BE}"/>
              </a:ext>
            </a:extLst>
          </p:cNvPr>
          <p:cNvSpPr/>
          <p:nvPr/>
        </p:nvSpPr>
        <p:spPr>
          <a:xfrm>
            <a:off x="7467050" y="531586"/>
            <a:ext cx="1451472" cy="497524"/>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44" name="Retângulo 43">
            <a:extLst>
              <a:ext uri="{FF2B5EF4-FFF2-40B4-BE49-F238E27FC236}">
                <a16:creationId xmlns:a16="http://schemas.microsoft.com/office/drawing/2014/main" id="{5B0A1CDA-329D-4F8B-B695-5589A89A84BE}"/>
              </a:ext>
            </a:extLst>
          </p:cNvPr>
          <p:cNvSpPr/>
          <p:nvPr/>
        </p:nvSpPr>
        <p:spPr>
          <a:xfrm>
            <a:off x="3674514" y="1291140"/>
            <a:ext cx="1472603" cy="262491"/>
          </a:xfrm>
          <a:prstGeom prst="rect">
            <a:avLst/>
          </a:prstGeom>
          <a:solidFill>
            <a:schemeClr val="accent4">
              <a:lumMod val="20000"/>
              <a:lumOff val="80000"/>
            </a:schemeClr>
          </a:solidFill>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pt-BR" sz="1400" dirty="0"/>
          </a:p>
        </p:txBody>
      </p:sp>
      <p:sp>
        <p:nvSpPr>
          <p:cNvPr id="4" name="Retângulo 3">
            <a:extLst>
              <a:ext uri="{FF2B5EF4-FFF2-40B4-BE49-F238E27FC236}">
                <a16:creationId xmlns:a16="http://schemas.microsoft.com/office/drawing/2014/main" id="{BE522824-497A-41EE-B507-DE9B39A85E9E}"/>
              </a:ext>
            </a:extLst>
          </p:cNvPr>
          <p:cNvSpPr/>
          <p:nvPr/>
        </p:nvSpPr>
        <p:spPr>
          <a:xfrm>
            <a:off x="8343900" y="504826"/>
            <a:ext cx="3486150" cy="1419224"/>
          </a:xfrm>
          <a:prstGeom prst="rect">
            <a:avLst/>
          </a:prstGeom>
          <a:solidFill>
            <a:schemeClr val="accent6">
              <a:lumMod val="40000"/>
              <a:lumOff val="6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pt-BR" sz="2000" dirty="0">
                <a:solidFill>
                  <a:srgbClr val="FF0000"/>
                </a:solidFill>
              </a:rPr>
              <a:t>Já está feito no primeiro semestre, </a:t>
            </a:r>
          </a:p>
          <a:p>
            <a:pPr algn="ctr"/>
            <a:r>
              <a:rPr lang="pt-BR" sz="2000" dirty="0">
                <a:solidFill>
                  <a:srgbClr val="FF0000"/>
                </a:solidFill>
              </a:rPr>
              <a:t>trazer o material</a:t>
            </a:r>
          </a:p>
        </p:txBody>
      </p:sp>
    </p:spTree>
    <p:extLst>
      <p:ext uri="{BB962C8B-B14F-4D97-AF65-F5344CB8AC3E}">
        <p14:creationId xmlns:p14="http://schemas.microsoft.com/office/powerpoint/2010/main" val="2691125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3">
              <a:alphaModFix amt="40000"/>
              <a:extLst>
                <a:ext uri="{96DAC541-7B7A-43D3-8B79-37D633B846F1}">
                  <asvg:svgBlip xmlns:asvg="http://schemas.microsoft.com/office/drawing/2016/SVG/main" r:embed="rId4"/>
                </a:ext>
              </a:extLst>
            </a:blip>
            <a:stretch>
              <a:fillRect/>
            </a:stretch>
          </a:blipFill>
        </p:spPr>
      </p:sp>
      <p:sp>
        <p:nvSpPr>
          <p:cNvPr id="3" name="Freeform 3"/>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TextBox 6"/>
          <p:cNvSpPr txBox="1"/>
          <p:nvPr/>
        </p:nvSpPr>
        <p:spPr>
          <a:xfrm>
            <a:off x="965200" y="177801"/>
            <a:ext cx="10341106" cy="900311"/>
          </a:xfrm>
          <a:prstGeom prst="rect">
            <a:avLst/>
          </a:prstGeom>
        </p:spPr>
        <p:txBody>
          <a:bodyPr lIns="0" tIns="0" rIns="0" bIns="0" rtlCol="0" anchor="t">
            <a:spAutoFit/>
          </a:bodyPr>
          <a:lstStyle/>
          <a:p>
            <a:pPr algn="ctr">
              <a:lnSpc>
                <a:spcPts val="3540"/>
              </a:lnSpc>
            </a:pPr>
            <a:r>
              <a:rPr lang="en-US" sz="3934" dirty="0" err="1">
                <a:solidFill>
                  <a:srgbClr val="754C28"/>
                </a:solidFill>
                <a:latin typeface="Bubblebody Neue Extrabold"/>
              </a:rPr>
              <a:t>Construção</a:t>
            </a:r>
            <a:r>
              <a:rPr lang="en-US" sz="3934" dirty="0">
                <a:solidFill>
                  <a:srgbClr val="754C28"/>
                </a:solidFill>
                <a:latin typeface="Bubblebody Neue Extrabold"/>
              </a:rPr>
              <a:t> da persona</a:t>
            </a:r>
          </a:p>
          <a:p>
            <a:pPr algn="ctr">
              <a:lnSpc>
                <a:spcPts val="3540"/>
              </a:lnSpc>
            </a:pPr>
            <a:r>
              <a:rPr lang="pt-BR" sz="3934" dirty="0">
                <a:solidFill>
                  <a:srgbClr val="754C28"/>
                </a:solidFill>
                <a:latin typeface="Bubblebody Neue Extrabold"/>
              </a:rPr>
              <a:t>Pessoa que sofre do problema</a:t>
            </a:r>
            <a:endParaRPr lang="en-US" sz="3934" dirty="0">
              <a:solidFill>
                <a:srgbClr val="754C28"/>
              </a:solidFill>
              <a:latin typeface="Bubblebody Neue Extrabold"/>
            </a:endParaRPr>
          </a:p>
        </p:txBody>
      </p:sp>
      <p:graphicFrame>
        <p:nvGraphicFramePr>
          <p:cNvPr id="7" name="Table 7"/>
          <p:cNvGraphicFramePr>
            <a:graphicFrameLocks noGrp="1"/>
          </p:cNvGraphicFramePr>
          <p:nvPr>
            <p:extLst>
              <p:ext uri="{D42A27DB-BD31-4B8C-83A1-F6EECF244321}">
                <p14:modId xmlns:p14="http://schemas.microsoft.com/office/powerpoint/2010/main" val="3940811110"/>
              </p:ext>
            </p:extLst>
          </p:nvPr>
        </p:nvGraphicFramePr>
        <p:xfrm>
          <a:off x="609600" y="1244601"/>
          <a:ext cx="11219862" cy="5345541"/>
        </p:xfrm>
        <a:graphic>
          <a:graphicData uri="http://schemas.openxmlformats.org/drawingml/2006/table">
            <a:tbl>
              <a:tblPr/>
              <a:tblGrid>
                <a:gridCol w="6124085">
                  <a:extLst>
                    <a:ext uri="{9D8B030D-6E8A-4147-A177-3AD203B41FA5}">
                      <a16:colId xmlns:a16="http://schemas.microsoft.com/office/drawing/2014/main" val="20000"/>
                    </a:ext>
                  </a:extLst>
                </a:gridCol>
                <a:gridCol w="5095777">
                  <a:extLst>
                    <a:ext uri="{9D8B030D-6E8A-4147-A177-3AD203B41FA5}">
                      <a16:colId xmlns:a16="http://schemas.microsoft.com/office/drawing/2014/main" val="20001"/>
                    </a:ext>
                  </a:extLst>
                </a:gridCol>
              </a:tblGrid>
              <a:tr h="973963">
                <a:tc>
                  <a:txBody>
                    <a:bodyPr/>
                    <a:lstStyle/>
                    <a:p>
                      <a:pPr marL="0" algn="ctr" defTabSz="914400" rtl="0" eaLnBrk="1" latinLnBrk="0" hangingPunct="1">
                        <a:lnSpc>
                          <a:spcPct val="100000"/>
                        </a:lnSpc>
                        <a:defRPr/>
                      </a:pPr>
                      <a:r>
                        <a:rPr lang="en-US" sz="2100" b="1" kern="1200" dirty="0">
                          <a:solidFill>
                            <a:srgbClr val="754C28"/>
                          </a:solidFill>
                          <a:latin typeface="Bubblebody Neue Extrabold"/>
                          <a:ea typeface="+mn-ea"/>
                          <a:cs typeface="+mn-cs"/>
                        </a:rPr>
                        <a:t>Que </a:t>
                      </a:r>
                      <a:r>
                        <a:rPr lang="en-US" sz="2100" b="1" kern="1200" dirty="0" err="1">
                          <a:solidFill>
                            <a:srgbClr val="754C28"/>
                          </a:solidFill>
                          <a:latin typeface="Bubblebody Neue Extrabold"/>
                          <a:ea typeface="+mn-ea"/>
                          <a:cs typeface="+mn-cs"/>
                        </a:rPr>
                        <a:t>características</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marcantes</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ele</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possui</a:t>
                      </a:r>
                      <a:r>
                        <a:rPr lang="en-US" sz="2100" b="1" kern="1200" dirty="0">
                          <a:solidFill>
                            <a:srgbClr val="754C28"/>
                          </a:solidFill>
                          <a:latin typeface="Bubblebody Neue Extrabold"/>
                          <a:ea typeface="+mn-ea"/>
                          <a:cs typeface="+mn-cs"/>
                        </a:rPr>
                        <a:t>? </a:t>
                      </a:r>
                    </a:p>
                    <a:p>
                      <a:pPr marL="0" algn="ctr" defTabSz="914400" rtl="0" eaLnBrk="1" latinLnBrk="0" hangingPunct="1">
                        <a:lnSpc>
                          <a:spcPct val="100000"/>
                        </a:lnSpc>
                      </a:pPr>
                      <a:endParaRPr lang="en-US" sz="2100" b="1" kern="1200" dirty="0">
                        <a:solidFill>
                          <a:srgbClr val="754C28"/>
                        </a:solidFill>
                        <a:latin typeface="Bubblebody Neue Extrabold"/>
                        <a:ea typeface="+mn-ea"/>
                        <a:cs typeface="+mn-c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chemeClr val="accent4">
                        <a:lumMod val="20000"/>
                        <a:lumOff val="80000"/>
                      </a:schemeClr>
                    </a:solidFill>
                  </a:tcPr>
                </a:tc>
                <a:tc>
                  <a:txBody>
                    <a:bodyPr/>
                    <a:lstStyle/>
                    <a:p>
                      <a:pPr algn="ctr">
                        <a:lnSpc>
                          <a:spcPct val="100000"/>
                        </a:lnSpc>
                        <a:defRPr/>
                      </a:pPr>
                      <a:endParaRPr lang="en-US" sz="21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851641">
                <a:tc>
                  <a:txBody>
                    <a:bodyPr/>
                    <a:lstStyle/>
                    <a:p>
                      <a:pPr marL="0" algn="ctr" defTabSz="914400" rtl="0" eaLnBrk="1" latinLnBrk="0" hangingPunct="1">
                        <a:lnSpc>
                          <a:spcPct val="100000"/>
                        </a:lnSpc>
                        <a:defRPr/>
                      </a:pPr>
                      <a:r>
                        <a:rPr lang="en-US" sz="2100" b="1" kern="1200" dirty="0" err="1">
                          <a:solidFill>
                            <a:srgbClr val="754C28"/>
                          </a:solidFill>
                          <a:latin typeface="Bubblebody Neue Extrabold"/>
                          <a:ea typeface="+mn-ea"/>
                          <a:cs typeface="+mn-cs"/>
                        </a:rPr>
                        <a:t>Quais</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suas</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forças</a:t>
                      </a:r>
                      <a:r>
                        <a:rPr lang="en-US" sz="2100" b="1" kern="1200" dirty="0">
                          <a:solidFill>
                            <a:srgbClr val="754C28"/>
                          </a:solidFill>
                          <a:latin typeface="Bubblebody Neue Extrabold"/>
                          <a:ea typeface="+mn-ea"/>
                          <a:cs typeface="+mn-cs"/>
                        </a:rPr>
                        <a:t>?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chemeClr val="accent4">
                        <a:lumMod val="20000"/>
                        <a:lumOff val="80000"/>
                      </a:schemeClr>
                    </a:solidFill>
                  </a:tcPr>
                </a:tc>
                <a:tc>
                  <a:txBody>
                    <a:bodyPr/>
                    <a:lstStyle/>
                    <a:p>
                      <a:pPr algn="ctr">
                        <a:lnSpc>
                          <a:spcPct val="100000"/>
                        </a:lnSpc>
                        <a:defRPr/>
                      </a:pPr>
                      <a:endParaRPr lang="en-US" sz="70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867691">
                <a:tc>
                  <a:txBody>
                    <a:bodyPr/>
                    <a:lstStyle/>
                    <a:p>
                      <a:pPr marL="0" algn="ctr" defTabSz="914400" rtl="0" eaLnBrk="1" latinLnBrk="0" hangingPunct="1">
                        <a:lnSpc>
                          <a:spcPct val="100000"/>
                        </a:lnSpc>
                        <a:defRPr/>
                      </a:pPr>
                      <a:r>
                        <a:rPr lang="en-US" sz="2100" b="1" kern="1200" dirty="0" err="1">
                          <a:solidFill>
                            <a:srgbClr val="754C28"/>
                          </a:solidFill>
                          <a:latin typeface="Bubblebody Neue Extrabold"/>
                          <a:ea typeface="+mn-ea"/>
                          <a:cs typeface="+mn-cs"/>
                        </a:rPr>
                        <a:t>Quais</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suas</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fraquezas</a:t>
                      </a:r>
                      <a:r>
                        <a:rPr lang="en-US" sz="2100" b="1" kern="1200" dirty="0">
                          <a:solidFill>
                            <a:srgbClr val="754C28"/>
                          </a:solidFill>
                          <a:latin typeface="Bubblebody Neue Extrabold"/>
                          <a:ea typeface="+mn-ea"/>
                          <a:cs typeface="+mn-cs"/>
                        </a:rPr>
                        <a:t>?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chemeClr val="accent4">
                        <a:lumMod val="20000"/>
                        <a:lumOff val="80000"/>
                      </a:schemeClr>
                    </a:solidFill>
                  </a:tcPr>
                </a:tc>
                <a:tc>
                  <a:txBody>
                    <a:bodyPr/>
                    <a:lstStyle/>
                    <a:p>
                      <a:pPr algn="ctr">
                        <a:lnSpc>
                          <a:spcPct val="100000"/>
                        </a:lnSpc>
                        <a:defRPr/>
                      </a:pPr>
                      <a:endParaRPr lang="en-US" sz="70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49260">
                <a:tc>
                  <a:txBody>
                    <a:bodyPr/>
                    <a:lstStyle/>
                    <a:p>
                      <a:pPr marL="0" algn="ctr" defTabSz="914400" rtl="0" eaLnBrk="1" latinLnBrk="0" hangingPunct="1">
                        <a:lnSpc>
                          <a:spcPct val="100000"/>
                        </a:lnSpc>
                        <a:defRPr/>
                      </a:pPr>
                      <a:r>
                        <a:rPr lang="en-US" sz="2100" b="1" kern="1200" dirty="0">
                          <a:solidFill>
                            <a:srgbClr val="754C28"/>
                          </a:solidFill>
                          <a:latin typeface="Bubblebody Neue Extrabold"/>
                          <a:ea typeface="+mn-ea"/>
                          <a:cs typeface="+mn-cs"/>
                        </a:rPr>
                        <a:t>Como </a:t>
                      </a:r>
                      <a:r>
                        <a:rPr lang="en-US" sz="2100" b="1" kern="1200" dirty="0" err="1">
                          <a:solidFill>
                            <a:srgbClr val="754C28"/>
                          </a:solidFill>
                          <a:latin typeface="Bubblebody Neue Extrabold"/>
                          <a:ea typeface="+mn-ea"/>
                          <a:cs typeface="+mn-cs"/>
                        </a:rPr>
                        <a:t>ele</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pode</a:t>
                      </a:r>
                      <a:r>
                        <a:rPr lang="en-US" sz="2100" b="1" kern="1200" dirty="0">
                          <a:solidFill>
                            <a:srgbClr val="754C28"/>
                          </a:solidFill>
                          <a:latin typeface="Bubblebody Neue Extrabold"/>
                          <a:ea typeface="+mn-ea"/>
                          <a:cs typeface="+mn-cs"/>
                        </a:rPr>
                        <a:t> ser </a:t>
                      </a:r>
                      <a:r>
                        <a:rPr lang="en-US" sz="2100" b="1" kern="1200" dirty="0" err="1">
                          <a:solidFill>
                            <a:srgbClr val="754C28"/>
                          </a:solidFill>
                          <a:latin typeface="Bubblebody Neue Extrabold"/>
                          <a:ea typeface="+mn-ea"/>
                          <a:cs typeface="+mn-cs"/>
                        </a:rPr>
                        <a:t>caracterizado</a:t>
                      </a:r>
                      <a:r>
                        <a:rPr lang="en-US" sz="2100" b="1" kern="1200" dirty="0">
                          <a:solidFill>
                            <a:srgbClr val="754C28"/>
                          </a:solidFill>
                          <a:latin typeface="Bubblebody Neue Extrabold"/>
                          <a:ea typeface="+mn-ea"/>
                          <a:cs typeface="+mn-cs"/>
                        </a:rPr>
                        <a:t>?</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chemeClr val="accent4">
                        <a:lumMod val="20000"/>
                        <a:lumOff val="80000"/>
                      </a:schemeClr>
                    </a:solidFill>
                  </a:tcPr>
                </a:tc>
                <a:tc>
                  <a:txBody>
                    <a:bodyPr/>
                    <a:lstStyle/>
                    <a:p>
                      <a:pPr algn="ctr">
                        <a:lnSpc>
                          <a:spcPct val="100000"/>
                        </a:lnSpc>
                        <a:defRPr/>
                      </a:pPr>
                      <a:endParaRPr lang="en-US" sz="70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1051493">
                <a:tc>
                  <a:txBody>
                    <a:bodyPr/>
                    <a:lstStyle/>
                    <a:p>
                      <a:pPr marL="0" algn="ctr" defTabSz="914400" rtl="0" eaLnBrk="1" latinLnBrk="0" hangingPunct="1">
                        <a:lnSpc>
                          <a:spcPct val="100000"/>
                        </a:lnSpc>
                        <a:defRPr/>
                      </a:pPr>
                      <a:r>
                        <a:rPr lang="en-US" sz="2100" b="1" kern="1200" dirty="0" err="1">
                          <a:solidFill>
                            <a:srgbClr val="754C28"/>
                          </a:solidFill>
                          <a:latin typeface="Bubblebody Neue Extrabold"/>
                          <a:ea typeface="+mn-ea"/>
                          <a:cs typeface="+mn-cs"/>
                        </a:rPr>
                        <a:t>Quem</a:t>
                      </a:r>
                      <a:r>
                        <a:rPr lang="en-US" sz="2100" b="1" kern="1200" dirty="0">
                          <a:solidFill>
                            <a:srgbClr val="754C28"/>
                          </a:solidFill>
                          <a:latin typeface="Bubblebody Neue Extrabold"/>
                          <a:ea typeface="+mn-ea"/>
                          <a:cs typeface="+mn-cs"/>
                        </a:rPr>
                        <a:t> é </a:t>
                      </a:r>
                      <a:r>
                        <a:rPr lang="en-US" sz="2100" b="1" kern="1200" dirty="0" err="1">
                          <a:solidFill>
                            <a:srgbClr val="754C28"/>
                          </a:solidFill>
                          <a:latin typeface="Bubblebody Neue Extrabold"/>
                          <a:ea typeface="+mn-ea"/>
                          <a:cs typeface="+mn-cs"/>
                        </a:rPr>
                        <a:t>essa</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pessoa</a:t>
                      </a:r>
                      <a:r>
                        <a:rPr lang="en-US" sz="2100" b="1" kern="1200" dirty="0">
                          <a:solidFill>
                            <a:srgbClr val="754C28"/>
                          </a:solidFill>
                          <a:latin typeface="Bubblebody Neue Extrabold"/>
                          <a:ea typeface="+mn-ea"/>
                          <a:cs typeface="+mn-cs"/>
                        </a:rPr>
                        <a:t> que </a:t>
                      </a:r>
                      <a:r>
                        <a:rPr lang="en-US" sz="2100" b="1" kern="1200" dirty="0" err="1">
                          <a:solidFill>
                            <a:srgbClr val="754C28"/>
                          </a:solidFill>
                          <a:latin typeface="Bubblebody Neue Extrabold"/>
                          <a:ea typeface="+mn-ea"/>
                          <a:cs typeface="+mn-cs"/>
                        </a:rPr>
                        <a:t>promove</a:t>
                      </a:r>
                      <a:r>
                        <a:rPr lang="en-US" sz="2100" b="1" kern="1200" dirty="0">
                          <a:solidFill>
                            <a:srgbClr val="754C28"/>
                          </a:solidFill>
                          <a:latin typeface="Bubblebody Neue Extrabold"/>
                          <a:ea typeface="+mn-ea"/>
                          <a:cs typeface="+mn-cs"/>
                        </a:rPr>
                        <a:t> a </a:t>
                      </a:r>
                      <a:r>
                        <a:rPr lang="en-US" sz="2100" b="1" kern="1200" dirty="0" err="1">
                          <a:solidFill>
                            <a:srgbClr val="754C28"/>
                          </a:solidFill>
                          <a:latin typeface="Bubblebody Neue Extrabold"/>
                          <a:ea typeface="+mn-ea"/>
                          <a:cs typeface="+mn-cs"/>
                        </a:rPr>
                        <a:t>ação</a:t>
                      </a:r>
                      <a:r>
                        <a:rPr lang="en-US" sz="2100" b="1" kern="1200" dirty="0">
                          <a:solidFill>
                            <a:srgbClr val="754C28"/>
                          </a:solidFill>
                          <a:latin typeface="Bubblebody Neue Extrabold"/>
                          <a:ea typeface="+mn-ea"/>
                          <a:cs typeface="+mn-cs"/>
                        </a:rPr>
                        <a:t> e é central para que a </a:t>
                      </a:r>
                      <a:r>
                        <a:rPr lang="en-US" sz="2100" b="1" kern="1200" dirty="0" err="1">
                          <a:solidFill>
                            <a:srgbClr val="754C28"/>
                          </a:solidFill>
                          <a:latin typeface="Bubblebody Neue Extrabold"/>
                          <a:ea typeface="+mn-ea"/>
                          <a:cs typeface="+mn-cs"/>
                        </a:rPr>
                        <a:t>história</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ocorra</a:t>
                      </a:r>
                      <a:r>
                        <a:rPr lang="en-US" sz="2100" b="1" kern="1200" dirty="0">
                          <a:solidFill>
                            <a:srgbClr val="754C28"/>
                          </a:solidFill>
                          <a:latin typeface="Bubblebody Neue Extrabold"/>
                          <a:ea typeface="+mn-ea"/>
                          <a:cs typeface="+mn-cs"/>
                        </a:rPr>
                        <a:t>?</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chemeClr val="accent4">
                        <a:lumMod val="20000"/>
                        <a:lumOff val="80000"/>
                      </a:schemeClr>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1051493">
                <a:tc>
                  <a:txBody>
                    <a:bodyPr/>
                    <a:lstStyle/>
                    <a:p>
                      <a:pPr marL="0" algn="ctr" defTabSz="914400" rtl="0" eaLnBrk="1" latinLnBrk="0" hangingPunct="1">
                        <a:lnSpc>
                          <a:spcPct val="100000"/>
                        </a:lnSpc>
                        <a:defRPr/>
                      </a:pPr>
                      <a:r>
                        <a:rPr lang="en-US" sz="2100" b="1" kern="1200" dirty="0">
                          <a:solidFill>
                            <a:srgbClr val="754C28"/>
                          </a:solidFill>
                          <a:latin typeface="Bubblebody Neue Extrabold"/>
                          <a:ea typeface="+mn-ea"/>
                          <a:cs typeface="+mn-cs"/>
                        </a:rPr>
                        <a:t>Como </a:t>
                      </a:r>
                      <a:r>
                        <a:rPr lang="en-US" sz="2100" b="1" kern="1200" dirty="0" err="1">
                          <a:solidFill>
                            <a:srgbClr val="754C28"/>
                          </a:solidFill>
                          <a:latin typeface="Bubblebody Neue Extrabold"/>
                          <a:ea typeface="+mn-ea"/>
                          <a:cs typeface="+mn-cs"/>
                        </a:rPr>
                        <a:t>esse</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personagem</a:t>
                      </a:r>
                      <a:r>
                        <a:rPr lang="en-US" sz="2100" b="1" kern="1200" dirty="0">
                          <a:solidFill>
                            <a:srgbClr val="754C28"/>
                          </a:solidFill>
                          <a:latin typeface="Bubblebody Neue Extrabold"/>
                          <a:ea typeface="+mn-ea"/>
                          <a:cs typeface="+mn-cs"/>
                        </a:rPr>
                        <a:t> se </a:t>
                      </a:r>
                      <a:r>
                        <a:rPr lang="en-US" sz="2100" b="1" kern="1200" dirty="0" err="1">
                          <a:solidFill>
                            <a:srgbClr val="754C28"/>
                          </a:solidFill>
                          <a:latin typeface="Bubblebody Neue Extrabold"/>
                          <a:ea typeface="+mn-ea"/>
                          <a:cs typeface="+mn-cs"/>
                        </a:rPr>
                        <a:t>conecta</a:t>
                      </a:r>
                      <a:r>
                        <a:rPr lang="en-US" sz="2100" b="1" kern="1200" dirty="0">
                          <a:solidFill>
                            <a:srgbClr val="754C28"/>
                          </a:solidFill>
                          <a:latin typeface="Bubblebody Neue Extrabold"/>
                          <a:ea typeface="+mn-ea"/>
                          <a:cs typeface="+mn-cs"/>
                        </a:rPr>
                        <a:t> com a </a:t>
                      </a:r>
                      <a:r>
                        <a:rPr lang="en-US" sz="2100" b="1" kern="1200" dirty="0" err="1">
                          <a:solidFill>
                            <a:srgbClr val="754C28"/>
                          </a:solidFill>
                          <a:latin typeface="Bubblebody Neue Extrabold"/>
                          <a:ea typeface="+mn-ea"/>
                          <a:cs typeface="+mn-cs"/>
                        </a:rPr>
                        <a:t>sua</a:t>
                      </a:r>
                      <a:r>
                        <a:rPr lang="en-US" sz="2100" b="1" kern="1200" dirty="0">
                          <a:solidFill>
                            <a:srgbClr val="754C28"/>
                          </a:solidFill>
                          <a:latin typeface="Bubblebody Neue Extrabold"/>
                          <a:ea typeface="+mn-ea"/>
                          <a:cs typeface="+mn-cs"/>
                        </a:rPr>
                        <a:t> </a:t>
                      </a:r>
                      <a:r>
                        <a:rPr lang="en-US" sz="2100" b="1" kern="1200" dirty="0" err="1">
                          <a:solidFill>
                            <a:srgbClr val="754C28"/>
                          </a:solidFill>
                          <a:latin typeface="Bubblebody Neue Extrabold"/>
                          <a:ea typeface="+mn-ea"/>
                          <a:cs typeface="+mn-cs"/>
                        </a:rPr>
                        <a:t>audiência</a:t>
                      </a:r>
                      <a:r>
                        <a:rPr lang="en-US" sz="2100" b="1" kern="1200" dirty="0">
                          <a:solidFill>
                            <a:srgbClr val="754C28"/>
                          </a:solidFill>
                          <a:latin typeface="Bubblebody Neue Extrabold"/>
                          <a:ea typeface="+mn-ea"/>
                          <a:cs typeface="+mn-cs"/>
                        </a:rPr>
                        <a:t>?</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chemeClr val="accent4">
                        <a:lumMod val="20000"/>
                        <a:lumOff val="80000"/>
                      </a:schemeClr>
                    </a:solidFill>
                  </a:tcPr>
                </a:tc>
                <a:tc>
                  <a:txBody>
                    <a:bodyPr/>
                    <a:lstStyle/>
                    <a:p>
                      <a:pPr algn="ctr">
                        <a:lnSpc>
                          <a:spcPct val="100000"/>
                        </a:lnSpc>
                        <a:defRPr/>
                      </a:pPr>
                      <a:endParaRPr lang="en-US" sz="700" dirty="0"/>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
        <p:nvSpPr>
          <p:cNvPr id="8" name="CaixaDeTexto 7">
            <a:extLst>
              <a:ext uri="{FF2B5EF4-FFF2-40B4-BE49-F238E27FC236}">
                <a16:creationId xmlns:a16="http://schemas.microsoft.com/office/drawing/2014/main" id="{DC642C65-1DF6-C70D-B19B-25DF5BFF1AF6}"/>
              </a:ext>
            </a:extLst>
          </p:cNvPr>
          <p:cNvSpPr txBox="1"/>
          <p:nvPr/>
        </p:nvSpPr>
        <p:spPr>
          <a:xfrm>
            <a:off x="6807200" y="1549400"/>
            <a:ext cx="5486400" cy="605230"/>
          </a:xfrm>
          <a:prstGeom prst="rect">
            <a:avLst/>
          </a:prstGeom>
          <a:noFill/>
        </p:spPr>
        <p:txBody>
          <a:bodyPr wrap="square" rtlCol="0">
            <a:spAutoFit/>
          </a:bodyPr>
          <a:lstStyle/>
          <a:p>
            <a:r>
              <a:rPr lang="en-US" sz="2133" dirty="0"/>
              <a:t>CEO? Gestor? Pessoa </a:t>
            </a:r>
            <a:r>
              <a:rPr lang="en-US" sz="2133" dirty="0" err="1"/>
              <a:t>física</a:t>
            </a:r>
            <a:r>
              <a:rPr lang="en-US" sz="2133" dirty="0"/>
              <a:t>, </a:t>
            </a:r>
            <a:r>
              <a:rPr lang="en-US" sz="2133" dirty="0" err="1"/>
              <a:t>pessoa</a:t>
            </a:r>
            <a:r>
              <a:rPr lang="en-US" sz="2133" dirty="0"/>
              <a:t> </a:t>
            </a:r>
            <a:r>
              <a:rPr lang="en-US" sz="2133" dirty="0" err="1"/>
              <a:t>jurídica</a:t>
            </a:r>
            <a:r>
              <a:rPr lang="en-US" sz="2133" dirty="0"/>
              <a:t>?</a:t>
            </a:r>
          </a:p>
          <a:p>
            <a:endParaRPr lang="pt-BR" sz="1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32CAEC-D4F8-7669-82C8-A6B5BAB43D75}"/>
              </a:ext>
            </a:extLst>
          </p:cNvPr>
          <p:cNvSpPr>
            <a:spLocks noGrp="1"/>
          </p:cNvSpPr>
          <p:nvPr>
            <p:ph type="ctrTitle"/>
          </p:nvPr>
        </p:nvSpPr>
        <p:spPr/>
        <p:txBody>
          <a:bodyPr>
            <a:normAutofit/>
          </a:bodyPr>
          <a:lstStyle/>
          <a:p>
            <a:r>
              <a:rPr lang="pt-BR" sz="4000" dirty="0"/>
              <a:t>Storytelling e inspiração empreendedora</a:t>
            </a:r>
            <a:br>
              <a:rPr lang="pt-BR" sz="4000" dirty="0"/>
            </a:br>
            <a:r>
              <a:rPr lang="pt-BR" sz="4000" dirty="0"/>
              <a:t>Checkpoint 2</a:t>
            </a:r>
            <a:br>
              <a:rPr lang="pt-BR" sz="4000" dirty="0"/>
            </a:br>
            <a:endParaRPr lang="pt-BR" sz="4000" dirty="0"/>
          </a:p>
        </p:txBody>
      </p:sp>
      <p:sp>
        <p:nvSpPr>
          <p:cNvPr id="3" name="Subtítulo 2">
            <a:extLst>
              <a:ext uri="{FF2B5EF4-FFF2-40B4-BE49-F238E27FC236}">
                <a16:creationId xmlns:a16="http://schemas.microsoft.com/office/drawing/2014/main" id="{2FB8E3A5-1817-D811-EDAA-57F8AC0827CD}"/>
              </a:ext>
            </a:extLst>
          </p:cNvPr>
          <p:cNvSpPr>
            <a:spLocks noGrp="1"/>
          </p:cNvSpPr>
          <p:nvPr>
            <p:ph type="subTitle" idx="1"/>
          </p:nvPr>
        </p:nvSpPr>
        <p:spPr/>
        <p:txBody>
          <a:bodyPr/>
          <a:lstStyle/>
          <a:p>
            <a:pPr algn="l"/>
            <a:r>
              <a:rPr lang="pt-BR" dirty="0"/>
              <a:t>Turma:</a:t>
            </a:r>
          </a:p>
          <a:p>
            <a:pPr algn="l"/>
            <a:r>
              <a:rPr lang="pt-BR" dirty="0"/>
              <a:t>Alunos:</a:t>
            </a:r>
          </a:p>
        </p:txBody>
      </p:sp>
    </p:spTree>
    <p:extLst>
      <p:ext uri="{BB962C8B-B14F-4D97-AF65-F5344CB8AC3E}">
        <p14:creationId xmlns:p14="http://schemas.microsoft.com/office/powerpoint/2010/main" val="3883366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03200" y="127000"/>
            <a:ext cx="11633200" cy="6654800"/>
          </a:xfrm>
          <a:custGeom>
            <a:avLst/>
            <a:gdLst/>
            <a:ahLst/>
            <a:cxnLst/>
            <a:rect l="l" t="t" r="r" b="b"/>
            <a:pathLst>
              <a:path w="10057848" h="6630061">
                <a:moveTo>
                  <a:pt x="0" y="0"/>
                </a:moveTo>
                <a:lnTo>
                  <a:pt x="10057847" y="0"/>
                </a:lnTo>
                <a:lnTo>
                  <a:pt x="10057847" y="6630061"/>
                </a:lnTo>
                <a:lnTo>
                  <a:pt x="0" y="6630061"/>
                </a:lnTo>
                <a:lnTo>
                  <a:pt x="0" y="0"/>
                </a:lnTo>
                <a:close/>
              </a:path>
            </a:pathLst>
          </a:custGeom>
          <a:blipFill>
            <a:blip r:embed="rId2"/>
            <a:stretch>
              <a:fillRect l="-15861" t="-64314" r="-128057" b="-43825"/>
            </a:stretch>
          </a:blipFill>
        </p:spPr>
      </p:sp>
      <p:grpSp>
        <p:nvGrpSpPr>
          <p:cNvPr id="6" name="Group 6"/>
          <p:cNvGrpSpPr/>
          <p:nvPr/>
        </p:nvGrpSpPr>
        <p:grpSpPr>
          <a:xfrm>
            <a:off x="462840" y="355073"/>
            <a:ext cx="5644203" cy="2726050"/>
            <a:chOff x="0" y="-9525"/>
            <a:chExt cx="11288405" cy="5452100"/>
          </a:xfrm>
        </p:grpSpPr>
        <p:sp>
          <p:nvSpPr>
            <p:cNvPr id="7" name="TextBox 7"/>
            <p:cNvSpPr txBox="1"/>
            <p:nvPr/>
          </p:nvSpPr>
          <p:spPr>
            <a:xfrm>
              <a:off x="63500" y="-9525"/>
              <a:ext cx="11224905" cy="389080"/>
            </a:xfrm>
            <a:prstGeom prst="rect">
              <a:avLst/>
            </a:prstGeom>
          </p:spPr>
          <p:txBody>
            <a:bodyPr lIns="0" tIns="0" rIns="0" bIns="0" rtlCol="0" anchor="t">
              <a:spAutoFit/>
            </a:bodyPr>
            <a:lstStyle/>
            <a:p>
              <a:pPr defTabSz="609630">
                <a:lnSpc>
                  <a:spcPts val="1600"/>
                </a:lnSpc>
              </a:pPr>
              <a:endParaRPr sz="1200">
                <a:solidFill>
                  <a:prstClr val="black"/>
                </a:solidFill>
                <a:latin typeface="Calibri"/>
              </a:endParaRPr>
            </a:p>
          </p:txBody>
        </p:sp>
        <p:sp>
          <p:nvSpPr>
            <p:cNvPr id="9" name="TextBox 9"/>
            <p:cNvSpPr txBox="1"/>
            <p:nvPr/>
          </p:nvSpPr>
          <p:spPr>
            <a:xfrm>
              <a:off x="0" y="4784189"/>
              <a:ext cx="9707145" cy="658386"/>
            </a:xfrm>
            <a:prstGeom prst="rect">
              <a:avLst/>
            </a:prstGeom>
          </p:spPr>
          <p:txBody>
            <a:bodyPr lIns="0" tIns="0" rIns="0" bIns="0" rtlCol="0" anchor="t">
              <a:spAutoFit/>
            </a:bodyPr>
            <a:lstStyle/>
            <a:p>
              <a:pPr defTabSz="609630">
                <a:lnSpc>
                  <a:spcPts val="2987"/>
                </a:lnSpc>
              </a:pPr>
              <a:endParaRPr sz="1200">
                <a:solidFill>
                  <a:prstClr val="black"/>
                </a:solidFill>
                <a:latin typeface="Calibri"/>
              </a:endParaRPr>
            </a:p>
          </p:txBody>
        </p:sp>
      </p:grpSp>
    </p:spTree>
    <p:extLst>
      <p:ext uri="{BB962C8B-B14F-4D97-AF65-F5344CB8AC3E}">
        <p14:creationId xmlns:p14="http://schemas.microsoft.com/office/powerpoint/2010/main" val="218047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8350" cy="6858000"/>
          </a:xfrm>
          <a:custGeom>
            <a:avLst/>
            <a:gdLst/>
            <a:ahLst/>
            <a:cxnLst/>
            <a:rect l="l" t="t" r="r" b="b"/>
            <a:pathLst>
              <a:path w="18297525" h="10287000">
                <a:moveTo>
                  <a:pt x="0" y="0"/>
                </a:moveTo>
                <a:lnTo>
                  <a:pt x="18297525" y="0"/>
                </a:lnTo>
                <a:lnTo>
                  <a:pt x="18297525" y="10287000"/>
                </a:lnTo>
                <a:lnTo>
                  <a:pt x="0" y="10287000"/>
                </a:lnTo>
                <a:lnTo>
                  <a:pt x="0" y="0"/>
                </a:lnTo>
                <a:close/>
              </a:path>
            </a:pathLst>
          </a:custGeom>
          <a:blipFill>
            <a:blip r:embed="rId2">
              <a:alphaModFix amt="40000"/>
              <a:extLst>
                <a:ext uri="{96DAC541-7B7A-43D3-8B79-37D633B846F1}">
                  <asvg:svgBlip xmlns:asvg="http://schemas.microsoft.com/office/drawing/2016/SVG/main" r:embed="rId3"/>
                </a:ext>
              </a:extLst>
            </a:blip>
            <a:stretch>
              <a:fillRect/>
            </a:stretch>
          </a:blipFill>
        </p:spPr>
      </p:sp>
      <p:sp>
        <p:nvSpPr>
          <p:cNvPr id="3" name="Freeform 3"/>
          <p:cNvSpPr/>
          <p:nvPr/>
        </p:nvSpPr>
        <p:spPr>
          <a:xfrm rot="-403011">
            <a:off x="365362" y="173744"/>
            <a:ext cx="1110616" cy="1143893"/>
          </a:xfrm>
          <a:custGeom>
            <a:avLst/>
            <a:gdLst/>
            <a:ahLst/>
            <a:cxnLst/>
            <a:rect l="l" t="t" r="r" b="b"/>
            <a:pathLst>
              <a:path w="1665924" h="1715839">
                <a:moveTo>
                  <a:pt x="0" y="0"/>
                </a:moveTo>
                <a:lnTo>
                  <a:pt x="1665924" y="0"/>
                </a:lnTo>
                <a:lnTo>
                  <a:pt x="1665924" y="1715840"/>
                </a:lnTo>
                <a:lnTo>
                  <a:pt x="0" y="171584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TextBox 6"/>
          <p:cNvSpPr txBox="1"/>
          <p:nvPr/>
        </p:nvSpPr>
        <p:spPr>
          <a:xfrm>
            <a:off x="2598613" y="240219"/>
            <a:ext cx="7373631" cy="451470"/>
          </a:xfrm>
          <a:prstGeom prst="rect">
            <a:avLst/>
          </a:prstGeom>
        </p:spPr>
        <p:txBody>
          <a:bodyPr lIns="0" tIns="0" rIns="0" bIns="0" rtlCol="0" anchor="t">
            <a:spAutoFit/>
          </a:bodyPr>
          <a:lstStyle/>
          <a:p>
            <a:pPr algn="ctr" defTabSz="609630">
              <a:lnSpc>
                <a:spcPts val="3540"/>
              </a:lnSpc>
            </a:pPr>
            <a:r>
              <a:rPr lang="en-US" sz="3934">
                <a:solidFill>
                  <a:srgbClr val="754C28"/>
                </a:solidFill>
                <a:latin typeface="Bubblebody Neue Extrabold"/>
              </a:rPr>
              <a:t>Story Canvas</a:t>
            </a:r>
          </a:p>
        </p:txBody>
      </p:sp>
      <p:graphicFrame>
        <p:nvGraphicFramePr>
          <p:cNvPr id="7" name="Table 7"/>
          <p:cNvGraphicFramePr>
            <a:graphicFrameLocks noGrp="1"/>
          </p:cNvGraphicFramePr>
          <p:nvPr>
            <p:extLst>
              <p:ext uri="{D42A27DB-BD31-4B8C-83A1-F6EECF244321}">
                <p14:modId xmlns:p14="http://schemas.microsoft.com/office/powerpoint/2010/main" val="2158820583"/>
              </p:ext>
            </p:extLst>
          </p:nvPr>
        </p:nvGraphicFramePr>
        <p:xfrm>
          <a:off x="685800" y="819527"/>
          <a:ext cx="10985640" cy="5565775"/>
        </p:xfrm>
        <a:graphic>
          <a:graphicData uri="http://schemas.openxmlformats.org/drawingml/2006/table">
            <a:tbl>
              <a:tblPr/>
              <a:tblGrid>
                <a:gridCol w="5996241">
                  <a:extLst>
                    <a:ext uri="{9D8B030D-6E8A-4147-A177-3AD203B41FA5}">
                      <a16:colId xmlns:a16="http://schemas.microsoft.com/office/drawing/2014/main" val="20000"/>
                    </a:ext>
                  </a:extLst>
                </a:gridCol>
                <a:gridCol w="4989399">
                  <a:extLst>
                    <a:ext uri="{9D8B030D-6E8A-4147-A177-3AD203B41FA5}">
                      <a16:colId xmlns:a16="http://schemas.microsoft.com/office/drawing/2014/main" val="20001"/>
                    </a:ext>
                  </a:extLst>
                </a:gridCol>
              </a:tblGrid>
              <a:tr h="1051282">
                <a:tc>
                  <a:txBody>
                    <a:bodyPr/>
                    <a:lstStyle/>
                    <a:p>
                      <a:pPr algn="ctr">
                        <a:lnSpc>
                          <a:spcPct val="100000"/>
                        </a:lnSpc>
                        <a:defRPr/>
                      </a:pPr>
                      <a:r>
                        <a:rPr lang="en-US" sz="1300">
                          <a:solidFill>
                            <a:srgbClr val="000000"/>
                          </a:solidFill>
                          <a:latin typeface="DM Sans Bold"/>
                        </a:rPr>
                        <a:t>PURPOSE</a:t>
                      </a:r>
                      <a:endParaRPr lang="en-US" sz="700"/>
                    </a:p>
                    <a:p>
                      <a:pPr algn="ctr">
                        <a:lnSpc>
                          <a:spcPct val="100000"/>
                        </a:lnSpc>
                      </a:pPr>
                      <a:r>
                        <a:rPr lang="en-US" sz="1300">
                          <a:solidFill>
                            <a:srgbClr val="000000"/>
                          </a:solidFill>
                          <a:latin typeface="DM Sans Bold"/>
                        </a:rPr>
                        <a:t>Why does this story need to be told?</a:t>
                      </a:r>
                    </a:p>
                    <a:p>
                      <a:pPr algn="just">
                        <a:lnSpc>
                          <a:spcPct val="100000"/>
                        </a:lnSpc>
                      </a:pPr>
                      <a:r>
                        <a:rPr lang="en-US" sz="1300">
                          <a:solidFill>
                            <a:srgbClr val="000000"/>
                          </a:solidFill>
                          <a:latin typeface="DM Sans"/>
                        </a:rPr>
                        <a:t>Why am I (or my team) passionate about this? Why should the audience care?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300" dirty="0" err="1"/>
                        <a:t>Postagens</a:t>
                      </a:r>
                      <a:r>
                        <a:rPr lang="en-US" sz="1300" dirty="0"/>
                        <a:t> </a:t>
                      </a:r>
                      <a:r>
                        <a:rPr lang="en-US" sz="1300" dirty="0" err="1"/>
                        <a:t>feitas</a:t>
                      </a:r>
                      <a:r>
                        <a:rPr lang="en-US" sz="1300" dirty="0"/>
                        <a:t> </a:t>
                      </a:r>
                      <a:r>
                        <a:rPr lang="en-US" sz="1300" dirty="0" err="1"/>
                        <a:t>por</a:t>
                      </a:r>
                      <a:r>
                        <a:rPr lang="en-US" sz="1300" dirty="0"/>
                        <a:t> </a:t>
                      </a:r>
                      <a:r>
                        <a:rPr lang="en-US" sz="1300" dirty="0" err="1"/>
                        <a:t>criadoras</a:t>
                      </a:r>
                      <a:r>
                        <a:rPr lang="en-US" sz="1300" dirty="0"/>
                        <a:t> de </a:t>
                      </a:r>
                      <a:r>
                        <a:rPr lang="en-US" sz="1300" dirty="0" err="1"/>
                        <a:t>conteúdo</a:t>
                      </a:r>
                      <a:r>
                        <a:rPr lang="en-US" sz="1300" dirty="0"/>
                        <a:t> digital, </a:t>
                      </a:r>
                      <a:r>
                        <a:rPr lang="en-US" sz="1300" dirty="0" err="1"/>
                        <a:t>infoprodutos</a:t>
                      </a:r>
                      <a:r>
                        <a:rPr lang="en-US" sz="1300" dirty="0"/>
                        <a:t> (</a:t>
                      </a:r>
                      <a:r>
                        <a:rPr lang="en-US" sz="1300" dirty="0" err="1"/>
                        <a:t>segmentação</a:t>
                      </a:r>
                      <a:r>
                        <a:rPr lang="en-US" sz="1300" dirty="0"/>
                        <a:t> de </a:t>
                      </a:r>
                      <a:r>
                        <a:rPr lang="en-US" sz="1300" dirty="0" err="1"/>
                        <a:t>mulheres</a:t>
                      </a:r>
                      <a:r>
                        <a:rPr lang="en-US" sz="1300" dirty="0"/>
                        <a:t> que </a:t>
                      </a:r>
                      <a:r>
                        <a:rPr lang="en-US" sz="1300" dirty="0" err="1"/>
                        <a:t>ensinam</a:t>
                      </a:r>
                      <a:r>
                        <a:rPr lang="en-US" sz="1300" dirty="0"/>
                        <a:t> </a:t>
                      </a:r>
                      <a:r>
                        <a:rPr lang="en-US" sz="1300" dirty="0" err="1"/>
                        <a:t>outras</a:t>
                      </a:r>
                      <a:r>
                        <a:rPr lang="en-US" sz="1300" dirty="0"/>
                        <a:t> </a:t>
                      </a:r>
                      <a:r>
                        <a:rPr lang="en-US" sz="1300" dirty="0" err="1"/>
                        <a:t>mulheres</a:t>
                      </a:r>
                      <a:r>
                        <a:rPr lang="en-US" sz="1300" dirty="0"/>
                        <a:t> a </a:t>
                      </a:r>
                      <a:r>
                        <a:rPr lang="en-US" sz="1300" dirty="0" err="1"/>
                        <a:t>empreender</a:t>
                      </a:r>
                      <a:r>
                        <a:rPr lang="en-US" sz="1300" dirty="0"/>
                        <a:t> no digital – </a:t>
                      </a:r>
                      <a:r>
                        <a:rPr lang="en-US" sz="1300" dirty="0" err="1"/>
                        <a:t>cursos</a:t>
                      </a:r>
                      <a:r>
                        <a:rPr lang="en-US" sz="1300" dirty="0"/>
                        <a:t>, </a:t>
                      </a:r>
                      <a:r>
                        <a:rPr lang="en-US" sz="1300" dirty="0" err="1"/>
                        <a:t>mentorias</a:t>
                      </a:r>
                      <a:r>
                        <a:rPr lang="en-US" sz="1300" dirty="0"/>
                        <a:t>)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280001">
                <a:tc>
                  <a:txBody>
                    <a:bodyPr/>
                    <a:lstStyle/>
                    <a:p>
                      <a:pPr algn="ctr">
                        <a:lnSpc>
                          <a:spcPct val="100000"/>
                        </a:lnSpc>
                        <a:defRPr/>
                      </a:pPr>
                      <a:r>
                        <a:rPr lang="en-US" sz="1300">
                          <a:solidFill>
                            <a:srgbClr val="000000"/>
                          </a:solidFill>
                          <a:latin typeface="DM Sans Bold"/>
                        </a:rPr>
                        <a:t>Outcomes</a:t>
                      </a:r>
                      <a:endParaRPr lang="en-US" sz="700"/>
                    </a:p>
                    <a:p>
                      <a:pPr algn="ctr">
                        <a:lnSpc>
                          <a:spcPct val="100000"/>
                        </a:lnSpc>
                      </a:pPr>
                      <a:r>
                        <a:rPr lang="en-US" sz="1300">
                          <a:solidFill>
                            <a:srgbClr val="000000"/>
                          </a:solidFill>
                          <a:latin typeface="DM Sans Bold"/>
                        </a:rPr>
                        <a:t>What high level, but tangible, changes do you want to happen as a result of your storytelling?</a:t>
                      </a:r>
                      <a:r>
                        <a:rPr lang="en-US" sz="1300">
                          <a:solidFill>
                            <a:srgbClr val="000000"/>
                          </a:solidFill>
                          <a:latin typeface="DM Sans Medium"/>
                        </a:rPr>
                        <a:t> </a:t>
                      </a:r>
                      <a:r>
                        <a:rPr lang="en-US" sz="1300">
                          <a:solidFill>
                            <a:srgbClr val="000000"/>
                          </a:solidFill>
                          <a:latin typeface="DM Sans"/>
                        </a:rPr>
                        <a:t>Increased awareness or understanding? Shifts in perception or attitude? Community building? </a:t>
                      </a:r>
                    </a:p>
                    <a:p>
                      <a:pPr algn="ctr">
                        <a:lnSpc>
                          <a:spcPct val="100000"/>
                        </a:lnSpc>
                      </a:pPr>
                      <a:endParaRPr lang="en-US" sz="130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300" dirty="0" err="1"/>
                        <a:t>Tentar</a:t>
                      </a:r>
                      <a:r>
                        <a:rPr lang="en-US" sz="1300" dirty="0"/>
                        <a:t> </a:t>
                      </a:r>
                      <a:r>
                        <a:rPr lang="en-US" sz="1300" dirty="0" err="1"/>
                        <a:t>convencer</a:t>
                      </a:r>
                      <a:r>
                        <a:rPr lang="en-US" sz="1300" dirty="0"/>
                        <a:t> que </a:t>
                      </a:r>
                      <a:r>
                        <a:rPr lang="en-US" sz="1300" dirty="0" err="1"/>
                        <a:t>empreender</a:t>
                      </a:r>
                      <a:r>
                        <a:rPr lang="en-US" sz="1300" dirty="0"/>
                        <a:t> no digital é </a:t>
                      </a:r>
                      <a:r>
                        <a:rPr lang="en-US" sz="1300" dirty="0" err="1"/>
                        <a:t>mais</a:t>
                      </a:r>
                      <a:r>
                        <a:rPr lang="en-US" sz="1300" dirty="0"/>
                        <a:t> </a:t>
                      </a:r>
                      <a:r>
                        <a:rPr lang="en-US" sz="1300" dirty="0" err="1"/>
                        <a:t>lucrativo</a:t>
                      </a:r>
                      <a:r>
                        <a:rPr lang="en-US" sz="1300" dirty="0"/>
                        <a:t>, </a:t>
                      </a:r>
                      <a:r>
                        <a:rPr lang="en-US" sz="1300" dirty="0" err="1"/>
                        <a:t>sustentável</a:t>
                      </a:r>
                      <a:r>
                        <a:rPr lang="en-US" sz="1300" dirty="0"/>
                        <a:t> (</a:t>
                      </a:r>
                      <a:r>
                        <a:rPr lang="en-US" sz="1300" dirty="0" err="1"/>
                        <a:t>precificar</a:t>
                      </a:r>
                      <a:r>
                        <a:rPr lang="en-US" sz="1300" dirty="0"/>
                        <a:t> o </a:t>
                      </a:r>
                      <a:r>
                        <a:rPr lang="en-US" sz="1300" dirty="0" err="1"/>
                        <a:t>produto</a:t>
                      </a:r>
                      <a:r>
                        <a:rPr lang="en-US" sz="1300" dirty="0"/>
                        <a:t> de forma </a:t>
                      </a:r>
                      <a:r>
                        <a:rPr lang="en-US" sz="1300" dirty="0" err="1"/>
                        <a:t>mais</a:t>
                      </a:r>
                      <a:r>
                        <a:rPr lang="en-US" sz="1300" dirty="0"/>
                        <a:t> </a:t>
                      </a:r>
                      <a:r>
                        <a:rPr lang="en-US" sz="1300" dirty="0" err="1"/>
                        <a:t>justa</a:t>
                      </a:r>
                      <a:r>
                        <a:rPr lang="en-US" sz="1300" dirty="0"/>
                        <a:t> para </a:t>
                      </a:r>
                      <a:r>
                        <a:rPr lang="en-US" sz="1300" dirty="0" err="1"/>
                        <a:t>vendedor</a:t>
                      </a:r>
                      <a:r>
                        <a:rPr lang="en-US" sz="1300" dirty="0"/>
                        <a:t> e comprador, </a:t>
                      </a:r>
                      <a:r>
                        <a:rPr lang="en-US" sz="1300" dirty="0" err="1"/>
                        <a:t>autonomia</a:t>
                      </a:r>
                      <a:r>
                        <a:rPr lang="en-US" sz="1300" dirty="0"/>
                        <a:t>, </a:t>
                      </a:r>
                      <a:r>
                        <a:rPr lang="en-US" sz="1300" dirty="0" err="1"/>
                        <a:t>alacançar</a:t>
                      </a:r>
                      <a:r>
                        <a:rPr lang="en-US" sz="1300" dirty="0"/>
                        <a:t> a </a:t>
                      </a:r>
                      <a:r>
                        <a:rPr lang="en-US" sz="1300" dirty="0" err="1"/>
                        <a:t>liberdade</a:t>
                      </a:r>
                      <a:r>
                        <a:rPr lang="en-US" sz="1300" dirty="0"/>
                        <a:t> </a:t>
                      </a:r>
                      <a:r>
                        <a:rPr lang="en-US" sz="1300" dirty="0" err="1"/>
                        <a:t>financeira</a:t>
                      </a:r>
                      <a:r>
                        <a:rPr lang="en-US" sz="1300" dirty="0"/>
                        <a:t>) </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280001">
                <a:tc>
                  <a:txBody>
                    <a:bodyPr/>
                    <a:lstStyle/>
                    <a:p>
                      <a:pPr algn="ctr">
                        <a:lnSpc>
                          <a:spcPct val="100000"/>
                        </a:lnSpc>
                        <a:defRPr/>
                      </a:pPr>
                      <a:r>
                        <a:rPr lang="en-US" sz="1300">
                          <a:solidFill>
                            <a:srgbClr val="000000"/>
                          </a:solidFill>
                          <a:latin typeface="DM Sans Bold"/>
                        </a:rPr>
                        <a:t>Indicators</a:t>
                      </a:r>
                      <a:endParaRPr lang="en-US" sz="700"/>
                    </a:p>
                    <a:p>
                      <a:pPr algn="ctr">
                        <a:lnSpc>
                          <a:spcPct val="100000"/>
                        </a:lnSpc>
                      </a:pPr>
                      <a:r>
                        <a:rPr lang="en-US" sz="1300">
                          <a:solidFill>
                            <a:srgbClr val="000000"/>
                          </a:solidFill>
                          <a:latin typeface="DM Sans Bold"/>
                        </a:rPr>
                        <a:t>How will we measure success of story with some specific metrics?</a:t>
                      </a:r>
                    </a:p>
                    <a:p>
                      <a:pPr algn="ctr">
                        <a:lnSpc>
                          <a:spcPct val="100000"/>
                        </a:lnSpc>
                      </a:pPr>
                      <a:r>
                        <a:rPr lang="en-US" sz="1300">
                          <a:solidFill>
                            <a:srgbClr val="000000"/>
                          </a:solidFill>
                          <a:latin typeface="DM Sans"/>
                        </a:rPr>
                        <a:t>Increased website traffic? Newsletter signups? Dollars raised? Engagement with a particular stakeholder? Views, shares or engagement on social media? Survey responses?</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600" dirty="0"/>
                        <a:t>Instagram – </a:t>
                      </a:r>
                      <a:r>
                        <a:rPr lang="en-US" sz="1600" dirty="0" err="1"/>
                        <a:t>métricas</a:t>
                      </a:r>
                      <a:r>
                        <a:rPr lang="en-US" sz="1600" dirty="0"/>
                        <a:t> da Plataforma (</a:t>
                      </a:r>
                      <a:r>
                        <a:rPr lang="en-US" sz="1600" dirty="0" err="1"/>
                        <a:t>curtidas</a:t>
                      </a:r>
                      <a:r>
                        <a:rPr lang="en-US" sz="1600" dirty="0"/>
                        <a:t>, </a:t>
                      </a:r>
                      <a:r>
                        <a:rPr lang="en-US" sz="1600" dirty="0" err="1"/>
                        <a:t>compartilhamentos</a:t>
                      </a:r>
                      <a:r>
                        <a:rPr lang="en-US" sz="1600" dirty="0"/>
                        <a:t>)</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1954491">
                <a:tc>
                  <a:txBody>
                    <a:bodyPr/>
                    <a:lstStyle/>
                    <a:p>
                      <a:pPr algn="ctr">
                        <a:lnSpc>
                          <a:spcPct val="100000"/>
                        </a:lnSpc>
                        <a:defRPr/>
                      </a:pPr>
                      <a:r>
                        <a:rPr lang="en-US" sz="1300" dirty="0">
                          <a:solidFill>
                            <a:srgbClr val="000000"/>
                          </a:solidFill>
                          <a:latin typeface="DM Sans Bold"/>
                        </a:rPr>
                        <a:t>Audience</a:t>
                      </a:r>
                      <a:endParaRPr lang="en-US" sz="700" dirty="0"/>
                    </a:p>
                    <a:p>
                      <a:pPr algn="ctr">
                        <a:lnSpc>
                          <a:spcPct val="100000"/>
                        </a:lnSpc>
                      </a:pPr>
                      <a:r>
                        <a:rPr lang="en-US" sz="1300" dirty="0">
                          <a:solidFill>
                            <a:srgbClr val="000000"/>
                          </a:solidFill>
                          <a:latin typeface="DM Sans Bold"/>
                        </a:rPr>
                        <a:t>Who are your Primary and Secondary Audiences?</a:t>
                      </a:r>
                    </a:p>
                    <a:p>
                      <a:pPr algn="ctr">
                        <a:lnSpc>
                          <a:spcPct val="100000"/>
                        </a:lnSpc>
                      </a:pPr>
                      <a:r>
                        <a:rPr lang="en-US" sz="1300" dirty="0">
                          <a:solidFill>
                            <a:srgbClr val="000000"/>
                          </a:solidFill>
                          <a:latin typeface="DM Sans"/>
                        </a:rPr>
                        <a:t>Persona(s) - Try building imaginary personas who represent people in your  target audience, to help imagine how they might respond to your story. By using personas, you can be more strategic in engaging your audience.</a:t>
                      </a:r>
                    </a:p>
                    <a:p>
                      <a:pPr algn="ctr">
                        <a:lnSpc>
                          <a:spcPct val="100000"/>
                        </a:lnSpc>
                      </a:pPr>
                      <a:r>
                        <a:rPr lang="en-US" sz="1300" dirty="0">
                          <a:solidFill>
                            <a:srgbClr val="000000"/>
                          </a:solidFill>
                          <a:latin typeface="DM Sans"/>
                        </a:rPr>
                        <a:t>Give them a name, outline their interests, their values, their education level, etc. If you’re not sure, ASK somebody who represents this demographic!</a:t>
                      </a:r>
                    </a:p>
                    <a:p>
                      <a:pPr algn="ctr">
                        <a:lnSpc>
                          <a:spcPct val="100000"/>
                        </a:lnSpc>
                      </a:pPr>
                      <a:endParaRPr lang="en-US" sz="1300" dirty="0">
                        <a:solidFill>
                          <a:srgbClr val="000000"/>
                        </a:solidFill>
                        <a:latin typeface="DM Sans"/>
                      </a:endParaRP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ABE"/>
                    </a:solidFill>
                  </a:tcPr>
                </a:tc>
                <a:tc>
                  <a:txBody>
                    <a:bodyPr/>
                    <a:lstStyle/>
                    <a:p>
                      <a:pPr algn="ctr">
                        <a:lnSpc>
                          <a:spcPct val="100000"/>
                        </a:lnSpc>
                        <a:defRPr/>
                      </a:pPr>
                      <a:r>
                        <a:rPr lang="en-US" sz="1600" dirty="0" err="1"/>
                        <a:t>Mulheres</a:t>
                      </a:r>
                      <a:r>
                        <a:rPr lang="en-US" sz="1600" dirty="0"/>
                        <a:t> que </a:t>
                      </a:r>
                      <a:r>
                        <a:rPr lang="en-US" sz="1600" dirty="0" err="1"/>
                        <a:t>estão</a:t>
                      </a:r>
                      <a:r>
                        <a:rPr lang="en-US" sz="1600" dirty="0"/>
                        <a:t> se </a:t>
                      </a:r>
                      <a:r>
                        <a:rPr lang="en-US" sz="1600" dirty="0" err="1"/>
                        <a:t>tornando</a:t>
                      </a:r>
                      <a:r>
                        <a:rPr lang="en-US" sz="1600" dirty="0"/>
                        <a:t> </a:t>
                      </a:r>
                      <a:r>
                        <a:rPr lang="en-US" sz="1600" dirty="0" err="1"/>
                        <a:t>empreendedoras</a:t>
                      </a:r>
                      <a:r>
                        <a:rPr lang="en-US" sz="1600" dirty="0"/>
                        <a:t>,  </a:t>
                      </a:r>
                      <a:r>
                        <a:rPr lang="en-US" sz="1600" dirty="0" err="1"/>
                        <a:t>cansadas</a:t>
                      </a:r>
                      <a:r>
                        <a:rPr lang="en-US" sz="1600" dirty="0"/>
                        <a:t> do regime CLT,  </a:t>
                      </a:r>
                      <a:r>
                        <a:rPr lang="en-US" sz="1600" dirty="0" err="1"/>
                        <a:t>graduadas</a:t>
                      </a:r>
                      <a:r>
                        <a:rPr lang="en-US" sz="1600" dirty="0"/>
                        <a:t>, </a:t>
                      </a:r>
                      <a:r>
                        <a:rPr lang="en-US" sz="1600" dirty="0" err="1"/>
                        <a:t>contruiu</a:t>
                      </a:r>
                      <a:r>
                        <a:rPr lang="en-US" sz="1600" dirty="0"/>
                        <a:t> </a:t>
                      </a:r>
                      <a:r>
                        <a:rPr lang="en-US" sz="1600" dirty="0" err="1"/>
                        <a:t>uma</a:t>
                      </a:r>
                      <a:r>
                        <a:rPr lang="en-US" sz="1600" dirty="0"/>
                        <a:t> </a:t>
                      </a:r>
                      <a:r>
                        <a:rPr lang="en-US" sz="1600" dirty="0" err="1"/>
                        <a:t>carreira</a:t>
                      </a:r>
                      <a:r>
                        <a:rPr lang="en-US" sz="1600" dirty="0"/>
                        <a:t>, </a:t>
                      </a:r>
                      <a:r>
                        <a:rPr lang="en-US" sz="1600" dirty="0" err="1"/>
                        <a:t>impactos</a:t>
                      </a:r>
                      <a:r>
                        <a:rPr lang="en-US" sz="1600" dirty="0"/>
                        <a:t> da </a:t>
                      </a:r>
                      <a:r>
                        <a:rPr lang="en-US" sz="1600" dirty="0" err="1"/>
                        <a:t>pandemia</a:t>
                      </a:r>
                      <a:r>
                        <a:rPr lang="en-US" sz="1600" dirty="0"/>
                        <a:t>, </a:t>
                      </a:r>
                      <a:r>
                        <a:rPr lang="en-US" sz="1600" dirty="0" err="1"/>
                        <a:t>isolamento</a:t>
                      </a:r>
                      <a:r>
                        <a:rPr lang="en-US" sz="1600" dirty="0"/>
                        <a:t> social e </a:t>
                      </a:r>
                      <a:r>
                        <a:rPr lang="en-US" sz="1600" dirty="0" err="1"/>
                        <a:t>expansão</a:t>
                      </a:r>
                      <a:r>
                        <a:rPr lang="en-US" sz="1600" dirty="0"/>
                        <a:t> do digital</a:t>
                      </a:r>
                    </a:p>
                  </a:txBody>
                  <a:tcPr marL="63500" marR="63500" marT="63500" marB="63500" anchor="ctr">
                    <a:lnL w="23812" cap="flat" cmpd="sng" algn="ctr">
                      <a:solidFill>
                        <a:srgbClr val="754C28"/>
                      </a:solidFill>
                      <a:prstDash val="solid"/>
                      <a:round/>
                      <a:headEnd type="none" w="med" len="med"/>
                      <a:tailEnd type="none" w="med" len="med"/>
                    </a:lnL>
                    <a:lnR w="23812" cap="flat" cmpd="sng" algn="ctr">
                      <a:solidFill>
                        <a:srgbClr val="754C28"/>
                      </a:solidFill>
                      <a:prstDash val="solid"/>
                      <a:round/>
                      <a:headEnd type="none" w="med" len="med"/>
                      <a:tailEnd type="none" w="med" len="med"/>
                    </a:lnR>
                    <a:lnT w="23812" cap="flat" cmpd="sng" algn="ctr">
                      <a:solidFill>
                        <a:srgbClr val="754C28"/>
                      </a:solidFill>
                      <a:prstDash val="solid"/>
                      <a:round/>
                      <a:headEnd type="none" w="med" len="med"/>
                      <a:tailEnd type="none" w="med" len="med"/>
                    </a:lnT>
                    <a:lnB w="23812" cap="flat" cmpd="sng" algn="ctr">
                      <a:solidFill>
                        <a:srgbClr val="754C28"/>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265891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1336</Words>
  <Application>Microsoft Office PowerPoint</Application>
  <PresentationFormat>Widescreen</PresentationFormat>
  <Paragraphs>144</Paragraphs>
  <Slides>11</Slides>
  <Notes>1</Notes>
  <HiddenSlides>0</HiddenSlides>
  <MMClips>0</MMClips>
  <ScaleCrop>false</ScaleCrop>
  <HeadingPairs>
    <vt:vector size="6" baseType="variant">
      <vt:variant>
        <vt:lpstr>Fontes usadas</vt:lpstr>
      </vt:variant>
      <vt:variant>
        <vt:i4>9</vt:i4>
      </vt:variant>
      <vt:variant>
        <vt:lpstr>Tema</vt:lpstr>
      </vt:variant>
      <vt:variant>
        <vt:i4>2</vt:i4>
      </vt:variant>
      <vt:variant>
        <vt:lpstr>Títulos de slides</vt:lpstr>
      </vt:variant>
      <vt:variant>
        <vt:i4>11</vt:i4>
      </vt:variant>
    </vt:vector>
  </HeadingPairs>
  <TitlesOfParts>
    <vt:vector size="22" baseType="lpstr">
      <vt:lpstr>Arial</vt:lpstr>
      <vt:lpstr>Bubblebody Neue Extrabold</vt:lpstr>
      <vt:lpstr>Calibri</vt:lpstr>
      <vt:lpstr>Calibri Light</vt:lpstr>
      <vt:lpstr>Cooper Black</vt:lpstr>
      <vt:lpstr>DM Sans</vt:lpstr>
      <vt:lpstr>DM Sans Bold</vt:lpstr>
      <vt:lpstr>DM Sans Medium</vt:lpstr>
      <vt:lpstr>Wingdings</vt:lpstr>
      <vt:lpstr>Tema do Office</vt:lpstr>
      <vt:lpstr>Office Theme</vt:lpstr>
      <vt:lpstr>Storytelling e inspiração empreendedora Checkpoint 1 </vt:lpstr>
      <vt:lpstr>Apresentação do PowerPoint</vt:lpstr>
      <vt:lpstr>Apresentação do PowerPoint</vt:lpstr>
      <vt:lpstr>Apresentação do PowerPoint</vt:lpstr>
      <vt:lpstr>Apresentação do PowerPoint</vt:lpstr>
      <vt:lpstr>Apresentação do PowerPoint</vt:lpstr>
      <vt:lpstr>Storytelling e inspiração empreendedora Checkpoint 2 </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Storytelling e inspiração empreendedora Checkpoint 1 </dc:title>
  <dc:creator>Patrícia Mari Matsuda</dc:creator>
  <cp:lastModifiedBy>Patrícia Mari Matsuda</cp:lastModifiedBy>
  <cp:revision>2</cp:revision>
  <dcterms:created xsi:type="dcterms:W3CDTF">2023-08-01T15:35:39Z</dcterms:created>
  <dcterms:modified xsi:type="dcterms:W3CDTF">2023-08-01T16:06:58Z</dcterms:modified>
</cp:coreProperties>
</file>