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  <p:sldMasterId id="2147483686" r:id="rId3"/>
  </p:sldMasterIdLst>
  <p:notesMasterIdLst>
    <p:notesMasterId r:id="rId12"/>
  </p:notesMasterIdLst>
  <p:sldIdLst>
    <p:sldId id="462" r:id="rId4"/>
    <p:sldId id="282" r:id="rId5"/>
    <p:sldId id="289" r:id="rId6"/>
    <p:sldId id="290" r:id="rId7"/>
    <p:sldId id="297" r:id="rId8"/>
    <p:sldId id="1344" r:id="rId9"/>
    <p:sldId id="257" r:id="rId10"/>
    <p:sldId id="287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C67E20-E438-4A62-A7B2-1B634F72853A}" type="datetimeFigureOut">
              <a:rPr lang="pt-BR" smtClean="0"/>
              <a:t>01/08/2023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683E5-7F63-40AF-9C46-BF02A837C5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1780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fXDqs6dlIgXGBrozRMIkX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atriciainova.com/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Conhecimentos e experiências específicas em </a:t>
            </a:r>
            <a:r>
              <a:rPr lang="pt-B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EaD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Curso de Formação em Tutoria Virtual. (Carga horária: 100h). Universidade Federal de São Carlos, UFSCAR, Brasil (2011).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Professora Conteudista e Tutora da disciplina de ensino à distância Aplicação e Análise de Casos (desde 2014 até 2017) na Faculdade Sumaré.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Tutora virtual de Empreendedorismo em </a:t>
            </a:r>
            <a:r>
              <a:rPr lang="pt-B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EaD</a:t>
            </a:r>
            <a:r>
              <a:rPr lang="pt-B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 UFSCar - Universidade Federal de São Carlos (desde 2013 até 2014).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Professora orientadora de pós graduação a distância, da USP </a:t>
            </a:r>
            <a:r>
              <a:rPr lang="pt-B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Esalq</a:t>
            </a:r>
            <a:r>
              <a:rPr lang="pt-B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MBA em Gestão de projetos e Gestão de negócios (desde 2019).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Ensino a distância de Inovação no período da quarentena (a partir de março de 2020), no Centro Universitário FEI.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Participação de diversos Webinars como convidada sobre o tema inovação e educação (2020)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Domínio das ferramentas de </a:t>
            </a:r>
            <a:r>
              <a:rPr lang="pt-B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webconferência</a:t>
            </a:r>
            <a:r>
              <a:rPr lang="pt-B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pt-B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Webex</a:t>
            </a:r>
            <a:r>
              <a:rPr lang="pt-B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Zoom, Skype, </a:t>
            </a:r>
            <a:r>
              <a:rPr lang="pt-B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Teams</a:t>
            </a:r>
            <a:r>
              <a:rPr lang="pt-B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Google </a:t>
            </a:r>
            <a:r>
              <a:rPr lang="pt-B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talks</a:t>
            </a:r>
            <a:r>
              <a:rPr lang="pt-B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Domínio de questionários e avaliações online: </a:t>
            </a:r>
            <a:r>
              <a:rPr lang="pt-B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Socrative</a:t>
            </a:r>
            <a:r>
              <a:rPr lang="pt-B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Kahoot</a:t>
            </a:r>
            <a:r>
              <a:rPr lang="pt-B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Moodle.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Domínio de gravação e edição de vídeos: </a:t>
            </a:r>
            <a:r>
              <a:rPr lang="pt-B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Videopad</a:t>
            </a:r>
            <a:r>
              <a:rPr lang="pt-B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Sony Vegas, </a:t>
            </a:r>
            <a:r>
              <a:rPr lang="pt-B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Movie</a:t>
            </a:r>
            <a:r>
              <a:rPr lang="pt-B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Maker</a:t>
            </a:r>
            <a:r>
              <a:rPr lang="pt-B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OBS Studio, Powtoon.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Meu canal no Youtube: 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</a:pPr>
            <a:r>
              <a:rPr lang="pt-BR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https://www.youtube.com/channel/UCfXDqs6dlIgXGBrozRMIkXg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Domínio de desenvolvimento de aplicativos: Fábrica de aplicativos e </a:t>
            </a:r>
            <a:r>
              <a:rPr lang="pt-B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</a:t>
            </a:r>
            <a:r>
              <a:rPr lang="pt-B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barber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Domínio de elaboração de landing </a:t>
            </a:r>
            <a:r>
              <a:rPr lang="pt-B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</a:t>
            </a:r>
            <a:r>
              <a:rPr lang="pt-B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sites e blogs: </a:t>
            </a:r>
            <a:r>
              <a:rPr lang="pt-B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Wix</a:t>
            </a:r>
            <a:r>
              <a:rPr lang="pt-B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Wordpress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Minha página/ blog pessoal: </a:t>
            </a:r>
            <a:r>
              <a:rPr lang="pt-BR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https://patriciainova.com/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Domínio de ferramentas de análise de dados: </a:t>
            </a:r>
            <a:r>
              <a:rPr lang="pt-B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Analytics</a:t>
            </a:r>
            <a:r>
              <a:rPr lang="pt-BR" sz="18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1800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Bitly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8968A-5FA9-4378-9C49-11160024C9E9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433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Conteúdo</a:t>
            </a:r>
            <a:r>
              <a:rPr lang="en-US" dirty="0"/>
              <a:t> das </a:t>
            </a:r>
            <a:r>
              <a:rPr lang="en-US" dirty="0" err="1"/>
              <a:t>disciplinas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BCA8A3-87DE-4B71-908F-26C565870C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AEDD0-0179-9A43-B484-705B3D305B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9873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4175" y="685800"/>
            <a:ext cx="6089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AAEDD0-0179-9A43-B484-705B3D305B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04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Metodologia</a:t>
            </a:r>
            <a:r>
              <a:rPr lang="en-US" dirty="0"/>
              <a:t> a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aplicada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disciplina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BCA8A3-87DE-4B71-908F-26C565870C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3562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Conteúdo</a:t>
            </a:r>
            <a:r>
              <a:rPr lang="en-US" dirty="0"/>
              <a:t> das </a:t>
            </a:r>
            <a:r>
              <a:rPr lang="en-US" dirty="0" err="1"/>
              <a:t>disciplinas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BCA8A3-87DE-4B71-908F-26C565870C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82996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BCA8A3-87DE-4B71-908F-26C565870C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897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832C-D826-427D-8124-34C0476F7C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336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786A-C319-4EC8-9707-08C7D48E0DA2}" type="datetimeFigureOut">
              <a:rPr lang="pt-BR" smtClean="0"/>
              <a:pPr/>
              <a:t>01/08/2023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832C-D826-427D-8124-34C0476F7C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53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786A-C319-4EC8-9707-08C7D48E0DA2}" type="datetimeFigureOut">
              <a:rPr lang="pt-BR" smtClean="0"/>
              <a:pPr/>
              <a:t>01/08/2023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832C-D826-427D-8124-34C0476F7C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032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766438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307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5493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4559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104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0316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774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08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2927648" y="6117299"/>
            <a:ext cx="2844800" cy="365125"/>
          </a:xfrm>
        </p:spPr>
        <p:txBody>
          <a:bodyPr/>
          <a:lstStyle/>
          <a:p>
            <a:fld id="{16D5786A-C319-4EC8-9707-08C7D48E0DA2}" type="datetimeFigureOut">
              <a:rPr lang="pt-BR" smtClean="0"/>
              <a:pPr/>
              <a:t>01/08/2023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832C-D826-427D-8124-34C0476F7C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926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8033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5871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0224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5644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15601" y="593367"/>
            <a:ext cx="11360799" cy="763599"/>
          </a:xfrm>
          <a:prstGeom prst="rect">
            <a:avLst/>
          </a:prstGeom>
        </p:spPr>
        <p:txBody>
          <a:bodyPr lIns="121897" tIns="121897" rIns="121897" bIns="121897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15601" y="1536633"/>
            <a:ext cx="11360799" cy="4555200"/>
          </a:xfrm>
          <a:prstGeom prst="rect">
            <a:avLst/>
          </a:prstGeom>
        </p:spPr>
        <p:txBody>
          <a:bodyPr lIns="121897" tIns="121897" rIns="121897" bIns="121897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11296610" y="6217621"/>
            <a:ext cx="731599" cy="524800"/>
          </a:xfrm>
          <a:prstGeom prst="rect">
            <a:avLst/>
          </a:prstGeom>
        </p:spPr>
        <p:txBody>
          <a:bodyPr lIns="121897" tIns="121897" rIns="121897" bIns="121897" anchor="ctr" anchorCtr="0">
            <a:noAutofit/>
          </a:bodyPr>
          <a:lstStyle/>
          <a:p>
            <a:fld id="{00000000-1234-1234-1234-123412341234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3086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758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855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412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113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94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786A-C319-4EC8-9707-08C7D48E0DA2}" type="datetimeFigureOut">
              <a:rPr lang="pt-BR" smtClean="0"/>
              <a:pPr/>
              <a:t>01/08/2023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832C-D826-427D-8124-34C0476F7C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12331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560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278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402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237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1884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54C45-B38A-4E6C-8862-920C9E5A0323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32E6-860C-4316-9F0D-1C0CA24BD43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73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786A-C319-4EC8-9707-08C7D48E0DA2}" type="datetimeFigureOut">
              <a:rPr lang="pt-BR" smtClean="0"/>
              <a:pPr/>
              <a:t>01/08/2023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832C-D826-427D-8124-34C0476F7C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1164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786A-C319-4EC8-9707-08C7D48E0DA2}" type="datetimeFigureOut">
              <a:rPr lang="pt-BR" smtClean="0"/>
              <a:pPr/>
              <a:t>01/08/2023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832C-D826-427D-8124-34C0476F7C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87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786A-C319-4EC8-9707-08C7D48E0DA2}" type="datetimeFigureOut">
              <a:rPr lang="pt-BR" smtClean="0"/>
              <a:pPr/>
              <a:t>01/08/2023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832C-D826-427D-8124-34C0476F7C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48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786A-C319-4EC8-9707-08C7D48E0DA2}" type="datetimeFigureOut">
              <a:rPr lang="pt-BR" smtClean="0"/>
              <a:pPr/>
              <a:t>01/08/2023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832C-D826-427D-8124-34C0476F7C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325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786A-C319-4EC8-9707-08C7D48E0DA2}" type="datetimeFigureOut">
              <a:rPr lang="pt-BR" smtClean="0"/>
              <a:pPr/>
              <a:t>01/08/2023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832C-D826-427D-8124-34C0476F7C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99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5786A-C319-4EC8-9707-08C7D48E0DA2}" type="datetimeFigureOut">
              <a:rPr lang="pt-BR" smtClean="0"/>
              <a:pPr/>
              <a:t>01/08/2023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F832C-D826-427D-8124-34C0476F7C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524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5786A-C319-4EC8-9707-08C7D48E0DA2}" type="datetimeFigureOut">
              <a:rPr lang="pt-BR" smtClean="0"/>
              <a:pPr/>
              <a:t>01/08/2023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F832C-D826-427D-8124-34C0476F7C96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625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4C45-B38A-4E6C-8862-920C9E5A03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8/1/2023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C32E6-860C-4316-9F0D-1C0CA24BD43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253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4C45-B38A-4E6C-8862-920C9E5A0323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C32E6-860C-4316-9F0D-1C0CA24BD43E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7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attes.cnpq.br/9302285145256743" TargetMode="External"/><Relationship Id="rId4" Type="http://schemas.openxmlformats.org/officeDocument/2006/relationships/hyperlink" Target="https://www.linkedin.com/in/patricia-mari-matsuda-6ba44a2a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68"/>
            <a:ext cx="12192000" cy="6858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54" b="77621"/>
          <a:stretch/>
        </p:blipFill>
        <p:spPr>
          <a:xfrm>
            <a:off x="6029459" y="119129"/>
            <a:ext cx="6162541" cy="661974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503" t="38904" b="42505"/>
          <a:stretch/>
        </p:blipFill>
        <p:spPr>
          <a:xfrm>
            <a:off x="6029460" y="1997170"/>
            <a:ext cx="6162542" cy="214494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096000" y="2015810"/>
            <a:ext cx="80970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O jeito STARTUP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de ser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6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C3974D6-7A99-46AE-946F-AD0D5DAA7D91}"/>
              </a:ext>
            </a:extLst>
          </p:cNvPr>
          <p:cNvSpPr txBox="1"/>
          <p:nvPr/>
        </p:nvSpPr>
        <p:spPr>
          <a:xfrm>
            <a:off x="6248257" y="6113213"/>
            <a:ext cx="5896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Profa. Dra. Patricia Matsuda</a:t>
            </a:r>
          </a:p>
        </p:txBody>
      </p:sp>
    </p:spTree>
    <p:extLst>
      <p:ext uri="{BB962C8B-B14F-4D97-AF65-F5344CB8AC3E}">
        <p14:creationId xmlns:p14="http://schemas.microsoft.com/office/powerpoint/2010/main" val="2062563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470B67-2BE2-4760-86BC-2DB70C222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076" y="681037"/>
            <a:ext cx="10298723" cy="1009651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Patricia Mari Matsuda</a:t>
            </a: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BR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E6F04D-A4C1-4D4F-B628-C73E04148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7451" y="1397000"/>
            <a:ext cx="9525000" cy="4351338"/>
          </a:xfrm>
        </p:spPr>
        <p:txBody>
          <a:bodyPr/>
          <a:lstStyle/>
          <a:p>
            <a:r>
              <a:rPr lang="pt-BR" sz="1800" b="1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Graduação em Administração pela Universidade Estadual Paulista - UNESP (2006)</a:t>
            </a:r>
          </a:p>
          <a:p>
            <a:r>
              <a:rPr lang="pt-BR" sz="18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Mestre em Engenharia de Produção pela Universidade Federal de São Carlos -  UFSCAR</a:t>
            </a:r>
            <a:r>
              <a:rPr lang="pt-BR" sz="1800" b="1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(2011)</a:t>
            </a:r>
            <a:endParaRPr lang="pt-BR" sz="1800" b="1" dirty="0">
              <a:solidFill>
                <a:srgbClr val="22222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pt-BR" sz="1800" b="1" dirty="0"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Doutorado em Engenharia de Produção pela Universidade Federal de São Carlos -  UFSCAR</a:t>
            </a:r>
            <a:r>
              <a:rPr lang="pt-BR" sz="1800" b="1" dirty="0">
                <a:solidFill>
                  <a:srgbClr val="222222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(2015)</a:t>
            </a:r>
          </a:p>
          <a:p>
            <a:r>
              <a:rPr lang="en-US" sz="1800" b="1" dirty="0">
                <a:solidFill>
                  <a:srgbClr val="14182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Visiting Researcher at Manchester Business School - University of Manchester (2014)</a:t>
            </a:r>
          </a:p>
          <a:p>
            <a:r>
              <a:rPr lang="en-US" sz="1800" b="1" dirty="0">
                <a:solidFill>
                  <a:srgbClr val="1418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MBA </a:t>
            </a:r>
            <a:r>
              <a:rPr lang="en-US" sz="1800" b="1" dirty="0" err="1">
                <a:solidFill>
                  <a:srgbClr val="1418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em</a:t>
            </a:r>
            <a:r>
              <a:rPr lang="en-US" sz="1800" b="1" dirty="0">
                <a:solidFill>
                  <a:srgbClr val="141823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Marketing USP ESALQ MBA (2022)</a:t>
            </a:r>
            <a:endParaRPr lang="en-US" sz="1800" b="1" dirty="0">
              <a:solidFill>
                <a:srgbClr val="141823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pt-BR" sz="1800" b="1" dirty="0">
              <a:solidFill>
                <a:srgbClr val="222222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endParaRPr lang="pt-BR" dirty="0"/>
          </a:p>
        </p:txBody>
      </p:sp>
      <p:pic>
        <p:nvPicPr>
          <p:cNvPr id="4097" name="Imagem 1">
            <a:extLst>
              <a:ext uri="{FF2B5EF4-FFF2-40B4-BE49-F238E27FC236}">
                <a16:creationId xmlns:a16="http://schemas.microsoft.com/office/drawing/2014/main" id="{943A0920-3665-4309-A113-55EB7BC04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48" y="1141705"/>
            <a:ext cx="1863969" cy="2190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4F533739-670E-418A-8776-898FB5C8D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9BCA741-CA93-4C2F-A051-5F40DAB8C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7131" y="4550141"/>
            <a:ext cx="707644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Informa</a:t>
            </a:r>
            <a:r>
              <a:rPr kumimoji="0" lang="en-US" alt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ç</a:t>
            </a:r>
            <a:r>
              <a:rPr kumimoji="0" lang="en-US" alt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ões</a:t>
            </a:r>
            <a:r>
              <a:rPr kumimoji="0" lang="en-US" alt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de </a:t>
            </a:r>
            <a:r>
              <a:rPr kumimoji="0" lang="en-US" alt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contato</a:t>
            </a: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LinkedIn: </a:t>
            </a:r>
            <a:r>
              <a:rPr kumimoji="0" lang="en-US" alt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https://www.linkedin.com/in/patricia-mari-matsuda-6ba44a2a/</a:t>
            </a: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Lattes: </a:t>
            </a:r>
            <a:r>
              <a:rPr kumimoji="0" lang="en-US" alt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5"/>
              </a:rPr>
              <a:t>http://lattes.cnpq.br/9302285145256743</a:t>
            </a: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alt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Telefone: +55 11 999958200 (Celular)</a:t>
            </a:r>
            <a:endParaRPr kumimoji="0" lang="pt-BR" alt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932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71"/>
    </mc:Choice>
    <mc:Fallback xmlns="">
      <p:transition spd="slow" advTm="3117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285" y="349329"/>
            <a:ext cx="10515600" cy="1325563"/>
          </a:xfrm>
        </p:spPr>
        <p:txBody>
          <a:bodyPr/>
          <a:lstStyle/>
          <a:p>
            <a:r>
              <a:rPr lang="pt-BR" dirty="0"/>
              <a:t>Conteúdo programático - Linha do tempo</a:t>
            </a:r>
          </a:p>
        </p:txBody>
      </p:sp>
      <p:sp>
        <p:nvSpPr>
          <p:cNvPr id="4" name="Rectangle 78"/>
          <p:cNvSpPr/>
          <p:nvPr/>
        </p:nvSpPr>
        <p:spPr>
          <a:xfrm>
            <a:off x="0" y="406400"/>
            <a:ext cx="49911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Conteúdo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programático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Retângulo Arredondado 7"/>
          <p:cNvSpPr/>
          <p:nvPr/>
        </p:nvSpPr>
        <p:spPr>
          <a:xfrm>
            <a:off x="431371" y="6597352"/>
            <a:ext cx="10656000" cy="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55" name="Imagem 154" descr="1483575417_schoo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23000" y="2959100"/>
            <a:ext cx="850798" cy="85079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C96D19B-F1BB-863A-81FD-6E15F3B0D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6294838"/>
            <a:ext cx="933450" cy="522732"/>
          </a:xfrm>
          <a:prstGeom prst="rect">
            <a:avLst/>
          </a:prstGeom>
        </p:spPr>
      </p:pic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58F799DE-D9F8-A169-9BC3-07E96A90C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24770"/>
              </p:ext>
            </p:extLst>
          </p:nvPr>
        </p:nvGraphicFramePr>
        <p:xfrm>
          <a:off x="1355270" y="1731964"/>
          <a:ext cx="9046030" cy="4097333"/>
        </p:xfrm>
        <a:graphic>
          <a:graphicData uri="http://schemas.openxmlformats.org/drawingml/2006/table">
            <a:tbl>
              <a:tblPr firstRow="1" firstCol="1" bandRow="1"/>
              <a:tblGrid>
                <a:gridCol w="4523015">
                  <a:extLst>
                    <a:ext uri="{9D8B030D-6E8A-4147-A177-3AD203B41FA5}">
                      <a16:colId xmlns:a16="http://schemas.microsoft.com/office/drawing/2014/main" val="1189255699"/>
                    </a:ext>
                  </a:extLst>
                </a:gridCol>
                <a:gridCol w="4523015">
                  <a:extLst>
                    <a:ext uri="{9D8B030D-6E8A-4147-A177-3AD203B41FA5}">
                      <a16:colId xmlns:a16="http://schemas.microsoft.com/office/drawing/2014/main" val="2922824130"/>
                    </a:ext>
                  </a:extLst>
                </a:gridCol>
              </a:tblGrid>
              <a:tr h="478362"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Conteúdo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137969"/>
                  </a:ext>
                </a:extLst>
              </a:tr>
              <a:tr h="4783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1º Semestre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pt-BR" sz="12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2º Semestre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25911446"/>
                  </a:ext>
                </a:extLst>
              </a:tr>
              <a:tr h="3140609">
                <a:tc>
                  <a:txBody>
                    <a:bodyPr/>
                    <a:lstStyle/>
                    <a:p>
                      <a:pPr marL="342900" lvl="0" indent="-342900">
                        <a:buFont typeface="Wingdings" panose="05000000000000000000" pitchFamily="2" charset="2"/>
                        <a:buChar char=""/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Storytelling – Importância e Introdução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"/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Soft Skills e Empreendedorismo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"/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pt-BR" sz="18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Intraempreendedorismo</a:t>
                      </a:r>
                      <a:r>
                        <a:rPr lang="pt-BR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x Empreendedorismo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"/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Inovação e o conceito de Startup 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"/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Proposta de Valor 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"/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Modelos de Negócios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"/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pt-BR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Elaboração do modelo de negócios Canvas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457200"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342900" lvl="0" indent="-342900">
                        <a:buFont typeface="Wingdings" panose="05000000000000000000" pitchFamily="2" charset="2"/>
                        <a:buChar char=""/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Construção de uma narrativa</a:t>
                      </a: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"/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Storytelling</a:t>
                      </a: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"/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 moderno texto empresarial </a:t>
                      </a: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"/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pt-BR" sz="18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Pitch</a:t>
                      </a:r>
                      <a:endParaRPr lang="pt-B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342900" lvl="0" indent="-342900">
                        <a:buFont typeface="Wingdings" panose="05000000000000000000" pitchFamily="2" charset="2"/>
                        <a:buChar char=""/>
                        <a:tabLst>
                          <a:tab pos="2700020" algn="ctr"/>
                          <a:tab pos="5400040" algn="r"/>
                        </a:tabLst>
                      </a:pPr>
                      <a:r>
                        <a:rPr lang="pt-BR" sz="18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Estrutura visual e textual de uma apresentação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287240891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242"/>
    </mc:Choice>
    <mc:Fallback xmlns="">
      <p:transition spd="slow" advTm="4524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/>
          <p:nvPr/>
        </p:nvSpPr>
        <p:spPr>
          <a:xfrm>
            <a:off x="1252554" y="1418466"/>
            <a:ext cx="7035552" cy="45961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pt-BR" sz="213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As notas semestrais na </a:t>
            </a:r>
            <a:r>
              <a:rPr lang="pt-BR" sz="2131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FIAP </a:t>
            </a:r>
            <a:r>
              <a:rPr lang="pt-BR" sz="2131" dirty="0">
                <a:solidFill>
                  <a:srgbClr val="797979"/>
                </a:solidFill>
                <a:latin typeface="Gotham HTF Light" pitchFamily="50" charset="0"/>
                <a:cs typeface="Gotham HTF Bold"/>
              </a:rPr>
              <a:t>são compostas:</a:t>
            </a: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1252555" y="740346"/>
            <a:ext cx="5793911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AVALIAÇÃO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1252555" y="1887042"/>
            <a:ext cx="9883987" cy="2457261"/>
          </a:xfrm>
          <a:prstGeom prst="rect">
            <a:avLst/>
          </a:prstGeom>
          <a:noFill/>
        </p:spPr>
        <p:txBody>
          <a:bodyPr wrap="square" tIns="62342" rtlCol="0">
            <a:spAutoFit/>
          </a:bodyPr>
          <a:lstStyle/>
          <a:p>
            <a:pPr>
              <a:lnSpc>
                <a:spcPct val="150000"/>
              </a:lnSpc>
              <a:spcAft>
                <a:spcPts val="1599"/>
              </a:spcAft>
              <a:buClr>
                <a:srgbClr val="ED145B"/>
              </a:buClr>
            </a:pPr>
            <a:r>
              <a:rPr lang="pt-BR" sz="1865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40% 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Project Checkpoint 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Challenge&amp;Feedback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(2 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Challenge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sprints + </a:t>
            </a:r>
            <a:r>
              <a:rPr lang="pt-BR" sz="1865" dirty="0">
                <a:solidFill>
                  <a:schemeClr val="tx1">
                    <a:lumMod val="50000"/>
                    <a:lumOff val="50000"/>
                  </a:schemeClr>
                </a:solidFill>
                <a:latin typeface="Gotham HTF" pitchFamily="50" charset="0"/>
                <a:cs typeface="Gotham HTF Bold"/>
              </a:rPr>
              <a:t>3 Checkpoint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)</a:t>
            </a:r>
          </a:p>
          <a:p>
            <a:pPr>
              <a:lnSpc>
                <a:spcPct val="150000"/>
              </a:lnSpc>
              <a:spcAft>
                <a:spcPts val="1599"/>
              </a:spcAft>
              <a:buClr>
                <a:srgbClr val="ED145B"/>
              </a:buClr>
            </a:pPr>
            <a:r>
              <a:rPr lang="pt-BR" sz="1865" dirty="0">
                <a:solidFill>
                  <a:srgbClr val="ED145B"/>
                </a:solidFill>
                <a:latin typeface="Gotham HTF Light" pitchFamily="50" charset="0"/>
                <a:cs typeface="Roboto Light"/>
              </a:rPr>
              <a:t>60% 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Global </a:t>
            </a:r>
            <a:r>
              <a:rPr lang="pt-BR" sz="1865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Solution</a:t>
            </a:r>
            <a:r>
              <a:rPr lang="pt-BR" sz="1865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 pitchFamily="50" charset="0"/>
                <a:cs typeface="Roboto Light"/>
              </a:rPr>
              <a:t> (solução de tarefas de Cases reais)</a:t>
            </a:r>
          </a:p>
          <a:p>
            <a:pPr>
              <a:lnSpc>
                <a:spcPct val="150000"/>
              </a:lnSpc>
              <a:spcAft>
                <a:spcPts val="1599"/>
              </a:spcAft>
              <a:buClr>
                <a:srgbClr val="ED145B"/>
              </a:buClr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Roboto Light"/>
            </a:endParaRPr>
          </a:p>
          <a:p>
            <a:pPr algn="ctr">
              <a:lnSpc>
                <a:spcPct val="150000"/>
              </a:lnSpc>
              <a:spcAft>
                <a:spcPts val="1599"/>
              </a:spcAft>
              <a:buClr>
                <a:srgbClr val="ED145B"/>
              </a:buClr>
            </a:pPr>
            <a:r>
              <a:rPr lang="de-DE" sz="213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" pitchFamily="50" charset="0"/>
                <a:cs typeface="Roboto Light"/>
              </a:rPr>
              <a:t>MS1 = (PCC&amp;F x 0.4 + GS x 0.6)</a:t>
            </a:r>
            <a:endParaRPr lang="pt-BR" sz="2131" dirty="0">
              <a:solidFill>
                <a:schemeClr val="tx1">
                  <a:lumMod val="65000"/>
                  <a:lumOff val="35000"/>
                </a:schemeClr>
              </a:solidFill>
              <a:latin typeface="Gotham HTF" pitchFamily="50" charset="0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377969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 txBox="1"/>
          <p:nvPr/>
        </p:nvSpPr>
        <p:spPr>
          <a:xfrm>
            <a:off x="1252554" y="1902416"/>
            <a:ext cx="7035552" cy="8531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pt-BR" sz="213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 Light"/>
                <a:cs typeface="Gotham HTF Light"/>
              </a:rPr>
              <a:t>A média anual é ponderada, ou seja, os semestres possuem pesos diferentes</a:t>
            </a:r>
            <a:r>
              <a:rPr lang="pt-BR" sz="2131" dirty="0">
                <a:solidFill>
                  <a:srgbClr val="797979"/>
                </a:solidFill>
                <a:latin typeface="Gotham HTF Light" pitchFamily="50" charset="0"/>
                <a:cs typeface="Gotham HTF Bold"/>
              </a:rPr>
              <a:t>:</a:t>
            </a: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C494C356-CA40-48E7-B631-48BBACB827C8}"/>
              </a:ext>
            </a:extLst>
          </p:cNvPr>
          <p:cNvSpPr txBox="1"/>
          <p:nvPr/>
        </p:nvSpPr>
        <p:spPr>
          <a:xfrm>
            <a:off x="1252555" y="740346"/>
            <a:ext cx="5793911" cy="461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398" dirty="0">
                <a:solidFill>
                  <a:srgbClr val="ED145B"/>
                </a:solidFill>
                <a:latin typeface="Gotham HTF" pitchFamily="50" charset="0"/>
                <a:cs typeface="Gotham HTF Light"/>
              </a:rPr>
              <a:t>CÁLCULO DE MÉDIA ANUAL</a:t>
            </a:r>
          </a:p>
        </p:txBody>
      </p:sp>
      <p:sp>
        <p:nvSpPr>
          <p:cNvPr id="8" name="TextBox 3"/>
          <p:cNvSpPr txBox="1"/>
          <p:nvPr/>
        </p:nvSpPr>
        <p:spPr>
          <a:xfrm>
            <a:off x="989089" y="3181081"/>
            <a:ext cx="9883987" cy="1185887"/>
          </a:xfrm>
          <a:prstGeom prst="rect">
            <a:avLst/>
          </a:prstGeom>
          <a:noFill/>
        </p:spPr>
        <p:txBody>
          <a:bodyPr wrap="square" tIns="62342" rtlCol="0">
            <a:spAutoFit/>
          </a:bodyPr>
          <a:lstStyle/>
          <a:p>
            <a:pPr>
              <a:lnSpc>
                <a:spcPct val="150000"/>
              </a:lnSpc>
              <a:spcAft>
                <a:spcPts val="1599"/>
              </a:spcAft>
              <a:buClr>
                <a:srgbClr val="ED145B"/>
              </a:buClr>
            </a:pPr>
            <a:endParaRPr lang="pt-BR" sz="1865" dirty="0">
              <a:solidFill>
                <a:schemeClr val="tx1">
                  <a:lumMod val="65000"/>
                  <a:lumOff val="35000"/>
                </a:schemeClr>
              </a:solidFill>
              <a:latin typeface="Gotham HTF Light" pitchFamily="50" charset="0"/>
              <a:cs typeface="Roboto Light"/>
            </a:endParaRPr>
          </a:p>
          <a:p>
            <a:pPr algn="ctr">
              <a:lnSpc>
                <a:spcPct val="150000"/>
              </a:lnSpc>
              <a:spcAft>
                <a:spcPts val="1599"/>
              </a:spcAft>
              <a:buClr>
                <a:srgbClr val="ED145B"/>
              </a:buClr>
            </a:pPr>
            <a:r>
              <a:rPr lang="pt-BR" sz="2131" dirty="0">
                <a:solidFill>
                  <a:srgbClr val="ED145B"/>
                </a:solidFill>
                <a:latin typeface="Gotham HTF" pitchFamily="50" charset="0"/>
                <a:cs typeface="Gotham HTF Bold"/>
              </a:rPr>
              <a:t>MA</a:t>
            </a:r>
            <a:r>
              <a:rPr lang="de-DE" sz="2131" dirty="0">
                <a:solidFill>
                  <a:schemeClr val="tx1">
                    <a:lumMod val="65000"/>
                    <a:lumOff val="35000"/>
                  </a:schemeClr>
                </a:solidFill>
                <a:latin typeface="Gotham HTF" pitchFamily="50" charset="0"/>
                <a:cs typeface="Roboto Light"/>
              </a:rPr>
              <a:t> = (MS1 x 0.4 + MS2 x 0.6)</a:t>
            </a:r>
            <a:endParaRPr lang="pt-BR" sz="2131" dirty="0">
              <a:solidFill>
                <a:schemeClr val="tx1">
                  <a:lumMod val="65000"/>
                  <a:lumOff val="35000"/>
                </a:schemeClr>
              </a:solidFill>
              <a:latin typeface="Gotham HTF" pitchFamily="50" charset="0"/>
              <a:cs typeface="Roboto Light"/>
            </a:endParaRPr>
          </a:p>
        </p:txBody>
      </p:sp>
    </p:spTree>
    <p:extLst>
      <p:ext uri="{BB962C8B-B14F-4D97-AF65-F5344CB8AC3E}">
        <p14:creationId xmlns:p14="http://schemas.microsoft.com/office/powerpoint/2010/main" val="225046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xmlns:p14="http://schemas.microsoft.com/office/powerpoint/2010/main"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10297" y="4310322"/>
            <a:ext cx="450140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This is a sample paragraph. Enter your text here. This is a sample paragraph. Enter your text here. This is a sample paragraph. Enter your text here. This is a sample paragraph. Enter your text here This is a sample paragraph. Enter your text here. This is a sample paragraph. Enter your text here.</a:t>
            </a:r>
          </a:p>
        </p:txBody>
      </p:sp>
      <p:sp>
        <p:nvSpPr>
          <p:cNvPr id="27" name="Rectangle 48"/>
          <p:cNvSpPr/>
          <p:nvPr/>
        </p:nvSpPr>
        <p:spPr>
          <a:xfrm>
            <a:off x="6001775" y="11283"/>
            <a:ext cx="6190225" cy="6775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 w="28575"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(</a:t>
            </a:r>
            <a:r>
              <a:rPr kumimoji="0" lang="en-US" sz="3600" b="1" i="0" u="none" strike="noStrike" kern="1200" cap="none" spc="0" normalizeH="0" baseline="0" noProof="0" dirty="0" err="1">
                <a:ln w="28575"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Metodologia</a:t>
            </a:r>
            <a:r>
              <a:rPr kumimoji="0" lang="en-US" sz="3600" b="1" i="0" u="none" strike="noStrike" kern="1200" cap="none" spc="0" normalizeH="0" baseline="0" noProof="0" dirty="0">
                <a:ln w="28575">
                  <a:noFill/>
                </a:ln>
                <a:solidFill>
                  <a:srgbClr val="335B74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)</a:t>
            </a:r>
          </a:p>
        </p:txBody>
      </p:sp>
      <p:sp>
        <p:nvSpPr>
          <p:cNvPr id="28" name="Shape 465"/>
          <p:cNvSpPr/>
          <p:nvPr/>
        </p:nvSpPr>
        <p:spPr>
          <a:xfrm>
            <a:off x="6750445" y="1191402"/>
            <a:ext cx="3079450" cy="2697544"/>
          </a:xfrm>
          <a:custGeom>
            <a:avLst/>
            <a:gdLst/>
            <a:ahLst/>
            <a:cxnLst/>
            <a:rect l="0" t="0" r="0" b="0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0" name="Shape 391"/>
          <p:cNvGrpSpPr/>
          <p:nvPr/>
        </p:nvGrpSpPr>
        <p:grpSpPr>
          <a:xfrm>
            <a:off x="3071537" y="1776950"/>
            <a:ext cx="537123" cy="1284283"/>
            <a:chOff x="3386850" y="2264625"/>
            <a:chExt cx="203950" cy="509250"/>
          </a:xfrm>
          <a:solidFill>
            <a:schemeClr val="tx2"/>
          </a:solidFill>
        </p:grpSpPr>
        <p:sp>
          <p:nvSpPr>
            <p:cNvPr id="31" name="Shape 392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0" t="0" r="0" b="0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Shape 393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0" t="0" r="0" b="0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3" name="Shape 394"/>
          <p:cNvGrpSpPr/>
          <p:nvPr/>
        </p:nvGrpSpPr>
        <p:grpSpPr>
          <a:xfrm>
            <a:off x="2755333" y="2549332"/>
            <a:ext cx="334550" cy="716098"/>
            <a:chOff x="4753325" y="2329350"/>
            <a:chExt cx="167300" cy="379800"/>
          </a:xfrm>
          <a:solidFill>
            <a:schemeClr val="tx2"/>
          </a:solidFill>
        </p:grpSpPr>
        <p:sp>
          <p:nvSpPr>
            <p:cNvPr id="34" name="Shape 395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0" t="0" r="0" b="0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Shape 396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0" t="0" r="0" b="0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6" name="Shape 397"/>
          <p:cNvGrpSpPr/>
          <p:nvPr/>
        </p:nvGrpSpPr>
        <p:grpSpPr>
          <a:xfrm>
            <a:off x="3716663" y="2186416"/>
            <a:ext cx="379947" cy="945981"/>
            <a:chOff x="4076175" y="2267050"/>
            <a:chExt cx="173450" cy="504375"/>
          </a:xfrm>
          <a:solidFill>
            <a:schemeClr val="tx2"/>
          </a:solidFill>
        </p:grpSpPr>
        <p:sp>
          <p:nvSpPr>
            <p:cNvPr id="37" name="Shape 398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0" t="0" r="0" b="0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Shape 39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0" t="0" r="0" b="0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Seta Curva para Baixo 1"/>
          <p:cNvSpPr/>
          <p:nvPr/>
        </p:nvSpPr>
        <p:spPr>
          <a:xfrm>
            <a:off x="3340099" y="964901"/>
            <a:ext cx="3702446" cy="551244"/>
          </a:xfrm>
          <a:prstGeom prst="curvedDown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335B7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Seta Curva para Baixo 39"/>
          <p:cNvSpPr/>
          <p:nvPr/>
        </p:nvSpPr>
        <p:spPr>
          <a:xfrm rot="10800000">
            <a:off x="3238404" y="3496236"/>
            <a:ext cx="3702446" cy="551244"/>
          </a:xfrm>
          <a:prstGeom prst="curvedDown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78"/>
          <p:cNvSpPr/>
          <p:nvPr/>
        </p:nvSpPr>
        <p:spPr>
          <a:xfrm>
            <a:off x="3175" y="4252785"/>
            <a:ext cx="12188825" cy="2609369"/>
          </a:xfrm>
          <a:prstGeom prst="rect">
            <a:avLst/>
          </a:prstGeom>
          <a:solidFill>
            <a:schemeClr val="bg1">
              <a:lumMod val="85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84"/>
          <p:cNvSpPr txBox="1"/>
          <p:nvPr/>
        </p:nvSpPr>
        <p:spPr>
          <a:xfrm>
            <a:off x="814910" y="4415380"/>
            <a:ext cx="10565353" cy="192574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168275" marR="0" lvl="0" indent="-16827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A 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Metodologia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 a ser utilizada na disciplina: Explanação do conceito, seguido de dinâmicas e atividades em grupo</a:t>
            </a:r>
          </a:p>
          <a:p>
            <a:pPr marL="168275" marR="0" lvl="0" indent="-16827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charset="0"/>
              <a:ea typeface="Century Gothic" charset="0"/>
              <a:cs typeface="Century Gothic" charset="0"/>
            </a:endParaRPr>
          </a:p>
          <a:p>
            <a:pPr marL="168275" marR="0" lvl="0" indent="-168275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A disciplina de inovação irá fazer com que o aluno “</a:t>
            </a: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pense fora da caixa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charset="0"/>
                <a:ea typeface="Century Gothic" charset="0"/>
                <a:cs typeface="Century Gothic" charset="0"/>
              </a:rPr>
              <a:t>”</a:t>
            </a:r>
          </a:p>
        </p:txBody>
      </p:sp>
      <p:sp>
        <p:nvSpPr>
          <p:cNvPr id="19" name="Retângulo Arredondado 7"/>
          <p:cNvSpPr/>
          <p:nvPr/>
        </p:nvSpPr>
        <p:spPr>
          <a:xfrm>
            <a:off x="431371" y="6597352"/>
            <a:ext cx="10656000" cy="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F28F138-411D-A3DC-353A-FE51B63B81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6294838"/>
            <a:ext cx="933450" cy="52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2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4870">
        <p:fade/>
      </p:transition>
    </mc:Choice>
    <mc:Fallback xmlns="">
      <p:transition spd="med" advTm="1487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 shadeToTitle="1"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8"/>
          <p:cNvSpPr/>
          <p:nvPr/>
        </p:nvSpPr>
        <p:spPr>
          <a:xfrm>
            <a:off x="0" y="406400"/>
            <a:ext cx="4991100" cy="9144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FROM ZERO TO HERO</a:t>
            </a:r>
          </a:p>
        </p:txBody>
      </p:sp>
      <p:sp>
        <p:nvSpPr>
          <p:cNvPr id="55" name="Retângulo Arredondado 7"/>
          <p:cNvSpPr/>
          <p:nvPr/>
        </p:nvSpPr>
        <p:spPr>
          <a:xfrm>
            <a:off x="431371" y="6597352"/>
            <a:ext cx="10656000" cy="0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27" name="Grupo 29"/>
          <p:cNvGrpSpPr/>
          <p:nvPr/>
        </p:nvGrpSpPr>
        <p:grpSpPr>
          <a:xfrm>
            <a:off x="7263402" y="3717263"/>
            <a:ext cx="1284221" cy="1835301"/>
            <a:chOff x="8229600" y="1242366"/>
            <a:chExt cx="2309394" cy="3418534"/>
          </a:xfrm>
        </p:grpSpPr>
        <p:sp>
          <p:nvSpPr>
            <p:cNvPr id="146" name="Elipse 6"/>
            <p:cNvSpPr/>
            <p:nvPr/>
          </p:nvSpPr>
          <p:spPr>
            <a:xfrm>
              <a:off x="8229600" y="2743200"/>
              <a:ext cx="2273300" cy="1917700"/>
            </a:xfrm>
            <a:prstGeom prst="ellipse">
              <a:avLst/>
            </a:prstGeom>
            <a:solidFill>
              <a:schemeClr val="bg1"/>
            </a:solidFill>
            <a:effectLst>
              <a:outerShdw blurRad="76200" dist="12700" dir="8100000" sy="-23000" kx="800400" algn="br" rotWithShape="0">
                <a:schemeClr val="bg1">
                  <a:alpha val="34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7" name="Conector reto 146"/>
            <p:cNvCxnSpPr/>
            <p:nvPr/>
          </p:nvCxnSpPr>
          <p:spPr>
            <a:xfrm flipV="1">
              <a:off x="8572500" y="2336800"/>
              <a:ext cx="1536700" cy="127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ector reto 147"/>
            <p:cNvCxnSpPr/>
            <p:nvPr/>
          </p:nvCxnSpPr>
          <p:spPr>
            <a:xfrm>
              <a:off x="9296400" y="2336800"/>
              <a:ext cx="0" cy="2159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CaixaDeTexto 148"/>
            <p:cNvSpPr txBox="1"/>
            <p:nvPr/>
          </p:nvSpPr>
          <p:spPr>
            <a:xfrm>
              <a:off x="8392694" y="1242366"/>
              <a:ext cx="2146300" cy="745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MVP</a:t>
              </a:r>
            </a:p>
          </p:txBody>
        </p:sp>
        <p:pic>
          <p:nvPicPr>
            <p:cNvPr id="150" name="Imagem 149" descr="1483060720_seo_launch_campaign_startup_marketing_rocket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47199" y="2959201"/>
              <a:ext cx="1625393" cy="1625397"/>
            </a:xfrm>
            <a:prstGeom prst="rect">
              <a:avLst/>
            </a:prstGeom>
          </p:spPr>
        </p:pic>
      </p:grpSp>
      <p:grpSp>
        <p:nvGrpSpPr>
          <p:cNvPr id="128" name="Grupo 31"/>
          <p:cNvGrpSpPr/>
          <p:nvPr/>
        </p:nvGrpSpPr>
        <p:grpSpPr>
          <a:xfrm>
            <a:off x="10447101" y="2128858"/>
            <a:ext cx="2008292" cy="1869394"/>
            <a:chOff x="1333499" y="1394766"/>
            <a:chExt cx="3611478" cy="3482037"/>
          </a:xfrm>
        </p:grpSpPr>
        <p:sp>
          <p:nvSpPr>
            <p:cNvPr id="141" name="Elipse 7"/>
            <p:cNvSpPr/>
            <p:nvPr/>
          </p:nvSpPr>
          <p:spPr>
            <a:xfrm>
              <a:off x="1333499" y="2794001"/>
              <a:ext cx="2273300" cy="2082802"/>
            </a:xfrm>
            <a:prstGeom prst="ellipse">
              <a:avLst/>
            </a:prstGeom>
            <a:solidFill>
              <a:schemeClr val="bg1"/>
            </a:solidFill>
            <a:effectLst>
              <a:outerShdw blurRad="76200" dist="12700" dir="2700000" sy="-23000" kx="-800400" algn="bl" rotWithShape="0">
                <a:schemeClr val="bg1">
                  <a:alpha val="6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42" name="Conector reto 141"/>
            <p:cNvCxnSpPr/>
            <p:nvPr/>
          </p:nvCxnSpPr>
          <p:spPr>
            <a:xfrm flipV="1">
              <a:off x="1714500" y="2413000"/>
              <a:ext cx="1536700" cy="127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ector reto 142"/>
            <p:cNvCxnSpPr/>
            <p:nvPr/>
          </p:nvCxnSpPr>
          <p:spPr>
            <a:xfrm>
              <a:off x="2514600" y="2438400"/>
              <a:ext cx="0" cy="2159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CaixaDeTexto 143"/>
            <p:cNvSpPr txBox="1"/>
            <p:nvPr/>
          </p:nvSpPr>
          <p:spPr>
            <a:xfrm>
              <a:off x="1401676" y="1394766"/>
              <a:ext cx="3543301" cy="745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Pitch</a:t>
              </a: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</a:t>
              </a:r>
            </a:p>
          </p:txBody>
        </p:sp>
        <p:pic>
          <p:nvPicPr>
            <p:cNvPr id="145" name="Imagem 144" descr="1483061967_world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3399" y="3187699"/>
              <a:ext cx="1396897" cy="1396897"/>
            </a:xfrm>
            <a:prstGeom prst="rect">
              <a:avLst/>
            </a:prstGeom>
          </p:spPr>
        </p:pic>
      </p:grpSp>
      <p:grpSp>
        <p:nvGrpSpPr>
          <p:cNvPr id="129" name="Grupo 30"/>
          <p:cNvGrpSpPr/>
          <p:nvPr/>
        </p:nvGrpSpPr>
        <p:grpSpPr>
          <a:xfrm>
            <a:off x="5277398" y="3213610"/>
            <a:ext cx="2666772" cy="1974416"/>
            <a:chOff x="4178300" y="1326143"/>
            <a:chExt cx="4795612" cy="3677657"/>
          </a:xfrm>
        </p:grpSpPr>
        <p:sp>
          <p:nvSpPr>
            <p:cNvPr id="136" name="Elipse 135"/>
            <p:cNvSpPr/>
            <p:nvPr/>
          </p:nvSpPr>
          <p:spPr>
            <a:xfrm>
              <a:off x="4178300" y="3073400"/>
              <a:ext cx="2336800" cy="1930400"/>
            </a:xfrm>
            <a:prstGeom prst="ellipse">
              <a:avLst/>
            </a:prstGeom>
            <a:solidFill>
              <a:schemeClr val="bg1"/>
            </a:solidFill>
            <a:effectLst>
              <a:outerShdw blurRad="152400" dist="317500" dir="5400000" sx="90000" sy="-19000" rotWithShape="0">
                <a:schemeClr val="bg1">
                  <a:alpha val="6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37" name="Conector reto 136"/>
            <p:cNvCxnSpPr/>
            <p:nvPr/>
          </p:nvCxnSpPr>
          <p:spPr>
            <a:xfrm flipV="1">
              <a:off x="4610100" y="2654300"/>
              <a:ext cx="1536700" cy="127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ector reto 137"/>
            <p:cNvCxnSpPr/>
            <p:nvPr/>
          </p:nvCxnSpPr>
          <p:spPr>
            <a:xfrm>
              <a:off x="5384800" y="2679700"/>
              <a:ext cx="0" cy="21590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CaixaDeTexto 138"/>
            <p:cNvSpPr txBox="1"/>
            <p:nvPr/>
          </p:nvSpPr>
          <p:spPr>
            <a:xfrm>
              <a:off x="4259451" y="1326143"/>
              <a:ext cx="4714461" cy="7452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Modelo de negócio</a:t>
              </a:r>
            </a:p>
          </p:txBody>
        </p:sp>
        <p:pic>
          <p:nvPicPr>
            <p:cNvPr id="140" name="Imagem 139" descr="1483062073_meanicons_60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99000" y="3385838"/>
              <a:ext cx="1333398" cy="1281313"/>
            </a:xfrm>
            <a:prstGeom prst="rect">
              <a:avLst/>
            </a:prstGeom>
          </p:spPr>
        </p:pic>
      </p:grpSp>
      <p:grpSp>
        <p:nvGrpSpPr>
          <p:cNvPr id="6" name="Agrupar 5"/>
          <p:cNvGrpSpPr/>
          <p:nvPr/>
        </p:nvGrpSpPr>
        <p:grpSpPr>
          <a:xfrm>
            <a:off x="8863181" y="3066710"/>
            <a:ext cx="2008291" cy="1869392"/>
            <a:chOff x="6060574" y="2009965"/>
            <a:chExt cx="2008291" cy="1869392"/>
          </a:xfrm>
        </p:grpSpPr>
        <p:grpSp>
          <p:nvGrpSpPr>
            <p:cNvPr id="130" name="Grupo 36"/>
            <p:cNvGrpSpPr/>
            <p:nvPr/>
          </p:nvGrpSpPr>
          <p:grpSpPr>
            <a:xfrm>
              <a:off x="6060574" y="2009965"/>
              <a:ext cx="2008291" cy="1869392"/>
              <a:chOff x="1333500" y="1394766"/>
              <a:chExt cx="3611477" cy="3482034"/>
            </a:xfrm>
          </p:grpSpPr>
          <p:sp>
            <p:nvSpPr>
              <p:cNvPr id="132" name="Elipse 131"/>
              <p:cNvSpPr/>
              <p:nvPr/>
            </p:nvSpPr>
            <p:spPr>
              <a:xfrm>
                <a:off x="1333500" y="2794000"/>
                <a:ext cx="2273300" cy="2082800"/>
              </a:xfrm>
              <a:prstGeom prst="ellipse">
                <a:avLst/>
              </a:prstGeom>
              <a:solidFill>
                <a:schemeClr val="bg1"/>
              </a:solidFill>
              <a:effectLst>
                <a:outerShdw blurRad="76200" dist="12700" dir="2700000" sy="-23000" kx="-800400" algn="bl" rotWithShape="0">
                  <a:schemeClr val="bg1">
                    <a:alpha val="61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cxnSp>
            <p:nvCxnSpPr>
              <p:cNvPr id="133" name="Conector reto 132"/>
              <p:cNvCxnSpPr/>
              <p:nvPr/>
            </p:nvCxnSpPr>
            <p:spPr>
              <a:xfrm flipV="1">
                <a:off x="1714500" y="2413000"/>
                <a:ext cx="1536700" cy="1270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Conector reto 133"/>
              <p:cNvCxnSpPr/>
              <p:nvPr/>
            </p:nvCxnSpPr>
            <p:spPr>
              <a:xfrm>
                <a:off x="2514600" y="2438400"/>
                <a:ext cx="0" cy="215900"/>
              </a:xfrm>
              <a:prstGeom prst="line">
                <a:avLst/>
              </a:prstGeom>
              <a:ln w="254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CaixaDeTexto 134"/>
              <p:cNvSpPr txBox="1"/>
              <p:nvPr/>
            </p:nvSpPr>
            <p:spPr>
              <a:xfrm>
                <a:off x="1401677" y="1394766"/>
                <a:ext cx="3543300" cy="745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Venda</a:t>
                </a:r>
              </a:p>
            </p:txBody>
          </p:sp>
        </p:grpSp>
        <p:pic>
          <p:nvPicPr>
            <p:cNvPr id="155" name="Imagem 154" descr="1483575417_school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23000" y="2959100"/>
              <a:ext cx="850798" cy="850798"/>
            </a:xfrm>
            <a:prstGeom prst="rect">
              <a:avLst/>
            </a:prstGeom>
          </p:spPr>
        </p:pic>
      </p:grpSp>
      <p:sp>
        <p:nvSpPr>
          <p:cNvPr id="79" name="Elipse 78"/>
          <p:cNvSpPr/>
          <p:nvPr/>
        </p:nvSpPr>
        <p:spPr>
          <a:xfrm>
            <a:off x="2361053" y="2905181"/>
            <a:ext cx="1242490" cy="1244576"/>
          </a:xfrm>
          <a:prstGeom prst="ellipse">
            <a:avLst/>
          </a:prstGeom>
          <a:solidFill>
            <a:schemeClr val="bg1"/>
          </a:solidFill>
          <a:effectLst>
            <a:outerShdw blurRad="152400" dist="317500" dir="5400000" sx="90000" sy="-19000" rotWithShape="0">
              <a:schemeClr val="bg1">
                <a:alpha val="6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Elipse 79"/>
          <p:cNvSpPr/>
          <p:nvPr/>
        </p:nvSpPr>
        <p:spPr>
          <a:xfrm>
            <a:off x="3927621" y="2944661"/>
            <a:ext cx="1226662" cy="1226923"/>
          </a:xfrm>
          <a:prstGeom prst="ellipse">
            <a:avLst/>
          </a:prstGeom>
          <a:solidFill>
            <a:schemeClr val="bg1"/>
          </a:solidFill>
          <a:effectLst>
            <a:outerShdw blurRad="152400" dist="317500" dir="5400000" sx="90000" sy="-19000" rotWithShape="0">
              <a:schemeClr val="bg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Elipse 81"/>
          <p:cNvSpPr/>
          <p:nvPr/>
        </p:nvSpPr>
        <p:spPr>
          <a:xfrm>
            <a:off x="656566" y="3347040"/>
            <a:ext cx="1100509" cy="1013796"/>
          </a:xfrm>
          <a:prstGeom prst="ellipse">
            <a:avLst/>
          </a:prstGeom>
          <a:solidFill>
            <a:schemeClr val="bg1"/>
          </a:solidFill>
          <a:effectLst>
            <a:outerShdw blurRad="76200" dist="12700" dir="2700000" sy="-23000" kx="-800400" algn="bl" rotWithShape="0">
              <a:schemeClr val="bg1">
                <a:alpha val="6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4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7" name="Imagem 86" descr="1483059639_lamp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55071" y="3505922"/>
            <a:ext cx="498533" cy="773616"/>
          </a:xfrm>
          <a:prstGeom prst="rect">
            <a:avLst/>
          </a:prstGeom>
          <a:noFill/>
        </p:spPr>
      </p:pic>
      <p:pic>
        <p:nvPicPr>
          <p:cNvPr id="88" name="Imagem 87" descr="1483060054_user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06804" y="3001551"/>
            <a:ext cx="931265" cy="1038682"/>
          </a:xfrm>
          <a:prstGeom prst="rect">
            <a:avLst/>
          </a:prstGeom>
          <a:effectLst/>
        </p:spPr>
      </p:pic>
      <p:cxnSp>
        <p:nvCxnSpPr>
          <p:cNvPr id="89" name="Conector reto 88"/>
          <p:cNvCxnSpPr/>
          <p:nvPr/>
        </p:nvCxnSpPr>
        <p:spPr>
          <a:xfrm flipV="1">
            <a:off x="799487" y="3045901"/>
            <a:ext cx="957588" cy="882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/>
          <p:nvPr/>
        </p:nvCxnSpPr>
        <p:spPr>
          <a:xfrm>
            <a:off x="1282238" y="3063555"/>
            <a:ext cx="0" cy="15005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aixaDeTexto 90"/>
          <p:cNvSpPr txBox="1"/>
          <p:nvPr/>
        </p:nvSpPr>
        <p:spPr>
          <a:xfrm>
            <a:off x="568161" y="2355669"/>
            <a:ext cx="1566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Problema identificado</a:t>
            </a:r>
          </a:p>
        </p:txBody>
      </p:sp>
      <p:cxnSp>
        <p:nvCxnSpPr>
          <p:cNvPr id="92" name="Conector reto 91"/>
          <p:cNvCxnSpPr/>
          <p:nvPr/>
        </p:nvCxnSpPr>
        <p:spPr>
          <a:xfrm flipV="1">
            <a:off x="2463935" y="2658031"/>
            <a:ext cx="957588" cy="882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to 92"/>
          <p:cNvCxnSpPr/>
          <p:nvPr/>
        </p:nvCxnSpPr>
        <p:spPr>
          <a:xfrm>
            <a:off x="2946685" y="2675684"/>
            <a:ext cx="0" cy="15005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aixaDeTexto 93"/>
          <p:cNvSpPr txBox="1"/>
          <p:nvPr/>
        </p:nvSpPr>
        <p:spPr>
          <a:xfrm>
            <a:off x="2366464" y="1978400"/>
            <a:ext cx="1606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Problema validado</a:t>
            </a:r>
          </a:p>
        </p:txBody>
      </p:sp>
      <p:cxnSp>
        <p:nvCxnSpPr>
          <p:cNvPr id="95" name="Conector reto 94"/>
          <p:cNvCxnSpPr/>
          <p:nvPr/>
        </p:nvCxnSpPr>
        <p:spPr>
          <a:xfrm flipV="1">
            <a:off x="4085900" y="2671031"/>
            <a:ext cx="957588" cy="8827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to 95"/>
          <p:cNvCxnSpPr/>
          <p:nvPr/>
        </p:nvCxnSpPr>
        <p:spPr>
          <a:xfrm>
            <a:off x="4568651" y="2688685"/>
            <a:ext cx="0" cy="150055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ixaDeTexto 96"/>
          <p:cNvSpPr txBox="1"/>
          <p:nvPr/>
        </p:nvSpPr>
        <p:spPr>
          <a:xfrm>
            <a:off x="3903927" y="1875193"/>
            <a:ext cx="16500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Solução identificada</a:t>
            </a:r>
          </a:p>
        </p:txBody>
      </p:sp>
      <p:pic>
        <p:nvPicPr>
          <p:cNvPr id="101" name="Imagem 100" descr="1483061293_thefreeforty_target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252093" y="3156504"/>
            <a:ext cx="704278" cy="785513"/>
          </a:xfrm>
          <a:prstGeom prst="rect">
            <a:avLst/>
          </a:prstGeom>
        </p:spPr>
      </p:pic>
      <p:sp>
        <p:nvSpPr>
          <p:cNvPr id="3" name="Estrela de 7 Pontas 2"/>
          <p:cNvSpPr/>
          <p:nvPr/>
        </p:nvSpPr>
        <p:spPr>
          <a:xfrm>
            <a:off x="125944" y="4955744"/>
            <a:ext cx="1545201" cy="1224339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ZERO</a:t>
            </a:r>
          </a:p>
        </p:txBody>
      </p:sp>
      <p:sp>
        <p:nvSpPr>
          <p:cNvPr id="58" name="Estrela de 7 Pontas 57"/>
          <p:cNvSpPr/>
          <p:nvPr/>
        </p:nvSpPr>
        <p:spPr>
          <a:xfrm>
            <a:off x="10410783" y="122883"/>
            <a:ext cx="1637878" cy="1451162"/>
          </a:xfrm>
          <a:prstGeom prst="star7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HERO</a:t>
            </a:r>
          </a:p>
        </p:txBody>
      </p:sp>
      <p:sp>
        <p:nvSpPr>
          <p:cNvPr id="7" name="Texto Explicativo Retangular com Cantos Arredondados 6"/>
          <p:cNvSpPr/>
          <p:nvPr/>
        </p:nvSpPr>
        <p:spPr>
          <a:xfrm>
            <a:off x="3259915" y="4389984"/>
            <a:ext cx="1288023" cy="770492"/>
          </a:xfrm>
          <a:prstGeom prst="wedgeRoundRectCallo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thinking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o Explicativo em Nuvem 8"/>
          <p:cNvSpPr/>
          <p:nvPr/>
        </p:nvSpPr>
        <p:spPr>
          <a:xfrm>
            <a:off x="1550455" y="4685770"/>
            <a:ext cx="1789036" cy="1131048"/>
          </a:xfrm>
          <a:prstGeom prst="cloudCallou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 que são startups?</a:t>
            </a:r>
          </a:p>
        </p:txBody>
      </p:sp>
      <p:sp>
        <p:nvSpPr>
          <p:cNvPr id="65" name="Texto Explicativo Retangular com Cantos Arredondados 64"/>
          <p:cNvSpPr/>
          <p:nvPr/>
        </p:nvSpPr>
        <p:spPr>
          <a:xfrm>
            <a:off x="5277398" y="5283480"/>
            <a:ext cx="1650375" cy="949333"/>
          </a:xfrm>
          <a:prstGeom prst="wedgeRoundRectCallo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Canva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Business 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Generation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6" name="Texto Explicativo em Nuvem 65"/>
          <p:cNvSpPr/>
          <p:nvPr/>
        </p:nvSpPr>
        <p:spPr>
          <a:xfrm>
            <a:off x="4944605" y="1080102"/>
            <a:ext cx="1976458" cy="1131048"/>
          </a:xfrm>
          <a:prstGeom prst="cloudCallou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Empreen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-</a:t>
            </a:r>
            <a:r>
              <a:rPr kumimoji="0" lang="pt-BR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dedorismo</a:t>
            </a: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no Brasil</a:t>
            </a:r>
          </a:p>
        </p:txBody>
      </p:sp>
      <p:sp>
        <p:nvSpPr>
          <p:cNvPr id="67" name="Texto Explicativo em Nuvem 66"/>
          <p:cNvSpPr/>
          <p:nvPr/>
        </p:nvSpPr>
        <p:spPr>
          <a:xfrm>
            <a:off x="6955941" y="869678"/>
            <a:ext cx="2291174" cy="1131048"/>
          </a:xfrm>
          <a:prstGeom prst="cloudCallou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 que é inovação?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Tipos e Graus</a:t>
            </a:r>
          </a:p>
        </p:txBody>
      </p:sp>
      <p:sp>
        <p:nvSpPr>
          <p:cNvPr id="68" name="Texto Explicativo em Nuvem 67"/>
          <p:cNvSpPr/>
          <p:nvPr/>
        </p:nvSpPr>
        <p:spPr>
          <a:xfrm>
            <a:off x="8848360" y="1510930"/>
            <a:ext cx="1889728" cy="836140"/>
          </a:xfrm>
          <a:prstGeom prst="cloudCallou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Tríplice Hélice</a:t>
            </a:r>
          </a:p>
        </p:txBody>
      </p:sp>
      <p:sp>
        <p:nvSpPr>
          <p:cNvPr id="70" name="Texto Explicativo em Nuvem 69"/>
          <p:cNvSpPr/>
          <p:nvPr/>
        </p:nvSpPr>
        <p:spPr>
          <a:xfrm>
            <a:off x="8135007" y="5474619"/>
            <a:ext cx="2329831" cy="836140"/>
          </a:xfrm>
          <a:prstGeom prst="cloudCallou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Competências</a:t>
            </a:r>
          </a:p>
        </p:txBody>
      </p:sp>
      <p:sp>
        <p:nvSpPr>
          <p:cNvPr id="72" name="Texto Explicativo Retangular com Cantos Arredondados 71"/>
          <p:cNvSpPr/>
          <p:nvPr/>
        </p:nvSpPr>
        <p:spPr>
          <a:xfrm>
            <a:off x="7448202" y="2391765"/>
            <a:ext cx="1255172" cy="842497"/>
          </a:xfrm>
          <a:prstGeom prst="wedgeRoundRectCallou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Startup enxuta</a:t>
            </a:r>
          </a:p>
        </p:txBody>
      </p:sp>
      <p:pic>
        <p:nvPicPr>
          <p:cNvPr id="5" name="Imagem 4" descr="Uma imagem contendo Ícone&#10;&#10;Descrição gerada automaticamente">
            <a:extLst>
              <a:ext uri="{FF2B5EF4-FFF2-40B4-BE49-F238E27FC236}">
                <a16:creationId xmlns:a16="http://schemas.microsoft.com/office/drawing/2014/main" id="{2EAC7CF3-50A0-C6C0-A9FB-F5846B5DA9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9831" y="6134144"/>
            <a:ext cx="933580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49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48"/>
          <p:cNvSpPr/>
          <p:nvPr/>
        </p:nvSpPr>
        <p:spPr>
          <a:xfrm>
            <a:off x="-1714815" y="528927"/>
            <a:ext cx="8824590" cy="2061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 w="28575">
                <a:noFill/>
              </a:ln>
              <a:solidFill>
                <a:srgbClr val="DFE3E5">
                  <a:lumMod val="50000"/>
                </a:srgbClr>
              </a:solidFill>
              <a:effectLst/>
              <a:uLnTx/>
              <a:uFillTx/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CaixaDeTexto 7"/>
          <p:cNvSpPr txBox="1"/>
          <p:nvPr/>
        </p:nvSpPr>
        <p:spPr>
          <a:xfrm>
            <a:off x="210820" y="2139494"/>
            <a:ext cx="11673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1" i="0" u="none" strike="noStrike" kern="1200" cap="all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Profº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Dra.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Patricia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Mari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pt-B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Matsuda</a:t>
            </a: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B2F438B-FE13-7B2A-8CE1-517F6E50A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6294838"/>
            <a:ext cx="933450" cy="52273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5B0CBB1-54B5-FD76-40D4-BD66A41C6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701" y="651808"/>
            <a:ext cx="1926166" cy="107865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BEF383A3-8C3A-73AF-866B-F2516220D6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425" y="3258392"/>
            <a:ext cx="241935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477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093">
        <p:fade/>
      </p:transition>
    </mc:Choice>
    <mc:Fallback xmlns="">
      <p:transition spd="med" advTm="21093">
        <p:fade/>
      </p:transition>
    </mc:Fallback>
  </mc:AlternateContent>
</p:sld>
</file>

<file path=ppt/theme/theme1.xml><?xml version="1.0" encoding="utf-8"?>
<a:theme xmlns:a="http://schemas.openxmlformats.org/drawingml/2006/main" name="Tema1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AF090343-9208-4D93-9D2F-A73B46246E4D}" vid="{38CFB848-2156-4FE1-8D0F-52F3576BD1AB}"/>
    </a:ext>
  </a:extLst>
</a:theme>
</file>

<file path=ppt/theme/theme2.xml><?xml version="1.0" encoding="utf-8"?>
<a:theme xmlns:a="http://schemas.openxmlformats.org/drawingml/2006/main" name="7_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690</Words>
  <Application>Microsoft Office PowerPoint</Application>
  <PresentationFormat>Widescreen</PresentationFormat>
  <Paragraphs>94</Paragraphs>
  <Slides>8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8</vt:i4>
      </vt:variant>
    </vt:vector>
  </HeadingPairs>
  <TitlesOfParts>
    <vt:vector size="20" baseType="lpstr">
      <vt:lpstr>Arial</vt:lpstr>
      <vt:lpstr>Calibri</vt:lpstr>
      <vt:lpstr>Calibri Light</vt:lpstr>
      <vt:lpstr>Century Gothic</vt:lpstr>
      <vt:lpstr>Gotham HTF</vt:lpstr>
      <vt:lpstr>Gotham HTF Light</vt:lpstr>
      <vt:lpstr>Segoe UI</vt:lpstr>
      <vt:lpstr>Symbol</vt:lpstr>
      <vt:lpstr>Wingdings</vt:lpstr>
      <vt:lpstr>Tema1</vt:lpstr>
      <vt:lpstr>7_Office Theme</vt:lpstr>
      <vt:lpstr>Office Theme</vt:lpstr>
      <vt:lpstr>Apresentação do PowerPoint</vt:lpstr>
      <vt:lpstr>Patricia Mari Matsuda  </vt:lpstr>
      <vt:lpstr>Conteúdo programático - Linha do tempo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DESAFIO: </dc:title>
  <dc:creator>Patricia Mari Matsuda</dc:creator>
  <cp:lastModifiedBy>Patrícia Mari Matsuda</cp:lastModifiedBy>
  <cp:revision>30</cp:revision>
  <cp:lastPrinted>2022-10-09T02:45:37Z</cp:lastPrinted>
  <dcterms:created xsi:type="dcterms:W3CDTF">2022-10-09T01:18:46Z</dcterms:created>
  <dcterms:modified xsi:type="dcterms:W3CDTF">2023-08-01T21:38:14Z</dcterms:modified>
</cp:coreProperties>
</file>