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73" r:id="rId1"/>
  </p:sldMasterIdLst>
  <p:notesMasterIdLst>
    <p:notesMasterId r:id="rId12"/>
  </p:notesMasterIdLst>
  <p:handoutMasterIdLst>
    <p:handoutMasterId r:id="rId13"/>
  </p:handoutMasterIdLst>
  <p:sldIdLst>
    <p:sldId id="256" r:id="rId2"/>
    <p:sldId id="333" r:id="rId3"/>
    <p:sldId id="329" r:id="rId4"/>
    <p:sldId id="331" r:id="rId5"/>
    <p:sldId id="332" r:id="rId6"/>
    <p:sldId id="328" r:id="rId7"/>
    <p:sldId id="327" r:id="rId8"/>
    <p:sldId id="324" r:id="rId9"/>
    <p:sldId id="330" r:id="rId10"/>
    <p:sldId id="294" r:id="rId11"/>
  </p:sldIdLst>
  <p:sldSz cx="9144000" cy="6858000" type="screen4x3"/>
  <p:notesSz cx="6858000" cy="9144000"/>
  <p:embeddedFontLst>
    <p:embeddedFont>
      <p:font typeface="Yanone Kaffeesatz Regular" panose="02000000000000000000" pitchFamily="2" charset="0"/>
      <p:regular r:id="rId14"/>
    </p:embeddedFont>
    <p:embeddedFont>
      <p:font typeface="Yanone Kaffeesatz Bold" panose="02000000000000000000" pitchFamily="2" charset="0"/>
      <p:bold r:id="rId15"/>
    </p:embeddedFont>
    <p:embeddedFont>
      <p:font typeface="Calibri" panose="020F0502020204030204" pitchFamily="34"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791A"/>
    <a:srgbClr val="ECA900"/>
    <a:srgbClr val="453016"/>
    <a:srgbClr val="00B0F0"/>
    <a:srgbClr val="FFCE53"/>
    <a:srgbClr val="CEC2A2"/>
    <a:srgbClr val="9FB638"/>
    <a:srgbClr val="ACAD36"/>
    <a:srgbClr val="3D3B2F"/>
    <a:srgbClr val="ACBF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1240" autoAdjust="0"/>
  </p:normalViewPr>
  <p:slideViewPr>
    <p:cSldViewPr snapToGrid="0">
      <p:cViewPr varScale="1">
        <p:scale>
          <a:sx n="70" d="100"/>
          <a:sy n="70" d="100"/>
        </p:scale>
        <p:origin x="1140" y="66"/>
      </p:cViewPr>
      <p:guideLst/>
    </p:cSldViewPr>
  </p:slideViewPr>
  <p:notesTextViewPr>
    <p:cViewPr>
      <p:scale>
        <a:sx n="1" d="1"/>
        <a:sy n="1" d="1"/>
      </p:scale>
      <p:origin x="0" y="0"/>
    </p:cViewPr>
  </p:notesTextViewPr>
  <p:notesViewPr>
    <p:cSldViewPr snapToGrid="0">
      <p:cViewPr varScale="1">
        <p:scale>
          <a:sx n="59" d="100"/>
          <a:sy n="59" d="100"/>
        </p:scale>
        <p:origin x="165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_rels/data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F60480-936F-4E4F-A6A8-5330C78BDDCB}" type="doc">
      <dgm:prSet loTypeId="urn:microsoft.com/office/officeart/2005/8/layout/hList2" loCatId="list" qsTypeId="urn:microsoft.com/office/officeart/2005/8/quickstyle/simple1" qsCatId="simple" csTypeId="urn:microsoft.com/office/officeart/2005/8/colors/accent0_2" csCatId="mainScheme" phldr="1"/>
      <dgm:spPr/>
      <dgm:t>
        <a:bodyPr/>
        <a:lstStyle/>
        <a:p>
          <a:endParaRPr lang="en-US"/>
        </a:p>
      </dgm:t>
    </dgm:pt>
    <dgm:pt modelId="{2AA94DA5-28FB-460D-A285-89E523E8D123}">
      <dgm:prSet phldrT="[Text]" custT="1"/>
      <dgm:spPr/>
      <dgm:t>
        <a:bodyPr rIns="274320" anchor="b" anchorCtr="0"/>
        <a:lstStyle/>
        <a:p>
          <a:r>
            <a:rPr lang="en-US" sz="2400" dirty="0" smtClean="0"/>
            <a:t>Agro-ecology</a:t>
          </a:r>
          <a:endParaRPr lang="en-US" sz="2400" dirty="0"/>
        </a:p>
      </dgm:t>
    </dgm:pt>
    <dgm:pt modelId="{4BF87A69-4A4F-4B46-AB9F-BB6976C47E3C}" type="parTrans" cxnId="{3B339F58-3ECC-4983-82F9-C86FC0B05ECD}">
      <dgm:prSet/>
      <dgm:spPr/>
      <dgm:t>
        <a:bodyPr/>
        <a:lstStyle/>
        <a:p>
          <a:endParaRPr lang="en-US"/>
        </a:p>
      </dgm:t>
    </dgm:pt>
    <dgm:pt modelId="{E25ABC6C-8254-4C14-AA54-B39D04863BB9}" type="sibTrans" cxnId="{3B339F58-3ECC-4983-82F9-C86FC0B05ECD}">
      <dgm:prSet/>
      <dgm:spPr/>
      <dgm:t>
        <a:bodyPr/>
        <a:lstStyle/>
        <a:p>
          <a:endParaRPr lang="en-US"/>
        </a:p>
      </dgm:t>
    </dgm:pt>
    <dgm:pt modelId="{2C4CA64F-0B73-4221-B55E-2F8A84A4DB26}">
      <dgm:prSet phldrT="[Text]" custT="1"/>
      <dgm:spPr/>
      <dgm:t>
        <a:bodyPr lIns="182880" tIns="365760"/>
        <a:lstStyle/>
        <a:p>
          <a:r>
            <a:rPr lang="en-US" sz="1800" dirty="0" smtClean="0">
              <a:solidFill>
                <a:srgbClr val="42791A"/>
              </a:solidFill>
            </a:rPr>
            <a:t>Climate</a:t>
          </a:r>
          <a:endParaRPr lang="en-US" sz="1800" dirty="0">
            <a:solidFill>
              <a:srgbClr val="42791A"/>
            </a:solidFill>
          </a:endParaRPr>
        </a:p>
      </dgm:t>
    </dgm:pt>
    <dgm:pt modelId="{94D7BB1F-EB54-4195-9F52-5F33C56423AF}" type="parTrans" cxnId="{85EF0BBE-D828-4267-8FC3-A2B0B8F1C980}">
      <dgm:prSet/>
      <dgm:spPr/>
      <dgm:t>
        <a:bodyPr/>
        <a:lstStyle/>
        <a:p>
          <a:endParaRPr lang="en-US"/>
        </a:p>
      </dgm:t>
    </dgm:pt>
    <dgm:pt modelId="{35545790-23E0-4D2B-8B4B-2306BDB1D4E2}" type="sibTrans" cxnId="{85EF0BBE-D828-4267-8FC3-A2B0B8F1C980}">
      <dgm:prSet/>
      <dgm:spPr/>
      <dgm:t>
        <a:bodyPr/>
        <a:lstStyle/>
        <a:p>
          <a:endParaRPr lang="en-US"/>
        </a:p>
      </dgm:t>
    </dgm:pt>
    <dgm:pt modelId="{3E547DFE-AF0F-480A-B71A-52780917B36A}">
      <dgm:prSet phldrT="[Text]" custT="1"/>
      <dgm:spPr/>
      <dgm:t>
        <a:bodyPr rIns="365760" anchor="b" anchorCtr="0"/>
        <a:lstStyle/>
        <a:p>
          <a:r>
            <a:rPr lang="en-US" sz="2400" dirty="0" smtClean="0"/>
            <a:t>Demography</a:t>
          </a:r>
          <a:endParaRPr lang="en-US" sz="2400" dirty="0"/>
        </a:p>
      </dgm:t>
    </dgm:pt>
    <dgm:pt modelId="{31E8C4F9-F1E8-4745-96F2-EF7CC69266DF}" type="parTrans" cxnId="{40977A0F-9471-4134-A2F1-7F8CFD61FB21}">
      <dgm:prSet/>
      <dgm:spPr/>
      <dgm:t>
        <a:bodyPr/>
        <a:lstStyle/>
        <a:p>
          <a:endParaRPr lang="en-US"/>
        </a:p>
      </dgm:t>
    </dgm:pt>
    <dgm:pt modelId="{1EA959A1-EC05-4FB3-B296-342FC7FC6693}" type="sibTrans" cxnId="{40977A0F-9471-4134-A2F1-7F8CFD61FB21}">
      <dgm:prSet/>
      <dgm:spPr/>
      <dgm:t>
        <a:bodyPr/>
        <a:lstStyle/>
        <a:p>
          <a:endParaRPr lang="en-US"/>
        </a:p>
      </dgm:t>
    </dgm:pt>
    <dgm:pt modelId="{F2E25EBC-1B90-4BC7-A8DB-EFC163C167D2}">
      <dgm:prSet phldrT="[Text]" custT="1"/>
      <dgm:spPr/>
      <dgm:t>
        <a:bodyPr lIns="182880" tIns="365760"/>
        <a:lstStyle/>
        <a:p>
          <a:r>
            <a:rPr lang="en-US" sz="1800" dirty="0" smtClean="0">
              <a:solidFill>
                <a:srgbClr val="42791A"/>
              </a:solidFill>
              <a:effectLst/>
            </a:rPr>
            <a:t>Population</a:t>
          </a:r>
          <a:endParaRPr lang="en-US" sz="1800" dirty="0">
            <a:solidFill>
              <a:srgbClr val="42791A"/>
            </a:solidFill>
            <a:effectLst/>
          </a:endParaRPr>
        </a:p>
      </dgm:t>
    </dgm:pt>
    <dgm:pt modelId="{61CE9F69-212E-486E-97FF-69E782AAC13D}" type="parTrans" cxnId="{8A85F1CB-73E1-4AF5-B4D3-BFB2DA5134A1}">
      <dgm:prSet/>
      <dgm:spPr/>
      <dgm:t>
        <a:bodyPr/>
        <a:lstStyle/>
        <a:p>
          <a:endParaRPr lang="en-US"/>
        </a:p>
      </dgm:t>
    </dgm:pt>
    <dgm:pt modelId="{B9008F7D-5A3B-4944-BA42-2292C5055265}" type="sibTrans" cxnId="{8A85F1CB-73E1-4AF5-B4D3-BFB2DA5134A1}">
      <dgm:prSet/>
      <dgm:spPr/>
      <dgm:t>
        <a:bodyPr/>
        <a:lstStyle/>
        <a:p>
          <a:endParaRPr lang="en-US"/>
        </a:p>
      </dgm:t>
    </dgm:pt>
    <dgm:pt modelId="{7B897406-9750-4E32-9B95-4DA7115234B6}">
      <dgm:prSet phldrT="[Text]" custT="1"/>
      <dgm:spPr/>
      <dgm:t>
        <a:bodyPr lIns="182880" tIns="365760"/>
        <a:lstStyle/>
        <a:p>
          <a:r>
            <a:rPr lang="en-US" sz="1800" dirty="0" smtClean="0">
              <a:solidFill>
                <a:srgbClr val="42791A"/>
              </a:solidFill>
            </a:rPr>
            <a:t>Elevation</a:t>
          </a:r>
          <a:endParaRPr lang="en-US" sz="1800" dirty="0">
            <a:solidFill>
              <a:srgbClr val="42791A"/>
            </a:solidFill>
          </a:endParaRPr>
        </a:p>
      </dgm:t>
    </dgm:pt>
    <dgm:pt modelId="{36B54D47-D42A-4FF0-AEE3-85DA68AF846E}" type="parTrans" cxnId="{22E50838-30C5-4409-853C-718091EFBFCC}">
      <dgm:prSet/>
      <dgm:spPr/>
      <dgm:t>
        <a:bodyPr/>
        <a:lstStyle/>
        <a:p>
          <a:endParaRPr lang="en-US"/>
        </a:p>
      </dgm:t>
    </dgm:pt>
    <dgm:pt modelId="{C12A8074-42CE-4D0B-BA86-8378FBBC5892}" type="sibTrans" cxnId="{22E50838-30C5-4409-853C-718091EFBFCC}">
      <dgm:prSet/>
      <dgm:spPr/>
      <dgm:t>
        <a:bodyPr/>
        <a:lstStyle/>
        <a:p>
          <a:endParaRPr lang="en-US"/>
        </a:p>
      </dgm:t>
    </dgm:pt>
    <dgm:pt modelId="{1E99E2D4-B837-4BCE-B697-C016468D33A0}">
      <dgm:prSet phldrT="[Text]" custT="1"/>
      <dgm:spPr/>
      <dgm:t>
        <a:bodyPr lIns="182880" tIns="365760"/>
        <a:lstStyle/>
        <a:p>
          <a:r>
            <a:rPr lang="en-US" sz="1800" dirty="0" smtClean="0">
              <a:solidFill>
                <a:srgbClr val="42791A"/>
              </a:solidFill>
            </a:rPr>
            <a:t>Land cover and use</a:t>
          </a:r>
          <a:endParaRPr lang="en-US" sz="1800" dirty="0">
            <a:solidFill>
              <a:srgbClr val="42791A"/>
            </a:solidFill>
          </a:endParaRPr>
        </a:p>
      </dgm:t>
    </dgm:pt>
    <dgm:pt modelId="{5225352A-3F16-42C6-A205-512C97A6BF8C}" type="parTrans" cxnId="{5F504DA0-2088-4D64-BBE9-D81DBFD81E8A}">
      <dgm:prSet/>
      <dgm:spPr/>
      <dgm:t>
        <a:bodyPr/>
        <a:lstStyle/>
        <a:p>
          <a:endParaRPr lang="en-US"/>
        </a:p>
      </dgm:t>
    </dgm:pt>
    <dgm:pt modelId="{C5A1B8EF-FDCA-43E7-B317-05E7A8ADD957}" type="sibTrans" cxnId="{5F504DA0-2088-4D64-BBE9-D81DBFD81E8A}">
      <dgm:prSet/>
      <dgm:spPr/>
      <dgm:t>
        <a:bodyPr/>
        <a:lstStyle/>
        <a:p>
          <a:endParaRPr lang="en-US"/>
        </a:p>
      </dgm:t>
    </dgm:pt>
    <dgm:pt modelId="{C4E173D5-AAB2-422C-B0B7-F406D3787ECD}">
      <dgm:prSet phldrT="[Text]" custT="1"/>
      <dgm:spPr/>
      <dgm:t>
        <a:bodyPr lIns="182880" tIns="365760"/>
        <a:lstStyle/>
        <a:p>
          <a:r>
            <a:rPr lang="en-US" sz="1800" dirty="0" smtClean="0">
              <a:solidFill>
                <a:srgbClr val="42791A"/>
              </a:solidFill>
            </a:rPr>
            <a:t>Agro-ecological domains</a:t>
          </a:r>
          <a:endParaRPr lang="en-US" sz="1800" dirty="0">
            <a:solidFill>
              <a:srgbClr val="42791A"/>
            </a:solidFill>
          </a:endParaRPr>
        </a:p>
      </dgm:t>
    </dgm:pt>
    <dgm:pt modelId="{F6493D9B-A29D-4986-8B0D-3715B9678365}" type="parTrans" cxnId="{519BFF09-6675-40AD-BD04-7C829273293E}">
      <dgm:prSet/>
      <dgm:spPr/>
      <dgm:t>
        <a:bodyPr/>
        <a:lstStyle/>
        <a:p>
          <a:endParaRPr lang="en-US"/>
        </a:p>
      </dgm:t>
    </dgm:pt>
    <dgm:pt modelId="{F441A054-9719-4B18-9BE8-55EF1AF33F4E}" type="sibTrans" cxnId="{519BFF09-6675-40AD-BD04-7C829273293E}">
      <dgm:prSet/>
      <dgm:spPr/>
      <dgm:t>
        <a:bodyPr/>
        <a:lstStyle/>
        <a:p>
          <a:endParaRPr lang="en-US"/>
        </a:p>
      </dgm:t>
    </dgm:pt>
    <dgm:pt modelId="{4A69E724-09FD-44D0-8E38-D54D62C42C34}">
      <dgm:prSet phldrT="[Text]" custT="1"/>
      <dgm:spPr/>
      <dgm:t>
        <a:bodyPr lIns="182880" tIns="365760"/>
        <a:lstStyle/>
        <a:p>
          <a:r>
            <a:rPr lang="en-US" sz="1800" dirty="0" smtClean="0">
              <a:solidFill>
                <a:srgbClr val="42791A"/>
              </a:solidFill>
              <a:effectLst/>
            </a:rPr>
            <a:t>Income sources and poverty</a:t>
          </a:r>
          <a:endParaRPr lang="en-US" sz="1800" dirty="0">
            <a:solidFill>
              <a:srgbClr val="42791A"/>
            </a:solidFill>
            <a:effectLst/>
          </a:endParaRPr>
        </a:p>
      </dgm:t>
    </dgm:pt>
    <dgm:pt modelId="{4AAB05E2-E71F-4059-A31B-8A361F06F60F}" type="parTrans" cxnId="{B9C3047C-8481-4EA1-AE2F-B0E64A00AD61}">
      <dgm:prSet/>
      <dgm:spPr/>
      <dgm:t>
        <a:bodyPr/>
        <a:lstStyle/>
        <a:p>
          <a:endParaRPr lang="en-US"/>
        </a:p>
      </dgm:t>
    </dgm:pt>
    <dgm:pt modelId="{4D9BC296-90A3-4E4A-9B74-A9D0ED69A9C7}" type="sibTrans" cxnId="{B9C3047C-8481-4EA1-AE2F-B0E64A00AD61}">
      <dgm:prSet/>
      <dgm:spPr/>
      <dgm:t>
        <a:bodyPr/>
        <a:lstStyle/>
        <a:p>
          <a:endParaRPr lang="en-US"/>
        </a:p>
      </dgm:t>
    </dgm:pt>
    <dgm:pt modelId="{2C1AD7DF-8066-4B9A-A664-AB6B9CDF97F9}">
      <dgm:prSet phldrT="[Text]" custT="1"/>
      <dgm:spPr/>
      <dgm:t>
        <a:bodyPr lIns="182880" tIns="365760"/>
        <a:lstStyle/>
        <a:p>
          <a:r>
            <a:rPr lang="en-US" sz="1800" dirty="0" smtClean="0">
              <a:solidFill>
                <a:srgbClr val="42791A"/>
              </a:solidFill>
              <a:effectLst/>
            </a:rPr>
            <a:t>Health and Nutrition</a:t>
          </a:r>
          <a:endParaRPr lang="en-US" sz="1800" dirty="0">
            <a:solidFill>
              <a:srgbClr val="42791A"/>
            </a:solidFill>
            <a:effectLst/>
          </a:endParaRPr>
        </a:p>
      </dgm:t>
    </dgm:pt>
    <dgm:pt modelId="{D2BA2B1D-5E98-4A21-B431-709DCB818327}" type="parTrans" cxnId="{84F3DE8A-CDE9-403D-B594-0A25228D6D9D}">
      <dgm:prSet/>
      <dgm:spPr/>
      <dgm:t>
        <a:bodyPr/>
        <a:lstStyle/>
        <a:p>
          <a:endParaRPr lang="en-US"/>
        </a:p>
      </dgm:t>
    </dgm:pt>
    <dgm:pt modelId="{CE9B75F9-F5F5-41A2-A4B0-73BEE4C580FE}" type="sibTrans" cxnId="{84F3DE8A-CDE9-403D-B594-0A25228D6D9D}">
      <dgm:prSet/>
      <dgm:spPr/>
      <dgm:t>
        <a:bodyPr/>
        <a:lstStyle/>
        <a:p>
          <a:endParaRPr lang="en-US"/>
        </a:p>
      </dgm:t>
    </dgm:pt>
    <dgm:pt modelId="{86D8D07A-5343-42FF-8C15-A2C57FB59E15}">
      <dgm:prSet phldrT="[Text]" custT="1"/>
      <dgm:spPr/>
      <dgm:t>
        <a:bodyPr lIns="182880" tIns="365760"/>
        <a:lstStyle/>
        <a:p>
          <a:r>
            <a:rPr lang="en-US" sz="1800" dirty="0" smtClean="0">
              <a:solidFill>
                <a:srgbClr val="42791A"/>
              </a:solidFill>
            </a:rPr>
            <a:t>Soil resources</a:t>
          </a:r>
          <a:endParaRPr lang="en-US" sz="1800" dirty="0">
            <a:solidFill>
              <a:srgbClr val="42791A"/>
            </a:solidFill>
          </a:endParaRPr>
        </a:p>
      </dgm:t>
    </dgm:pt>
    <dgm:pt modelId="{319AC8F5-3382-40C6-A06E-4D7FF92B8F2D}" type="parTrans" cxnId="{B5657E08-8215-44B4-81A6-E3F77BCDBB4E}">
      <dgm:prSet/>
      <dgm:spPr/>
      <dgm:t>
        <a:bodyPr/>
        <a:lstStyle/>
        <a:p>
          <a:endParaRPr lang="en-US"/>
        </a:p>
      </dgm:t>
    </dgm:pt>
    <dgm:pt modelId="{10C9B9CC-19D3-40D7-9F15-F41F6F4C9B14}" type="sibTrans" cxnId="{B5657E08-8215-44B4-81A6-E3F77BCDBB4E}">
      <dgm:prSet/>
      <dgm:spPr/>
      <dgm:t>
        <a:bodyPr/>
        <a:lstStyle/>
        <a:p>
          <a:endParaRPr lang="en-US"/>
        </a:p>
      </dgm:t>
    </dgm:pt>
    <dgm:pt modelId="{7A5575E6-66CF-4EAD-AA85-B1A11D69B7B7}" type="pres">
      <dgm:prSet presAssocID="{63F60480-936F-4E4F-A6A8-5330C78BDDCB}" presName="linearFlow" presStyleCnt="0">
        <dgm:presLayoutVars>
          <dgm:dir/>
          <dgm:animLvl val="lvl"/>
          <dgm:resizeHandles/>
        </dgm:presLayoutVars>
      </dgm:prSet>
      <dgm:spPr/>
      <dgm:t>
        <a:bodyPr/>
        <a:lstStyle/>
        <a:p>
          <a:endParaRPr lang="en-US"/>
        </a:p>
      </dgm:t>
    </dgm:pt>
    <dgm:pt modelId="{84548C46-6DE7-4390-94BB-8579B323698A}" type="pres">
      <dgm:prSet presAssocID="{2AA94DA5-28FB-460D-A285-89E523E8D123}" presName="compositeNode" presStyleCnt="0">
        <dgm:presLayoutVars>
          <dgm:bulletEnabled val="1"/>
        </dgm:presLayoutVars>
      </dgm:prSet>
      <dgm:spPr/>
      <dgm:t>
        <a:bodyPr/>
        <a:lstStyle/>
        <a:p>
          <a:endParaRPr lang="en-US"/>
        </a:p>
      </dgm:t>
    </dgm:pt>
    <dgm:pt modelId="{8EBB2C4E-6EF1-445C-8673-BB824A27A244}" type="pres">
      <dgm:prSet presAssocID="{2AA94DA5-28FB-460D-A285-89E523E8D123}" presName="image" presStyleLbl="fgImgPlace1" presStyleIdx="0" presStyleCnt="2" custLinFactNeighborX="3464"/>
      <dgm:spPr>
        <a:blipFill>
          <a:blip xmlns:r="http://schemas.openxmlformats.org/officeDocument/2006/relationships" r:embed="rId1">
            <a:duotone>
              <a:schemeClr val="dk2">
                <a:hueOff val="0"/>
                <a:satOff val="0"/>
                <a:lumOff val="0"/>
                <a:alphaOff val="0"/>
                <a:shade val="20000"/>
                <a:satMod val="200000"/>
              </a:schemeClr>
              <a:schemeClr val="dk2">
                <a:hueOff val="0"/>
                <a:satOff val="0"/>
                <a:lumOff val="0"/>
                <a:alphaOff val="0"/>
                <a:tint val="12000"/>
                <a:satMod val="190000"/>
              </a:schemeClr>
            </a:duotone>
          </a:blip>
          <a:srcRect/>
          <a:stretch>
            <a:fillRect/>
          </a:stretch>
        </a:blipFill>
      </dgm:spPr>
      <dgm:t>
        <a:bodyPr/>
        <a:lstStyle/>
        <a:p>
          <a:endParaRPr lang="en-US"/>
        </a:p>
      </dgm:t>
    </dgm:pt>
    <dgm:pt modelId="{DDC9DA92-69B5-4138-9A1D-99BF47EC17CE}" type="pres">
      <dgm:prSet presAssocID="{2AA94DA5-28FB-460D-A285-89E523E8D123}" presName="childNode" presStyleLbl="node1" presStyleIdx="0" presStyleCnt="2" custScaleX="101770" custScaleY="111256" custLinFactNeighborX="1392">
        <dgm:presLayoutVars>
          <dgm:bulletEnabled val="1"/>
        </dgm:presLayoutVars>
      </dgm:prSet>
      <dgm:spPr/>
      <dgm:t>
        <a:bodyPr/>
        <a:lstStyle/>
        <a:p>
          <a:endParaRPr lang="en-US"/>
        </a:p>
      </dgm:t>
    </dgm:pt>
    <dgm:pt modelId="{C0D1D894-0723-4167-A224-7370202916B1}" type="pres">
      <dgm:prSet presAssocID="{2AA94DA5-28FB-460D-A285-89E523E8D123}" presName="parentNode" presStyleLbl="revTx" presStyleIdx="0" presStyleCnt="2" custScaleX="108364" custScaleY="87191" custLinFactNeighborX="-4748">
        <dgm:presLayoutVars>
          <dgm:chMax val="0"/>
          <dgm:bulletEnabled val="1"/>
        </dgm:presLayoutVars>
      </dgm:prSet>
      <dgm:spPr/>
      <dgm:t>
        <a:bodyPr/>
        <a:lstStyle/>
        <a:p>
          <a:endParaRPr lang="en-US"/>
        </a:p>
      </dgm:t>
    </dgm:pt>
    <dgm:pt modelId="{0A78DF89-AC6D-49CF-8582-6D068E715292}" type="pres">
      <dgm:prSet presAssocID="{E25ABC6C-8254-4C14-AA54-B39D04863BB9}" presName="sibTrans" presStyleCnt="0"/>
      <dgm:spPr/>
      <dgm:t>
        <a:bodyPr/>
        <a:lstStyle/>
        <a:p>
          <a:endParaRPr lang="en-US"/>
        </a:p>
      </dgm:t>
    </dgm:pt>
    <dgm:pt modelId="{58EBE7AB-6E69-474E-B2B9-F9353B146252}" type="pres">
      <dgm:prSet presAssocID="{3E547DFE-AF0F-480A-B71A-52780917B36A}" presName="compositeNode" presStyleCnt="0">
        <dgm:presLayoutVars>
          <dgm:bulletEnabled val="1"/>
        </dgm:presLayoutVars>
      </dgm:prSet>
      <dgm:spPr/>
      <dgm:t>
        <a:bodyPr/>
        <a:lstStyle/>
        <a:p>
          <a:endParaRPr lang="en-US"/>
        </a:p>
      </dgm:t>
    </dgm:pt>
    <dgm:pt modelId="{DDDBC2E5-D839-4928-83A5-AE11FC9FF476}" type="pres">
      <dgm:prSet presAssocID="{3E547DFE-AF0F-480A-B71A-52780917B36A}" presName="image" presStyleLbl="fgImgPlace1" presStyleIdx="1" presStyleCnt="2"/>
      <dgm:spPr>
        <a:blipFill>
          <a:blip xmlns:r="http://schemas.openxmlformats.org/officeDocument/2006/relationships" r:embed="rId2" cstate="print">
            <a:duotone>
              <a:schemeClr val="dk2">
                <a:hueOff val="0"/>
                <a:satOff val="0"/>
                <a:lumOff val="0"/>
                <a:alphaOff val="0"/>
                <a:shade val="20000"/>
                <a:satMod val="200000"/>
              </a:schemeClr>
              <a:schemeClr val="dk2">
                <a:hueOff val="0"/>
                <a:satOff val="0"/>
                <a:lumOff val="0"/>
                <a:alphaOff val="0"/>
                <a:tint val="12000"/>
                <a:satMod val="190000"/>
              </a:schemeClr>
            </a:duotone>
            <a:extLst>
              <a:ext uri="{28A0092B-C50C-407E-A947-70E740481C1C}">
                <a14:useLocalDpi xmlns:a14="http://schemas.microsoft.com/office/drawing/2010/main" val="0"/>
              </a:ext>
            </a:extLst>
          </a:blip>
          <a:srcRect/>
          <a:stretch>
            <a:fillRect l="-58000" r="-58000"/>
          </a:stretch>
        </a:blipFill>
      </dgm:spPr>
      <dgm:t>
        <a:bodyPr/>
        <a:lstStyle/>
        <a:p>
          <a:endParaRPr lang="en-US"/>
        </a:p>
      </dgm:t>
    </dgm:pt>
    <dgm:pt modelId="{024A3A43-A5CF-4C51-9044-65BD72359A2C}" type="pres">
      <dgm:prSet presAssocID="{3E547DFE-AF0F-480A-B71A-52780917B36A}" presName="childNode" presStyleLbl="node1" presStyleIdx="1" presStyleCnt="2">
        <dgm:presLayoutVars>
          <dgm:bulletEnabled val="1"/>
        </dgm:presLayoutVars>
      </dgm:prSet>
      <dgm:spPr/>
      <dgm:t>
        <a:bodyPr/>
        <a:lstStyle/>
        <a:p>
          <a:endParaRPr lang="en-US"/>
        </a:p>
      </dgm:t>
    </dgm:pt>
    <dgm:pt modelId="{915396D8-AFE2-4F3A-9215-C25AD8131C0D}" type="pres">
      <dgm:prSet presAssocID="{3E547DFE-AF0F-480A-B71A-52780917B36A}" presName="parentNode" presStyleLbl="revTx" presStyleIdx="1" presStyleCnt="2" custScaleX="127716" custLinFactNeighborX="-21466">
        <dgm:presLayoutVars>
          <dgm:chMax val="0"/>
          <dgm:bulletEnabled val="1"/>
        </dgm:presLayoutVars>
      </dgm:prSet>
      <dgm:spPr/>
      <dgm:t>
        <a:bodyPr/>
        <a:lstStyle/>
        <a:p>
          <a:endParaRPr lang="en-US"/>
        </a:p>
      </dgm:t>
    </dgm:pt>
  </dgm:ptLst>
  <dgm:cxnLst>
    <dgm:cxn modelId="{8A85F1CB-73E1-4AF5-B4D3-BFB2DA5134A1}" srcId="{3E547DFE-AF0F-480A-B71A-52780917B36A}" destId="{F2E25EBC-1B90-4BC7-A8DB-EFC163C167D2}" srcOrd="0" destOrd="0" parTransId="{61CE9F69-212E-486E-97FF-69E782AAC13D}" sibTransId="{B9008F7D-5A3B-4944-BA42-2292C5055265}"/>
    <dgm:cxn modelId="{22E50838-30C5-4409-853C-718091EFBFCC}" srcId="{2AA94DA5-28FB-460D-A285-89E523E8D123}" destId="{7B897406-9750-4E32-9B95-4DA7115234B6}" srcOrd="1" destOrd="0" parTransId="{36B54D47-D42A-4FF0-AEE3-85DA68AF846E}" sibTransId="{C12A8074-42CE-4D0B-BA86-8378FBBC5892}"/>
    <dgm:cxn modelId="{40977A0F-9471-4134-A2F1-7F8CFD61FB21}" srcId="{63F60480-936F-4E4F-A6A8-5330C78BDDCB}" destId="{3E547DFE-AF0F-480A-B71A-52780917B36A}" srcOrd="1" destOrd="0" parTransId="{31E8C4F9-F1E8-4745-96F2-EF7CC69266DF}" sibTransId="{1EA959A1-EC05-4FB3-B296-342FC7FC6693}"/>
    <dgm:cxn modelId="{B9C3047C-8481-4EA1-AE2F-B0E64A00AD61}" srcId="{3E547DFE-AF0F-480A-B71A-52780917B36A}" destId="{4A69E724-09FD-44D0-8E38-D54D62C42C34}" srcOrd="1" destOrd="0" parTransId="{4AAB05E2-E71F-4059-A31B-8A361F06F60F}" sibTransId="{4D9BC296-90A3-4E4A-9B74-A9D0ED69A9C7}"/>
    <dgm:cxn modelId="{3B339F58-3ECC-4983-82F9-C86FC0B05ECD}" srcId="{63F60480-936F-4E4F-A6A8-5330C78BDDCB}" destId="{2AA94DA5-28FB-460D-A285-89E523E8D123}" srcOrd="0" destOrd="0" parTransId="{4BF87A69-4A4F-4B46-AB9F-BB6976C47E3C}" sibTransId="{E25ABC6C-8254-4C14-AA54-B39D04863BB9}"/>
    <dgm:cxn modelId="{08202D33-400D-4E63-8578-E97AE9006E08}" type="presOf" srcId="{2AA94DA5-28FB-460D-A285-89E523E8D123}" destId="{C0D1D894-0723-4167-A224-7370202916B1}" srcOrd="0" destOrd="0" presId="urn:microsoft.com/office/officeart/2005/8/layout/hList2"/>
    <dgm:cxn modelId="{BCC137B7-546E-42D3-8C0E-4447A2D65963}" type="presOf" srcId="{2C4CA64F-0B73-4221-B55E-2F8A84A4DB26}" destId="{DDC9DA92-69B5-4138-9A1D-99BF47EC17CE}" srcOrd="0" destOrd="0" presId="urn:microsoft.com/office/officeart/2005/8/layout/hList2"/>
    <dgm:cxn modelId="{4CE42580-D134-478B-AEF7-6822CB7ED42C}" type="presOf" srcId="{7B897406-9750-4E32-9B95-4DA7115234B6}" destId="{DDC9DA92-69B5-4138-9A1D-99BF47EC17CE}" srcOrd="0" destOrd="1" presId="urn:microsoft.com/office/officeart/2005/8/layout/hList2"/>
    <dgm:cxn modelId="{93BE2043-78BE-4DE8-B1B2-65230EB51014}" type="presOf" srcId="{4A69E724-09FD-44D0-8E38-D54D62C42C34}" destId="{024A3A43-A5CF-4C51-9044-65BD72359A2C}" srcOrd="0" destOrd="1" presId="urn:microsoft.com/office/officeart/2005/8/layout/hList2"/>
    <dgm:cxn modelId="{D70BD284-B8B6-4ABD-9B99-5139281AE0DD}" type="presOf" srcId="{3E547DFE-AF0F-480A-B71A-52780917B36A}" destId="{915396D8-AFE2-4F3A-9215-C25AD8131C0D}" srcOrd="0" destOrd="0" presId="urn:microsoft.com/office/officeart/2005/8/layout/hList2"/>
    <dgm:cxn modelId="{64DC1DF7-E0D0-42FB-A7FE-A6F98B76D0F4}" type="presOf" srcId="{1E99E2D4-B837-4BCE-B697-C016468D33A0}" destId="{DDC9DA92-69B5-4138-9A1D-99BF47EC17CE}" srcOrd="0" destOrd="2" presId="urn:microsoft.com/office/officeart/2005/8/layout/hList2"/>
    <dgm:cxn modelId="{B5657E08-8215-44B4-81A6-E3F77BCDBB4E}" srcId="{2AA94DA5-28FB-460D-A285-89E523E8D123}" destId="{86D8D07A-5343-42FF-8C15-A2C57FB59E15}" srcOrd="4" destOrd="0" parTransId="{319AC8F5-3382-40C6-A06E-4D7FF92B8F2D}" sibTransId="{10C9B9CC-19D3-40D7-9F15-F41F6F4C9B14}"/>
    <dgm:cxn modelId="{5F504DA0-2088-4D64-BBE9-D81DBFD81E8A}" srcId="{2AA94DA5-28FB-460D-A285-89E523E8D123}" destId="{1E99E2D4-B837-4BCE-B697-C016468D33A0}" srcOrd="2" destOrd="0" parTransId="{5225352A-3F16-42C6-A205-512C97A6BF8C}" sibTransId="{C5A1B8EF-FDCA-43E7-B317-05E7A8ADD957}"/>
    <dgm:cxn modelId="{85EF0BBE-D828-4267-8FC3-A2B0B8F1C980}" srcId="{2AA94DA5-28FB-460D-A285-89E523E8D123}" destId="{2C4CA64F-0B73-4221-B55E-2F8A84A4DB26}" srcOrd="0" destOrd="0" parTransId="{94D7BB1F-EB54-4195-9F52-5F33C56423AF}" sibTransId="{35545790-23E0-4D2B-8B4B-2306BDB1D4E2}"/>
    <dgm:cxn modelId="{519BFF09-6675-40AD-BD04-7C829273293E}" srcId="{2AA94DA5-28FB-460D-A285-89E523E8D123}" destId="{C4E173D5-AAB2-422C-B0B7-F406D3787ECD}" srcOrd="3" destOrd="0" parTransId="{F6493D9B-A29D-4986-8B0D-3715B9678365}" sibTransId="{F441A054-9719-4B18-9BE8-55EF1AF33F4E}"/>
    <dgm:cxn modelId="{84F3DE8A-CDE9-403D-B594-0A25228D6D9D}" srcId="{3E547DFE-AF0F-480A-B71A-52780917B36A}" destId="{2C1AD7DF-8066-4B9A-A664-AB6B9CDF97F9}" srcOrd="2" destOrd="0" parTransId="{D2BA2B1D-5E98-4A21-B431-709DCB818327}" sibTransId="{CE9B75F9-F5F5-41A2-A4B0-73BEE4C580FE}"/>
    <dgm:cxn modelId="{00F209EB-148B-4607-99FE-266928C1D8E1}" type="presOf" srcId="{2C1AD7DF-8066-4B9A-A664-AB6B9CDF97F9}" destId="{024A3A43-A5CF-4C51-9044-65BD72359A2C}" srcOrd="0" destOrd="2" presId="urn:microsoft.com/office/officeart/2005/8/layout/hList2"/>
    <dgm:cxn modelId="{4924CFD4-398F-48E9-9C66-D7F04DDB8454}" type="presOf" srcId="{F2E25EBC-1B90-4BC7-A8DB-EFC163C167D2}" destId="{024A3A43-A5CF-4C51-9044-65BD72359A2C}" srcOrd="0" destOrd="0" presId="urn:microsoft.com/office/officeart/2005/8/layout/hList2"/>
    <dgm:cxn modelId="{F1AEA9EB-28DC-46F2-B329-2795185ED81A}" type="presOf" srcId="{63F60480-936F-4E4F-A6A8-5330C78BDDCB}" destId="{7A5575E6-66CF-4EAD-AA85-B1A11D69B7B7}" srcOrd="0" destOrd="0" presId="urn:microsoft.com/office/officeart/2005/8/layout/hList2"/>
    <dgm:cxn modelId="{A33C71B4-786B-4F47-83C4-C7E13C01B6E7}" type="presOf" srcId="{C4E173D5-AAB2-422C-B0B7-F406D3787ECD}" destId="{DDC9DA92-69B5-4138-9A1D-99BF47EC17CE}" srcOrd="0" destOrd="3" presId="urn:microsoft.com/office/officeart/2005/8/layout/hList2"/>
    <dgm:cxn modelId="{463EEC38-2A48-4636-827E-5831C407C86F}" type="presOf" srcId="{86D8D07A-5343-42FF-8C15-A2C57FB59E15}" destId="{DDC9DA92-69B5-4138-9A1D-99BF47EC17CE}" srcOrd="0" destOrd="4" presId="urn:microsoft.com/office/officeart/2005/8/layout/hList2"/>
    <dgm:cxn modelId="{B5633C3B-B226-4A42-9370-1CCA9171A5C5}" type="presParOf" srcId="{7A5575E6-66CF-4EAD-AA85-B1A11D69B7B7}" destId="{84548C46-6DE7-4390-94BB-8579B323698A}" srcOrd="0" destOrd="0" presId="urn:microsoft.com/office/officeart/2005/8/layout/hList2"/>
    <dgm:cxn modelId="{91B17DCE-4054-4E5C-A374-CBBB2B6F65AC}" type="presParOf" srcId="{84548C46-6DE7-4390-94BB-8579B323698A}" destId="{8EBB2C4E-6EF1-445C-8673-BB824A27A244}" srcOrd="0" destOrd="0" presId="urn:microsoft.com/office/officeart/2005/8/layout/hList2"/>
    <dgm:cxn modelId="{2180BCDF-5DEA-42AA-A632-E802205B76B3}" type="presParOf" srcId="{84548C46-6DE7-4390-94BB-8579B323698A}" destId="{DDC9DA92-69B5-4138-9A1D-99BF47EC17CE}" srcOrd="1" destOrd="0" presId="urn:microsoft.com/office/officeart/2005/8/layout/hList2"/>
    <dgm:cxn modelId="{170E9329-A16E-4F54-8182-DDE95FA71F75}" type="presParOf" srcId="{84548C46-6DE7-4390-94BB-8579B323698A}" destId="{C0D1D894-0723-4167-A224-7370202916B1}" srcOrd="2" destOrd="0" presId="urn:microsoft.com/office/officeart/2005/8/layout/hList2"/>
    <dgm:cxn modelId="{846AEF49-2B18-4DC9-8934-81B6DFC5EC14}" type="presParOf" srcId="{7A5575E6-66CF-4EAD-AA85-B1A11D69B7B7}" destId="{0A78DF89-AC6D-49CF-8582-6D068E715292}" srcOrd="1" destOrd="0" presId="urn:microsoft.com/office/officeart/2005/8/layout/hList2"/>
    <dgm:cxn modelId="{693F94E8-1B44-4199-9CBF-D1F2DB391A02}" type="presParOf" srcId="{7A5575E6-66CF-4EAD-AA85-B1A11D69B7B7}" destId="{58EBE7AB-6E69-474E-B2B9-F9353B146252}" srcOrd="2" destOrd="0" presId="urn:microsoft.com/office/officeart/2005/8/layout/hList2"/>
    <dgm:cxn modelId="{E50FDD95-FE6C-4B72-BE22-B3E3C2463C8A}" type="presParOf" srcId="{58EBE7AB-6E69-474E-B2B9-F9353B146252}" destId="{DDDBC2E5-D839-4928-83A5-AE11FC9FF476}" srcOrd="0" destOrd="0" presId="urn:microsoft.com/office/officeart/2005/8/layout/hList2"/>
    <dgm:cxn modelId="{639036A6-DD5E-46FD-9ACC-8F4086C74AE3}" type="presParOf" srcId="{58EBE7AB-6E69-474E-B2B9-F9353B146252}" destId="{024A3A43-A5CF-4C51-9044-65BD72359A2C}" srcOrd="1" destOrd="0" presId="urn:microsoft.com/office/officeart/2005/8/layout/hList2"/>
    <dgm:cxn modelId="{0B494FB4-9D68-4060-8252-76375D75B6EA}" type="presParOf" srcId="{58EBE7AB-6E69-474E-B2B9-F9353B146252}" destId="{915396D8-AFE2-4F3A-9215-C25AD8131C0D}"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3F60480-936F-4E4F-A6A8-5330C78BDDCB}" type="doc">
      <dgm:prSet loTypeId="urn:microsoft.com/office/officeart/2005/8/layout/hList2" loCatId="list" qsTypeId="urn:microsoft.com/office/officeart/2005/8/quickstyle/simple1" qsCatId="simple" csTypeId="urn:microsoft.com/office/officeart/2005/8/colors/accent0_2" csCatId="mainScheme" phldr="1"/>
      <dgm:spPr/>
      <dgm:t>
        <a:bodyPr/>
        <a:lstStyle/>
        <a:p>
          <a:endParaRPr lang="en-US"/>
        </a:p>
      </dgm:t>
    </dgm:pt>
    <dgm:pt modelId="{9CD36EAE-0CD9-470B-8EC6-DB35DCA07FE9}">
      <dgm:prSet phldrT="[Text]" custT="1"/>
      <dgm:spPr/>
      <dgm:t>
        <a:bodyPr rIns="365760" anchor="b" anchorCtr="0"/>
        <a:lstStyle/>
        <a:p>
          <a:r>
            <a:rPr lang="en-US" sz="2400" dirty="0" smtClean="0"/>
            <a:t>Markets</a:t>
          </a:r>
          <a:endParaRPr lang="en-US" sz="2400" dirty="0"/>
        </a:p>
      </dgm:t>
    </dgm:pt>
    <dgm:pt modelId="{D1A898B0-A3C4-435A-89A5-CD1FB716F757}" type="parTrans" cxnId="{99D1C06F-5739-475F-B860-80AEE39D1C7D}">
      <dgm:prSet/>
      <dgm:spPr/>
      <dgm:t>
        <a:bodyPr/>
        <a:lstStyle/>
        <a:p>
          <a:endParaRPr lang="en-US"/>
        </a:p>
      </dgm:t>
    </dgm:pt>
    <dgm:pt modelId="{2D2BA907-46CD-4C6D-B85C-870DEA177AB0}" type="sibTrans" cxnId="{99D1C06F-5739-475F-B860-80AEE39D1C7D}">
      <dgm:prSet/>
      <dgm:spPr/>
      <dgm:t>
        <a:bodyPr/>
        <a:lstStyle/>
        <a:p>
          <a:endParaRPr lang="en-US"/>
        </a:p>
      </dgm:t>
    </dgm:pt>
    <dgm:pt modelId="{9B577197-566E-47B8-9DDD-A840D6334AB1}">
      <dgm:prSet custT="1"/>
      <dgm:spPr/>
      <dgm:t>
        <a:bodyPr lIns="182880" tIns="365760"/>
        <a:lstStyle/>
        <a:p>
          <a:r>
            <a:rPr lang="en-US" sz="1800" dirty="0" smtClean="0">
              <a:solidFill>
                <a:srgbClr val="42791A"/>
              </a:solidFill>
            </a:rPr>
            <a:t>Markets network</a:t>
          </a:r>
          <a:endParaRPr lang="en-US" sz="1800" dirty="0">
            <a:solidFill>
              <a:srgbClr val="42791A"/>
            </a:solidFill>
          </a:endParaRPr>
        </a:p>
      </dgm:t>
    </dgm:pt>
    <dgm:pt modelId="{BF084002-2883-46B9-8925-E76E6500636E}" type="parTrans" cxnId="{DFBCBDAD-DB46-48D7-A12D-59111E47013F}">
      <dgm:prSet/>
      <dgm:spPr/>
      <dgm:t>
        <a:bodyPr/>
        <a:lstStyle/>
        <a:p>
          <a:endParaRPr lang="en-US"/>
        </a:p>
      </dgm:t>
    </dgm:pt>
    <dgm:pt modelId="{7726F00B-5DB7-48CE-B12B-AAD503BD4E85}" type="sibTrans" cxnId="{DFBCBDAD-DB46-48D7-A12D-59111E47013F}">
      <dgm:prSet/>
      <dgm:spPr/>
      <dgm:t>
        <a:bodyPr/>
        <a:lstStyle/>
        <a:p>
          <a:endParaRPr lang="en-US"/>
        </a:p>
      </dgm:t>
    </dgm:pt>
    <dgm:pt modelId="{F32DD996-F015-4017-AA6B-24D6040C5FA3}">
      <dgm:prSet custT="1"/>
      <dgm:spPr/>
      <dgm:t>
        <a:bodyPr lIns="182880" tIns="365760"/>
        <a:lstStyle/>
        <a:p>
          <a:r>
            <a:rPr lang="en-US" sz="1800" dirty="0" smtClean="0">
              <a:solidFill>
                <a:srgbClr val="42791A"/>
              </a:solidFill>
              <a:effectLst/>
            </a:rPr>
            <a:t>Travel time</a:t>
          </a:r>
          <a:endParaRPr lang="en-US" sz="1800" dirty="0">
            <a:solidFill>
              <a:srgbClr val="42791A"/>
            </a:solidFill>
            <a:effectLst/>
          </a:endParaRPr>
        </a:p>
      </dgm:t>
    </dgm:pt>
    <dgm:pt modelId="{F42A7481-3EC8-497B-9DDE-4D4EA936FDE0}" type="parTrans" cxnId="{C3A6CD2E-84C7-495D-8230-1F5B74461CF0}">
      <dgm:prSet/>
      <dgm:spPr/>
      <dgm:t>
        <a:bodyPr/>
        <a:lstStyle/>
        <a:p>
          <a:endParaRPr lang="en-US"/>
        </a:p>
      </dgm:t>
    </dgm:pt>
    <dgm:pt modelId="{B66E20D6-56A6-4D26-88B7-56BACBB1C203}" type="sibTrans" cxnId="{C3A6CD2E-84C7-495D-8230-1F5B74461CF0}">
      <dgm:prSet/>
      <dgm:spPr/>
      <dgm:t>
        <a:bodyPr/>
        <a:lstStyle/>
        <a:p>
          <a:endParaRPr lang="en-US"/>
        </a:p>
      </dgm:t>
    </dgm:pt>
    <dgm:pt modelId="{1242F452-68A1-4CEA-9C51-8DCCC1EAD528}">
      <dgm:prSet phldrT="[Text]" custT="1"/>
      <dgm:spPr/>
      <dgm:t>
        <a:bodyPr rIns="365760" anchor="b" anchorCtr="0"/>
        <a:lstStyle/>
        <a:p>
          <a:r>
            <a:rPr lang="en-US" sz="2400" dirty="0" smtClean="0"/>
            <a:t>Agriculture</a:t>
          </a:r>
          <a:endParaRPr lang="en-US" sz="2400" dirty="0"/>
        </a:p>
      </dgm:t>
    </dgm:pt>
    <dgm:pt modelId="{89917FA8-C506-4B5D-A847-B439A645D19B}" type="parTrans" cxnId="{74767396-96A8-4808-9A91-24D265EFEAFC}">
      <dgm:prSet/>
      <dgm:spPr/>
      <dgm:t>
        <a:bodyPr/>
        <a:lstStyle/>
        <a:p>
          <a:endParaRPr lang="en-US"/>
        </a:p>
      </dgm:t>
    </dgm:pt>
    <dgm:pt modelId="{61A2AF3F-AE93-4C91-98DC-044BCC5B9090}" type="sibTrans" cxnId="{74767396-96A8-4808-9A91-24D265EFEAFC}">
      <dgm:prSet/>
      <dgm:spPr/>
      <dgm:t>
        <a:bodyPr/>
        <a:lstStyle/>
        <a:p>
          <a:endParaRPr lang="en-US"/>
        </a:p>
      </dgm:t>
    </dgm:pt>
    <dgm:pt modelId="{9D6A7171-A111-4874-94D8-61D62266E567}">
      <dgm:prSet custT="1"/>
      <dgm:spPr/>
      <dgm:t>
        <a:bodyPr lIns="182880" tIns="365760"/>
        <a:lstStyle/>
        <a:p>
          <a:pPr>
            <a:lnSpc>
              <a:spcPct val="90000"/>
            </a:lnSpc>
            <a:spcAft>
              <a:spcPts val="0"/>
            </a:spcAft>
          </a:pPr>
          <a:r>
            <a:rPr lang="en-US" sz="1600" dirty="0" smtClean="0">
              <a:solidFill>
                <a:srgbClr val="42791A"/>
              </a:solidFill>
              <a:effectLst/>
            </a:rPr>
            <a:t>Yield</a:t>
          </a:r>
          <a:endParaRPr lang="en-US" sz="1600" dirty="0">
            <a:solidFill>
              <a:srgbClr val="42791A"/>
            </a:solidFill>
            <a:effectLst/>
          </a:endParaRPr>
        </a:p>
      </dgm:t>
    </dgm:pt>
    <dgm:pt modelId="{7ECC9C35-941B-4622-9BFD-978688BF62C5}" type="parTrans" cxnId="{6F12A484-97FD-4FF5-A028-43964E27715E}">
      <dgm:prSet/>
      <dgm:spPr/>
      <dgm:t>
        <a:bodyPr/>
        <a:lstStyle/>
        <a:p>
          <a:endParaRPr lang="en-US"/>
        </a:p>
      </dgm:t>
    </dgm:pt>
    <dgm:pt modelId="{F04862A0-7ED4-41B5-AB4F-6320418A18C0}" type="sibTrans" cxnId="{6F12A484-97FD-4FF5-A028-43964E27715E}">
      <dgm:prSet/>
      <dgm:spPr/>
      <dgm:t>
        <a:bodyPr/>
        <a:lstStyle/>
        <a:p>
          <a:endParaRPr lang="en-US"/>
        </a:p>
      </dgm:t>
    </dgm:pt>
    <dgm:pt modelId="{FFE88E1B-1B31-4F64-815D-619C1A34F303}">
      <dgm:prSet custT="1"/>
      <dgm:spPr/>
      <dgm:t>
        <a:bodyPr lIns="182880" tIns="365760"/>
        <a:lstStyle/>
        <a:p>
          <a:pPr>
            <a:lnSpc>
              <a:spcPct val="90000"/>
            </a:lnSpc>
            <a:spcAft>
              <a:spcPts val="0"/>
            </a:spcAft>
          </a:pPr>
          <a:r>
            <a:rPr lang="en-US" sz="1600" dirty="0" smtClean="0">
              <a:solidFill>
                <a:srgbClr val="42791A"/>
              </a:solidFill>
              <a:effectLst/>
            </a:rPr>
            <a:t>Harvest area</a:t>
          </a:r>
          <a:endParaRPr lang="en-US" sz="1600" dirty="0">
            <a:solidFill>
              <a:srgbClr val="42791A"/>
            </a:solidFill>
            <a:effectLst/>
          </a:endParaRPr>
        </a:p>
      </dgm:t>
    </dgm:pt>
    <dgm:pt modelId="{AA924FB5-B987-478E-B8DE-0FA7C352DF1D}" type="parTrans" cxnId="{888D2933-CB18-4CE1-A4CB-BF1BC1AB3111}">
      <dgm:prSet/>
      <dgm:spPr/>
      <dgm:t>
        <a:bodyPr/>
        <a:lstStyle/>
        <a:p>
          <a:endParaRPr lang="en-US"/>
        </a:p>
      </dgm:t>
    </dgm:pt>
    <dgm:pt modelId="{0198DCF1-8C19-4452-8640-D03FD9B8D9F0}" type="sibTrans" cxnId="{888D2933-CB18-4CE1-A4CB-BF1BC1AB3111}">
      <dgm:prSet/>
      <dgm:spPr/>
      <dgm:t>
        <a:bodyPr/>
        <a:lstStyle/>
        <a:p>
          <a:endParaRPr lang="en-US"/>
        </a:p>
      </dgm:t>
    </dgm:pt>
    <dgm:pt modelId="{60B0C8DD-9A03-4E55-B50F-4F086FA8F39A}">
      <dgm:prSet custT="1"/>
      <dgm:spPr/>
      <dgm:t>
        <a:bodyPr lIns="182880" tIns="365760"/>
        <a:lstStyle/>
        <a:p>
          <a:pPr>
            <a:lnSpc>
              <a:spcPct val="90000"/>
            </a:lnSpc>
            <a:spcAft>
              <a:spcPts val="0"/>
            </a:spcAft>
          </a:pPr>
          <a:r>
            <a:rPr lang="en-US" sz="1600" dirty="0" smtClean="0">
              <a:solidFill>
                <a:srgbClr val="42791A"/>
              </a:solidFill>
              <a:effectLst/>
            </a:rPr>
            <a:t>Livestock</a:t>
          </a:r>
          <a:endParaRPr lang="en-US" sz="1600" dirty="0">
            <a:solidFill>
              <a:srgbClr val="42791A"/>
            </a:solidFill>
            <a:effectLst/>
          </a:endParaRPr>
        </a:p>
      </dgm:t>
    </dgm:pt>
    <dgm:pt modelId="{86F8E6D6-4D5C-495C-B994-3283033C5AF4}" type="parTrans" cxnId="{DB6116B5-2FD6-46BF-BE99-55090132214D}">
      <dgm:prSet/>
      <dgm:spPr/>
      <dgm:t>
        <a:bodyPr/>
        <a:lstStyle/>
        <a:p>
          <a:endParaRPr lang="en-US"/>
        </a:p>
      </dgm:t>
    </dgm:pt>
    <dgm:pt modelId="{6761947D-671B-4A6A-95AC-D5B35A920F62}" type="sibTrans" cxnId="{DB6116B5-2FD6-46BF-BE99-55090132214D}">
      <dgm:prSet/>
      <dgm:spPr/>
      <dgm:t>
        <a:bodyPr/>
        <a:lstStyle/>
        <a:p>
          <a:endParaRPr lang="en-US"/>
        </a:p>
      </dgm:t>
    </dgm:pt>
    <dgm:pt modelId="{60227808-4FAC-48C1-B9BF-1ADAEE4F3995}">
      <dgm:prSet custT="1"/>
      <dgm:spPr/>
      <dgm:t>
        <a:bodyPr lIns="182880" tIns="365760"/>
        <a:lstStyle/>
        <a:p>
          <a:pPr>
            <a:lnSpc>
              <a:spcPct val="90000"/>
            </a:lnSpc>
            <a:spcAft>
              <a:spcPts val="0"/>
            </a:spcAft>
          </a:pPr>
          <a:r>
            <a:rPr lang="en-US" sz="1600" dirty="0" smtClean="0">
              <a:solidFill>
                <a:srgbClr val="42791A"/>
              </a:solidFill>
              <a:effectLst/>
            </a:rPr>
            <a:t>Production </a:t>
          </a:r>
          <a:endParaRPr lang="en-US" sz="1600" dirty="0">
            <a:solidFill>
              <a:srgbClr val="42791A"/>
            </a:solidFill>
            <a:effectLst/>
          </a:endParaRPr>
        </a:p>
      </dgm:t>
    </dgm:pt>
    <dgm:pt modelId="{746230CE-C2CB-41F4-A7CC-95D375D629B7}" type="parTrans" cxnId="{C4E88120-16A9-45F3-A4F6-61870657A102}">
      <dgm:prSet/>
      <dgm:spPr/>
      <dgm:t>
        <a:bodyPr/>
        <a:lstStyle/>
        <a:p>
          <a:endParaRPr lang="en-US"/>
        </a:p>
      </dgm:t>
    </dgm:pt>
    <dgm:pt modelId="{6ADBC5EB-2D8C-4815-99A4-B992188081BF}" type="sibTrans" cxnId="{C4E88120-16A9-45F3-A4F6-61870657A102}">
      <dgm:prSet/>
      <dgm:spPr/>
      <dgm:t>
        <a:bodyPr/>
        <a:lstStyle/>
        <a:p>
          <a:endParaRPr lang="en-US"/>
        </a:p>
      </dgm:t>
    </dgm:pt>
    <dgm:pt modelId="{FC4C5734-FB46-49DF-9964-8E309D9E79AC}">
      <dgm:prSet custT="1"/>
      <dgm:spPr/>
      <dgm:t>
        <a:bodyPr lIns="182880" tIns="365760"/>
        <a:lstStyle/>
        <a:p>
          <a:r>
            <a:rPr lang="en-US" sz="1800" dirty="0" smtClean="0">
              <a:solidFill>
                <a:srgbClr val="42791A"/>
              </a:solidFill>
            </a:rPr>
            <a:t>Ports network</a:t>
          </a:r>
          <a:endParaRPr lang="en-US" sz="1800" dirty="0">
            <a:solidFill>
              <a:srgbClr val="42791A"/>
            </a:solidFill>
          </a:endParaRPr>
        </a:p>
      </dgm:t>
    </dgm:pt>
    <dgm:pt modelId="{F39E8C39-FE0B-441E-B098-7E145C705B06}" type="parTrans" cxnId="{5D042A53-C459-42AA-BF96-201399DEF8B8}">
      <dgm:prSet/>
      <dgm:spPr/>
      <dgm:t>
        <a:bodyPr/>
        <a:lstStyle/>
        <a:p>
          <a:endParaRPr lang="en-US"/>
        </a:p>
      </dgm:t>
    </dgm:pt>
    <dgm:pt modelId="{C81C6C77-B9E8-40A0-AD5F-9E8E0E095413}" type="sibTrans" cxnId="{5D042A53-C459-42AA-BF96-201399DEF8B8}">
      <dgm:prSet/>
      <dgm:spPr/>
      <dgm:t>
        <a:bodyPr/>
        <a:lstStyle/>
        <a:p>
          <a:endParaRPr lang="en-US"/>
        </a:p>
      </dgm:t>
    </dgm:pt>
    <dgm:pt modelId="{7A5575E6-66CF-4EAD-AA85-B1A11D69B7B7}" type="pres">
      <dgm:prSet presAssocID="{63F60480-936F-4E4F-A6A8-5330C78BDDCB}" presName="linearFlow" presStyleCnt="0">
        <dgm:presLayoutVars>
          <dgm:dir/>
          <dgm:animLvl val="lvl"/>
          <dgm:resizeHandles/>
        </dgm:presLayoutVars>
      </dgm:prSet>
      <dgm:spPr/>
      <dgm:t>
        <a:bodyPr/>
        <a:lstStyle/>
        <a:p>
          <a:endParaRPr lang="en-US"/>
        </a:p>
      </dgm:t>
    </dgm:pt>
    <dgm:pt modelId="{E15715CF-3444-4824-A679-F28EA9474B5F}" type="pres">
      <dgm:prSet presAssocID="{1242F452-68A1-4CEA-9C51-8DCCC1EAD528}" presName="compositeNode" presStyleCnt="0">
        <dgm:presLayoutVars>
          <dgm:bulletEnabled val="1"/>
        </dgm:presLayoutVars>
      </dgm:prSet>
      <dgm:spPr/>
      <dgm:t>
        <a:bodyPr/>
        <a:lstStyle/>
        <a:p>
          <a:endParaRPr lang="en-US"/>
        </a:p>
      </dgm:t>
    </dgm:pt>
    <dgm:pt modelId="{A0BDCE80-69AE-4984-B689-F85F7A6140A9}" type="pres">
      <dgm:prSet presAssocID="{1242F452-68A1-4CEA-9C51-8DCCC1EAD528}" presName="image" presStyleLbl="fgImgPlace1" presStyleIdx="0" presStyleCnt="2" custLinFactNeighborX="3604"/>
      <dgm:spPr>
        <a:blipFill>
          <a:blip xmlns:r="http://schemas.openxmlformats.org/officeDocument/2006/relationships" r:embed="rId1" cstate="print">
            <a:duotone>
              <a:schemeClr val="dk2">
                <a:hueOff val="0"/>
                <a:satOff val="0"/>
                <a:lumOff val="0"/>
                <a:alphaOff val="0"/>
                <a:shade val="20000"/>
                <a:satMod val="200000"/>
              </a:schemeClr>
              <a:schemeClr val="dk2">
                <a:hueOff val="0"/>
                <a:satOff val="0"/>
                <a:lumOff val="0"/>
                <a:alphaOff val="0"/>
                <a:tint val="12000"/>
                <a:satMod val="190000"/>
              </a:schemeClr>
            </a:duotone>
            <a:extLst>
              <a:ext uri="{28A0092B-C50C-407E-A947-70E740481C1C}">
                <a14:useLocalDpi xmlns:a14="http://schemas.microsoft.com/office/drawing/2010/main" val="0"/>
              </a:ext>
            </a:extLst>
          </a:blip>
          <a:srcRect/>
          <a:stretch>
            <a:fillRect l="-58000" r="-58000"/>
          </a:stretch>
        </a:blipFill>
      </dgm:spPr>
      <dgm:t>
        <a:bodyPr/>
        <a:lstStyle/>
        <a:p>
          <a:endParaRPr lang="en-US"/>
        </a:p>
      </dgm:t>
    </dgm:pt>
    <dgm:pt modelId="{34F33835-A21E-44EC-8C2E-68038418198F}" type="pres">
      <dgm:prSet presAssocID="{1242F452-68A1-4CEA-9C51-8DCCC1EAD528}" presName="childNode" presStyleLbl="node1" presStyleIdx="0" presStyleCnt="2" custLinFactNeighborX="1366">
        <dgm:presLayoutVars>
          <dgm:bulletEnabled val="1"/>
        </dgm:presLayoutVars>
      </dgm:prSet>
      <dgm:spPr/>
      <dgm:t>
        <a:bodyPr/>
        <a:lstStyle/>
        <a:p>
          <a:endParaRPr lang="en-US"/>
        </a:p>
      </dgm:t>
    </dgm:pt>
    <dgm:pt modelId="{EEDB0011-16BE-49F2-A232-514DC9A8A1F9}" type="pres">
      <dgm:prSet presAssocID="{1242F452-68A1-4CEA-9C51-8DCCC1EAD528}" presName="parentNode" presStyleLbl="revTx" presStyleIdx="0" presStyleCnt="2">
        <dgm:presLayoutVars>
          <dgm:chMax val="0"/>
          <dgm:bulletEnabled val="1"/>
        </dgm:presLayoutVars>
      </dgm:prSet>
      <dgm:spPr/>
      <dgm:t>
        <a:bodyPr/>
        <a:lstStyle/>
        <a:p>
          <a:endParaRPr lang="en-US"/>
        </a:p>
      </dgm:t>
    </dgm:pt>
    <dgm:pt modelId="{71C998FB-4BD1-4BDA-A936-7082E3ADE3F5}" type="pres">
      <dgm:prSet presAssocID="{61A2AF3F-AE93-4C91-98DC-044BCC5B9090}" presName="sibTrans" presStyleCnt="0"/>
      <dgm:spPr/>
      <dgm:t>
        <a:bodyPr/>
        <a:lstStyle/>
        <a:p>
          <a:endParaRPr lang="en-US"/>
        </a:p>
      </dgm:t>
    </dgm:pt>
    <dgm:pt modelId="{8037BFFD-8DEB-43AD-9AC7-4D411239E4D5}" type="pres">
      <dgm:prSet presAssocID="{9CD36EAE-0CD9-470B-8EC6-DB35DCA07FE9}" presName="compositeNode" presStyleCnt="0">
        <dgm:presLayoutVars>
          <dgm:bulletEnabled val="1"/>
        </dgm:presLayoutVars>
      </dgm:prSet>
      <dgm:spPr/>
      <dgm:t>
        <a:bodyPr/>
        <a:lstStyle/>
        <a:p>
          <a:endParaRPr lang="en-US"/>
        </a:p>
      </dgm:t>
    </dgm:pt>
    <dgm:pt modelId="{27FBB4A6-B24F-4261-9BB8-3A1977F6992F}" type="pres">
      <dgm:prSet presAssocID="{9CD36EAE-0CD9-470B-8EC6-DB35DCA07FE9}" presName="image" presStyleLbl="fgImgPlace1" presStyleIdx="1" presStyleCnt="2"/>
      <dgm:spPr>
        <a:blipFill>
          <a:blip xmlns:r="http://schemas.openxmlformats.org/officeDocument/2006/relationships" r:embed="rId2" cstate="print">
            <a:duotone>
              <a:schemeClr val="dk2">
                <a:hueOff val="0"/>
                <a:satOff val="0"/>
                <a:lumOff val="0"/>
                <a:alphaOff val="0"/>
                <a:shade val="20000"/>
                <a:satMod val="200000"/>
              </a:schemeClr>
              <a:schemeClr val="dk2">
                <a:hueOff val="0"/>
                <a:satOff val="0"/>
                <a:lumOff val="0"/>
                <a:alphaOff val="0"/>
                <a:tint val="12000"/>
                <a:satMod val="190000"/>
              </a:schemeClr>
            </a:duotone>
            <a:extLst>
              <a:ext uri="{28A0092B-C50C-407E-A947-70E740481C1C}">
                <a14:useLocalDpi xmlns:a14="http://schemas.microsoft.com/office/drawing/2010/main" val="0"/>
              </a:ext>
            </a:extLst>
          </a:blip>
          <a:srcRect/>
          <a:stretch>
            <a:fillRect l="-58000" r="-58000"/>
          </a:stretch>
        </a:blipFill>
      </dgm:spPr>
      <dgm:t>
        <a:bodyPr/>
        <a:lstStyle/>
        <a:p>
          <a:endParaRPr lang="en-US"/>
        </a:p>
      </dgm:t>
    </dgm:pt>
    <dgm:pt modelId="{F7669719-6721-43BE-A9F4-14CB5B35A159}" type="pres">
      <dgm:prSet presAssocID="{9CD36EAE-0CD9-470B-8EC6-DB35DCA07FE9}" presName="childNode" presStyleLbl="node1" presStyleIdx="1" presStyleCnt="2">
        <dgm:presLayoutVars>
          <dgm:bulletEnabled val="1"/>
        </dgm:presLayoutVars>
      </dgm:prSet>
      <dgm:spPr/>
      <dgm:t>
        <a:bodyPr/>
        <a:lstStyle/>
        <a:p>
          <a:endParaRPr lang="en-US"/>
        </a:p>
      </dgm:t>
    </dgm:pt>
    <dgm:pt modelId="{3DCD01A5-8BB3-45C5-9BEB-9825F5E3A260}" type="pres">
      <dgm:prSet presAssocID="{9CD36EAE-0CD9-470B-8EC6-DB35DCA07FE9}" presName="parentNode" presStyleLbl="revTx" presStyleIdx="1" presStyleCnt="2" custScaleX="119260" custLinFactNeighborX="-7208">
        <dgm:presLayoutVars>
          <dgm:chMax val="0"/>
          <dgm:bulletEnabled val="1"/>
        </dgm:presLayoutVars>
      </dgm:prSet>
      <dgm:spPr/>
      <dgm:t>
        <a:bodyPr/>
        <a:lstStyle/>
        <a:p>
          <a:endParaRPr lang="en-US"/>
        </a:p>
      </dgm:t>
    </dgm:pt>
  </dgm:ptLst>
  <dgm:cxnLst>
    <dgm:cxn modelId="{5D042A53-C459-42AA-BF96-201399DEF8B8}" srcId="{9CD36EAE-0CD9-470B-8EC6-DB35DCA07FE9}" destId="{FC4C5734-FB46-49DF-9964-8E309D9E79AC}" srcOrd="1" destOrd="0" parTransId="{F39E8C39-FE0B-441E-B098-7E145C705B06}" sibTransId="{C81C6C77-B9E8-40A0-AD5F-9E8E0E095413}"/>
    <dgm:cxn modelId="{E44D7DDC-BA20-4673-8AE9-70FDD748771C}" type="presOf" srcId="{60227808-4FAC-48C1-B9BF-1ADAEE4F3995}" destId="{34F33835-A21E-44EC-8C2E-68038418198F}" srcOrd="0" destOrd="3" presId="urn:microsoft.com/office/officeart/2005/8/layout/hList2"/>
    <dgm:cxn modelId="{876701C9-90E5-4D7F-A2F9-7DF11B7EE870}" type="presOf" srcId="{FC4C5734-FB46-49DF-9964-8E309D9E79AC}" destId="{F7669719-6721-43BE-A9F4-14CB5B35A159}" srcOrd="0" destOrd="1" presId="urn:microsoft.com/office/officeart/2005/8/layout/hList2"/>
    <dgm:cxn modelId="{888D2933-CB18-4CE1-A4CB-BF1BC1AB3111}" srcId="{1242F452-68A1-4CEA-9C51-8DCCC1EAD528}" destId="{FFE88E1B-1B31-4F64-815D-619C1A34F303}" srcOrd="1" destOrd="0" parTransId="{AA924FB5-B987-478E-B8DE-0FA7C352DF1D}" sibTransId="{0198DCF1-8C19-4452-8640-D03FD9B8D9F0}"/>
    <dgm:cxn modelId="{DFBCBDAD-DB46-48D7-A12D-59111E47013F}" srcId="{9CD36EAE-0CD9-470B-8EC6-DB35DCA07FE9}" destId="{9B577197-566E-47B8-9DDD-A840D6334AB1}" srcOrd="0" destOrd="0" parTransId="{BF084002-2883-46B9-8925-E76E6500636E}" sibTransId="{7726F00B-5DB7-48CE-B12B-AAD503BD4E85}"/>
    <dgm:cxn modelId="{2BDBF15D-4507-4560-B20B-53DF2A73B281}" type="presOf" srcId="{F32DD996-F015-4017-AA6B-24D6040C5FA3}" destId="{F7669719-6721-43BE-A9F4-14CB5B35A159}" srcOrd="0" destOrd="2" presId="urn:microsoft.com/office/officeart/2005/8/layout/hList2"/>
    <dgm:cxn modelId="{240C8B93-999A-4247-BFB7-E40290EBEEB3}" type="presOf" srcId="{1242F452-68A1-4CEA-9C51-8DCCC1EAD528}" destId="{EEDB0011-16BE-49F2-A232-514DC9A8A1F9}" srcOrd="0" destOrd="0" presId="urn:microsoft.com/office/officeart/2005/8/layout/hList2"/>
    <dgm:cxn modelId="{25F0FB1C-19A4-4F6B-9357-48EDBF1BBBFD}" type="presOf" srcId="{9CD36EAE-0CD9-470B-8EC6-DB35DCA07FE9}" destId="{3DCD01A5-8BB3-45C5-9BEB-9825F5E3A260}" srcOrd="0" destOrd="0" presId="urn:microsoft.com/office/officeart/2005/8/layout/hList2"/>
    <dgm:cxn modelId="{6F12A484-97FD-4FF5-A028-43964E27715E}" srcId="{1242F452-68A1-4CEA-9C51-8DCCC1EAD528}" destId="{9D6A7171-A111-4874-94D8-61D62266E567}" srcOrd="0" destOrd="0" parTransId="{7ECC9C35-941B-4622-9BFD-978688BF62C5}" sibTransId="{F04862A0-7ED4-41B5-AB4F-6320418A18C0}"/>
    <dgm:cxn modelId="{DB6116B5-2FD6-46BF-BE99-55090132214D}" srcId="{1242F452-68A1-4CEA-9C51-8DCCC1EAD528}" destId="{60B0C8DD-9A03-4E55-B50F-4F086FA8F39A}" srcOrd="2" destOrd="0" parTransId="{86F8E6D6-4D5C-495C-B994-3283033C5AF4}" sibTransId="{6761947D-671B-4A6A-95AC-D5B35A920F62}"/>
    <dgm:cxn modelId="{E4221270-FA5F-450A-92C2-7EEFFE8C45F7}" type="presOf" srcId="{FFE88E1B-1B31-4F64-815D-619C1A34F303}" destId="{34F33835-A21E-44EC-8C2E-68038418198F}" srcOrd="0" destOrd="1" presId="urn:microsoft.com/office/officeart/2005/8/layout/hList2"/>
    <dgm:cxn modelId="{74767396-96A8-4808-9A91-24D265EFEAFC}" srcId="{63F60480-936F-4E4F-A6A8-5330C78BDDCB}" destId="{1242F452-68A1-4CEA-9C51-8DCCC1EAD528}" srcOrd="0" destOrd="0" parTransId="{89917FA8-C506-4B5D-A847-B439A645D19B}" sibTransId="{61A2AF3F-AE93-4C91-98DC-044BCC5B9090}"/>
    <dgm:cxn modelId="{BF7F9BC4-A141-4378-B30F-31D1A7851846}" type="presOf" srcId="{60B0C8DD-9A03-4E55-B50F-4F086FA8F39A}" destId="{34F33835-A21E-44EC-8C2E-68038418198F}" srcOrd="0" destOrd="2" presId="urn:microsoft.com/office/officeart/2005/8/layout/hList2"/>
    <dgm:cxn modelId="{99D1C06F-5739-475F-B860-80AEE39D1C7D}" srcId="{63F60480-936F-4E4F-A6A8-5330C78BDDCB}" destId="{9CD36EAE-0CD9-470B-8EC6-DB35DCA07FE9}" srcOrd="1" destOrd="0" parTransId="{D1A898B0-A3C4-435A-89A5-CD1FB716F757}" sibTransId="{2D2BA907-46CD-4C6D-B85C-870DEA177AB0}"/>
    <dgm:cxn modelId="{9546F6BA-E887-47B7-A038-B754B934320A}" type="presOf" srcId="{9B577197-566E-47B8-9DDD-A840D6334AB1}" destId="{F7669719-6721-43BE-A9F4-14CB5B35A159}" srcOrd="0" destOrd="0" presId="urn:microsoft.com/office/officeart/2005/8/layout/hList2"/>
    <dgm:cxn modelId="{C3A6CD2E-84C7-495D-8230-1F5B74461CF0}" srcId="{9CD36EAE-0CD9-470B-8EC6-DB35DCA07FE9}" destId="{F32DD996-F015-4017-AA6B-24D6040C5FA3}" srcOrd="2" destOrd="0" parTransId="{F42A7481-3EC8-497B-9DDE-4D4EA936FDE0}" sibTransId="{B66E20D6-56A6-4D26-88B7-56BACBB1C203}"/>
    <dgm:cxn modelId="{A671A6FA-092A-46FA-BD3A-368505C3CFC6}" type="presOf" srcId="{63F60480-936F-4E4F-A6A8-5330C78BDDCB}" destId="{7A5575E6-66CF-4EAD-AA85-B1A11D69B7B7}" srcOrd="0" destOrd="0" presId="urn:microsoft.com/office/officeart/2005/8/layout/hList2"/>
    <dgm:cxn modelId="{1664714E-49B6-497C-A009-761CE324E583}" type="presOf" srcId="{9D6A7171-A111-4874-94D8-61D62266E567}" destId="{34F33835-A21E-44EC-8C2E-68038418198F}" srcOrd="0" destOrd="0" presId="urn:microsoft.com/office/officeart/2005/8/layout/hList2"/>
    <dgm:cxn modelId="{C4E88120-16A9-45F3-A4F6-61870657A102}" srcId="{1242F452-68A1-4CEA-9C51-8DCCC1EAD528}" destId="{60227808-4FAC-48C1-B9BF-1ADAEE4F3995}" srcOrd="3" destOrd="0" parTransId="{746230CE-C2CB-41F4-A7CC-95D375D629B7}" sibTransId="{6ADBC5EB-2D8C-4815-99A4-B992188081BF}"/>
    <dgm:cxn modelId="{A6ACD328-8524-4C76-88FB-1CDEF75C9EBF}" type="presParOf" srcId="{7A5575E6-66CF-4EAD-AA85-B1A11D69B7B7}" destId="{E15715CF-3444-4824-A679-F28EA9474B5F}" srcOrd="0" destOrd="0" presId="urn:microsoft.com/office/officeart/2005/8/layout/hList2"/>
    <dgm:cxn modelId="{CACA07A7-0C98-4FAE-91A7-0FF9E6D47167}" type="presParOf" srcId="{E15715CF-3444-4824-A679-F28EA9474B5F}" destId="{A0BDCE80-69AE-4984-B689-F85F7A6140A9}" srcOrd="0" destOrd="0" presId="urn:microsoft.com/office/officeart/2005/8/layout/hList2"/>
    <dgm:cxn modelId="{2C1928A3-A600-4B96-9176-8B4C8EB38443}" type="presParOf" srcId="{E15715CF-3444-4824-A679-F28EA9474B5F}" destId="{34F33835-A21E-44EC-8C2E-68038418198F}" srcOrd="1" destOrd="0" presId="urn:microsoft.com/office/officeart/2005/8/layout/hList2"/>
    <dgm:cxn modelId="{58AF2586-F1F0-4FE6-8DAE-B199151F9CE7}" type="presParOf" srcId="{E15715CF-3444-4824-A679-F28EA9474B5F}" destId="{EEDB0011-16BE-49F2-A232-514DC9A8A1F9}" srcOrd="2" destOrd="0" presId="urn:microsoft.com/office/officeart/2005/8/layout/hList2"/>
    <dgm:cxn modelId="{772A4E1A-050A-4280-AF85-8748E0FEC0F4}" type="presParOf" srcId="{7A5575E6-66CF-4EAD-AA85-B1A11D69B7B7}" destId="{71C998FB-4BD1-4BDA-A936-7082E3ADE3F5}" srcOrd="1" destOrd="0" presId="urn:microsoft.com/office/officeart/2005/8/layout/hList2"/>
    <dgm:cxn modelId="{C4298B95-377A-4B09-84D3-1A5D583DE627}" type="presParOf" srcId="{7A5575E6-66CF-4EAD-AA85-B1A11D69B7B7}" destId="{8037BFFD-8DEB-43AD-9AC7-4D411239E4D5}" srcOrd="2" destOrd="0" presId="urn:microsoft.com/office/officeart/2005/8/layout/hList2"/>
    <dgm:cxn modelId="{88D2CD33-F146-418E-9E47-755284738C71}" type="presParOf" srcId="{8037BFFD-8DEB-43AD-9AC7-4D411239E4D5}" destId="{27FBB4A6-B24F-4261-9BB8-3A1977F6992F}" srcOrd="0" destOrd="0" presId="urn:microsoft.com/office/officeart/2005/8/layout/hList2"/>
    <dgm:cxn modelId="{DD7EC388-7E6B-49E8-95E1-738991CE04F1}" type="presParOf" srcId="{8037BFFD-8DEB-43AD-9AC7-4D411239E4D5}" destId="{F7669719-6721-43BE-A9F4-14CB5B35A159}" srcOrd="1" destOrd="0" presId="urn:microsoft.com/office/officeart/2005/8/layout/hList2"/>
    <dgm:cxn modelId="{A2894599-E929-41C4-8AB9-09F442FBE29C}" type="presParOf" srcId="{8037BFFD-8DEB-43AD-9AC7-4D411239E4D5}" destId="{3DCD01A5-8BB3-45C5-9BEB-9825F5E3A260}" srcOrd="2" destOrd="0" presId="urn:microsoft.com/office/officeart/2005/8/layout/hList2"/>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1D894-0723-4167-A224-7370202916B1}">
      <dsp:nvSpPr>
        <dsp:cNvPr id="0" name=""/>
        <dsp:cNvSpPr/>
      </dsp:nvSpPr>
      <dsp:spPr>
        <a:xfrm rot="16200000">
          <a:off x="-507618" y="1229072"/>
          <a:ext cx="1679989" cy="441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4320" bIns="0" numCol="1" spcCol="1270" anchor="b" anchorCtr="0">
          <a:noAutofit/>
        </a:bodyPr>
        <a:lstStyle/>
        <a:p>
          <a:pPr lvl="0" algn="r" defTabSz="1066800">
            <a:lnSpc>
              <a:spcPct val="90000"/>
            </a:lnSpc>
            <a:spcBef>
              <a:spcPct val="0"/>
            </a:spcBef>
            <a:spcAft>
              <a:spcPct val="35000"/>
            </a:spcAft>
          </a:pPr>
          <a:r>
            <a:rPr lang="en-US" sz="2400" kern="1200" dirty="0" smtClean="0"/>
            <a:t>Agro-ecology</a:t>
          </a:r>
          <a:endParaRPr lang="en-US" sz="2400" kern="1200" dirty="0"/>
        </a:p>
      </dsp:txBody>
      <dsp:txXfrm>
        <a:off x="-507618" y="1229072"/>
        <a:ext cx="1679989" cy="441681"/>
      </dsp:txXfrm>
    </dsp:sp>
    <dsp:sp modelId="{DDC9DA92-69B5-4138-9A1D-99BF47EC17CE}">
      <dsp:nvSpPr>
        <dsp:cNvPr id="0" name=""/>
        <dsp:cNvSpPr/>
      </dsp:nvSpPr>
      <dsp:spPr>
        <a:xfrm>
          <a:off x="571433" y="378077"/>
          <a:ext cx="3193437" cy="2143672"/>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365760"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solidFill>
                <a:srgbClr val="42791A"/>
              </a:solidFill>
            </a:rPr>
            <a:t>Climate</a:t>
          </a:r>
          <a:endParaRPr lang="en-US" sz="1800" kern="1200" dirty="0">
            <a:solidFill>
              <a:srgbClr val="42791A"/>
            </a:solidFill>
          </a:endParaRPr>
        </a:p>
        <a:p>
          <a:pPr marL="171450" lvl="1" indent="-171450" algn="l" defTabSz="800100">
            <a:lnSpc>
              <a:spcPct val="90000"/>
            </a:lnSpc>
            <a:spcBef>
              <a:spcPct val="0"/>
            </a:spcBef>
            <a:spcAft>
              <a:spcPct val="15000"/>
            </a:spcAft>
            <a:buChar char="••"/>
          </a:pPr>
          <a:r>
            <a:rPr lang="en-US" sz="1800" kern="1200" dirty="0" smtClean="0">
              <a:solidFill>
                <a:srgbClr val="42791A"/>
              </a:solidFill>
            </a:rPr>
            <a:t>Elevation</a:t>
          </a:r>
          <a:endParaRPr lang="en-US" sz="1800" kern="1200" dirty="0">
            <a:solidFill>
              <a:srgbClr val="42791A"/>
            </a:solidFill>
          </a:endParaRPr>
        </a:p>
        <a:p>
          <a:pPr marL="171450" lvl="1" indent="-171450" algn="l" defTabSz="800100">
            <a:lnSpc>
              <a:spcPct val="90000"/>
            </a:lnSpc>
            <a:spcBef>
              <a:spcPct val="0"/>
            </a:spcBef>
            <a:spcAft>
              <a:spcPct val="15000"/>
            </a:spcAft>
            <a:buChar char="••"/>
          </a:pPr>
          <a:r>
            <a:rPr lang="en-US" sz="1800" kern="1200" dirty="0" smtClean="0">
              <a:solidFill>
                <a:srgbClr val="42791A"/>
              </a:solidFill>
            </a:rPr>
            <a:t>Land cover and use</a:t>
          </a:r>
          <a:endParaRPr lang="en-US" sz="1800" kern="1200" dirty="0">
            <a:solidFill>
              <a:srgbClr val="42791A"/>
            </a:solidFill>
          </a:endParaRPr>
        </a:p>
        <a:p>
          <a:pPr marL="171450" lvl="1" indent="-171450" algn="l" defTabSz="800100">
            <a:lnSpc>
              <a:spcPct val="90000"/>
            </a:lnSpc>
            <a:spcBef>
              <a:spcPct val="0"/>
            </a:spcBef>
            <a:spcAft>
              <a:spcPct val="15000"/>
            </a:spcAft>
            <a:buChar char="••"/>
          </a:pPr>
          <a:r>
            <a:rPr lang="en-US" sz="1800" kern="1200" dirty="0" smtClean="0">
              <a:solidFill>
                <a:srgbClr val="42791A"/>
              </a:solidFill>
            </a:rPr>
            <a:t>Agro-ecological domains</a:t>
          </a:r>
          <a:endParaRPr lang="en-US" sz="1800" kern="1200" dirty="0">
            <a:solidFill>
              <a:srgbClr val="42791A"/>
            </a:solidFill>
          </a:endParaRPr>
        </a:p>
        <a:p>
          <a:pPr marL="171450" lvl="1" indent="-171450" algn="l" defTabSz="800100">
            <a:lnSpc>
              <a:spcPct val="90000"/>
            </a:lnSpc>
            <a:spcBef>
              <a:spcPct val="0"/>
            </a:spcBef>
            <a:spcAft>
              <a:spcPct val="15000"/>
            </a:spcAft>
            <a:buChar char="••"/>
          </a:pPr>
          <a:r>
            <a:rPr lang="en-US" sz="1800" kern="1200" dirty="0" smtClean="0">
              <a:solidFill>
                <a:srgbClr val="42791A"/>
              </a:solidFill>
            </a:rPr>
            <a:t>Soil resources</a:t>
          </a:r>
          <a:endParaRPr lang="en-US" sz="1800" kern="1200" dirty="0">
            <a:solidFill>
              <a:srgbClr val="42791A"/>
            </a:solidFill>
          </a:endParaRPr>
        </a:p>
      </dsp:txBody>
      <dsp:txXfrm>
        <a:off x="571433" y="378077"/>
        <a:ext cx="3193437" cy="2143672"/>
      </dsp:txXfrm>
    </dsp:sp>
    <dsp:sp modelId="{8EBB2C4E-6EF1-445C-8673-BB824A27A244}">
      <dsp:nvSpPr>
        <dsp:cNvPr id="0" name=""/>
        <dsp:cNvSpPr/>
      </dsp:nvSpPr>
      <dsp:spPr>
        <a:xfrm>
          <a:off x="176171" y="-51502"/>
          <a:ext cx="815181" cy="815181"/>
        </a:xfrm>
        <a:prstGeom prst="rect">
          <a:avLst/>
        </a:prstGeom>
        <a:blipFill>
          <a:blip xmlns:r="http://schemas.openxmlformats.org/officeDocument/2006/relationships" r:embed="rId1">
            <a:duotone>
              <a:schemeClr val="dk2">
                <a:hueOff val="0"/>
                <a:satOff val="0"/>
                <a:lumOff val="0"/>
                <a:alphaOff val="0"/>
                <a:shade val="20000"/>
                <a:satMod val="200000"/>
              </a:schemeClr>
              <a:schemeClr val="dk2">
                <a:hueOff val="0"/>
                <a:satOff val="0"/>
                <a:lumOff val="0"/>
                <a:alphaOff val="0"/>
                <a:tint val="12000"/>
                <a:satMod val="190000"/>
              </a:schemeClr>
            </a:duotone>
          </a:blip>
          <a:srcRect/>
          <a:stretch>
            <a:fillRect/>
          </a:stretch>
        </a:blip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5396D8-AFE2-4F3A-9215-C25AD8131C0D}">
      <dsp:nvSpPr>
        <dsp:cNvPr id="0" name=""/>
        <dsp:cNvSpPr/>
      </dsp:nvSpPr>
      <dsp:spPr>
        <a:xfrm rot="16200000">
          <a:off x="3751626" y="1189634"/>
          <a:ext cx="1926792" cy="520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5760" bIns="0" numCol="1" spcCol="1270" anchor="b" anchorCtr="0">
          <a:noAutofit/>
        </a:bodyPr>
        <a:lstStyle/>
        <a:p>
          <a:pPr lvl="0" algn="r" defTabSz="1066800">
            <a:lnSpc>
              <a:spcPct val="90000"/>
            </a:lnSpc>
            <a:spcBef>
              <a:spcPct val="0"/>
            </a:spcBef>
            <a:spcAft>
              <a:spcPct val="35000"/>
            </a:spcAft>
          </a:pPr>
          <a:r>
            <a:rPr lang="en-US" sz="2400" kern="1200" dirty="0" smtClean="0"/>
            <a:t>Demography</a:t>
          </a:r>
          <a:endParaRPr lang="en-US" sz="2400" kern="1200" dirty="0"/>
        </a:p>
      </dsp:txBody>
      <dsp:txXfrm>
        <a:off x="3751626" y="1189634"/>
        <a:ext cx="1926792" cy="520558"/>
      </dsp:txXfrm>
    </dsp:sp>
    <dsp:sp modelId="{024A3A43-A5CF-4C51-9044-65BD72359A2C}">
      <dsp:nvSpPr>
        <dsp:cNvPr id="0" name=""/>
        <dsp:cNvSpPr/>
      </dsp:nvSpPr>
      <dsp:spPr>
        <a:xfrm>
          <a:off x="5006311" y="486517"/>
          <a:ext cx="3137897" cy="1926792"/>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365760"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solidFill>
                <a:srgbClr val="42791A"/>
              </a:solidFill>
              <a:effectLst/>
            </a:rPr>
            <a:t>Population</a:t>
          </a:r>
          <a:endParaRPr lang="en-US" sz="1800" kern="1200" dirty="0">
            <a:solidFill>
              <a:srgbClr val="42791A"/>
            </a:solidFill>
            <a:effectLst/>
          </a:endParaRPr>
        </a:p>
        <a:p>
          <a:pPr marL="171450" lvl="1" indent="-171450" algn="l" defTabSz="800100">
            <a:lnSpc>
              <a:spcPct val="90000"/>
            </a:lnSpc>
            <a:spcBef>
              <a:spcPct val="0"/>
            </a:spcBef>
            <a:spcAft>
              <a:spcPct val="15000"/>
            </a:spcAft>
            <a:buChar char="••"/>
          </a:pPr>
          <a:r>
            <a:rPr lang="en-US" sz="1800" kern="1200" dirty="0" smtClean="0">
              <a:solidFill>
                <a:srgbClr val="42791A"/>
              </a:solidFill>
              <a:effectLst/>
            </a:rPr>
            <a:t>Income sources and poverty</a:t>
          </a:r>
          <a:endParaRPr lang="en-US" sz="1800" kern="1200" dirty="0">
            <a:solidFill>
              <a:srgbClr val="42791A"/>
            </a:solidFill>
            <a:effectLst/>
          </a:endParaRPr>
        </a:p>
        <a:p>
          <a:pPr marL="171450" lvl="1" indent="-171450" algn="l" defTabSz="800100">
            <a:lnSpc>
              <a:spcPct val="90000"/>
            </a:lnSpc>
            <a:spcBef>
              <a:spcPct val="0"/>
            </a:spcBef>
            <a:spcAft>
              <a:spcPct val="15000"/>
            </a:spcAft>
            <a:buChar char="••"/>
          </a:pPr>
          <a:r>
            <a:rPr lang="en-US" sz="1800" kern="1200" dirty="0" smtClean="0">
              <a:solidFill>
                <a:srgbClr val="42791A"/>
              </a:solidFill>
              <a:effectLst/>
            </a:rPr>
            <a:t>Health and Nutrition</a:t>
          </a:r>
          <a:endParaRPr lang="en-US" sz="1800" kern="1200" dirty="0">
            <a:solidFill>
              <a:srgbClr val="42791A"/>
            </a:solidFill>
            <a:effectLst/>
          </a:endParaRPr>
        </a:p>
      </dsp:txBody>
      <dsp:txXfrm>
        <a:off x="5006311" y="486517"/>
        <a:ext cx="3137897" cy="1926792"/>
      </dsp:txXfrm>
    </dsp:sp>
    <dsp:sp modelId="{DDDBC2E5-D839-4928-83A5-AE11FC9FF476}">
      <dsp:nvSpPr>
        <dsp:cNvPr id="0" name=""/>
        <dsp:cNvSpPr/>
      </dsp:nvSpPr>
      <dsp:spPr>
        <a:xfrm>
          <a:off x="4598720" y="-51502"/>
          <a:ext cx="815181" cy="815181"/>
        </a:xfrm>
        <a:prstGeom prst="rect">
          <a:avLst/>
        </a:prstGeom>
        <a:blipFill>
          <a:blip xmlns:r="http://schemas.openxmlformats.org/officeDocument/2006/relationships" r:embed="rId2" cstate="print">
            <a:duotone>
              <a:schemeClr val="dk2">
                <a:hueOff val="0"/>
                <a:satOff val="0"/>
                <a:lumOff val="0"/>
                <a:alphaOff val="0"/>
                <a:shade val="20000"/>
                <a:satMod val="200000"/>
              </a:schemeClr>
              <a:schemeClr val="dk2">
                <a:hueOff val="0"/>
                <a:satOff val="0"/>
                <a:lumOff val="0"/>
                <a:alphaOff val="0"/>
                <a:tint val="12000"/>
                <a:satMod val="190000"/>
              </a:schemeClr>
            </a:duotone>
            <a:extLst>
              <a:ext uri="{28A0092B-C50C-407E-A947-70E740481C1C}">
                <a14:useLocalDpi xmlns:a14="http://schemas.microsoft.com/office/drawing/2010/main" val="0"/>
              </a:ext>
            </a:extLst>
          </a:blip>
          <a:srcRect/>
          <a:stretch>
            <a:fillRect l="-58000" r="-58000"/>
          </a:stretch>
        </a:blip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B0011-16BE-49F2-A232-514DC9A8A1F9}">
      <dsp:nvSpPr>
        <dsp:cNvPr id="0" name=""/>
        <dsp:cNvSpPr/>
      </dsp:nvSpPr>
      <dsp:spPr>
        <a:xfrm rot="16200000">
          <a:off x="-530614" y="1208143"/>
          <a:ext cx="1790182" cy="378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5760" bIns="0" numCol="1" spcCol="1270" anchor="b" anchorCtr="0">
          <a:noAutofit/>
        </a:bodyPr>
        <a:lstStyle/>
        <a:p>
          <a:pPr lvl="0" algn="r" defTabSz="1066800">
            <a:lnSpc>
              <a:spcPct val="90000"/>
            </a:lnSpc>
            <a:spcBef>
              <a:spcPct val="0"/>
            </a:spcBef>
            <a:spcAft>
              <a:spcPct val="35000"/>
            </a:spcAft>
          </a:pPr>
          <a:r>
            <a:rPr lang="en-US" sz="2400" kern="1200" dirty="0" smtClean="0"/>
            <a:t>Agriculture</a:t>
          </a:r>
          <a:endParaRPr lang="en-US" sz="2400" kern="1200" dirty="0"/>
        </a:p>
      </dsp:txBody>
      <dsp:txXfrm>
        <a:off x="-530614" y="1208143"/>
        <a:ext cx="1790182" cy="378692"/>
      </dsp:txXfrm>
    </dsp:sp>
    <dsp:sp modelId="{34F33835-A21E-44EC-8C2E-68038418198F}">
      <dsp:nvSpPr>
        <dsp:cNvPr id="0" name=""/>
        <dsp:cNvSpPr/>
      </dsp:nvSpPr>
      <dsp:spPr>
        <a:xfrm>
          <a:off x="596777" y="502398"/>
          <a:ext cx="3144570" cy="1790182"/>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365760" rIns="113792" bIns="113792" numCol="1" spcCol="1270" anchor="t" anchorCtr="0">
          <a:noAutofit/>
        </a:bodyPr>
        <a:lstStyle/>
        <a:p>
          <a:pPr marL="171450" lvl="1" indent="-171450" algn="l" defTabSz="711200">
            <a:lnSpc>
              <a:spcPct val="90000"/>
            </a:lnSpc>
            <a:spcBef>
              <a:spcPct val="0"/>
            </a:spcBef>
            <a:spcAft>
              <a:spcPts val="0"/>
            </a:spcAft>
            <a:buChar char="••"/>
          </a:pPr>
          <a:r>
            <a:rPr lang="en-US" sz="1600" kern="1200" dirty="0" smtClean="0">
              <a:solidFill>
                <a:srgbClr val="42791A"/>
              </a:solidFill>
              <a:effectLst/>
            </a:rPr>
            <a:t>Yield</a:t>
          </a:r>
          <a:endParaRPr lang="en-US" sz="1600" kern="1200" dirty="0">
            <a:solidFill>
              <a:srgbClr val="42791A"/>
            </a:solidFill>
            <a:effectLst/>
          </a:endParaRPr>
        </a:p>
        <a:p>
          <a:pPr marL="171450" lvl="1" indent="-171450" algn="l" defTabSz="711200">
            <a:lnSpc>
              <a:spcPct val="90000"/>
            </a:lnSpc>
            <a:spcBef>
              <a:spcPct val="0"/>
            </a:spcBef>
            <a:spcAft>
              <a:spcPts val="0"/>
            </a:spcAft>
            <a:buChar char="••"/>
          </a:pPr>
          <a:r>
            <a:rPr lang="en-US" sz="1600" kern="1200" dirty="0" smtClean="0">
              <a:solidFill>
                <a:srgbClr val="42791A"/>
              </a:solidFill>
              <a:effectLst/>
            </a:rPr>
            <a:t>Harvest area</a:t>
          </a:r>
          <a:endParaRPr lang="en-US" sz="1600" kern="1200" dirty="0">
            <a:solidFill>
              <a:srgbClr val="42791A"/>
            </a:solidFill>
            <a:effectLst/>
          </a:endParaRPr>
        </a:p>
        <a:p>
          <a:pPr marL="171450" lvl="1" indent="-171450" algn="l" defTabSz="711200">
            <a:lnSpc>
              <a:spcPct val="90000"/>
            </a:lnSpc>
            <a:spcBef>
              <a:spcPct val="0"/>
            </a:spcBef>
            <a:spcAft>
              <a:spcPts val="0"/>
            </a:spcAft>
            <a:buChar char="••"/>
          </a:pPr>
          <a:r>
            <a:rPr lang="en-US" sz="1600" kern="1200" dirty="0" smtClean="0">
              <a:solidFill>
                <a:srgbClr val="42791A"/>
              </a:solidFill>
              <a:effectLst/>
            </a:rPr>
            <a:t>Livestock</a:t>
          </a:r>
          <a:endParaRPr lang="en-US" sz="1600" kern="1200" dirty="0">
            <a:solidFill>
              <a:srgbClr val="42791A"/>
            </a:solidFill>
            <a:effectLst/>
          </a:endParaRPr>
        </a:p>
        <a:p>
          <a:pPr marL="171450" lvl="1" indent="-171450" algn="l" defTabSz="711200">
            <a:lnSpc>
              <a:spcPct val="90000"/>
            </a:lnSpc>
            <a:spcBef>
              <a:spcPct val="0"/>
            </a:spcBef>
            <a:spcAft>
              <a:spcPts val="0"/>
            </a:spcAft>
            <a:buChar char="••"/>
          </a:pPr>
          <a:r>
            <a:rPr lang="en-US" sz="1600" kern="1200" dirty="0" smtClean="0">
              <a:solidFill>
                <a:srgbClr val="42791A"/>
              </a:solidFill>
              <a:effectLst/>
            </a:rPr>
            <a:t>Production </a:t>
          </a:r>
          <a:endParaRPr lang="en-US" sz="1600" kern="1200" dirty="0">
            <a:solidFill>
              <a:srgbClr val="42791A"/>
            </a:solidFill>
            <a:effectLst/>
          </a:endParaRPr>
        </a:p>
      </dsp:txBody>
      <dsp:txXfrm>
        <a:off x="596777" y="502398"/>
        <a:ext cx="3144570" cy="1790182"/>
      </dsp:txXfrm>
    </dsp:sp>
    <dsp:sp modelId="{A0BDCE80-69AE-4984-B689-F85F7A6140A9}">
      <dsp:nvSpPr>
        <dsp:cNvPr id="0" name=""/>
        <dsp:cNvSpPr/>
      </dsp:nvSpPr>
      <dsp:spPr>
        <a:xfrm>
          <a:off x="202426" y="2524"/>
          <a:ext cx="757384" cy="757384"/>
        </a:xfrm>
        <a:prstGeom prst="rect">
          <a:avLst/>
        </a:prstGeom>
        <a:blipFill>
          <a:blip xmlns:r="http://schemas.openxmlformats.org/officeDocument/2006/relationships" r:embed="rId1" cstate="print">
            <a:duotone>
              <a:schemeClr val="dk2">
                <a:hueOff val="0"/>
                <a:satOff val="0"/>
                <a:lumOff val="0"/>
                <a:alphaOff val="0"/>
                <a:shade val="20000"/>
                <a:satMod val="200000"/>
              </a:schemeClr>
              <a:schemeClr val="dk2">
                <a:hueOff val="0"/>
                <a:satOff val="0"/>
                <a:lumOff val="0"/>
                <a:alphaOff val="0"/>
                <a:tint val="12000"/>
                <a:satMod val="190000"/>
              </a:schemeClr>
            </a:duotone>
            <a:extLst>
              <a:ext uri="{28A0092B-C50C-407E-A947-70E740481C1C}">
                <a14:useLocalDpi xmlns:a14="http://schemas.microsoft.com/office/drawing/2010/main" val="0"/>
              </a:ext>
            </a:extLst>
          </a:blip>
          <a:srcRect/>
          <a:stretch>
            <a:fillRect l="-58000" r="-58000"/>
          </a:stretch>
        </a:blip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CD01A5-8BB3-45C5-9BEB-9825F5E3A260}">
      <dsp:nvSpPr>
        <dsp:cNvPr id="0" name=""/>
        <dsp:cNvSpPr/>
      </dsp:nvSpPr>
      <dsp:spPr>
        <a:xfrm rot="16200000">
          <a:off x="3827737" y="1171675"/>
          <a:ext cx="1790182" cy="451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65760" bIns="0" numCol="1" spcCol="1270" anchor="b" anchorCtr="0">
          <a:noAutofit/>
        </a:bodyPr>
        <a:lstStyle/>
        <a:p>
          <a:pPr lvl="0" algn="r" defTabSz="1066800">
            <a:lnSpc>
              <a:spcPct val="90000"/>
            </a:lnSpc>
            <a:spcBef>
              <a:spcPct val="0"/>
            </a:spcBef>
            <a:spcAft>
              <a:spcPct val="35000"/>
            </a:spcAft>
          </a:pPr>
          <a:r>
            <a:rPr lang="en-US" sz="2400" kern="1200" dirty="0" smtClean="0"/>
            <a:t>Markets</a:t>
          </a:r>
          <a:endParaRPr lang="en-US" sz="2400" kern="1200" dirty="0"/>
        </a:p>
      </dsp:txBody>
      <dsp:txXfrm>
        <a:off x="3827737" y="1171675"/>
        <a:ext cx="1790182" cy="451628"/>
      </dsp:txXfrm>
    </dsp:sp>
    <dsp:sp modelId="{F7669719-6721-43BE-A9F4-14CB5B35A159}">
      <dsp:nvSpPr>
        <dsp:cNvPr id="0" name=""/>
        <dsp:cNvSpPr/>
      </dsp:nvSpPr>
      <dsp:spPr>
        <a:xfrm>
          <a:off x="4939471" y="502398"/>
          <a:ext cx="3144570" cy="1790182"/>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365760"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solidFill>
                <a:srgbClr val="42791A"/>
              </a:solidFill>
            </a:rPr>
            <a:t>Markets network</a:t>
          </a:r>
          <a:endParaRPr lang="en-US" sz="1800" kern="1200" dirty="0">
            <a:solidFill>
              <a:srgbClr val="42791A"/>
            </a:solidFill>
          </a:endParaRPr>
        </a:p>
        <a:p>
          <a:pPr marL="171450" lvl="1" indent="-171450" algn="l" defTabSz="800100">
            <a:lnSpc>
              <a:spcPct val="90000"/>
            </a:lnSpc>
            <a:spcBef>
              <a:spcPct val="0"/>
            </a:spcBef>
            <a:spcAft>
              <a:spcPct val="15000"/>
            </a:spcAft>
            <a:buChar char="••"/>
          </a:pPr>
          <a:r>
            <a:rPr lang="en-US" sz="1800" kern="1200" dirty="0" smtClean="0">
              <a:solidFill>
                <a:srgbClr val="42791A"/>
              </a:solidFill>
            </a:rPr>
            <a:t>Ports network</a:t>
          </a:r>
          <a:endParaRPr lang="en-US" sz="1800" kern="1200" dirty="0">
            <a:solidFill>
              <a:srgbClr val="42791A"/>
            </a:solidFill>
          </a:endParaRPr>
        </a:p>
        <a:p>
          <a:pPr marL="171450" lvl="1" indent="-171450" algn="l" defTabSz="800100">
            <a:lnSpc>
              <a:spcPct val="90000"/>
            </a:lnSpc>
            <a:spcBef>
              <a:spcPct val="0"/>
            </a:spcBef>
            <a:spcAft>
              <a:spcPct val="15000"/>
            </a:spcAft>
            <a:buChar char="••"/>
          </a:pPr>
          <a:r>
            <a:rPr lang="en-US" sz="1800" kern="1200" dirty="0" smtClean="0">
              <a:solidFill>
                <a:srgbClr val="42791A"/>
              </a:solidFill>
              <a:effectLst/>
            </a:rPr>
            <a:t>Travel time</a:t>
          </a:r>
          <a:endParaRPr lang="en-US" sz="1800" kern="1200" dirty="0">
            <a:solidFill>
              <a:srgbClr val="42791A"/>
            </a:solidFill>
            <a:effectLst/>
          </a:endParaRPr>
        </a:p>
      </dsp:txBody>
      <dsp:txXfrm>
        <a:off x="4939471" y="502398"/>
        <a:ext cx="3144570" cy="1790182"/>
      </dsp:txXfrm>
    </dsp:sp>
    <dsp:sp modelId="{27FBB4A6-B24F-4261-9BB8-3A1977F6992F}">
      <dsp:nvSpPr>
        <dsp:cNvPr id="0" name=""/>
        <dsp:cNvSpPr/>
      </dsp:nvSpPr>
      <dsp:spPr>
        <a:xfrm>
          <a:off x="4560778" y="2524"/>
          <a:ext cx="757384" cy="757384"/>
        </a:xfrm>
        <a:prstGeom prst="rect">
          <a:avLst/>
        </a:prstGeom>
        <a:blipFill>
          <a:blip xmlns:r="http://schemas.openxmlformats.org/officeDocument/2006/relationships" r:embed="rId2" cstate="print">
            <a:duotone>
              <a:schemeClr val="dk2">
                <a:hueOff val="0"/>
                <a:satOff val="0"/>
                <a:lumOff val="0"/>
                <a:alphaOff val="0"/>
                <a:shade val="20000"/>
                <a:satMod val="200000"/>
              </a:schemeClr>
              <a:schemeClr val="dk2">
                <a:hueOff val="0"/>
                <a:satOff val="0"/>
                <a:lumOff val="0"/>
                <a:alphaOff val="0"/>
                <a:tint val="12000"/>
                <a:satMod val="190000"/>
              </a:schemeClr>
            </a:duotone>
            <a:extLst>
              <a:ext uri="{28A0092B-C50C-407E-A947-70E740481C1C}">
                <a14:useLocalDpi xmlns:a14="http://schemas.microsoft.com/office/drawing/2010/main" val="0"/>
              </a:ext>
            </a:extLst>
          </a:blip>
          <a:srcRect/>
          <a:stretch>
            <a:fillRect l="-58000" r="-58000"/>
          </a:stretch>
        </a:blip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6B6386-2377-434D-9690-1990A1DED97F}" type="datetimeFigureOut">
              <a:rPr lang="en-US" smtClean="0"/>
              <a:t>5/28/2015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EAA3B8-2467-47E6-AA6F-20C55D99440D}" type="slidenum">
              <a:rPr lang="en-US" smtClean="0"/>
              <a:t>‹#›</a:t>
            </a:fld>
            <a:endParaRPr lang="en-US"/>
          </a:p>
        </p:txBody>
      </p:sp>
    </p:spTree>
    <p:extLst>
      <p:ext uri="{BB962C8B-B14F-4D97-AF65-F5344CB8AC3E}">
        <p14:creationId xmlns:p14="http://schemas.microsoft.com/office/powerpoint/2010/main" val="1362338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56B37-CAD2-4B47-B566-811F5990D925}" type="datetimeFigureOut">
              <a:rPr lang="en-US" smtClean="0"/>
              <a:t>5/28/2015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13D9CB-1ABB-4364-A1EF-CD12208706FC}" type="slidenum">
              <a:rPr lang="en-US" smtClean="0"/>
              <a:t>‹#›</a:t>
            </a:fld>
            <a:endParaRPr lang="en-US"/>
          </a:p>
        </p:txBody>
      </p:sp>
    </p:spTree>
    <p:extLst>
      <p:ext uri="{BB962C8B-B14F-4D97-AF65-F5344CB8AC3E}">
        <p14:creationId xmlns:p14="http://schemas.microsoft.com/office/powerpoint/2010/main" val="2477637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and tools available</a:t>
            </a:r>
            <a:r>
              <a:rPr lang="en-US" baseline="0" dirty="0" smtClean="0"/>
              <a:t> on our website and what we have in the pipeline for 2013.</a:t>
            </a:r>
            <a:endParaRPr lang="en-US" dirty="0"/>
          </a:p>
        </p:txBody>
      </p:sp>
      <p:sp>
        <p:nvSpPr>
          <p:cNvPr id="4" name="Slide Number Placeholder 3"/>
          <p:cNvSpPr>
            <a:spLocks noGrp="1"/>
          </p:cNvSpPr>
          <p:nvPr>
            <p:ph type="sldNum" sz="quarter" idx="10"/>
          </p:nvPr>
        </p:nvSpPr>
        <p:spPr/>
        <p:txBody>
          <a:bodyPr/>
          <a:lstStyle/>
          <a:p>
            <a:fld id="{AD13D9CB-1ABB-4364-A1EF-CD12208706FC}" type="slidenum">
              <a:rPr lang="en-US" smtClean="0"/>
              <a:t>1</a:t>
            </a:fld>
            <a:endParaRPr lang="en-US"/>
          </a:p>
        </p:txBody>
      </p:sp>
    </p:spTree>
    <p:extLst>
      <p:ext uri="{BB962C8B-B14F-4D97-AF65-F5344CB8AC3E}">
        <p14:creationId xmlns:p14="http://schemas.microsoft.com/office/powerpoint/2010/main" val="1054094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Knowledge</a:t>
            </a:r>
            <a:r>
              <a:rPr lang="en-US" baseline="0" dirty="0" smtClean="0"/>
              <a:t> organization, we provide open data and analysis products. Health and Nutrition at the core of the problems we tackle. Food supply is both source of income and consumption!!</a:t>
            </a:r>
            <a:endParaRPr lang="en-US" dirty="0"/>
          </a:p>
        </p:txBody>
      </p:sp>
      <p:sp>
        <p:nvSpPr>
          <p:cNvPr id="4" name="Slide Number Placeholder 3"/>
          <p:cNvSpPr>
            <a:spLocks noGrp="1"/>
          </p:cNvSpPr>
          <p:nvPr>
            <p:ph type="sldNum" sz="quarter" idx="10"/>
          </p:nvPr>
        </p:nvSpPr>
        <p:spPr/>
        <p:txBody>
          <a:bodyPr/>
          <a:lstStyle/>
          <a:p>
            <a:fld id="{AD13D9CB-1ABB-4364-A1EF-CD12208706FC}" type="slidenum">
              <a:rPr lang="en-US" smtClean="0"/>
              <a:t>2</a:t>
            </a:fld>
            <a:endParaRPr lang="en-US"/>
          </a:p>
        </p:txBody>
      </p:sp>
    </p:spTree>
    <p:extLst>
      <p:ext uri="{BB962C8B-B14F-4D97-AF65-F5344CB8AC3E}">
        <p14:creationId xmlns:p14="http://schemas.microsoft.com/office/powerpoint/2010/main" val="3795935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Combine several indicators, see how they interact, see how the different characteristics are distributed</a:t>
            </a:r>
            <a:r>
              <a:rPr lang="en-US" baseline="0" dirty="0" smtClean="0"/>
              <a:t> across space</a:t>
            </a:r>
            <a:endParaRPr lang="en-US" dirty="0"/>
          </a:p>
        </p:txBody>
      </p:sp>
      <p:sp>
        <p:nvSpPr>
          <p:cNvPr id="4" name="Slide Number Placeholder 3"/>
          <p:cNvSpPr>
            <a:spLocks noGrp="1"/>
          </p:cNvSpPr>
          <p:nvPr>
            <p:ph type="sldNum" sz="quarter" idx="10"/>
          </p:nvPr>
        </p:nvSpPr>
        <p:spPr/>
        <p:txBody>
          <a:bodyPr/>
          <a:lstStyle/>
          <a:p>
            <a:fld id="{AD13D9CB-1ABB-4364-A1EF-CD12208706FC}" type="slidenum">
              <a:rPr lang="en-US" smtClean="0"/>
              <a:t>4</a:t>
            </a:fld>
            <a:endParaRPr lang="en-US"/>
          </a:p>
        </p:txBody>
      </p:sp>
    </p:spTree>
    <p:extLst>
      <p:ext uri="{BB962C8B-B14F-4D97-AF65-F5344CB8AC3E}">
        <p14:creationId xmlns:p14="http://schemas.microsoft.com/office/powerpoint/2010/main" val="405892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Collection of individual</a:t>
            </a:r>
            <a:r>
              <a:rPr lang="en-US" baseline="0" dirty="0" smtClean="0"/>
              <a:t> information. Bottom up approach, can compute whatever statistic of interest</a:t>
            </a:r>
          </a:p>
          <a:p>
            <a:r>
              <a:rPr lang="en-US" baseline="0" dirty="0" smtClean="0"/>
              <a:t>Distribution of weight, height, calories intake, malnutrition by age, by gender, by region, …</a:t>
            </a:r>
            <a:endParaRPr lang="en-US" dirty="0"/>
          </a:p>
        </p:txBody>
      </p:sp>
      <p:sp>
        <p:nvSpPr>
          <p:cNvPr id="4" name="Slide Number Placeholder 3"/>
          <p:cNvSpPr>
            <a:spLocks noGrp="1"/>
          </p:cNvSpPr>
          <p:nvPr>
            <p:ph type="sldNum" sz="quarter" idx="10"/>
          </p:nvPr>
        </p:nvSpPr>
        <p:spPr/>
        <p:txBody>
          <a:bodyPr/>
          <a:lstStyle/>
          <a:p>
            <a:fld id="{AD13D9CB-1ABB-4364-A1EF-CD12208706FC}" type="slidenum">
              <a:rPr lang="en-US" smtClean="0"/>
              <a:t>5</a:t>
            </a:fld>
            <a:endParaRPr lang="en-US"/>
          </a:p>
        </p:txBody>
      </p:sp>
    </p:spTree>
    <p:extLst>
      <p:ext uri="{BB962C8B-B14F-4D97-AF65-F5344CB8AC3E}">
        <p14:creationId xmlns:p14="http://schemas.microsoft.com/office/powerpoint/2010/main" val="2199457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Data</a:t>
            </a:r>
            <a:r>
              <a:rPr lang="en-US" dirty="0" smtClean="0"/>
              <a:t>: Our data holdings (ref. Susana’s schematic). To be updated,</a:t>
            </a:r>
            <a:r>
              <a:rPr lang="en-US" baseline="0" dirty="0" smtClean="0"/>
              <a:t> incl. items in the pipeline. Distinguish between primary and secondary sources.</a:t>
            </a:r>
            <a:endParaRPr lang="en-US" dirty="0"/>
          </a:p>
        </p:txBody>
      </p:sp>
      <p:sp>
        <p:nvSpPr>
          <p:cNvPr id="4" name="Slide Number Placeholder 3"/>
          <p:cNvSpPr>
            <a:spLocks noGrp="1"/>
          </p:cNvSpPr>
          <p:nvPr>
            <p:ph type="sldNum" sz="quarter" idx="10"/>
          </p:nvPr>
        </p:nvSpPr>
        <p:spPr/>
        <p:txBody>
          <a:bodyPr/>
          <a:lstStyle/>
          <a:p>
            <a:fld id="{AD13D9CB-1ABB-4364-A1EF-CD12208706FC}" type="slidenum">
              <a:rPr lang="en-US" smtClean="0"/>
              <a:t>6</a:t>
            </a:fld>
            <a:endParaRPr lang="en-US"/>
          </a:p>
        </p:txBody>
      </p:sp>
    </p:spTree>
    <p:extLst>
      <p:ext uri="{BB962C8B-B14F-4D97-AF65-F5344CB8AC3E}">
        <p14:creationId xmlns:p14="http://schemas.microsoft.com/office/powerpoint/2010/main" val="848356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DHS: Demography and health</a:t>
            </a:r>
            <a:r>
              <a:rPr lang="en-US" baseline="0" dirty="0" smtClean="0"/>
              <a:t> program, USAID funded project to collect information on health, nutrition and demography.</a:t>
            </a:r>
            <a:endParaRPr lang="en-US" dirty="0"/>
          </a:p>
        </p:txBody>
      </p:sp>
      <p:sp>
        <p:nvSpPr>
          <p:cNvPr id="4" name="Slide Number Placeholder 3"/>
          <p:cNvSpPr>
            <a:spLocks noGrp="1"/>
          </p:cNvSpPr>
          <p:nvPr>
            <p:ph type="sldNum" sz="quarter" idx="10"/>
          </p:nvPr>
        </p:nvSpPr>
        <p:spPr/>
        <p:txBody>
          <a:bodyPr/>
          <a:lstStyle/>
          <a:p>
            <a:fld id="{AD13D9CB-1ABB-4364-A1EF-CD12208706FC}" type="slidenum">
              <a:rPr lang="en-US" smtClean="0"/>
              <a:t>7</a:t>
            </a:fld>
            <a:endParaRPr lang="en-US"/>
          </a:p>
        </p:txBody>
      </p:sp>
    </p:spTree>
    <p:extLst>
      <p:ext uri="{BB962C8B-B14F-4D97-AF65-F5344CB8AC3E}">
        <p14:creationId xmlns:p14="http://schemas.microsoft.com/office/powerpoint/2010/main" val="79262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13D9CB-1ABB-4364-A1EF-CD12208706FC}" type="slidenum">
              <a:rPr lang="en-US" smtClean="0"/>
              <a:t>8</a:t>
            </a:fld>
            <a:endParaRPr lang="en-US"/>
          </a:p>
        </p:txBody>
      </p:sp>
    </p:spTree>
    <p:extLst>
      <p:ext uri="{BB962C8B-B14F-4D97-AF65-F5344CB8AC3E}">
        <p14:creationId xmlns:p14="http://schemas.microsoft.com/office/powerpoint/2010/main" val="3889142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find</a:t>
            </a:r>
            <a:r>
              <a:rPr lang="en-US" baseline="0" dirty="0" smtClean="0"/>
              <a:t> out more… and credits</a:t>
            </a:r>
            <a:endParaRPr lang="en-US" dirty="0"/>
          </a:p>
        </p:txBody>
      </p:sp>
      <p:sp>
        <p:nvSpPr>
          <p:cNvPr id="4" name="Slide Number Placeholder 3"/>
          <p:cNvSpPr>
            <a:spLocks noGrp="1"/>
          </p:cNvSpPr>
          <p:nvPr>
            <p:ph type="sldNum" sz="quarter" idx="10"/>
          </p:nvPr>
        </p:nvSpPr>
        <p:spPr/>
        <p:txBody>
          <a:bodyPr/>
          <a:lstStyle/>
          <a:p>
            <a:fld id="{AD13D9CB-1ABB-4364-A1EF-CD12208706FC}" type="slidenum">
              <a:rPr lang="en-US" smtClean="0"/>
              <a:t>10</a:t>
            </a:fld>
            <a:endParaRPr lang="en-US"/>
          </a:p>
        </p:txBody>
      </p:sp>
    </p:spTree>
    <p:extLst>
      <p:ext uri="{BB962C8B-B14F-4D97-AF65-F5344CB8AC3E}">
        <p14:creationId xmlns:p14="http://schemas.microsoft.com/office/powerpoint/2010/main" val="3092358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799936"/>
            <a:ext cx="7455408" cy="1626340"/>
          </a:xfrm>
          <a:noFill/>
        </p:spPr>
        <p:txBody>
          <a:bodyPr lIns="274320" rIns="914400" anchor="b">
            <a:noAutofit/>
          </a:bodyPr>
          <a:lstStyle>
            <a:lvl1pPr algn="l">
              <a:lnSpc>
                <a:spcPct val="85000"/>
              </a:lnSpc>
              <a:defRPr sz="4400" spc="-40" baseline="0">
                <a:solidFill>
                  <a:srgbClr val="ACBF59"/>
                </a:solidFill>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25039" y="4475045"/>
            <a:ext cx="7453546" cy="759500"/>
          </a:xfrm>
          <a:noFill/>
        </p:spPr>
        <p:txBody>
          <a:bodyPr lIns="274320" rIns="914400" anchor="ctr">
            <a:noAutofit/>
          </a:bodyPr>
          <a:lstStyle>
            <a:lvl1pPr marL="0" indent="0" algn="l">
              <a:buNone/>
              <a:defRPr sz="2000" cap="all" spc="113" baseline="0">
                <a:solidFill>
                  <a:srgbClr val="453016"/>
                </a:solidFill>
                <a:latin typeface="+mn-lt"/>
              </a:defRPr>
            </a:lvl1pPr>
            <a:lvl2pPr marL="257175" indent="0" algn="ctr">
              <a:buNone/>
              <a:defRPr sz="1575"/>
            </a:lvl2pPr>
            <a:lvl3pPr marL="514350" indent="0" algn="ctr">
              <a:buNone/>
              <a:defRPr sz="1350"/>
            </a:lvl3pPr>
            <a:lvl4pPr marL="771525" indent="0" algn="ctr">
              <a:buNone/>
              <a:defRPr sz="1125"/>
            </a:lvl4pPr>
            <a:lvl5pPr marL="1028700" indent="0" algn="ctr">
              <a:buNone/>
              <a:defRPr sz="1125"/>
            </a:lvl5pPr>
            <a:lvl6pPr marL="1285875" indent="0" algn="ctr">
              <a:buNone/>
              <a:defRPr sz="1125"/>
            </a:lvl6pPr>
            <a:lvl7pPr marL="1543050" indent="0" algn="ctr">
              <a:buNone/>
              <a:defRPr sz="1125"/>
            </a:lvl7pPr>
            <a:lvl8pPr marL="1800225" indent="0" algn="ctr">
              <a:buNone/>
              <a:defRPr sz="1125"/>
            </a:lvl8pPr>
            <a:lvl9pPr marL="2057400" indent="0" algn="ctr">
              <a:buNone/>
              <a:defRPr sz="1125"/>
            </a:lvl9pPr>
          </a:lstStyle>
          <a:p>
            <a:r>
              <a:rPr lang="en-US" smtClean="0"/>
              <a:t>Click to edit Master subtitle style</a:t>
            </a:r>
            <a:endParaRPr lang="en-US" dirty="0"/>
          </a:p>
        </p:txBody>
      </p:sp>
      <p:sp>
        <p:nvSpPr>
          <p:cNvPr id="12" name="Text Placeholder 2"/>
          <p:cNvSpPr>
            <a:spLocks noGrp="1"/>
          </p:cNvSpPr>
          <p:nvPr>
            <p:ph type="body" idx="10"/>
          </p:nvPr>
        </p:nvSpPr>
        <p:spPr>
          <a:xfrm>
            <a:off x="834684" y="5426138"/>
            <a:ext cx="7444904" cy="914400"/>
          </a:xfrm>
        </p:spPr>
        <p:txBody>
          <a:bodyPr lIns="274320" rIns="914400" anchor="t" anchorCtr="0">
            <a:noAutofit/>
          </a:bodyPr>
          <a:lstStyle>
            <a:lvl1pPr marL="0" indent="0">
              <a:buNone/>
              <a:defRPr lang="en-US" sz="2000" dirty="0" smtClean="0">
                <a:solidFill>
                  <a:srgbClr val="CEC2A2"/>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smtClean="0"/>
              <a:t>Click to edit Master text styles</a:t>
            </a:r>
          </a:p>
        </p:txBody>
      </p:sp>
      <p:pic>
        <p:nvPicPr>
          <p:cNvPr id="6" name="Picture 5"/>
          <p:cNvPicPr>
            <a:picLocks noChangeAspect="1"/>
          </p:cNvPicPr>
          <p:nvPr userDrawn="1"/>
        </p:nvPicPr>
        <p:blipFill>
          <a:blip r:embed="rId2">
            <a:clrChange>
              <a:clrFrom>
                <a:srgbClr val="FFFFFF"/>
              </a:clrFrom>
              <a:clrTo>
                <a:srgbClr val="FFFFFF">
                  <a:alpha val="0"/>
                </a:srgbClr>
              </a:clrTo>
            </a:clrChange>
            <a:duotone>
              <a:prstClr val="black"/>
              <a:srgbClr val="453016">
                <a:tint val="45000"/>
                <a:satMod val="400000"/>
              </a:srgbClr>
            </a:duotone>
            <a:extLst>
              <a:ext uri="{28A0092B-C50C-407E-A947-70E740481C1C}">
                <a14:useLocalDpi xmlns:a14="http://schemas.microsoft.com/office/drawing/2010/main"/>
              </a:ext>
            </a:extLst>
          </a:blip>
          <a:stretch>
            <a:fillRect/>
          </a:stretch>
        </p:blipFill>
        <p:spPr>
          <a:xfrm>
            <a:off x="1892371" y="1084346"/>
            <a:ext cx="3344998" cy="841990"/>
          </a:xfrm>
          <a:prstGeom prst="rect">
            <a:avLst/>
          </a:prstGeom>
        </p:spPr>
      </p:pic>
      <p:pic>
        <p:nvPicPr>
          <p:cNvPr id="7" name="Picture 6"/>
          <p:cNvPicPr>
            <a:picLocks noChangeAspect="1"/>
          </p:cNvPicPr>
          <p:nvPr userDrawn="1"/>
        </p:nvPicPr>
        <p:blipFill>
          <a:blip r:embed="rId3" cstate="screen">
            <a:duotone>
              <a:prstClr val="black"/>
              <a:srgbClr val="453016">
                <a:tint val="45000"/>
                <a:satMod val="400000"/>
              </a:srgbClr>
            </a:duotone>
            <a:extLst>
              <a:ext uri="{28A0092B-C50C-407E-A947-70E740481C1C}">
                <a14:useLocalDpi xmlns:a14="http://schemas.microsoft.com/office/drawing/2010/main"/>
              </a:ext>
            </a:extLst>
          </a:blip>
          <a:stretch>
            <a:fillRect/>
          </a:stretch>
        </p:blipFill>
        <p:spPr>
          <a:xfrm>
            <a:off x="822960" y="999003"/>
            <a:ext cx="1045027" cy="1045027"/>
          </a:xfrm>
          <a:prstGeom prst="rect">
            <a:avLst/>
          </a:prstGeom>
          <a:noFill/>
          <a:ln>
            <a:noFill/>
          </a:ln>
        </p:spPr>
      </p:pic>
      <p:sp>
        <p:nvSpPr>
          <p:cNvPr id="5" name="Slide Number Placeholder 4"/>
          <p:cNvSpPr>
            <a:spLocks noGrp="1"/>
          </p:cNvSpPr>
          <p:nvPr>
            <p:ph type="sldNum" sz="quarter" idx="12"/>
          </p:nvPr>
        </p:nvSpPr>
        <p:spPr>
          <a:xfrm>
            <a:off x="7277990" y="6532131"/>
            <a:ext cx="1000378" cy="252048"/>
          </a:xfrm>
        </p:spPr>
        <p:txBody>
          <a:bodyPr/>
          <a:lstStyle/>
          <a:p>
            <a:fld id="{5FEC63B8-94FE-40C1-B059-4391FAAAC9BE}" type="slidenum">
              <a:rPr lang="en-US" smtClean="0"/>
              <a:pPr/>
              <a:t>‹#›</a:t>
            </a:fld>
            <a:endParaRPr lang="en-US"/>
          </a:p>
        </p:txBody>
      </p:sp>
    </p:spTree>
    <p:extLst>
      <p:ext uri="{BB962C8B-B14F-4D97-AF65-F5344CB8AC3E}">
        <p14:creationId xmlns:p14="http://schemas.microsoft.com/office/powerpoint/2010/main" val="25778704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hasCustomPrompt="1"/>
          </p:nvPr>
        </p:nvSpPr>
        <p:spPr>
          <a:xfrm>
            <a:off x="714081" y="1615814"/>
            <a:ext cx="7652680" cy="4687449"/>
          </a:xfrm>
        </p:spPr>
        <p:txBody>
          <a:bodyPr vert="eaVert">
            <a:noAutofit/>
          </a:bodyPr>
          <a:lstStyle>
            <a:lvl1pPr marL="342900" indent="-342900">
              <a:buFont typeface="Wingdings" panose="05000000000000000000" pitchFamily="2" charset="2"/>
              <a:buChar char="§"/>
              <a:defRPr sz="2400"/>
            </a:lvl1pPr>
            <a:lvl2pPr marL="215206" indent="-150912">
              <a:defRPr sz="2000"/>
            </a:lvl2pPr>
            <a:lvl3pPr>
              <a:defRPr sz="1800"/>
            </a:lvl3pPr>
            <a:lvl4pPr>
              <a:defRPr sz="1600"/>
            </a:lvl4pPr>
            <a:lvl5pPr>
              <a:defRPr sz="1400"/>
            </a:lvl5pPr>
          </a:lstStyle>
          <a:p>
            <a:pPr lvl="0"/>
            <a:r>
              <a:rPr lang="en-US" dirty="0" smtClean="0"/>
              <a:t>Click to edit Master text </a:t>
            </a:r>
            <a:r>
              <a:rPr lang="en-US" dirty="0" err="1" smtClean="0"/>
              <a:t>estyls</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714082" y="6520890"/>
            <a:ext cx="6584792" cy="252048"/>
          </a:xfrm>
          <a:prstGeom prst="rect">
            <a:avLst/>
          </a:prstGeom>
        </p:spPr>
        <p:txBody>
          <a:bodyPr anchor="ctr" anchorCtr="0"/>
          <a:lstStyle>
            <a:lvl1pPr>
              <a:defRPr sz="1400">
                <a:solidFill>
                  <a:srgbClr val="3D3B2F">
                    <a:alpha val="50000"/>
                  </a:srgbClr>
                </a:solidFill>
                <a:latin typeface="+mn-lt"/>
                <a:cs typeface="Arial" panose="020B0604020202020204" pitchFamily="34" charset="0"/>
              </a:defRPr>
            </a:lvl1pPr>
          </a:lstStyle>
          <a:p>
            <a:r>
              <a:rPr lang="en-US" smtClean="0"/>
              <a:t>May 7-8, 2015</a:t>
            </a:r>
            <a:endParaRPr lang="en-US" dirty="0" smtClean="0"/>
          </a:p>
        </p:txBody>
      </p:sp>
      <p:sp>
        <p:nvSpPr>
          <p:cNvPr id="8" name="Slide Number Placeholder 5"/>
          <p:cNvSpPr>
            <a:spLocks noGrp="1"/>
          </p:cNvSpPr>
          <p:nvPr>
            <p:ph type="sldNum" sz="quarter" idx="4"/>
          </p:nvPr>
        </p:nvSpPr>
        <p:spPr>
          <a:xfrm>
            <a:off x="7366383" y="6520890"/>
            <a:ext cx="1000378" cy="252048"/>
          </a:xfrm>
          <a:prstGeom prst="rect">
            <a:avLst/>
          </a:prstGeom>
        </p:spPr>
        <p:txBody>
          <a:bodyPr anchor="ctr" anchorCtr="0"/>
          <a:lstStyle>
            <a:lvl1pPr algn="r">
              <a:defRPr sz="1400">
                <a:solidFill>
                  <a:srgbClr val="3D3B2F">
                    <a:alpha val="50000"/>
                  </a:srgbClr>
                </a:solidFill>
                <a:latin typeface="+mn-lt"/>
                <a:cs typeface="Arial" panose="020B0604020202020204" pitchFamily="34" charset="0"/>
              </a:defRPr>
            </a:lvl1pPr>
          </a:lstStyle>
          <a:p>
            <a:fld id="{5FEC63B8-94FE-40C1-B059-4391FAAAC9BE}" type="slidenum">
              <a:rPr lang="en-US" smtClean="0"/>
              <a:pPr/>
              <a:t>‹#›</a:t>
            </a:fld>
            <a:endParaRPr lang="en-US"/>
          </a:p>
        </p:txBody>
      </p:sp>
    </p:spTree>
    <p:extLst>
      <p:ext uri="{BB962C8B-B14F-4D97-AF65-F5344CB8AC3E}">
        <p14:creationId xmlns:p14="http://schemas.microsoft.com/office/powerpoint/2010/main" val="138424858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8872" y="274641"/>
            <a:ext cx="1216478" cy="5897561"/>
          </a:xfrm>
        </p:spPr>
        <p:txBody>
          <a:bodyPr vert="eaVert"/>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274638"/>
            <a:ext cx="6393473" cy="5897562"/>
          </a:xfrm>
        </p:spPr>
        <p:txBody>
          <a:bodyPr vert="eaVert">
            <a:noAutofit/>
          </a:bodyPr>
          <a:lstStyle>
            <a:lvl1pPr>
              <a:defRPr sz="2400"/>
            </a:lvl1pPr>
            <a:lvl2pPr marL="215206" indent="-150912">
              <a:defRPr sz="2000"/>
            </a:lvl2pPr>
            <a:lvl3pPr>
              <a:defRPr sz="1800"/>
            </a:lvl3pPr>
            <a:lvl4pPr>
              <a:defRPr sz="16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628651" y="6520890"/>
            <a:ext cx="6393473" cy="252048"/>
          </a:xfrm>
          <a:prstGeom prst="rect">
            <a:avLst/>
          </a:prstGeom>
        </p:spPr>
        <p:txBody>
          <a:bodyPr anchor="ctr" anchorCtr="0"/>
          <a:lstStyle>
            <a:lvl1pPr>
              <a:defRPr sz="1400">
                <a:solidFill>
                  <a:srgbClr val="3D3B2F">
                    <a:alpha val="50000"/>
                  </a:srgbClr>
                </a:solidFill>
                <a:latin typeface="+mn-lt"/>
                <a:cs typeface="Arial" panose="020B0604020202020204" pitchFamily="34" charset="0"/>
              </a:defRPr>
            </a:lvl1pPr>
          </a:lstStyle>
          <a:p>
            <a:r>
              <a:rPr lang="en-US" smtClean="0"/>
              <a:t>May 7-8, 2015</a:t>
            </a:r>
            <a:endParaRPr lang="en-US" dirty="0" smtClean="0"/>
          </a:p>
        </p:txBody>
      </p:sp>
      <p:sp>
        <p:nvSpPr>
          <p:cNvPr id="8" name="Slide Number Placeholder 5"/>
          <p:cNvSpPr>
            <a:spLocks noGrp="1"/>
          </p:cNvSpPr>
          <p:nvPr>
            <p:ph type="sldNum" sz="quarter" idx="4"/>
          </p:nvPr>
        </p:nvSpPr>
        <p:spPr>
          <a:xfrm>
            <a:off x="7298872" y="6520890"/>
            <a:ext cx="1216478" cy="252048"/>
          </a:xfrm>
          <a:prstGeom prst="rect">
            <a:avLst/>
          </a:prstGeom>
        </p:spPr>
        <p:txBody>
          <a:bodyPr anchor="ctr" anchorCtr="0"/>
          <a:lstStyle>
            <a:lvl1pPr algn="r">
              <a:defRPr sz="1400">
                <a:solidFill>
                  <a:srgbClr val="3D3B2F">
                    <a:alpha val="50000"/>
                  </a:srgbClr>
                </a:solidFill>
                <a:latin typeface="+mn-lt"/>
                <a:cs typeface="Arial" panose="020B0604020202020204" pitchFamily="34" charset="0"/>
              </a:defRPr>
            </a:lvl1pPr>
          </a:lstStyle>
          <a:p>
            <a:fld id="{5FEC63B8-94FE-40C1-B059-4391FAAAC9BE}" type="slidenum">
              <a:rPr lang="en-US" smtClean="0"/>
              <a:pPr/>
              <a:t>‹#›</a:t>
            </a:fld>
            <a:endParaRPr lang="en-US" dirty="0"/>
          </a:p>
        </p:txBody>
      </p:sp>
    </p:spTree>
    <p:extLst>
      <p:ext uri="{BB962C8B-B14F-4D97-AF65-F5344CB8AC3E}">
        <p14:creationId xmlns:p14="http://schemas.microsoft.com/office/powerpoint/2010/main" val="22177917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400">
                <a:solidFill>
                  <a:srgbClr val="ACBF59"/>
                </a:solidFill>
              </a:defRPr>
            </a:lvl1pPr>
          </a:lstStyle>
          <a:p>
            <a:r>
              <a:rPr lang="en-US" dirty="0" smtClean="0"/>
              <a:t>Click to edit Master title style</a:t>
            </a:r>
            <a:endParaRPr lang="en-US" dirty="0"/>
          </a:p>
        </p:txBody>
      </p:sp>
      <p:sp>
        <p:nvSpPr>
          <p:cNvPr id="7" name="Text Placeholder 2"/>
          <p:cNvSpPr>
            <a:spLocks noGrp="1"/>
          </p:cNvSpPr>
          <p:nvPr>
            <p:ph idx="1"/>
          </p:nvPr>
        </p:nvSpPr>
        <p:spPr>
          <a:xfrm>
            <a:off x="714081" y="1615814"/>
            <a:ext cx="7652680" cy="4724025"/>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714082" y="6520890"/>
            <a:ext cx="6584792" cy="252048"/>
          </a:xfrm>
          <a:prstGeom prst="rect">
            <a:avLst/>
          </a:prstGeom>
        </p:spPr>
        <p:txBody>
          <a:bodyPr anchor="ctr" anchorCtr="0"/>
          <a:lstStyle>
            <a:lvl1pPr>
              <a:defRPr sz="1400">
                <a:solidFill>
                  <a:srgbClr val="3D3B2F">
                    <a:alpha val="50000"/>
                  </a:srgbClr>
                </a:solidFill>
                <a:latin typeface="+mn-lt"/>
                <a:cs typeface="Arial" panose="020B0604020202020204" pitchFamily="34" charset="0"/>
              </a:defRPr>
            </a:lvl1pPr>
          </a:lstStyle>
          <a:p>
            <a:r>
              <a:rPr lang="en-US" smtClean="0"/>
              <a:t>May 7-8, 2015</a:t>
            </a:r>
            <a:endParaRPr lang="en-US" dirty="0" smtClean="0"/>
          </a:p>
        </p:txBody>
      </p:sp>
      <p:sp>
        <p:nvSpPr>
          <p:cNvPr id="9" name="Slide Number Placeholder 5"/>
          <p:cNvSpPr>
            <a:spLocks noGrp="1"/>
          </p:cNvSpPr>
          <p:nvPr>
            <p:ph type="sldNum" sz="quarter" idx="4"/>
          </p:nvPr>
        </p:nvSpPr>
        <p:spPr>
          <a:xfrm>
            <a:off x="7366383" y="6520890"/>
            <a:ext cx="1000378" cy="252048"/>
          </a:xfrm>
          <a:prstGeom prst="rect">
            <a:avLst/>
          </a:prstGeom>
        </p:spPr>
        <p:txBody>
          <a:bodyPr anchor="ctr" anchorCtr="0"/>
          <a:lstStyle>
            <a:lvl1pPr algn="r">
              <a:defRPr sz="1400">
                <a:solidFill>
                  <a:srgbClr val="3D3B2F">
                    <a:alpha val="50000"/>
                  </a:srgbClr>
                </a:solidFill>
                <a:latin typeface="+mn-lt"/>
                <a:cs typeface="Arial" panose="020B0604020202020204" pitchFamily="34" charset="0"/>
              </a:defRPr>
            </a:lvl1pPr>
          </a:lstStyle>
          <a:p>
            <a:fld id="{5FEC63B8-94FE-40C1-B059-4391FAAAC9BE}" type="slidenum">
              <a:rPr lang="en-US" smtClean="0"/>
              <a:pPr/>
              <a:t>‹#›</a:t>
            </a:fld>
            <a:endParaRPr lang="en-US" dirty="0"/>
          </a:p>
        </p:txBody>
      </p:sp>
    </p:spTree>
    <p:extLst>
      <p:ext uri="{BB962C8B-B14F-4D97-AF65-F5344CB8AC3E}">
        <p14:creationId xmlns:p14="http://schemas.microsoft.com/office/powerpoint/2010/main" val="12152862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2960" y="758952"/>
            <a:ext cx="7543800" cy="2945540"/>
          </a:xfrm>
        </p:spPr>
        <p:txBody>
          <a:bodyPr anchor="b" anchorCtr="0">
            <a:noAutofit/>
          </a:bodyPr>
          <a:lstStyle>
            <a:lvl1pPr>
              <a:lnSpc>
                <a:spcPct val="85000"/>
              </a:lnSpc>
              <a:defRPr sz="4000" b="0">
                <a:solidFill>
                  <a:srgbClr val="ACBF59"/>
                </a:solidFill>
                <a:latin typeface="+mj-lt"/>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831809"/>
            <a:ext cx="7543800" cy="914400"/>
          </a:xfrm>
        </p:spPr>
        <p:txBody>
          <a:bodyPr anchor="t" anchorCtr="0">
            <a:noAutofit/>
          </a:bodyPr>
          <a:lstStyle>
            <a:lvl1pPr marL="0" indent="0">
              <a:buNone/>
              <a:defRPr sz="2000" cap="none" spc="113" baseline="0">
                <a:solidFill>
                  <a:srgbClr val="453016"/>
                </a:solidFill>
                <a:latin typeface="+mn-lt"/>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smtClean="0"/>
              <a:t>Click to edit Master text styles</a:t>
            </a:r>
          </a:p>
        </p:txBody>
      </p:sp>
      <p:sp>
        <p:nvSpPr>
          <p:cNvPr id="20" name="Text Placeholder 2"/>
          <p:cNvSpPr>
            <a:spLocks noGrp="1"/>
          </p:cNvSpPr>
          <p:nvPr>
            <p:ph type="body" idx="10"/>
          </p:nvPr>
        </p:nvSpPr>
        <p:spPr>
          <a:xfrm>
            <a:off x="834684" y="4886880"/>
            <a:ext cx="7543800" cy="914400"/>
          </a:xfrm>
        </p:spPr>
        <p:txBody>
          <a:bodyPr anchor="t" anchorCtr="0">
            <a:noAutofit/>
          </a:bodyPr>
          <a:lstStyle>
            <a:lvl1pPr marL="0" indent="0">
              <a:buNone/>
              <a:defRPr lang="en-US" sz="1800" i="1" dirty="0" smtClean="0"/>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8804125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14082" y="1606060"/>
            <a:ext cx="3676033" cy="4697202"/>
          </a:xfrm>
        </p:spPr>
        <p:txBody>
          <a:bodyPr>
            <a:normAutofit/>
          </a:bodyPr>
          <a:lstStyle>
            <a:lvl1pPr>
              <a:defRPr sz="2200">
                <a:solidFill>
                  <a:srgbClr val="453016"/>
                </a:solidFill>
              </a:defRPr>
            </a:lvl1pPr>
            <a:lvl2pPr>
              <a:defRPr sz="2000">
                <a:solidFill>
                  <a:srgbClr val="453016"/>
                </a:solidFill>
              </a:defRPr>
            </a:lvl2pPr>
            <a:lvl3pPr>
              <a:defRPr sz="1800">
                <a:solidFill>
                  <a:srgbClr val="453016"/>
                </a:solidFill>
              </a:defRPr>
            </a:lvl3pPr>
            <a:lvl4pPr>
              <a:defRPr sz="1600">
                <a:solidFill>
                  <a:srgbClr val="453016"/>
                </a:solidFill>
              </a:defRPr>
            </a:lvl4pPr>
            <a:lvl5pPr>
              <a:defRPr sz="1400">
                <a:solidFill>
                  <a:srgbClr val="453016"/>
                </a:solidFill>
              </a:defRPr>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67288" y="1606063"/>
            <a:ext cx="3794995" cy="4697201"/>
          </a:xfrm>
        </p:spPr>
        <p:txBody>
          <a:bodyPr>
            <a:normAutofit/>
          </a:bodyPr>
          <a:lstStyle>
            <a:lvl1pPr>
              <a:defRPr sz="2200">
                <a:solidFill>
                  <a:srgbClr val="453016"/>
                </a:solidFill>
              </a:defRPr>
            </a:lvl1pPr>
            <a:lvl2pPr>
              <a:defRPr sz="2000">
                <a:solidFill>
                  <a:srgbClr val="453016"/>
                </a:solidFill>
              </a:defRPr>
            </a:lvl2pPr>
            <a:lvl3pPr>
              <a:defRPr sz="1800">
                <a:solidFill>
                  <a:srgbClr val="453016"/>
                </a:solidFill>
              </a:defRPr>
            </a:lvl3pPr>
            <a:lvl4pPr>
              <a:defRPr sz="1600">
                <a:solidFill>
                  <a:srgbClr val="453016"/>
                </a:solidFill>
              </a:defRPr>
            </a:lvl4pPr>
            <a:lvl5pPr>
              <a:defRPr sz="1400">
                <a:solidFill>
                  <a:srgbClr val="453016"/>
                </a:solidFill>
              </a:defRPr>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lvl1pPr>
              <a:defRPr>
                <a:solidFill>
                  <a:srgbClr val="ACBF59"/>
                </a:solidFill>
              </a:defRPr>
            </a:lvl1pPr>
          </a:lstStyle>
          <a:p>
            <a:r>
              <a:rPr lang="en-US" dirty="0" smtClean="0"/>
              <a:t>Click to edit Master title style</a:t>
            </a:r>
            <a:endParaRPr lang="en-US" dirty="0"/>
          </a:p>
        </p:txBody>
      </p:sp>
      <p:sp>
        <p:nvSpPr>
          <p:cNvPr id="9" name="Footer Placeholder 4"/>
          <p:cNvSpPr>
            <a:spLocks noGrp="1"/>
          </p:cNvSpPr>
          <p:nvPr>
            <p:ph type="ftr" sz="quarter" idx="3"/>
          </p:nvPr>
        </p:nvSpPr>
        <p:spPr>
          <a:xfrm>
            <a:off x="714082" y="6520890"/>
            <a:ext cx="6584792" cy="252048"/>
          </a:xfrm>
          <a:prstGeom prst="rect">
            <a:avLst/>
          </a:prstGeom>
        </p:spPr>
        <p:txBody>
          <a:bodyPr anchor="ctr" anchorCtr="0"/>
          <a:lstStyle>
            <a:lvl1pPr>
              <a:defRPr sz="1400">
                <a:solidFill>
                  <a:srgbClr val="3D3B2F">
                    <a:alpha val="50000"/>
                  </a:srgbClr>
                </a:solidFill>
                <a:latin typeface="+mn-lt"/>
                <a:cs typeface="Arial" panose="020B0604020202020204" pitchFamily="34" charset="0"/>
              </a:defRPr>
            </a:lvl1pPr>
          </a:lstStyle>
          <a:p>
            <a:r>
              <a:rPr lang="en-US" smtClean="0"/>
              <a:t>May 7-8, 2015</a:t>
            </a:r>
            <a:endParaRPr lang="en-US" dirty="0" smtClean="0"/>
          </a:p>
        </p:txBody>
      </p:sp>
      <p:sp>
        <p:nvSpPr>
          <p:cNvPr id="10" name="Slide Number Placeholder 5"/>
          <p:cNvSpPr>
            <a:spLocks noGrp="1"/>
          </p:cNvSpPr>
          <p:nvPr>
            <p:ph type="sldNum" sz="quarter" idx="4"/>
          </p:nvPr>
        </p:nvSpPr>
        <p:spPr>
          <a:xfrm>
            <a:off x="7408986" y="6520890"/>
            <a:ext cx="953297" cy="252048"/>
          </a:xfrm>
          <a:prstGeom prst="rect">
            <a:avLst/>
          </a:prstGeom>
        </p:spPr>
        <p:txBody>
          <a:bodyPr anchor="ctr" anchorCtr="0"/>
          <a:lstStyle>
            <a:lvl1pPr algn="r">
              <a:defRPr sz="1400">
                <a:solidFill>
                  <a:srgbClr val="3D3B2F">
                    <a:alpha val="50000"/>
                  </a:srgbClr>
                </a:solidFill>
                <a:latin typeface="+mn-lt"/>
                <a:cs typeface="Arial" panose="020B0604020202020204" pitchFamily="34" charset="0"/>
              </a:defRPr>
            </a:lvl1pPr>
          </a:lstStyle>
          <a:p>
            <a:fld id="{5FEC63B8-94FE-40C1-B059-4391FAAAC9BE}" type="slidenum">
              <a:rPr lang="en-US" smtClean="0"/>
              <a:pPr/>
              <a:t>‹#›</a:t>
            </a:fld>
            <a:endParaRPr lang="en-US" dirty="0"/>
          </a:p>
        </p:txBody>
      </p:sp>
    </p:spTree>
    <p:extLst>
      <p:ext uri="{BB962C8B-B14F-4D97-AF65-F5344CB8AC3E}">
        <p14:creationId xmlns:p14="http://schemas.microsoft.com/office/powerpoint/2010/main" val="26070669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4081" y="1623315"/>
            <a:ext cx="3657600" cy="736282"/>
          </a:xfrm>
        </p:spPr>
        <p:txBody>
          <a:bodyPr anchor="ctr">
            <a:noAutofit/>
          </a:bodyPr>
          <a:lstStyle>
            <a:lvl1pPr marL="0" indent="0">
              <a:buNone/>
              <a:defRPr sz="1600" b="0" cap="all" baseline="0">
                <a:solidFill>
                  <a:srgbClr val="ECA900"/>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smtClean="0"/>
              <a:t>Click to edit Master text styles</a:t>
            </a:r>
          </a:p>
        </p:txBody>
      </p:sp>
      <p:sp>
        <p:nvSpPr>
          <p:cNvPr id="5" name="Text Placeholder 4"/>
          <p:cNvSpPr>
            <a:spLocks noGrp="1"/>
          </p:cNvSpPr>
          <p:nvPr>
            <p:ph type="body" sz="quarter" idx="3"/>
          </p:nvPr>
        </p:nvSpPr>
        <p:spPr>
          <a:xfrm>
            <a:off x="4713592" y="1623315"/>
            <a:ext cx="3657600" cy="736282"/>
          </a:xfrm>
        </p:spPr>
        <p:txBody>
          <a:bodyPr anchor="ctr">
            <a:noAutofit/>
          </a:bodyPr>
          <a:lstStyle>
            <a:lvl1pPr marL="0" indent="0">
              <a:buNone/>
              <a:defRPr sz="1600" b="0" cap="all" baseline="0">
                <a:solidFill>
                  <a:srgbClr val="ECA900"/>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11" name="Content Placeholder 2"/>
          <p:cNvSpPr>
            <a:spLocks noGrp="1"/>
          </p:cNvSpPr>
          <p:nvPr>
            <p:ph sz="half" idx="12"/>
          </p:nvPr>
        </p:nvSpPr>
        <p:spPr>
          <a:xfrm>
            <a:off x="714082" y="2493708"/>
            <a:ext cx="3657600" cy="3657600"/>
          </a:xfrm>
        </p:spPr>
        <p:txBody>
          <a:bodyPr>
            <a:normAutofit/>
          </a:bodyPr>
          <a:lstStyle>
            <a:lvl1pPr>
              <a:defRPr sz="2200">
                <a:solidFill>
                  <a:srgbClr val="453016"/>
                </a:solidFill>
              </a:defRPr>
            </a:lvl1pPr>
            <a:lvl2pPr>
              <a:defRPr sz="2000">
                <a:solidFill>
                  <a:srgbClr val="453016"/>
                </a:solidFill>
              </a:defRPr>
            </a:lvl2pPr>
            <a:lvl3pPr>
              <a:defRPr sz="1800">
                <a:solidFill>
                  <a:srgbClr val="453016"/>
                </a:solidFill>
              </a:defRPr>
            </a:lvl3pPr>
            <a:lvl4pPr>
              <a:defRPr sz="1600">
                <a:solidFill>
                  <a:srgbClr val="453016"/>
                </a:solidFill>
              </a:defRPr>
            </a:lvl4pPr>
            <a:lvl5pPr>
              <a:defRPr sz="1400">
                <a:solidFill>
                  <a:srgbClr val="453016"/>
                </a:solidFill>
              </a:defRPr>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p:cNvSpPr>
            <a:spLocks noGrp="1"/>
          </p:cNvSpPr>
          <p:nvPr>
            <p:ph sz="half" idx="13"/>
          </p:nvPr>
        </p:nvSpPr>
        <p:spPr>
          <a:xfrm>
            <a:off x="4709089" y="2505899"/>
            <a:ext cx="3657600" cy="3657600"/>
          </a:xfrm>
        </p:spPr>
        <p:txBody>
          <a:bodyPr>
            <a:normAutofit/>
          </a:bodyPr>
          <a:lstStyle>
            <a:lvl1pPr>
              <a:defRPr sz="2200">
                <a:solidFill>
                  <a:srgbClr val="453016"/>
                </a:solidFill>
              </a:defRPr>
            </a:lvl1pPr>
            <a:lvl2pPr>
              <a:defRPr sz="2000">
                <a:solidFill>
                  <a:srgbClr val="453016"/>
                </a:solidFill>
              </a:defRPr>
            </a:lvl2pPr>
            <a:lvl3pPr>
              <a:defRPr sz="1800">
                <a:solidFill>
                  <a:srgbClr val="453016"/>
                </a:solidFill>
              </a:defRPr>
            </a:lvl3pPr>
            <a:lvl4pPr>
              <a:defRPr sz="1600">
                <a:solidFill>
                  <a:srgbClr val="453016"/>
                </a:solidFill>
              </a:defRPr>
            </a:lvl4pPr>
            <a:lvl5pPr>
              <a:defRPr sz="1400">
                <a:solidFill>
                  <a:srgbClr val="453016"/>
                </a:solidFill>
              </a:defRPr>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Footer Placeholder 4"/>
          <p:cNvSpPr>
            <a:spLocks noGrp="1"/>
          </p:cNvSpPr>
          <p:nvPr>
            <p:ph type="ftr" sz="quarter" idx="14"/>
          </p:nvPr>
        </p:nvSpPr>
        <p:spPr>
          <a:xfrm>
            <a:off x="714082" y="6520890"/>
            <a:ext cx="6584792" cy="252048"/>
          </a:xfrm>
          <a:prstGeom prst="rect">
            <a:avLst/>
          </a:prstGeom>
        </p:spPr>
        <p:txBody>
          <a:bodyPr anchor="ctr" anchorCtr="0"/>
          <a:lstStyle>
            <a:lvl1pPr>
              <a:defRPr sz="1400">
                <a:solidFill>
                  <a:srgbClr val="3D3B2F">
                    <a:alpha val="50000"/>
                  </a:srgbClr>
                </a:solidFill>
                <a:latin typeface="+mn-lt"/>
                <a:cs typeface="Arial" panose="020B0604020202020204" pitchFamily="34" charset="0"/>
              </a:defRPr>
            </a:lvl1pPr>
          </a:lstStyle>
          <a:p>
            <a:r>
              <a:rPr lang="en-US" smtClean="0"/>
              <a:t>May 7-8, 2015</a:t>
            </a:r>
            <a:endParaRPr lang="en-US" dirty="0" smtClean="0"/>
          </a:p>
        </p:txBody>
      </p:sp>
      <p:sp>
        <p:nvSpPr>
          <p:cNvPr id="14" name="Slide Number Placeholder 5"/>
          <p:cNvSpPr>
            <a:spLocks noGrp="1"/>
          </p:cNvSpPr>
          <p:nvPr>
            <p:ph type="sldNum" sz="quarter" idx="4"/>
          </p:nvPr>
        </p:nvSpPr>
        <p:spPr>
          <a:xfrm>
            <a:off x="7408986" y="6520890"/>
            <a:ext cx="957703" cy="252048"/>
          </a:xfrm>
          <a:prstGeom prst="rect">
            <a:avLst/>
          </a:prstGeom>
        </p:spPr>
        <p:txBody>
          <a:bodyPr anchor="ctr" anchorCtr="0"/>
          <a:lstStyle>
            <a:lvl1pPr algn="r">
              <a:defRPr sz="1400">
                <a:solidFill>
                  <a:srgbClr val="3D3B2F">
                    <a:alpha val="50000"/>
                  </a:srgbClr>
                </a:solidFill>
                <a:latin typeface="+mn-lt"/>
                <a:cs typeface="Arial" panose="020B0604020202020204" pitchFamily="34" charset="0"/>
              </a:defRPr>
            </a:lvl1pPr>
          </a:lstStyle>
          <a:p>
            <a:fld id="{5FEC63B8-94FE-40C1-B059-4391FAAAC9BE}" type="slidenum">
              <a:rPr lang="en-US" smtClean="0"/>
              <a:pPr/>
              <a:t>‹#›</a:t>
            </a:fld>
            <a:endParaRPr lang="en-US" dirty="0"/>
          </a:p>
        </p:txBody>
      </p:sp>
    </p:spTree>
    <p:extLst>
      <p:ext uri="{BB962C8B-B14F-4D97-AF65-F5344CB8AC3E}">
        <p14:creationId xmlns:p14="http://schemas.microsoft.com/office/powerpoint/2010/main" val="42891918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Footer Placeholder 4"/>
          <p:cNvSpPr>
            <a:spLocks noGrp="1"/>
          </p:cNvSpPr>
          <p:nvPr>
            <p:ph type="ftr" sz="quarter" idx="3"/>
          </p:nvPr>
        </p:nvSpPr>
        <p:spPr>
          <a:xfrm>
            <a:off x="714082" y="6520890"/>
            <a:ext cx="6584792" cy="252048"/>
          </a:xfrm>
          <a:prstGeom prst="rect">
            <a:avLst/>
          </a:prstGeom>
        </p:spPr>
        <p:txBody>
          <a:bodyPr anchor="ctr" anchorCtr="0"/>
          <a:lstStyle>
            <a:lvl1pPr>
              <a:defRPr sz="1400">
                <a:solidFill>
                  <a:srgbClr val="3D3B2F">
                    <a:alpha val="50000"/>
                  </a:srgbClr>
                </a:solidFill>
                <a:latin typeface="+mn-lt"/>
                <a:cs typeface="Arial" panose="020B0604020202020204" pitchFamily="34" charset="0"/>
              </a:defRPr>
            </a:lvl1pPr>
          </a:lstStyle>
          <a:p>
            <a:r>
              <a:rPr lang="en-US" smtClean="0"/>
              <a:t>May 7-8, 2015</a:t>
            </a:r>
            <a:endParaRPr lang="en-US" dirty="0" smtClean="0"/>
          </a:p>
        </p:txBody>
      </p:sp>
      <p:sp>
        <p:nvSpPr>
          <p:cNvPr id="7" name="Slide Number Placeholder 5"/>
          <p:cNvSpPr>
            <a:spLocks noGrp="1"/>
          </p:cNvSpPr>
          <p:nvPr>
            <p:ph type="sldNum" sz="quarter" idx="4"/>
          </p:nvPr>
        </p:nvSpPr>
        <p:spPr>
          <a:xfrm>
            <a:off x="7408986" y="6520890"/>
            <a:ext cx="1000378" cy="252048"/>
          </a:xfrm>
          <a:prstGeom prst="rect">
            <a:avLst/>
          </a:prstGeom>
        </p:spPr>
        <p:txBody>
          <a:bodyPr anchor="ctr" anchorCtr="0"/>
          <a:lstStyle>
            <a:lvl1pPr algn="r">
              <a:defRPr sz="1400">
                <a:solidFill>
                  <a:srgbClr val="3D3B2F">
                    <a:alpha val="50000"/>
                  </a:srgbClr>
                </a:solidFill>
                <a:latin typeface="+mn-lt"/>
                <a:cs typeface="Arial" panose="020B0604020202020204" pitchFamily="34" charset="0"/>
              </a:defRPr>
            </a:lvl1pPr>
          </a:lstStyle>
          <a:p>
            <a:fld id="{5FEC63B8-94FE-40C1-B059-4391FAAAC9BE}" type="slidenum">
              <a:rPr lang="en-US" smtClean="0"/>
              <a:pPr/>
              <a:t>‹#›</a:t>
            </a:fld>
            <a:endParaRPr lang="en-US"/>
          </a:p>
        </p:txBody>
      </p:sp>
    </p:spTree>
    <p:extLst>
      <p:ext uri="{BB962C8B-B14F-4D97-AF65-F5344CB8AC3E}">
        <p14:creationId xmlns:p14="http://schemas.microsoft.com/office/powerpoint/2010/main" val="16751464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714082" y="6520890"/>
            <a:ext cx="6584792" cy="252048"/>
          </a:xfrm>
          <a:prstGeom prst="rect">
            <a:avLst/>
          </a:prstGeom>
        </p:spPr>
        <p:txBody>
          <a:bodyPr anchor="ctr" anchorCtr="0"/>
          <a:lstStyle>
            <a:lvl1pPr>
              <a:defRPr sz="1400">
                <a:solidFill>
                  <a:srgbClr val="3D3B2F">
                    <a:alpha val="50000"/>
                  </a:srgbClr>
                </a:solidFill>
                <a:latin typeface="+mn-lt"/>
                <a:cs typeface="Arial" panose="020B0604020202020204" pitchFamily="34" charset="0"/>
              </a:defRPr>
            </a:lvl1pPr>
          </a:lstStyle>
          <a:p>
            <a:r>
              <a:rPr lang="en-US" smtClean="0"/>
              <a:t>May 7-8, 2015</a:t>
            </a:r>
            <a:endParaRPr lang="en-US" dirty="0" smtClean="0"/>
          </a:p>
        </p:txBody>
      </p:sp>
      <p:sp>
        <p:nvSpPr>
          <p:cNvPr id="5" name="Slide Number Placeholder 5"/>
          <p:cNvSpPr>
            <a:spLocks noGrp="1"/>
          </p:cNvSpPr>
          <p:nvPr>
            <p:ph type="sldNum" sz="quarter" idx="4"/>
          </p:nvPr>
        </p:nvSpPr>
        <p:spPr>
          <a:xfrm>
            <a:off x="7408986" y="6520890"/>
            <a:ext cx="1000378" cy="252048"/>
          </a:xfrm>
          <a:prstGeom prst="rect">
            <a:avLst/>
          </a:prstGeom>
        </p:spPr>
        <p:txBody>
          <a:bodyPr anchor="ctr" anchorCtr="0"/>
          <a:lstStyle>
            <a:lvl1pPr algn="r">
              <a:defRPr sz="1400">
                <a:solidFill>
                  <a:srgbClr val="3D3B2F">
                    <a:alpha val="50000"/>
                  </a:srgbClr>
                </a:solidFill>
                <a:latin typeface="+mn-lt"/>
                <a:cs typeface="Arial" panose="020B0604020202020204" pitchFamily="34" charset="0"/>
              </a:defRPr>
            </a:lvl1pPr>
          </a:lstStyle>
          <a:p>
            <a:fld id="{5FEC63B8-94FE-40C1-B059-4391FAAAC9BE}" type="slidenum">
              <a:rPr lang="en-US" smtClean="0"/>
              <a:pPr/>
              <a:t>‹#›</a:t>
            </a:fld>
            <a:endParaRPr lang="en-US"/>
          </a:p>
        </p:txBody>
      </p:sp>
    </p:spTree>
    <p:extLst>
      <p:ext uri="{BB962C8B-B14F-4D97-AF65-F5344CB8AC3E}">
        <p14:creationId xmlns:p14="http://schemas.microsoft.com/office/powerpoint/2010/main" val="28864641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5846" y="273085"/>
            <a:ext cx="1606062" cy="2286000"/>
          </a:xfrm>
        </p:spPr>
        <p:txBody>
          <a:bodyPr anchor="b">
            <a:normAutofit/>
          </a:bodyPr>
          <a:lstStyle>
            <a:lvl1pPr algn="l">
              <a:defRPr sz="2800" b="0">
                <a:solidFill>
                  <a:srgbClr val="ACBF59"/>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192619" y="273087"/>
            <a:ext cx="6277013" cy="5900225"/>
          </a:xfrm>
        </p:spPr>
        <p:txBody>
          <a:bodyPr>
            <a:noAutofit/>
          </a:bodyPr>
          <a:lstStyle>
            <a:lvl1pPr>
              <a:defRPr sz="2400"/>
            </a:lvl1pPr>
            <a:lvl2pPr>
              <a:defRPr sz="2000"/>
            </a:lvl2pPr>
            <a:lvl3pPr>
              <a:defRPr sz="1800"/>
            </a:lvl3pPr>
            <a:lvl4pPr>
              <a:defRPr sz="1600"/>
            </a:lvl4pPr>
            <a:lvl5pPr>
              <a:defRPr sz="1400"/>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5846" y="2604806"/>
            <a:ext cx="1606062" cy="3568504"/>
          </a:xfrm>
        </p:spPr>
        <p:txBody>
          <a:bodyPr>
            <a:normAutofit/>
          </a:bodyPr>
          <a:lstStyle>
            <a:lvl1pPr marL="0" indent="0">
              <a:buNone/>
              <a:defRPr sz="1800">
                <a:solidFill>
                  <a:srgbClr val="453016"/>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smtClean="0"/>
              <a:t>Click to edit Master text styles</a:t>
            </a:r>
          </a:p>
        </p:txBody>
      </p:sp>
      <p:sp>
        <p:nvSpPr>
          <p:cNvPr id="5" name="Footer Placeholder 4"/>
          <p:cNvSpPr>
            <a:spLocks noGrp="1"/>
          </p:cNvSpPr>
          <p:nvPr>
            <p:ph type="ftr" sz="quarter" idx="3"/>
          </p:nvPr>
        </p:nvSpPr>
        <p:spPr>
          <a:xfrm>
            <a:off x="175846" y="6520890"/>
            <a:ext cx="6967851" cy="263384"/>
          </a:xfrm>
          <a:prstGeom prst="rect">
            <a:avLst/>
          </a:prstGeom>
        </p:spPr>
        <p:txBody>
          <a:bodyPr anchor="ctr" anchorCtr="0"/>
          <a:lstStyle>
            <a:lvl1pPr>
              <a:defRPr sz="1400">
                <a:solidFill>
                  <a:srgbClr val="3D3B2F">
                    <a:alpha val="50000"/>
                  </a:srgbClr>
                </a:solidFill>
                <a:latin typeface="+mn-lt"/>
                <a:cs typeface="Arial" panose="020B0604020202020204" pitchFamily="34" charset="0"/>
              </a:defRPr>
            </a:lvl1pPr>
          </a:lstStyle>
          <a:p>
            <a:r>
              <a:rPr lang="en-US" smtClean="0"/>
              <a:t>May 7-8, 2015</a:t>
            </a:r>
            <a:endParaRPr lang="en-US" dirty="0" smtClean="0"/>
          </a:p>
        </p:txBody>
      </p:sp>
      <p:sp>
        <p:nvSpPr>
          <p:cNvPr id="6" name="Slide Number Placeholder 5"/>
          <p:cNvSpPr>
            <a:spLocks noGrp="1"/>
          </p:cNvSpPr>
          <p:nvPr>
            <p:ph type="sldNum" sz="quarter" idx="4"/>
          </p:nvPr>
        </p:nvSpPr>
        <p:spPr>
          <a:xfrm>
            <a:off x="7469254" y="6520890"/>
            <a:ext cx="1000378" cy="252048"/>
          </a:xfrm>
          <a:prstGeom prst="rect">
            <a:avLst/>
          </a:prstGeom>
        </p:spPr>
        <p:txBody>
          <a:bodyPr anchor="ctr" anchorCtr="0"/>
          <a:lstStyle>
            <a:lvl1pPr algn="r">
              <a:defRPr sz="1400">
                <a:solidFill>
                  <a:srgbClr val="3D3B2F">
                    <a:alpha val="50000"/>
                  </a:srgbClr>
                </a:solidFill>
                <a:latin typeface="+mn-lt"/>
                <a:cs typeface="Arial" panose="020B0604020202020204" pitchFamily="34" charset="0"/>
              </a:defRPr>
            </a:lvl1pPr>
          </a:lstStyle>
          <a:p>
            <a:fld id="{5FEC63B8-94FE-40C1-B059-4391FAAAC9BE}" type="slidenum">
              <a:rPr lang="en-US" smtClean="0"/>
              <a:pPr/>
              <a:t>‹#›</a:t>
            </a:fld>
            <a:endParaRPr lang="en-US"/>
          </a:p>
        </p:txBody>
      </p:sp>
    </p:spTree>
    <p:extLst>
      <p:ext uri="{BB962C8B-B14F-4D97-AF65-F5344CB8AC3E}">
        <p14:creationId xmlns:p14="http://schemas.microsoft.com/office/powerpoint/2010/main" val="8336654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14180" y="5778598"/>
            <a:ext cx="7696223" cy="611817"/>
          </a:xfrm>
        </p:spPr>
        <p:txBody>
          <a:bodyPr tIns="91440">
            <a:noAutofit/>
          </a:bodyPr>
          <a:lstStyle>
            <a:lvl1pPr marL="0" indent="0">
              <a:spcBef>
                <a:spcPts val="0"/>
              </a:spcBef>
              <a:spcAft>
                <a:spcPts val="338"/>
              </a:spcAft>
              <a:buNone/>
              <a:defRPr sz="1800">
                <a:solidFill>
                  <a:srgbClr val="453016"/>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smtClean="0"/>
              <a:t>Click to edit Master text styles</a:t>
            </a:r>
          </a:p>
        </p:txBody>
      </p:sp>
      <p:sp>
        <p:nvSpPr>
          <p:cNvPr id="6" name="Slide Number Placeholder 5"/>
          <p:cNvSpPr>
            <a:spLocks noGrp="1"/>
          </p:cNvSpPr>
          <p:nvPr>
            <p:ph type="sldNum" sz="quarter" idx="4"/>
          </p:nvPr>
        </p:nvSpPr>
        <p:spPr>
          <a:xfrm>
            <a:off x="7408986" y="6520890"/>
            <a:ext cx="1000378" cy="252048"/>
          </a:xfrm>
          <a:prstGeom prst="rect">
            <a:avLst/>
          </a:prstGeom>
        </p:spPr>
        <p:txBody>
          <a:bodyPr anchor="ctr" anchorCtr="0"/>
          <a:lstStyle>
            <a:lvl1pPr algn="r">
              <a:defRPr sz="1400">
                <a:solidFill>
                  <a:srgbClr val="3D3B2F">
                    <a:alpha val="50000"/>
                  </a:srgbClr>
                </a:solidFill>
                <a:latin typeface="+mn-lt"/>
                <a:cs typeface="Arial" panose="020B0604020202020204" pitchFamily="34" charset="0"/>
              </a:defRPr>
            </a:lvl1pPr>
          </a:lstStyle>
          <a:p>
            <a:fld id="{5FEC63B8-94FE-40C1-B059-4391FAAAC9BE}" type="slidenum">
              <a:rPr lang="en-US" smtClean="0"/>
              <a:pPr/>
              <a:t>‹#›</a:t>
            </a:fld>
            <a:endParaRPr lang="en-US"/>
          </a:p>
        </p:txBody>
      </p:sp>
      <p:sp>
        <p:nvSpPr>
          <p:cNvPr id="3" name="Footer Placeholder 2"/>
          <p:cNvSpPr>
            <a:spLocks noGrp="1"/>
          </p:cNvSpPr>
          <p:nvPr>
            <p:ph type="ftr" sz="quarter" idx="10"/>
          </p:nvPr>
        </p:nvSpPr>
        <p:spPr>
          <a:xfrm>
            <a:off x="714082" y="6520395"/>
            <a:ext cx="6584792" cy="252048"/>
          </a:xfrm>
        </p:spPr>
        <p:txBody>
          <a:bodyPr/>
          <a:lstStyle/>
          <a:p>
            <a:r>
              <a:rPr lang="en-US" smtClean="0"/>
              <a:t>May 7-8, 2015</a:t>
            </a:r>
            <a:endParaRPr lang="en-US" dirty="0" smtClean="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825770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2000">
              <a:srgbClr val="FCFBF9"/>
            </a:gs>
            <a:gs pos="58000">
              <a:srgbClr val="F6F4EE"/>
            </a:gs>
            <a:gs pos="0">
              <a:schemeClr val="bg1"/>
            </a:gs>
            <a:gs pos="100000">
              <a:srgbClr val="F6F4EE"/>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4081" y="286606"/>
            <a:ext cx="7652680" cy="1120033"/>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14081" y="1615815"/>
            <a:ext cx="7652680" cy="4537362"/>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3"/>
          </p:nvPr>
        </p:nvSpPr>
        <p:spPr>
          <a:xfrm>
            <a:off x="714082" y="6557466"/>
            <a:ext cx="6584792" cy="252048"/>
          </a:xfrm>
          <a:prstGeom prst="rect">
            <a:avLst/>
          </a:prstGeom>
        </p:spPr>
        <p:txBody>
          <a:bodyPr anchor="ctr" anchorCtr="0"/>
          <a:lstStyle>
            <a:lvl1pPr>
              <a:defRPr sz="1400">
                <a:solidFill>
                  <a:srgbClr val="3D3B2F">
                    <a:alpha val="50000"/>
                  </a:srgbClr>
                </a:solidFill>
                <a:latin typeface="+mn-lt"/>
                <a:cs typeface="Arial" panose="020B0604020202020204" pitchFamily="34" charset="0"/>
              </a:defRPr>
            </a:lvl1pPr>
          </a:lstStyle>
          <a:p>
            <a:r>
              <a:rPr lang="en-US" smtClean="0"/>
              <a:t>May 7-8, 2015</a:t>
            </a:r>
            <a:endParaRPr lang="en-US" dirty="0" smtClean="0"/>
          </a:p>
        </p:txBody>
      </p:sp>
      <p:sp>
        <p:nvSpPr>
          <p:cNvPr id="10" name="Slide Number Placeholder 5"/>
          <p:cNvSpPr>
            <a:spLocks noGrp="1"/>
          </p:cNvSpPr>
          <p:nvPr>
            <p:ph type="sldNum" sz="quarter" idx="4"/>
          </p:nvPr>
        </p:nvSpPr>
        <p:spPr>
          <a:xfrm>
            <a:off x="7366383" y="6557466"/>
            <a:ext cx="1000378" cy="252048"/>
          </a:xfrm>
          <a:prstGeom prst="rect">
            <a:avLst/>
          </a:prstGeom>
        </p:spPr>
        <p:txBody>
          <a:bodyPr anchor="ctr" anchorCtr="0"/>
          <a:lstStyle>
            <a:lvl1pPr algn="r">
              <a:defRPr sz="1400">
                <a:solidFill>
                  <a:srgbClr val="3D3B2F">
                    <a:alpha val="50000"/>
                  </a:srgbClr>
                </a:solidFill>
                <a:latin typeface="+mn-lt"/>
                <a:cs typeface="Arial" panose="020B0604020202020204" pitchFamily="34" charset="0"/>
              </a:defRPr>
            </a:lvl1pPr>
          </a:lstStyle>
          <a:p>
            <a:fld id="{5FEC63B8-94FE-40C1-B059-4391FAAAC9BE}" type="slidenum">
              <a:rPr lang="en-US" smtClean="0"/>
              <a:pPr/>
              <a:t>‹#›</a:t>
            </a:fld>
            <a:endParaRPr lang="en-US" dirty="0"/>
          </a:p>
        </p:txBody>
      </p:sp>
    </p:spTree>
    <p:extLst>
      <p:ext uri="{BB962C8B-B14F-4D97-AF65-F5344CB8AC3E}">
        <p14:creationId xmlns:p14="http://schemas.microsoft.com/office/powerpoint/2010/main" val="78198703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hdr="0" ftr="0" dt="0"/>
  <p:txStyles>
    <p:titleStyle>
      <a:lvl1pPr algn="l" defTabSz="514350" rtl="0" eaLnBrk="1" latinLnBrk="0" hangingPunct="1">
        <a:lnSpc>
          <a:spcPct val="85000"/>
        </a:lnSpc>
        <a:spcBef>
          <a:spcPct val="0"/>
        </a:spcBef>
        <a:buNone/>
        <a:defRPr sz="4000" b="0" kern="1200" spc="-28" baseline="0">
          <a:solidFill>
            <a:srgbClr val="ACBF59"/>
          </a:solidFill>
          <a:latin typeface="+mj-lt"/>
          <a:ea typeface="+mj-ea"/>
          <a:cs typeface="+mj-cs"/>
        </a:defRPr>
      </a:lvl1pPr>
    </p:titleStyle>
    <p:bodyStyle>
      <a:lvl1pPr marL="280988" indent="-280988" algn="l" defTabSz="51435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rgbClr val="453016"/>
          </a:solidFill>
          <a:latin typeface="+mn-lt"/>
          <a:ea typeface="+mn-ea"/>
          <a:cs typeface="+mn-cs"/>
        </a:defRPr>
      </a:lvl1pPr>
      <a:lvl2pPr marL="341313" indent="-227013" algn="l" defTabSz="514350" rtl="0" eaLnBrk="1" latinLnBrk="0" hangingPunct="1">
        <a:lnSpc>
          <a:spcPct val="100000"/>
        </a:lnSpc>
        <a:spcBef>
          <a:spcPts val="0"/>
        </a:spcBef>
        <a:spcAft>
          <a:spcPts val="600"/>
        </a:spcAft>
        <a:buClr>
          <a:schemeClr val="accent1"/>
        </a:buClr>
        <a:buFont typeface="Arial" panose="020B0604020202020204" pitchFamily="34" charset="0"/>
        <a:buChar char="•"/>
        <a:defRPr sz="2000" kern="1200">
          <a:solidFill>
            <a:srgbClr val="453016"/>
          </a:solidFill>
          <a:latin typeface="+mn-lt"/>
          <a:ea typeface="+mn-ea"/>
          <a:cs typeface="+mn-cs"/>
        </a:defRPr>
      </a:lvl2pPr>
      <a:lvl3pPr marL="463550" indent="-247650" algn="l" defTabSz="51435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a:solidFill>
            <a:srgbClr val="453016"/>
          </a:solidFill>
          <a:latin typeface="+mn-lt"/>
          <a:ea typeface="+mn-ea"/>
          <a:cs typeface="+mn-cs"/>
        </a:defRPr>
      </a:lvl3pPr>
      <a:lvl4pPr marL="573088" indent="-231775" algn="l" defTabSz="514350" rtl="0" eaLnBrk="1" latinLnBrk="0" hangingPunct="1">
        <a:lnSpc>
          <a:spcPct val="100000"/>
        </a:lnSpc>
        <a:spcBef>
          <a:spcPts val="0"/>
        </a:spcBef>
        <a:spcAft>
          <a:spcPts val="600"/>
        </a:spcAft>
        <a:buClr>
          <a:schemeClr val="accent1"/>
        </a:buClr>
        <a:buFont typeface="Calibri" pitchFamily="34" charset="0"/>
        <a:buChar char="◦"/>
        <a:defRPr sz="1600" kern="1200">
          <a:solidFill>
            <a:srgbClr val="453016"/>
          </a:solidFill>
          <a:latin typeface="+mn-lt"/>
          <a:ea typeface="+mn-ea"/>
          <a:cs typeface="+mn-cs"/>
        </a:defRPr>
      </a:lvl4pPr>
      <a:lvl5pPr marL="682625" indent="-219075" algn="l" defTabSz="51435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a:solidFill>
            <a:srgbClr val="453016"/>
          </a:solidFill>
          <a:latin typeface="+mn-lt"/>
          <a:ea typeface="+mn-ea"/>
          <a:cs typeface="+mn-cs"/>
        </a:defRPr>
      </a:lvl5pPr>
      <a:lvl6pPr marL="618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6pPr>
      <a:lvl7pPr marL="731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7pPr>
      <a:lvl8pPr marL="843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8pPr>
      <a:lvl9pPr marL="956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fpri.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harvestchoice.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havestchoice.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Data and Tools</a:t>
            </a:r>
            <a:endParaRPr lang="en-US" dirty="0"/>
          </a:p>
        </p:txBody>
      </p:sp>
      <p:sp>
        <p:nvSpPr>
          <p:cNvPr id="6" name="Text Placeholder 5"/>
          <p:cNvSpPr>
            <a:spLocks noGrp="1"/>
          </p:cNvSpPr>
          <p:nvPr>
            <p:ph type="subTitle" idx="1"/>
          </p:nvPr>
        </p:nvSpPr>
        <p:spPr/>
        <p:txBody>
          <a:bodyPr/>
          <a:lstStyle/>
          <a:p>
            <a:r>
              <a:rPr lang="en-US" dirty="0" smtClean="0"/>
              <a:t>A Framework for Integrating multi-scale Agro-Biophysical and Socio-economic Datasets</a:t>
            </a:r>
            <a:endParaRPr lang="en-US" dirty="0"/>
          </a:p>
        </p:txBody>
      </p:sp>
      <p:sp>
        <p:nvSpPr>
          <p:cNvPr id="9" name="Text Placeholder 8"/>
          <p:cNvSpPr>
            <a:spLocks noGrp="1"/>
          </p:cNvSpPr>
          <p:nvPr>
            <p:ph type="body" idx="10"/>
          </p:nvPr>
        </p:nvSpPr>
        <p:spPr/>
        <p:txBody>
          <a:bodyPr/>
          <a:lstStyle/>
          <a:p>
            <a:r>
              <a:rPr lang="en-US" dirty="0" smtClean="0"/>
              <a:t>Exposing Hidden Hunger – 2015 </a:t>
            </a:r>
            <a:r>
              <a:rPr lang="en-US" dirty="0" err="1" smtClean="0"/>
              <a:t>HelpMeViz</a:t>
            </a:r>
            <a:r>
              <a:rPr lang="en-US" dirty="0" smtClean="0"/>
              <a:t> </a:t>
            </a:r>
            <a:r>
              <a:rPr lang="en-US" dirty="0" err="1" smtClean="0"/>
              <a:t>Vizathon</a:t>
            </a:r>
            <a:r>
              <a:rPr lang="en-US" dirty="0" smtClean="0"/>
              <a:t/>
            </a:r>
            <a:br>
              <a:rPr lang="en-US" dirty="0" smtClean="0"/>
            </a:br>
            <a:r>
              <a:rPr lang="en-US" dirty="0" smtClean="0"/>
              <a:t>Bread for the World Institute, Washington DC, </a:t>
            </a:r>
            <a:r>
              <a:rPr lang="en-US" dirty="0"/>
              <a:t>May </a:t>
            </a:r>
            <a:r>
              <a:rPr lang="en-US" dirty="0" smtClean="0"/>
              <a:t>30, 2015</a:t>
            </a:r>
            <a:endParaRPr lang="en-US" dirty="0"/>
          </a:p>
        </p:txBody>
      </p:sp>
    </p:spTree>
    <p:extLst>
      <p:ext uri="{BB962C8B-B14F-4D97-AF65-F5344CB8AC3E}">
        <p14:creationId xmlns:p14="http://schemas.microsoft.com/office/powerpoint/2010/main" val="176782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413358" y="1665026"/>
            <a:ext cx="3670127" cy="4366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91440" tIns="91440" rIns="91440" bIns="91440" numCol="1" anchor="t" anchorCtr="0" compatLnSpc="1">
            <a:prstTxWarp prst="textNoShape">
              <a:avLst/>
            </a:prstTxWarp>
          </a:bodyPr>
          <a:lstStyle/>
          <a:p>
            <a:pPr fontAlgn="base">
              <a:spcBef>
                <a:spcPct val="0"/>
              </a:spcBef>
              <a:spcAft>
                <a:spcPct val="0"/>
              </a:spcAft>
            </a:pPr>
            <a:endParaRPr lang="en-US" sz="2000" dirty="0" smtClean="0">
              <a:solidFill>
                <a:prstClr val="black"/>
              </a:solidFill>
              <a:cs typeface="Arial" pitchFamily="34" charset="0"/>
            </a:endParaRPr>
          </a:p>
        </p:txBody>
      </p:sp>
      <p:sp>
        <p:nvSpPr>
          <p:cNvPr id="2" name="Title 1"/>
          <p:cNvSpPr>
            <a:spLocks noGrp="1"/>
          </p:cNvSpPr>
          <p:nvPr>
            <p:ph type="title"/>
          </p:nvPr>
        </p:nvSpPr>
        <p:spPr/>
        <p:txBody>
          <a:bodyPr/>
          <a:lstStyle/>
          <a:p>
            <a:r>
              <a:rPr lang="en-US" dirty="0" smtClean="0"/>
              <a:t>About</a:t>
            </a:r>
            <a:endParaRPr lang="en-US" dirty="0"/>
          </a:p>
        </p:txBody>
      </p:sp>
      <p:sp>
        <p:nvSpPr>
          <p:cNvPr id="8" name="Content Placeholder 7"/>
          <p:cNvSpPr>
            <a:spLocks noGrp="1"/>
          </p:cNvSpPr>
          <p:nvPr>
            <p:ph idx="1"/>
          </p:nvPr>
        </p:nvSpPr>
        <p:spPr>
          <a:xfrm>
            <a:off x="714081" y="1406640"/>
            <a:ext cx="7652680" cy="5211874"/>
          </a:xfrm>
        </p:spPr>
        <p:txBody>
          <a:bodyPr numCol="2" spcCol="365760"/>
          <a:lstStyle/>
          <a:p>
            <a:pPr marL="0" indent="0">
              <a:buNone/>
            </a:pPr>
            <a:r>
              <a:rPr lang="en-US" dirty="0" smtClean="0">
                <a:solidFill>
                  <a:srgbClr val="42791A"/>
                </a:solidFill>
                <a:latin typeface="+mj-lt"/>
              </a:rPr>
              <a:t>IFPRI</a:t>
            </a:r>
            <a:r>
              <a:rPr lang="en-US" sz="2000" dirty="0" smtClean="0">
                <a:solidFill>
                  <a:srgbClr val="42791A"/>
                </a:solidFill>
                <a:latin typeface="+mj-lt"/>
              </a:rPr>
              <a:t>    </a:t>
            </a:r>
            <a:r>
              <a:rPr lang="en-US" sz="2000" dirty="0" smtClean="0">
                <a:solidFill>
                  <a:srgbClr val="42791A"/>
                </a:solidFill>
              </a:rPr>
              <a:t> </a:t>
            </a:r>
            <a:r>
              <a:rPr lang="en-US" sz="2000" dirty="0" smtClean="0">
                <a:hlinkClick r:id="rId3"/>
              </a:rPr>
              <a:t>ifpri.org</a:t>
            </a:r>
            <a:endParaRPr lang="en-US" sz="2000" dirty="0" smtClean="0"/>
          </a:p>
          <a:p>
            <a:pPr marL="0" indent="0">
              <a:buNone/>
            </a:pPr>
            <a:r>
              <a:rPr lang="en-US" sz="1600" dirty="0" smtClean="0"/>
              <a:t>The International Food Policy Research Institute (IFPRI) seeks sustainable solutions for ending hunger and poverty. IFPRI is one of 15 centers supported by the Consultative Group on International Agricultural Research (CGIAR), an alliance of 64 governments, private foundations, and international and regional organizations.</a:t>
            </a:r>
            <a:r>
              <a:rPr lang="en-US" sz="1800" dirty="0" smtClean="0"/>
              <a:t> </a:t>
            </a:r>
            <a:endParaRPr lang="en-US" sz="2000" dirty="0" smtClean="0"/>
          </a:p>
          <a:p>
            <a:pPr marL="0" indent="0">
              <a:buNone/>
            </a:pPr>
            <a:r>
              <a:rPr lang="en-US" dirty="0" smtClean="0">
                <a:solidFill>
                  <a:srgbClr val="ECA900"/>
                </a:solidFill>
                <a:latin typeface="+mj-lt"/>
              </a:rPr>
              <a:t>HarvestChoice </a:t>
            </a:r>
            <a:r>
              <a:rPr lang="en-US" sz="2000" dirty="0" smtClean="0">
                <a:solidFill>
                  <a:srgbClr val="ECA900"/>
                </a:solidFill>
                <a:latin typeface="+mj-lt"/>
              </a:rPr>
              <a:t>   </a:t>
            </a:r>
            <a:r>
              <a:rPr lang="en-US" sz="2000" dirty="0" smtClean="0"/>
              <a:t> </a:t>
            </a:r>
            <a:r>
              <a:rPr lang="en-US" sz="2000" dirty="0" smtClean="0">
                <a:hlinkClick r:id="rId4"/>
              </a:rPr>
              <a:t>harvestchoice.org</a:t>
            </a:r>
            <a:endParaRPr lang="en-US" sz="2000" dirty="0" smtClean="0"/>
          </a:p>
          <a:p>
            <a:pPr marL="0" indent="0">
              <a:buNone/>
            </a:pPr>
            <a:r>
              <a:rPr lang="en-US" sz="1600" dirty="0" smtClean="0"/>
              <a:t>HarvestChoice generates knowledge products to help guide strategic investments to improve the well-being of poor people in sub-Saharan Africa through more productive and profitable farming. To do this, a novel and spatially explicit evaluation framework is being developed and deployed. By design, primary knowledge products are currently targeted to the needs of investors, policymakers and program managers, as well as the analysts and technical specialists who support them.</a:t>
            </a:r>
            <a:endParaRPr lang="en-US" sz="2000" dirty="0" smtClean="0"/>
          </a:p>
          <a:p>
            <a:pPr marL="0" indent="0">
              <a:buNone/>
            </a:pPr>
            <a:r>
              <a:rPr lang="en-US" dirty="0" smtClean="0"/>
              <a:t>HarvestChoice Team at IFPRI</a:t>
            </a:r>
          </a:p>
          <a:p>
            <a:pPr marL="0" indent="0">
              <a:spcAft>
                <a:spcPts val="0"/>
              </a:spcAft>
              <a:buNone/>
            </a:pPr>
            <a:r>
              <a:rPr lang="en-US" sz="1600" b="1" dirty="0">
                <a:latin typeface="+mj-lt"/>
              </a:rPr>
              <a:t>JAWOO KOO</a:t>
            </a:r>
            <a:r>
              <a:rPr lang="en-US" sz="1600" b="1" dirty="0"/>
              <a:t> </a:t>
            </a:r>
            <a:r>
              <a:rPr lang="en-US" sz="1600" dirty="0" smtClean="0"/>
              <a:t>crop/technology </a:t>
            </a:r>
            <a:r>
              <a:rPr lang="en-US" sz="1600" dirty="0"/>
              <a:t>modeling, biophysical constraints</a:t>
            </a:r>
          </a:p>
          <a:p>
            <a:pPr marL="0" indent="0">
              <a:spcAft>
                <a:spcPts val="0"/>
              </a:spcAft>
              <a:buNone/>
            </a:pPr>
            <a:r>
              <a:rPr lang="en-US" sz="1600" dirty="0">
                <a:latin typeface="+mj-lt"/>
              </a:rPr>
              <a:t>CARLO AZZARRI </a:t>
            </a:r>
            <a:r>
              <a:rPr lang="en-US" sz="1600" dirty="0" smtClean="0"/>
              <a:t>micro-economics</a:t>
            </a:r>
            <a:r>
              <a:rPr lang="en-US" sz="1600" dirty="0"/>
              <a:t>, sub-national poverty, nutrition</a:t>
            </a:r>
          </a:p>
          <a:p>
            <a:pPr marL="0" indent="0">
              <a:spcAft>
                <a:spcPts val="0"/>
              </a:spcAft>
              <a:buNone/>
            </a:pPr>
            <a:r>
              <a:rPr lang="en-US" sz="1600" dirty="0">
                <a:latin typeface="+mj-lt"/>
              </a:rPr>
              <a:t>BELIYOU HAILE</a:t>
            </a:r>
            <a:r>
              <a:rPr lang="en-US" sz="1600" dirty="0"/>
              <a:t> </a:t>
            </a:r>
            <a:r>
              <a:rPr lang="en-US" sz="1600" dirty="0" smtClean="0"/>
              <a:t>M&amp;E</a:t>
            </a:r>
            <a:r>
              <a:rPr lang="en-US" sz="1600" dirty="0"/>
              <a:t>, micro-economics</a:t>
            </a:r>
          </a:p>
          <a:p>
            <a:pPr marL="0" indent="0">
              <a:spcAft>
                <a:spcPts val="0"/>
              </a:spcAft>
              <a:buNone/>
            </a:pPr>
            <a:r>
              <a:rPr lang="en-US" sz="1600" dirty="0">
                <a:latin typeface="+mj-lt"/>
              </a:rPr>
              <a:t>APURBA SHEE</a:t>
            </a:r>
            <a:r>
              <a:rPr lang="en-US" sz="1600" dirty="0"/>
              <a:t> </a:t>
            </a:r>
            <a:r>
              <a:rPr lang="en-US" sz="1600" dirty="0" smtClean="0"/>
              <a:t>M&amp;E</a:t>
            </a:r>
            <a:r>
              <a:rPr lang="en-US" sz="1600" dirty="0"/>
              <a:t>, data modeling</a:t>
            </a:r>
          </a:p>
          <a:p>
            <a:pPr marL="0" indent="0">
              <a:spcAft>
                <a:spcPts val="0"/>
              </a:spcAft>
              <a:buNone/>
            </a:pPr>
            <a:r>
              <a:rPr lang="en-US" sz="1600" dirty="0">
                <a:latin typeface="+mj-lt"/>
              </a:rPr>
              <a:t>ELODIE VALETTE</a:t>
            </a:r>
            <a:r>
              <a:rPr lang="en-US" sz="1600" dirty="0"/>
              <a:t> </a:t>
            </a:r>
            <a:r>
              <a:rPr lang="en-US" sz="1600" dirty="0" smtClean="0"/>
              <a:t>diffusion </a:t>
            </a:r>
            <a:r>
              <a:rPr lang="en-US" sz="1600" dirty="0"/>
              <a:t>of innovation, </a:t>
            </a:r>
            <a:r>
              <a:rPr lang="en-US" sz="1600" dirty="0" err="1"/>
              <a:t>peri</a:t>
            </a:r>
            <a:r>
              <a:rPr lang="en-US" sz="1600" dirty="0"/>
              <a:t>-urban agriculture</a:t>
            </a:r>
          </a:p>
          <a:p>
            <a:pPr marL="0" indent="0">
              <a:spcAft>
                <a:spcPts val="0"/>
              </a:spcAft>
              <a:buNone/>
            </a:pPr>
            <a:r>
              <a:rPr lang="en-US" sz="1600" dirty="0">
                <a:latin typeface="+mj-lt"/>
              </a:rPr>
              <a:t>CINDY COX</a:t>
            </a:r>
            <a:r>
              <a:rPr lang="en-US" sz="1600" dirty="0"/>
              <a:t> </a:t>
            </a:r>
            <a:r>
              <a:rPr lang="en-US" sz="1600" dirty="0" smtClean="0"/>
              <a:t>technical </a:t>
            </a:r>
            <a:r>
              <a:rPr lang="en-US" sz="1600" dirty="0"/>
              <a:t>writer, technology evaluation</a:t>
            </a:r>
          </a:p>
          <a:p>
            <a:pPr marL="0" indent="0">
              <a:spcAft>
                <a:spcPts val="0"/>
              </a:spcAft>
              <a:buNone/>
            </a:pPr>
            <a:r>
              <a:rPr lang="en-US" sz="1600" dirty="0">
                <a:latin typeface="+mj-lt"/>
              </a:rPr>
              <a:t>CLEO ROBERTS</a:t>
            </a:r>
            <a:r>
              <a:rPr lang="en-US" sz="1600" dirty="0"/>
              <a:t> </a:t>
            </a:r>
            <a:r>
              <a:rPr lang="en-US" sz="1600" dirty="0" smtClean="0"/>
              <a:t>farming </a:t>
            </a:r>
            <a:r>
              <a:rPr lang="en-US" sz="1600" dirty="0"/>
              <a:t>systems characterization</a:t>
            </a:r>
          </a:p>
          <a:p>
            <a:pPr marL="0" indent="0">
              <a:spcAft>
                <a:spcPts val="0"/>
              </a:spcAft>
              <a:buNone/>
            </a:pPr>
            <a:r>
              <a:rPr lang="en-US" sz="1600" dirty="0">
                <a:latin typeface="+mj-lt"/>
              </a:rPr>
              <a:t>MARIA COMANESCU</a:t>
            </a:r>
            <a:r>
              <a:rPr lang="en-US" sz="1600" dirty="0"/>
              <a:t> </a:t>
            </a:r>
            <a:r>
              <a:rPr lang="en-US" sz="1600" dirty="0" smtClean="0"/>
              <a:t>web </a:t>
            </a:r>
            <a:r>
              <a:rPr lang="en-US" sz="1600" dirty="0"/>
              <a:t>development, programming</a:t>
            </a:r>
          </a:p>
          <a:p>
            <a:pPr marL="0" indent="0">
              <a:spcAft>
                <a:spcPts val="0"/>
              </a:spcAft>
              <a:buNone/>
            </a:pPr>
            <a:r>
              <a:rPr lang="en-US" sz="1600" dirty="0">
                <a:latin typeface="+mj-lt"/>
              </a:rPr>
              <a:t>MELANIE BACOU</a:t>
            </a:r>
            <a:r>
              <a:rPr lang="en-US" sz="1600" dirty="0"/>
              <a:t> </a:t>
            </a:r>
            <a:r>
              <a:rPr lang="en-US" sz="1600" dirty="0" smtClean="0"/>
              <a:t>microeconomics</a:t>
            </a:r>
            <a:r>
              <a:rPr lang="en-US" sz="1600" dirty="0"/>
              <a:t>, CRP mapping</a:t>
            </a:r>
          </a:p>
          <a:p>
            <a:pPr marL="0" indent="0">
              <a:spcAft>
                <a:spcPts val="0"/>
              </a:spcAft>
              <a:buNone/>
            </a:pPr>
            <a:r>
              <a:rPr lang="en-US" sz="1600" dirty="0">
                <a:latin typeface="+mj-lt"/>
              </a:rPr>
              <a:t>QUEENIE </a:t>
            </a:r>
            <a:r>
              <a:rPr lang="en-US" sz="1600" dirty="0" smtClean="0">
                <a:latin typeface="+mj-lt"/>
              </a:rPr>
              <a:t>GONG</a:t>
            </a:r>
            <a:r>
              <a:rPr lang="en-US" sz="1600" dirty="0" smtClean="0"/>
              <a:t> crop </a:t>
            </a:r>
            <a:r>
              <a:rPr lang="en-US" sz="1600" dirty="0"/>
              <a:t>production statistics data management</a:t>
            </a:r>
          </a:p>
          <a:p>
            <a:pPr marL="0" indent="0">
              <a:spcAft>
                <a:spcPts val="0"/>
              </a:spcAft>
              <a:buNone/>
            </a:pPr>
            <a:r>
              <a:rPr lang="en-US" sz="1600" dirty="0">
                <a:latin typeface="+mj-lt"/>
              </a:rPr>
              <a:t>HO-YOUNG </a:t>
            </a:r>
            <a:r>
              <a:rPr lang="en-US" sz="1600" dirty="0" smtClean="0">
                <a:latin typeface="+mj-lt"/>
              </a:rPr>
              <a:t>KWON</a:t>
            </a:r>
            <a:r>
              <a:rPr lang="en-US" sz="1600" dirty="0" smtClean="0"/>
              <a:t> crop </a:t>
            </a:r>
            <a:r>
              <a:rPr lang="en-US" sz="1600" dirty="0"/>
              <a:t>and soil process modeling</a:t>
            </a:r>
          </a:p>
          <a:p>
            <a:pPr marL="0" indent="0">
              <a:spcAft>
                <a:spcPts val="0"/>
              </a:spcAft>
              <a:buNone/>
            </a:pPr>
            <a:r>
              <a:rPr lang="en-US" sz="1600" dirty="0">
                <a:latin typeface="+mj-lt"/>
              </a:rPr>
              <a:t>ULRIKE WOOD-SICHRA</a:t>
            </a:r>
            <a:r>
              <a:rPr lang="en-US" sz="1600" dirty="0"/>
              <a:t> </a:t>
            </a:r>
            <a:r>
              <a:rPr lang="en-US" sz="1600" dirty="0" smtClean="0"/>
              <a:t>data </a:t>
            </a:r>
            <a:r>
              <a:rPr lang="en-US" sz="1600" dirty="0"/>
              <a:t>management, SPAM, DREAM</a:t>
            </a:r>
          </a:p>
          <a:p>
            <a:pPr marL="0" indent="0">
              <a:spcAft>
                <a:spcPts val="0"/>
              </a:spcAft>
              <a:buNone/>
            </a:pPr>
            <a:r>
              <a:rPr lang="en-US" sz="1600" dirty="0">
                <a:latin typeface="+mj-lt"/>
              </a:rPr>
              <a:t>ZHE GUO</a:t>
            </a:r>
            <a:r>
              <a:rPr lang="en-US" sz="1600" dirty="0"/>
              <a:t> </a:t>
            </a:r>
            <a:r>
              <a:rPr lang="en-US" sz="1600" dirty="0" smtClean="0"/>
              <a:t>GIS </a:t>
            </a:r>
            <a:r>
              <a:rPr lang="en-US" sz="1600" dirty="0"/>
              <a:t>coordinator, market access</a:t>
            </a:r>
          </a:p>
          <a:p>
            <a:pPr marL="0" indent="0">
              <a:spcAft>
                <a:spcPts val="0"/>
              </a:spcAft>
              <a:buNone/>
            </a:pPr>
            <a:r>
              <a:rPr lang="en-US" sz="1600" dirty="0">
                <a:latin typeface="+mj-lt"/>
              </a:rPr>
              <a:t>IVY ROMERO</a:t>
            </a:r>
            <a:r>
              <a:rPr lang="en-US" sz="1600" dirty="0"/>
              <a:t> </a:t>
            </a:r>
            <a:r>
              <a:rPr lang="en-US" sz="1600" dirty="0" smtClean="0"/>
              <a:t>administrative coordinator</a:t>
            </a:r>
          </a:p>
          <a:p>
            <a:pPr marL="0" indent="0">
              <a:spcAft>
                <a:spcPts val="0"/>
              </a:spcAft>
              <a:buNone/>
            </a:pPr>
            <a:r>
              <a:rPr lang="en-US" sz="1600" dirty="0" smtClean="0">
                <a:latin typeface="+mj-lt"/>
              </a:rPr>
              <a:t>SARA SIGNORELLI</a:t>
            </a:r>
            <a:r>
              <a:rPr lang="en-US" sz="1600" dirty="0" smtClean="0"/>
              <a:t>: Micro-economics, M&amp;E</a:t>
            </a:r>
            <a:endParaRPr lang="en-US" sz="1600" dirty="0"/>
          </a:p>
        </p:txBody>
      </p:sp>
    </p:spTree>
    <p:extLst>
      <p:ext uri="{BB962C8B-B14F-4D97-AF65-F5344CB8AC3E}">
        <p14:creationId xmlns:p14="http://schemas.microsoft.com/office/powerpoint/2010/main" val="2226919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81" y="286606"/>
            <a:ext cx="7652680" cy="961623"/>
          </a:xfrm>
        </p:spPr>
        <p:txBody>
          <a:bodyPr/>
          <a:lstStyle/>
          <a:p>
            <a:r>
              <a:rPr lang="en-US" dirty="0" smtClean="0"/>
              <a:t>What We Do…</a:t>
            </a:r>
            <a:endParaRPr lang="en-US" dirty="0"/>
          </a:p>
        </p:txBody>
      </p:sp>
      <p:sp>
        <p:nvSpPr>
          <p:cNvPr id="3" name="Content Placeholder 2"/>
          <p:cNvSpPr>
            <a:spLocks noGrp="1"/>
          </p:cNvSpPr>
          <p:nvPr>
            <p:ph idx="1"/>
          </p:nvPr>
        </p:nvSpPr>
        <p:spPr>
          <a:xfrm>
            <a:off x="351692" y="1393372"/>
            <a:ext cx="8405445" cy="5127518"/>
          </a:xfrm>
        </p:spPr>
        <p:txBody>
          <a:bodyPr/>
          <a:lstStyle/>
          <a:p>
            <a:pPr marL="0" indent="0" algn="just">
              <a:buNone/>
            </a:pPr>
            <a:r>
              <a:rPr lang="en-US" sz="2000" dirty="0" smtClean="0"/>
              <a:t>“</a:t>
            </a:r>
            <a:r>
              <a:rPr lang="en-US" sz="2000" dirty="0" err="1" smtClean="0"/>
              <a:t>HarvestChoice</a:t>
            </a:r>
            <a:r>
              <a:rPr lang="en-US" sz="2000" dirty="0" smtClean="0"/>
              <a:t> </a:t>
            </a:r>
            <a:r>
              <a:rPr lang="en-US" sz="2000" dirty="0"/>
              <a:t>generates knowledge products to help guide strategic decisions to improve the well-being of the poor in sub-Saharan Africa through more productive and profitable farming. </a:t>
            </a:r>
            <a:r>
              <a:rPr lang="en-US" sz="2000" dirty="0" smtClean="0"/>
              <a:t>(…) </a:t>
            </a:r>
            <a:r>
              <a:rPr lang="en-US" sz="2000" dirty="0" err="1" smtClean="0"/>
              <a:t>HarvestChoice’s</a:t>
            </a:r>
            <a:r>
              <a:rPr lang="en-US" sz="2000" dirty="0" smtClean="0"/>
              <a:t> </a:t>
            </a:r>
            <a:r>
              <a:rPr lang="en-US" sz="2000" dirty="0"/>
              <a:t>evolving list of knowledge products includes maps, datasets, working papers, country briefs, user-oriented tools, and spatial and economic models designed to target the needs of investors, policymakers, and research analysts who are working to improve the </a:t>
            </a:r>
            <a:r>
              <a:rPr lang="en-US" sz="2000" b="1" dirty="0"/>
              <a:t>food supply of the world's poor</a:t>
            </a:r>
            <a:r>
              <a:rPr lang="en-US" sz="2000" dirty="0" smtClean="0"/>
              <a:t>.”</a:t>
            </a:r>
          </a:p>
          <a:p>
            <a:pPr marL="0" indent="0">
              <a:buNone/>
            </a:pPr>
            <a:endParaRPr lang="en-US" dirty="0" smtClean="0"/>
          </a:p>
          <a:p>
            <a:pPr marL="0" indent="0">
              <a:buNone/>
            </a:pPr>
            <a:endParaRPr lang="en-US" dirty="0"/>
          </a:p>
          <a:p>
            <a:pPr marL="0" indent="0">
              <a:buNone/>
            </a:pPr>
            <a:r>
              <a:rPr lang="en-US" dirty="0" smtClean="0"/>
              <a:t>Questions we try to answer:</a:t>
            </a:r>
          </a:p>
          <a:p>
            <a:pPr marL="0" indent="0">
              <a:buNone/>
            </a:pPr>
            <a:r>
              <a:rPr lang="en-US" sz="2000" dirty="0" smtClean="0">
                <a:solidFill>
                  <a:schemeClr val="accent1"/>
                </a:solidFill>
              </a:rPr>
              <a:t>“Where are the poor and what is their welfare status?”</a:t>
            </a:r>
          </a:p>
          <a:p>
            <a:pPr marL="0" indent="0">
              <a:buNone/>
            </a:pPr>
            <a:r>
              <a:rPr lang="en-US" sz="2000" dirty="0" smtClean="0">
                <a:solidFill>
                  <a:schemeClr val="accent1"/>
                </a:solidFill>
              </a:rPr>
              <a:t>“On what farming systems do poor most depend?”</a:t>
            </a:r>
          </a:p>
          <a:p>
            <a:pPr marL="0" indent="0">
              <a:buNone/>
            </a:pPr>
            <a:r>
              <a:rPr lang="en-US" sz="2000" dirty="0" smtClean="0">
                <a:solidFill>
                  <a:schemeClr val="accent1"/>
                </a:solidFill>
              </a:rPr>
              <a:t>“What are the constraints of such farming systems?”</a:t>
            </a:r>
          </a:p>
          <a:p>
            <a:pPr marL="0" indent="0">
              <a:buNone/>
            </a:pPr>
            <a:r>
              <a:rPr lang="en-US" sz="2000" dirty="0" smtClean="0">
                <a:solidFill>
                  <a:schemeClr val="accent1"/>
                </a:solidFill>
              </a:rPr>
              <a:t>“What investments and innovations might best sustainably raise farm productivity?”</a:t>
            </a:r>
            <a:endParaRPr lang="en-US" sz="2000" dirty="0">
              <a:solidFill>
                <a:schemeClr val="accent1"/>
              </a:solidFill>
            </a:endParaRPr>
          </a:p>
        </p:txBody>
      </p:sp>
      <p:sp>
        <p:nvSpPr>
          <p:cNvPr id="4" name="Slide Number Placeholder 3"/>
          <p:cNvSpPr>
            <a:spLocks noGrp="1"/>
          </p:cNvSpPr>
          <p:nvPr>
            <p:ph type="sldNum" sz="quarter" idx="4"/>
          </p:nvPr>
        </p:nvSpPr>
        <p:spPr/>
        <p:txBody>
          <a:bodyPr/>
          <a:lstStyle/>
          <a:p>
            <a:fld id="{5FEC63B8-94FE-40C1-B059-4391FAAAC9BE}" type="slidenum">
              <a:rPr lang="en-US" smtClean="0"/>
              <a:pPr/>
              <a:t>2</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5169" y="3176954"/>
            <a:ext cx="3477845" cy="1956288"/>
          </a:xfrm>
          <a:prstGeom prst="rect">
            <a:avLst/>
          </a:prstGeom>
          <a:blipFill dpi="0" rotWithShape="1">
            <a:blip r:embed="rId4">
              <a:alphaModFix amt="23000"/>
            </a:blip>
            <a:srcRect/>
            <a:tile tx="0" ty="0" sx="100000" sy="100000" flip="none" algn="tl"/>
          </a:blipFill>
        </p:spPr>
      </p:pic>
    </p:spTree>
    <p:extLst>
      <p:ext uri="{BB962C8B-B14F-4D97-AF65-F5344CB8AC3E}">
        <p14:creationId xmlns:p14="http://schemas.microsoft.com/office/powerpoint/2010/main" val="250139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different types of data</a:t>
            </a:r>
            <a:endParaRPr lang="en-US" dirty="0"/>
          </a:p>
        </p:txBody>
      </p:sp>
      <p:sp>
        <p:nvSpPr>
          <p:cNvPr id="3" name="Content Placeholder 2"/>
          <p:cNvSpPr>
            <a:spLocks noGrp="1"/>
          </p:cNvSpPr>
          <p:nvPr>
            <p:ph idx="1"/>
          </p:nvPr>
        </p:nvSpPr>
        <p:spPr>
          <a:xfrm>
            <a:off x="714081" y="1587690"/>
            <a:ext cx="7652680" cy="4933200"/>
          </a:xfrm>
        </p:spPr>
        <p:txBody>
          <a:bodyPr/>
          <a:lstStyle/>
          <a:p>
            <a:r>
              <a:rPr lang="en-US" dirty="0" smtClean="0"/>
              <a:t>Harvest choice mapping tool: Macro scale</a:t>
            </a:r>
          </a:p>
          <a:p>
            <a:pPr lvl="2">
              <a:buFont typeface="Arial" panose="020B0604020202020204" pitchFamily="34" charset="0"/>
              <a:buChar char="•"/>
            </a:pPr>
            <a:r>
              <a:rPr lang="en-US" dirty="0"/>
              <a:t>Advantage: </a:t>
            </a:r>
            <a:r>
              <a:rPr lang="en-US" dirty="0" smtClean="0"/>
              <a:t>it provides an integrated view of </a:t>
            </a:r>
            <a:r>
              <a:rPr lang="en-US" dirty="0"/>
              <a:t>the </a:t>
            </a:r>
            <a:r>
              <a:rPr lang="en-US" dirty="0" smtClean="0"/>
              <a:t>characteristics of each region (socio-demographics, agriculture, climate, ...)</a:t>
            </a:r>
          </a:p>
          <a:p>
            <a:pPr lvl="2">
              <a:buFont typeface="Arial" panose="020B0604020202020204" pitchFamily="34" charset="0"/>
              <a:buChar char="•"/>
            </a:pPr>
            <a:r>
              <a:rPr lang="en-US" dirty="0" smtClean="0"/>
              <a:t>Challenge for analysis: to extract the information of interest from the vast multitude of data</a:t>
            </a:r>
          </a:p>
          <a:p>
            <a:pPr lvl="2"/>
            <a:endParaRPr lang="en-US" dirty="0"/>
          </a:p>
          <a:p>
            <a:pPr marL="215900" lvl="2" indent="0">
              <a:buNone/>
            </a:pPr>
            <a:endParaRPr lang="en-US" dirty="0" smtClean="0"/>
          </a:p>
          <a:p>
            <a:r>
              <a:rPr lang="en-US" dirty="0" smtClean="0"/>
              <a:t>Household surveys: Micro scale</a:t>
            </a:r>
          </a:p>
          <a:p>
            <a:pPr lvl="1"/>
            <a:r>
              <a:rPr lang="en-US" sz="1800" dirty="0" smtClean="0"/>
              <a:t>Advantage: it provides detailed information at the individual or household level</a:t>
            </a:r>
          </a:p>
          <a:p>
            <a:pPr lvl="1"/>
            <a:r>
              <a:rPr lang="en-US" sz="1800" dirty="0" smtClean="0"/>
              <a:t>Challenge for analysis: to aggregate and summarize the information into meaningful descriptive statistics</a:t>
            </a:r>
          </a:p>
          <a:p>
            <a:pPr lvl="2"/>
            <a:endParaRPr lang="en-US" dirty="0"/>
          </a:p>
        </p:txBody>
      </p:sp>
      <p:sp>
        <p:nvSpPr>
          <p:cNvPr id="4" name="Slide Number Placeholder 3"/>
          <p:cNvSpPr>
            <a:spLocks noGrp="1"/>
          </p:cNvSpPr>
          <p:nvPr>
            <p:ph type="sldNum" sz="quarter" idx="4"/>
          </p:nvPr>
        </p:nvSpPr>
        <p:spPr/>
        <p:txBody>
          <a:bodyPr/>
          <a:lstStyle/>
          <a:p>
            <a:fld id="{5FEC63B8-94FE-40C1-B059-4391FAAAC9BE}" type="slidenum">
              <a:rPr lang="en-US" smtClean="0"/>
              <a:pPr/>
              <a:t>3</a:t>
            </a:fld>
            <a:endParaRPr lang="en-US" dirty="0"/>
          </a:p>
        </p:txBody>
      </p:sp>
    </p:spTree>
    <p:extLst>
      <p:ext uri="{BB962C8B-B14F-4D97-AF65-F5344CB8AC3E}">
        <p14:creationId xmlns:p14="http://schemas.microsoft.com/office/powerpoint/2010/main" val="436106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81" y="286606"/>
            <a:ext cx="7652680" cy="758423"/>
          </a:xfrm>
        </p:spPr>
        <p:txBody>
          <a:bodyPr/>
          <a:lstStyle/>
          <a:p>
            <a:r>
              <a:rPr lang="en-US" dirty="0" smtClean="0"/>
              <a:t>Macro Scale: Mapping Tool</a:t>
            </a:r>
            <a:endParaRPr lang="en-US" dirty="0"/>
          </a:p>
        </p:txBody>
      </p:sp>
      <p:sp>
        <p:nvSpPr>
          <p:cNvPr id="3" name="Slide Number Placeholder 2"/>
          <p:cNvSpPr>
            <a:spLocks noGrp="1"/>
          </p:cNvSpPr>
          <p:nvPr>
            <p:ph type="sldNum" sz="quarter" idx="4"/>
          </p:nvPr>
        </p:nvSpPr>
        <p:spPr/>
        <p:txBody>
          <a:bodyPr/>
          <a:lstStyle/>
          <a:p>
            <a:fld id="{5FEC63B8-94FE-40C1-B059-4391FAAAC9BE}" type="slidenum">
              <a:rPr lang="en-US" smtClean="0"/>
              <a:pPr/>
              <a:t>4</a:t>
            </a:fld>
            <a:endParaRPr lang="en-US"/>
          </a:p>
        </p:txBody>
      </p:sp>
      <p:pic>
        <p:nvPicPr>
          <p:cNvPr id="5" name="Picture 4"/>
          <p:cNvPicPr>
            <a:picLocks noChangeAspect="1"/>
          </p:cNvPicPr>
          <p:nvPr/>
        </p:nvPicPr>
        <p:blipFill>
          <a:blip r:embed="rId3"/>
          <a:stretch>
            <a:fillRect/>
          </a:stretch>
        </p:blipFill>
        <p:spPr>
          <a:xfrm>
            <a:off x="207335" y="1045029"/>
            <a:ext cx="8660894" cy="5370570"/>
          </a:xfrm>
          <a:prstGeom prst="rect">
            <a:avLst/>
          </a:prstGeom>
        </p:spPr>
      </p:pic>
    </p:spTree>
    <p:extLst>
      <p:ext uri="{BB962C8B-B14F-4D97-AF65-F5344CB8AC3E}">
        <p14:creationId xmlns:p14="http://schemas.microsoft.com/office/powerpoint/2010/main" val="238157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81" y="286606"/>
            <a:ext cx="7652680" cy="801965"/>
          </a:xfrm>
        </p:spPr>
        <p:txBody>
          <a:bodyPr/>
          <a:lstStyle/>
          <a:p>
            <a:r>
              <a:rPr lang="en-US" dirty="0" smtClean="0"/>
              <a:t>Micro Scale: Household Surveys</a:t>
            </a:r>
            <a:endParaRPr lang="en-US" dirty="0"/>
          </a:p>
        </p:txBody>
      </p:sp>
      <p:sp>
        <p:nvSpPr>
          <p:cNvPr id="3" name="Slide Number Placeholder 2"/>
          <p:cNvSpPr>
            <a:spLocks noGrp="1"/>
          </p:cNvSpPr>
          <p:nvPr>
            <p:ph type="sldNum" sz="quarter" idx="4"/>
          </p:nvPr>
        </p:nvSpPr>
        <p:spPr/>
        <p:txBody>
          <a:bodyPr/>
          <a:lstStyle/>
          <a:p>
            <a:fld id="{5FEC63B8-94FE-40C1-B059-4391FAAAC9BE}" type="slidenum">
              <a:rPr lang="en-US" smtClean="0"/>
              <a:pPr/>
              <a:t>5</a:t>
            </a:fld>
            <a:endParaRPr lang="en-US"/>
          </a:p>
        </p:txBody>
      </p:sp>
      <p:pic>
        <p:nvPicPr>
          <p:cNvPr id="4" name="Picture 3"/>
          <p:cNvPicPr>
            <a:picLocks noChangeAspect="1"/>
          </p:cNvPicPr>
          <p:nvPr/>
        </p:nvPicPr>
        <p:blipFill>
          <a:blip r:embed="rId3"/>
          <a:stretch>
            <a:fillRect/>
          </a:stretch>
        </p:blipFill>
        <p:spPr>
          <a:xfrm>
            <a:off x="261257" y="1088571"/>
            <a:ext cx="8623300" cy="5573037"/>
          </a:xfrm>
          <a:prstGeom prst="rect">
            <a:avLst/>
          </a:prstGeom>
        </p:spPr>
      </p:pic>
    </p:spTree>
    <p:extLst>
      <p:ext uri="{BB962C8B-B14F-4D97-AF65-F5344CB8AC3E}">
        <p14:creationId xmlns:p14="http://schemas.microsoft.com/office/powerpoint/2010/main" val="4066254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314" y="286606"/>
            <a:ext cx="8047447" cy="1120033"/>
          </a:xfrm>
        </p:spPr>
        <p:txBody>
          <a:bodyPr/>
          <a:lstStyle/>
          <a:p>
            <a:r>
              <a:rPr lang="en-US" sz="4400" dirty="0" smtClean="0"/>
              <a:t>Information publicly available </a:t>
            </a:r>
            <a:r>
              <a:rPr lang="en-US" sz="4400" dirty="0" smtClean="0"/>
              <a:t>through </a:t>
            </a:r>
            <a:r>
              <a:rPr lang="en-US" sz="4400" dirty="0" err="1" smtClean="0"/>
              <a:t>HarvestChoice</a:t>
            </a:r>
            <a:r>
              <a:rPr lang="en-US" sz="4400" dirty="0" smtClean="0"/>
              <a:t> website (MAPR, </a:t>
            </a:r>
            <a:r>
              <a:rPr lang="en-US" sz="4400" dirty="0" smtClean="0"/>
              <a:t>TABLR</a:t>
            </a:r>
            <a:r>
              <a:rPr lang="en-US" sz="4400" dirty="0" smtClean="0"/>
              <a:t>)</a:t>
            </a:r>
            <a:endParaRPr lang="en-US" sz="4400" dirty="0"/>
          </a:p>
        </p:txBody>
      </p:sp>
      <p:sp>
        <p:nvSpPr>
          <p:cNvPr id="2" name="Footer Placeholder 1"/>
          <p:cNvSpPr>
            <a:spLocks noGrp="1"/>
          </p:cNvSpPr>
          <p:nvPr>
            <p:ph type="ftr" sz="quarter" idx="3"/>
          </p:nvPr>
        </p:nvSpPr>
        <p:spPr>
          <a:xfrm>
            <a:off x="714082" y="6569658"/>
            <a:ext cx="6584792" cy="252048"/>
          </a:xfrm>
        </p:spPr>
        <p:txBody>
          <a:bodyPr/>
          <a:lstStyle/>
          <a:p>
            <a:r>
              <a:rPr lang="en-US" dirty="0" smtClean="0"/>
              <a:t>The data comes from different sources (IFPRI, FAO, World Bank, </a:t>
            </a:r>
            <a:r>
              <a:rPr lang="en-US" dirty="0" err="1" smtClean="0"/>
              <a:t>AgMIP</a:t>
            </a:r>
            <a:r>
              <a:rPr lang="en-US" dirty="0" smtClean="0"/>
              <a:t>, IIASA, …)</a:t>
            </a:r>
            <a:endParaRPr lang="en-US" dirty="0"/>
          </a:p>
        </p:txBody>
      </p:sp>
      <p:graphicFrame>
        <p:nvGraphicFramePr>
          <p:cNvPr id="5" name="Diagram 4"/>
          <p:cNvGraphicFramePr/>
          <p:nvPr>
            <p:extLst>
              <p:ext uri="{D42A27DB-BD31-4B8C-83A1-F6EECF244321}">
                <p14:modId xmlns:p14="http://schemas.microsoft.com/office/powerpoint/2010/main" val="2765855836"/>
              </p:ext>
            </p:extLst>
          </p:nvPr>
        </p:nvGraphicFramePr>
        <p:xfrm>
          <a:off x="486767" y="1610434"/>
          <a:ext cx="8275097" cy="24702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extLst>
              <p:ext uri="{D42A27DB-BD31-4B8C-83A1-F6EECF244321}">
                <p14:modId xmlns:p14="http://schemas.microsoft.com/office/powerpoint/2010/main" val="2467734704"/>
              </p:ext>
            </p:extLst>
          </p:nvPr>
        </p:nvGraphicFramePr>
        <p:xfrm>
          <a:off x="475395" y="3985145"/>
          <a:ext cx="8259172" cy="229510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29180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Health, Nutrition, Population and Poverty</a:t>
            </a:r>
            <a:endParaRPr lang="en-US" dirty="0"/>
          </a:p>
        </p:txBody>
      </p:sp>
      <p:sp>
        <p:nvSpPr>
          <p:cNvPr id="2" name="Content Placeholder 1"/>
          <p:cNvSpPr>
            <a:spLocks noGrp="1"/>
          </p:cNvSpPr>
          <p:nvPr>
            <p:ph idx="1"/>
          </p:nvPr>
        </p:nvSpPr>
        <p:spPr>
          <a:xfrm>
            <a:off x="714081" y="1615814"/>
            <a:ext cx="7652680" cy="4905076"/>
          </a:xfrm>
        </p:spPr>
        <p:txBody>
          <a:bodyPr numCol="2" spcCol="365760"/>
          <a:lstStyle/>
          <a:p>
            <a:pPr>
              <a:spcAft>
                <a:spcPts val="0"/>
              </a:spcAft>
            </a:pPr>
            <a:r>
              <a:rPr lang="en-US" dirty="0" smtClean="0">
                <a:solidFill>
                  <a:srgbClr val="42791A"/>
                </a:solidFill>
              </a:rPr>
              <a:t>Anthropometrics</a:t>
            </a:r>
            <a:endParaRPr lang="en-US" dirty="0">
              <a:solidFill>
                <a:srgbClr val="42791A"/>
              </a:solidFill>
            </a:endParaRPr>
          </a:p>
          <a:p>
            <a:pPr lvl="1">
              <a:spcAft>
                <a:spcPts val="0"/>
              </a:spcAft>
            </a:pPr>
            <a:r>
              <a:rPr lang="en-US" dirty="0" smtClean="0"/>
              <a:t>Mother’s age</a:t>
            </a:r>
          </a:p>
          <a:p>
            <a:pPr lvl="1">
              <a:spcAft>
                <a:spcPts val="0"/>
              </a:spcAft>
            </a:pPr>
            <a:r>
              <a:rPr lang="en-US" dirty="0" smtClean="0"/>
              <a:t>Mother’s height</a:t>
            </a:r>
          </a:p>
          <a:p>
            <a:pPr lvl="1">
              <a:spcAft>
                <a:spcPts val="0"/>
              </a:spcAft>
            </a:pPr>
            <a:r>
              <a:rPr lang="en-US" dirty="0" smtClean="0"/>
              <a:t>Mother’s weight</a:t>
            </a:r>
          </a:p>
          <a:p>
            <a:pPr marL="114300" lvl="1" indent="0">
              <a:spcAft>
                <a:spcPts val="0"/>
              </a:spcAft>
              <a:buNone/>
            </a:pPr>
            <a:endParaRPr lang="en-US" dirty="0" smtClean="0"/>
          </a:p>
          <a:p>
            <a:pPr>
              <a:spcAft>
                <a:spcPts val="0"/>
              </a:spcAft>
            </a:pPr>
            <a:r>
              <a:rPr lang="en-US" dirty="0" smtClean="0">
                <a:solidFill>
                  <a:srgbClr val="42791A"/>
                </a:solidFill>
              </a:rPr>
              <a:t>Nutrition indicators (DHS)</a:t>
            </a:r>
          </a:p>
          <a:p>
            <a:pPr lvl="1">
              <a:spcAft>
                <a:spcPts val="0"/>
              </a:spcAft>
            </a:pPr>
            <a:r>
              <a:rPr lang="en-US" dirty="0" smtClean="0"/>
              <a:t>child anthropometric indicators (stunting, wasting, underweight) </a:t>
            </a:r>
          </a:p>
          <a:p>
            <a:pPr lvl="1">
              <a:spcAft>
                <a:spcPts val="0"/>
              </a:spcAft>
            </a:pPr>
            <a:r>
              <a:rPr lang="en-US" dirty="0" smtClean="0"/>
              <a:t>Body Mass Index (BMI)</a:t>
            </a:r>
          </a:p>
          <a:p>
            <a:pPr lvl="1">
              <a:spcAft>
                <a:spcPts val="0"/>
              </a:spcAft>
            </a:pPr>
            <a:r>
              <a:rPr lang="en-US" dirty="0" smtClean="0"/>
              <a:t>infant/young child breastfeeding practices</a:t>
            </a:r>
          </a:p>
          <a:p>
            <a:pPr lvl="1">
              <a:spcAft>
                <a:spcPts val="0"/>
              </a:spcAft>
            </a:pPr>
            <a:r>
              <a:rPr lang="en-US" dirty="0" smtClean="0"/>
              <a:t>iron and vitamin supplementation </a:t>
            </a:r>
          </a:p>
          <a:p>
            <a:pPr lvl="1">
              <a:spcAft>
                <a:spcPts val="0"/>
              </a:spcAft>
            </a:pPr>
            <a:r>
              <a:rPr lang="en-US" dirty="0" smtClean="0"/>
              <a:t>infant and child under 5 mortality rate</a:t>
            </a:r>
          </a:p>
          <a:p>
            <a:pPr lvl="1">
              <a:spcAft>
                <a:spcPts val="0"/>
              </a:spcAft>
            </a:pPr>
            <a:r>
              <a:rPr lang="en-US" dirty="0" smtClean="0"/>
              <a:t>percentage of children with diarrhea</a:t>
            </a:r>
          </a:p>
          <a:p>
            <a:pPr lvl="1">
              <a:spcAft>
                <a:spcPts val="0"/>
              </a:spcAft>
            </a:pPr>
            <a:r>
              <a:rPr lang="en-US" dirty="0" smtClean="0"/>
              <a:t>wealth index</a:t>
            </a:r>
            <a:endParaRPr lang="en-US" sz="1800" dirty="0" smtClean="0"/>
          </a:p>
          <a:p>
            <a:pPr>
              <a:spcAft>
                <a:spcPts val="0"/>
              </a:spcAft>
            </a:pPr>
            <a:r>
              <a:rPr lang="en-US" dirty="0" smtClean="0">
                <a:solidFill>
                  <a:srgbClr val="42791A"/>
                </a:solidFill>
              </a:rPr>
              <a:t>Population</a:t>
            </a:r>
            <a:endParaRPr lang="en-US" dirty="0">
              <a:solidFill>
                <a:srgbClr val="42791A"/>
              </a:solidFill>
            </a:endParaRPr>
          </a:p>
          <a:p>
            <a:pPr lvl="1">
              <a:spcAft>
                <a:spcPts val="0"/>
              </a:spcAft>
            </a:pPr>
            <a:r>
              <a:rPr lang="en-US" dirty="0" smtClean="0"/>
              <a:t>Total population</a:t>
            </a:r>
          </a:p>
          <a:p>
            <a:pPr lvl="1">
              <a:spcAft>
                <a:spcPts val="0"/>
              </a:spcAft>
            </a:pPr>
            <a:r>
              <a:rPr lang="en-US" dirty="0" smtClean="0"/>
              <a:t>Population density</a:t>
            </a:r>
          </a:p>
          <a:p>
            <a:pPr marL="114300" lvl="1" indent="0">
              <a:spcAft>
                <a:spcPts val="0"/>
              </a:spcAft>
              <a:buNone/>
            </a:pPr>
            <a:endParaRPr lang="en-US" sz="2800" dirty="0" smtClean="0"/>
          </a:p>
          <a:p>
            <a:pPr marL="114300" lvl="1" indent="0">
              <a:spcAft>
                <a:spcPts val="0"/>
              </a:spcAft>
              <a:buNone/>
            </a:pPr>
            <a:endParaRPr lang="en-US" sz="1100" dirty="0"/>
          </a:p>
          <a:p>
            <a:pPr>
              <a:spcAft>
                <a:spcPts val="0"/>
              </a:spcAft>
            </a:pPr>
            <a:r>
              <a:rPr lang="en-US" dirty="0">
                <a:solidFill>
                  <a:srgbClr val="42791A"/>
                </a:solidFill>
              </a:rPr>
              <a:t>Poverty </a:t>
            </a:r>
            <a:r>
              <a:rPr lang="en-US" dirty="0" smtClean="0">
                <a:solidFill>
                  <a:srgbClr val="42791A"/>
                </a:solidFill>
              </a:rPr>
              <a:t>indicators</a:t>
            </a:r>
            <a:endParaRPr lang="en-US" dirty="0">
              <a:solidFill>
                <a:srgbClr val="42791A"/>
              </a:solidFill>
            </a:endParaRPr>
          </a:p>
          <a:p>
            <a:pPr lvl="1">
              <a:spcAft>
                <a:spcPts val="0"/>
              </a:spcAft>
            </a:pPr>
            <a:r>
              <a:rPr lang="en-US" dirty="0" smtClean="0"/>
              <a:t>Per capita expenditure</a:t>
            </a:r>
          </a:p>
          <a:p>
            <a:pPr lvl="1">
              <a:spcAft>
                <a:spcPts val="0"/>
              </a:spcAft>
            </a:pPr>
            <a:r>
              <a:rPr lang="en-US" dirty="0" smtClean="0"/>
              <a:t>Gini index</a:t>
            </a:r>
          </a:p>
          <a:p>
            <a:pPr lvl="1">
              <a:spcAft>
                <a:spcPts val="0"/>
              </a:spcAft>
            </a:pPr>
            <a:r>
              <a:rPr lang="en-US" dirty="0"/>
              <a:t>Poverty headcount </a:t>
            </a:r>
            <a:r>
              <a:rPr lang="en-US" dirty="0" smtClean="0"/>
              <a:t>ratio</a:t>
            </a:r>
          </a:p>
          <a:p>
            <a:pPr lvl="1">
              <a:spcAft>
                <a:spcPts val="0"/>
              </a:spcAft>
            </a:pPr>
            <a:r>
              <a:rPr lang="en-US" dirty="0" smtClean="0"/>
              <a:t>Poverty density</a:t>
            </a:r>
          </a:p>
          <a:p>
            <a:pPr lvl="1">
              <a:spcAft>
                <a:spcPts val="0"/>
              </a:spcAft>
            </a:pPr>
            <a:r>
              <a:rPr lang="en-US" dirty="0" smtClean="0"/>
              <a:t>Poverty gap</a:t>
            </a:r>
          </a:p>
          <a:p>
            <a:pPr lvl="1">
              <a:spcAft>
                <a:spcPts val="0"/>
              </a:spcAft>
            </a:pPr>
            <a:r>
              <a:rPr lang="en-US" dirty="0" smtClean="0"/>
              <a:t>Poverty Severity</a:t>
            </a:r>
          </a:p>
          <a:p>
            <a:pPr marL="114300" lvl="1" indent="0">
              <a:spcAft>
                <a:spcPts val="0"/>
              </a:spcAft>
              <a:buNone/>
            </a:pPr>
            <a:endParaRPr lang="en-US" sz="1800" dirty="0"/>
          </a:p>
        </p:txBody>
      </p:sp>
    </p:spTree>
    <p:extLst>
      <p:ext uri="{BB962C8B-B14F-4D97-AF65-F5344CB8AC3E}">
        <p14:creationId xmlns:p14="http://schemas.microsoft.com/office/powerpoint/2010/main" val="2782627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Open-Data Platform      </a:t>
            </a:r>
            <a:r>
              <a:rPr lang="en-US" sz="2800" dirty="0" smtClean="0">
                <a:latin typeface="+mn-lt"/>
                <a:hlinkClick r:id="rId3"/>
              </a:rPr>
              <a:t>http://havestchoice.org/</a:t>
            </a:r>
            <a:r>
              <a:rPr lang="en-US" sz="2800" dirty="0" smtClean="0">
                <a:latin typeface="+mn-lt"/>
              </a:rPr>
              <a:t> </a:t>
            </a:r>
            <a:endParaRPr lang="en-US" sz="2800" dirty="0">
              <a:latin typeface="+mn-lt"/>
            </a:endParaRPr>
          </a:p>
        </p:txBody>
      </p:sp>
      <p:sp>
        <p:nvSpPr>
          <p:cNvPr id="33" name="Rounded Rectangle 32"/>
          <p:cNvSpPr/>
          <p:nvPr/>
        </p:nvSpPr>
        <p:spPr>
          <a:xfrm>
            <a:off x="525938" y="5400995"/>
            <a:ext cx="1828800" cy="1114468"/>
          </a:xfrm>
          <a:prstGeom prst="roundRect">
            <a:avLst/>
          </a:prstGeom>
          <a:solidFill>
            <a:srgbClr val="9FB638"/>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85982" tIns="85982" rIns="85982" bIns="85982" numCol="1" spcCol="1270" anchor="ctr" anchorCtr="0">
            <a:noAutofit/>
          </a:bodyPr>
          <a:lstStyle/>
          <a:p>
            <a:pPr lvl="0" algn="ctr" defTabSz="622300">
              <a:lnSpc>
                <a:spcPct val="90000"/>
              </a:lnSpc>
              <a:spcBef>
                <a:spcPct val="0"/>
              </a:spcBef>
              <a:spcAft>
                <a:spcPct val="35000"/>
              </a:spcAft>
            </a:pPr>
            <a:r>
              <a:rPr lang="en-US" sz="1600" b="1" kern="1200" dirty="0" smtClean="0">
                <a:latin typeface="Calibri" panose="020F0502020204030204" pitchFamily="34" charset="0"/>
              </a:rPr>
              <a:t>Bio-physical </a:t>
            </a:r>
            <a:r>
              <a:rPr lang="en-US" sz="1400" b="1" kern="1200" dirty="0" smtClean="0">
                <a:latin typeface="Calibri" panose="020F0502020204030204" pitchFamily="34" charset="0"/>
              </a:rPr>
              <a:t/>
            </a:r>
            <a:br>
              <a:rPr lang="en-US" sz="1400" b="1" kern="1200" dirty="0" smtClean="0">
                <a:latin typeface="Calibri" panose="020F0502020204030204" pitchFamily="34" charset="0"/>
              </a:rPr>
            </a:br>
            <a:r>
              <a:rPr lang="en-US" sz="1200" kern="1200" dirty="0" smtClean="0">
                <a:latin typeface="Calibri" panose="020F0502020204030204" pitchFamily="34" charset="0"/>
              </a:rPr>
              <a:t>land use, soils, climate, pests (IIASA, CRU, USGS, UMN, </a:t>
            </a:r>
            <a:r>
              <a:rPr lang="en-US" sz="1200" kern="1200" dirty="0" err="1" smtClean="0">
                <a:latin typeface="Calibri" panose="020F0502020204030204" pitchFamily="34" charset="0"/>
              </a:rPr>
              <a:t>AgMIP</a:t>
            </a:r>
            <a:r>
              <a:rPr lang="en-US" sz="1200" kern="1200" dirty="0" smtClean="0">
                <a:latin typeface="Calibri" panose="020F0502020204030204" pitchFamily="34" charset="0"/>
              </a:rPr>
              <a:t>)</a:t>
            </a:r>
            <a:endParaRPr lang="en-US" sz="1200" kern="1200" dirty="0">
              <a:latin typeface="Calibri" panose="020F0502020204030204" pitchFamily="34" charset="0"/>
            </a:endParaRPr>
          </a:p>
        </p:txBody>
      </p:sp>
      <p:sp>
        <p:nvSpPr>
          <p:cNvPr id="34" name="Rounded Rectangle 33"/>
          <p:cNvSpPr/>
          <p:nvPr/>
        </p:nvSpPr>
        <p:spPr>
          <a:xfrm>
            <a:off x="2626729" y="5400995"/>
            <a:ext cx="1828800" cy="1114468"/>
          </a:xfrm>
          <a:prstGeom prst="roundRect">
            <a:avLst/>
          </a:prstGeom>
          <a:solidFill>
            <a:srgbClr val="9FB638"/>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85982" tIns="85982" rIns="85982" bIns="85982" numCol="1" spcCol="1270" anchor="ctr" anchorCtr="0">
            <a:noAutofit/>
          </a:bodyPr>
          <a:lstStyle/>
          <a:p>
            <a:pPr lvl="0" algn="ctr" defTabSz="622300">
              <a:lnSpc>
                <a:spcPct val="90000"/>
              </a:lnSpc>
              <a:spcBef>
                <a:spcPct val="0"/>
              </a:spcBef>
              <a:spcAft>
                <a:spcPct val="35000"/>
              </a:spcAft>
            </a:pPr>
            <a:r>
              <a:rPr lang="en-US" sz="1600" b="1" kern="1200" dirty="0" smtClean="0">
                <a:latin typeface="Calibri" panose="020F0502020204030204" pitchFamily="34" charset="0"/>
              </a:rPr>
              <a:t>Production</a:t>
            </a:r>
            <a:r>
              <a:rPr lang="en-US" sz="1400" b="1" kern="1200" dirty="0" smtClean="0">
                <a:latin typeface="Calibri" panose="020F0502020204030204" pitchFamily="34" charset="0"/>
              </a:rPr>
              <a:t/>
            </a:r>
            <a:br>
              <a:rPr lang="en-US" sz="1400" b="1" kern="1200" dirty="0" smtClean="0">
                <a:latin typeface="Calibri" panose="020F0502020204030204" pitchFamily="34" charset="0"/>
              </a:rPr>
            </a:br>
            <a:r>
              <a:rPr lang="en-US" sz="1400" kern="1200" dirty="0" smtClean="0">
                <a:latin typeface="Calibri" panose="020F0502020204030204" pitchFamily="34" charset="0"/>
              </a:rPr>
              <a:t>SPAM</a:t>
            </a:r>
            <a:br>
              <a:rPr lang="en-US" sz="1400" kern="1200" dirty="0" smtClean="0">
                <a:latin typeface="Calibri" panose="020F0502020204030204" pitchFamily="34" charset="0"/>
              </a:rPr>
            </a:br>
            <a:r>
              <a:rPr lang="en-US" sz="1200" kern="1200" dirty="0" smtClean="0">
                <a:latin typeface="Calibri" panose="020F0502020204030204" pitchFamily="34" charset="0"/>
              </a:rPr>
              <a:t>(land cover, admin records, IIASA GAEZ suitability)</a:t>
            </a:r>
            <a:endParaRPr lang="en-US" sz="1200" kern="1200" dirty="0">
              <a:latin typeface="Calibri" panose="020F0502020204030204" pitchFamily="34" charset="0"/>
            </a:endParaRPr>
          </a:p>
        </p:txBody>
      </p:sp>
      <p:sp>
        <p:nvSpPr>
          <p:cNvPr id="35" name="Rounded Rectangle 34"/>
          <p:cNvSpPr/>
          <p:nvPr/>
        </p:nvSpPr>
        <p:spPr>
          <a:xfrm>
            <a:off x="4727520" y="5400995"/>
            <a:ext cx="1828800" cy="1114468"/>
          </a:xfrm>
          <a:prstGeom prst="roundRect">
            <a:avLst/>
          </a:prstGeom>
          <a:solidFill>
            <a:srgbClr val="9FB638"/>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85982" tIns="85982" rIns="85982" bIns="85982" numCol="1" spcCol="1270" anchor="ctr" anchorCtr="0">
            <a:noAutofit/>
          </a:bodyPr>
          <a:lstStyle/>
          <a:p>
            <a:pPr lvl="0" algn="ctr" defTabSz="622300">
              <a:lnSpc>
                <a:spcPct val="90000"/>
              </a:lnSpc>
              <a:spcBef>
                <a:spcPct val="0"/>
              </a:spcBef>
              <a:spcAft>
                <a:spcPct val="35000"/>
              </a:spcAft>
            </a:pPr>
            <a:r>
              <a:rPr lang="en-US" sz="1600" b="1" kern="1200" dirty="0" smtClean="0">
                <a:latin typeface="Calibri" panose="020F0502020204030204" pitchFamily="34" charset="0"/>
              </a:rPr>
              <a:t>Socio-Economic</a:t>
            </a:r>
            <a:r>
              <a:rPr lang="en-US" sz="1600" kern="1200" dirty="0" smtClean="0">
                <a:latin typeface="Calibri" panose="020F0502020204030204" pitchFamily="34" charset="0"/>
              </a:rPr>
              <a:t> </a:t>
            </a:r>
            <a:r>
              <a:rPr lang="en-US" sz="1400" kern="1200" dirty="0" smtClean="0">
                <a:latin typeface="Calibri" panose="020F0502020204030204" pitchFamily="34" charset="0"/>
              </a:rPr>
              <a:t/>
            </a:r>
            <a:br>
              <a:rPr lang="en-US" sz="1400" kern="1200" dirty="0" smtClean="0">
                <a:latin typeface="Calibri" panose="020F0502020204030204" pitchFamily="34" charset="0"/>
              </a:rPr>
            </a:br>
            <a:r>
              <a:rPr lang="en-US" sz="1200" kern="1200" dirty="0" smtClean="0">
                <a:latin typeface="Calibri" panose="020F0502020204030204" pitchFamily="34" charset="0"/>
              </a:rPr>
              <a:t>pop. poverty, factor productivity</a:t>
            </a:r>
            <a:br>
              <a:rPr lang="en-US" sz="1200" kern="1200" dirty="0" smtClean="0">
                <a:latin typeface="Calibri" panose="020F0502020204030204" pitchFamily="34" charset="0"/>
              </a:rPr>
            </a:br>
            <a:r>
              <a:rPr lang="en-US" sz="1200" kern="1200" dirty="0" smtClean="0">
                <a:latin typeface="Calibri" panose="020F0502020204030204" pitchFamily="34" charset="0"/>
              </a:rPr>
              <a:t>(LSMS, </a:t>
            </a:r>
            <a:r>
              <a:rPr lang="en-US" sz="1200" kern="1200" dirty="0" err="1" smtClean="0">
                <a:latin typeface="Calibri" panose="020F0502020204030204" pitchFamily="34" charset="0"/>
              </a:rPr>
              <a:t>ag</a:t>
            </a:r>
            <a:r>
              <a:rPr lang="en-US" sz="1200" kern="1200" dirty="0" smtClean="0">
                <a:latin typeface="Calibri" panose="020F0502020204030204" pitchFamily="34" charset="0"/>
              </a:rPr>
              <a:t>. census, DHS, FAO)</a:t>
            </a:r>
            <a:endParaRPr lang="en-US" sz="1200" kern="1200" dirty="0">
              <a:latin typeface="Calibri" panose="020F0502020204030204" pitchFamily="34" charset="0"/>
            </a:endParaRPr>
          </a:p>
        </p:txBody>
      </p:sp>
      <p:sp>
        <p:nvSpPr>
          <p:cNvPr id="36" name="Rounded Rectangle 35"/>
          <p:cNvSpPr/>
          <p:nvPr/>
        </p:nvSpPr>
        <p:spPr>
          <a:xfrm>
            <a:off x="6828311" y="5400995"/>
            <a:ext cx="1828800" cy="1114468"/>
          </a:xfrm>
          <a:prstGeom prst="roundRect">
            <a:avLst/>
          </a:prstGeom>
          <a:solidFill>
            <a:srgbClr val="9FB638"/>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85982" tIns="85982" rIns="85982" bIns="85982" numCol="1" spcCol="1270" anchor="ctr" anchorCtr="0">
            <a:noAutofit/>
          </a:bodyPr>
          <a:lstStyle/>
          <a:p>
            <a:pPr lvl="0" algn="ctr" defTabSz="622300">
              <a:lnSpc>
                <a:spcPct val="90000"/>
              </a:lnSpc>
              <a:spcBef>
                <a:spcPct val="0"/>
              </a:spcBef>
              <a:spcAft>
                <a:spcPct val="35000"/>
              </a:spcAft>
            </a:pPr>
            <a:r>
              <a:rPr lang="en-US" sz="1600" b="1" kern="1200" dirty="0" smtClean="0">
                <a:latin typeface="Calibri" panose="020F0502020204030204" pitchFamily="34" charset="0"/>
              </a:rPr>
              <a:t>Markets</a:t>
            </a:r>
            <a:r>
              <a:rPr lang="en-US" sz="1400" b="1" kern="1200" dirty="0" smtClean="0">
                <a:latin typeface="Calibri" panose="020F0502020204030204" pitchFamily="34" charset="0"/>
              </a:rPr>
              <a:t>,</a:t>
            </a:r>
            <a:br>
              <a:rPr lang="en-US" sz="1400" b="1" kern="1200" dirty="0" smtClean="0">
                <a:latin typeface="Calibri" panose="020F0502020204030204" pitchFamily="34" charset="0"/>
              </a:rPr>
            </a:br>
            <a:r>
              <a:rPr lang="en-US" sz="1600" b="1" dirty="0" smtClean="0">
                <a:latin typeface="Calibri" panose="020F0502020204030204" pitchFamily="34" charset="0"/>
              </a:rPr>
              <a:t>Infrastructure</a:t>
            </a:r>
            <a:r>
              <a:rPr lang="en-US" sz="1600" b="1" kern="1200" dirty="0" smtClean="0">
                <a:latin typeface="Calibri" panose="020F0502020204030204" pitchFamily="34" charset="0"/>
              </a:rPr>
              <a:t> </a:t>
            </a:r>
            <a:r>
              <a:rPr lang="en-US" sz="1400" b="1" dirty="0" smtClean="0">
                <a:latin typeface="Calibri" panose="020F0502020204030204" pitchFamily="34" charset="0"/>
              </a:rPr>
              <a:t/>
            </a:r>
            <a:br>
              <a:rPr lang="en-US" sz="1400" b="1" dirty="0" smtClean="0">
                <a:latin typeface="Calibri" panose="020F0502020204030204" pitchFamily="34" charset="0"/>
              </a:rPr>
            </a:br>
            <a:r>
              <a:rPr lang="en-US" sz="1400" kern="1200" dirty="0" smtClean="0">
                <a:latin typeface="Calibri" panose="020F0502020204030204" pitchFamily="34" charset="0"/>
              </a:rPr>
              <a:t>road networks, transportation</a:t>
            </a:r>
            <a:endParaRPr lang="en-US" sz="1400" kern="1200" dirty="0">
              <a:latin typeface="Calibri" panose="020F0502020204030204" pitchFamily="34" charset="0"/>
            </a:endParaRPr>
          </a:p>
        </p:txBody>
      </p:sp>
      <p:sp>
        <p:nvSpPr>
          <p:cNvPr id="9" name="Freeform 8"/>
          <p:cNvSpPr/>
          <p:nvPr/>
        </p:nvSpPr>
        <p:spPr>
          <a:xfrm>
            <a:off x="3855849" y="4303432"/>
            <a:ext cx="1509268" cy="1422909"/>
          </a:xfrm>
          <a:custGeom>
            <a:avLst/>
            <a:gdLst>
              <a:gd name="connsiteX0" fmla="*/ 1009987 w 1422909"/>
              <a:gd name="connsiteY0" fmla="*/ 226866 h 1422909"/>
              <a:gd name="connsiteX1" fmla="*/ 1120667 w 1422909"/>
              <a:gd name="connsiteY1" fmla="*/ 133990 h 1422909"/>
              <a:gd name="connsiteX2" fmla="*/ 1209087 w 1422909"/>
              <a:gd name="connsiteY2" fmla="*/ 208184 h 1422909"/>
              <a:gd name="connsiteX3" fmla="*/ 1136841 w 1422909"/>
              <a:gd name="connsiteY3" fmla="*/ 333310 h 1422909"/>
              <a:gd name="connsiteX4" fmla="*/ 1251631 w 1422909"/>
              <a:gd name="connsiteY4" fmla="*/ 532132 h 1422909"/>
              <a:gd name="connsiteX5" fmla="*/ 1396116 w 1422909"/>
              <a:gd name="connsiteY5" fmla="*/ 532128 h 1422909"/>
              <a:gd name="connsiteX6" fmla="*/ 1416159 w 1422909"/>
              <a:gd name="connsiteY6" fmla="*/ 645799 h 1422909"/>
              <a:gd name="connsiteX7" fmla="*/ 1280386 w 1422909"/>
              <a:gd name="connsiteY7" fmla="*/ 695212 h 1422909"/>
              <a:gd name="connsiteX8" fmla="*/ 1240520 w 1422909"/>
              <a:gd name="connsiteY8" fmla="*/ 921304 h 1422909"/>
              <a:gd name="connsiteX9" fmla="*/ 1351205 w 1422909"/>
              <a:gd name="connsiteY9" fmla="*/ 1014174 h 1422909"/>
              <a:gd name="connsiteX10" fmla="*/ 1293493 w 1422909"/>
              <a:gd name="connsiteY10" fmla="*/ 1114135 h 1422909"/>
              <a:gd name="connsiteX11" fmla="*/ 1157722 w 1422909"/>
              <a:gd name="connsiteY11" fmla="*/ 1064714 h 1422909"/>
              <a:gd name="connsiteX12" fmla="*/ 981854 w 1422909"/>
              <a:gd name="connsiteY12" fmla="*/ 1212285 h 1422909"/>
              <a:gd name="connsiteX13" fmla="*/ 1006947 w 1422909"/>
              <a:gd name="connsiteY13" fmla="*/ 1354575 h 1422909"/>
              <a:gd name="connsiteX14" fmla="*/ 898484 w 1422909"/>
              <a:gd name="connsiteY14" fmla="*/ 1394052 h 1422909"/>
              <a:gd name="connsiteX15" fmla="*/ 826244 w 1422909"/>
              <a:gd name="connsiteY15" fmla="*/ 1268922 h 1422909"/>
              <a:gd name="connsiteX16" fmla="*/ 596664 w 1422909"/>
              <a:gd name="connsiteY16" fmla="*/ 1268922 h 1422909"/>
              <a:gd name="connsiteX17" fmla="*/ 524425 w 1422909"/>
              <a:gd name="connsiteY17" fmla="*/ 1394052 h 1422909"/>
              <a:gd name="connsiteX18" fmla="*/ 415962 w 1422909"/>
              <a:gd name="connsiteY18" fmla="*/ 1354575 h 1422909"/>
              <a:gd name="connsiteX19" fmla="*/ 441055 w 1422909"/>
              <a:gd name="connsiteY19" fmla="*/ 1212285 h 1422909"/>
              <a:gd name="connsiteX20" fmla="*/ 265187 w 1422909"/>
              <a:gd name="connsiteY20" fmla="*/ 1064714 h 1422909"/>
              <a:gd name="connsiteX21" fmla="*/ 129416 w 1422909"/>
              <a:gd name="connsiteY21" fmla="*/ 1114135 h 1422909"/>
              <a:gd name="connsiteX22" fmla="*/ 71704 w 1422909"/>
              <a:gd name="connsiteY22" fmla="*/ 1014174 h 1422909"/>
              <a:gd name="connsiteX23" fmla="*/ 182389 w 1422909"/>
              <a:gd name="connsiteY23" fmla="*/ 921304 h 1422909"/>
              <a:gd name="connsiteX24" fmla="*/ 142523 w 1422909"/>
              <a:gd name="connsiteY24" fmla="*/ 695212 h 1422909"/>
              <a:gd name="connsiteX25" fmla="*/ 6750 w 1422909"/>
              <a:gd name="connsiteY25" fmla="*/ 645799 h 1422909"/>
              <a:gd name="connsiteX26" fmla="*/ 26793 w 1422909"/>
              <a:gd name="connsiteY26" fmla="*/ 532128 h 1422909"/>
              <a:gd name="connsiteX27" fmla="*/ 171278 w 1422909"/>
              <a:gd name="connsiteY27" fmla="*/ 532131 h 1422909"/>
              <a:gd name="connsiteX28" fmla="*/ 286068 w 1422909"/>
              <a:gd name="connsiteY28" fmla="*/ 333309 h 1422909"/>
              <a:gd name="connsiteX29" fmla="*/ 213822 w 1422909"/>
              <a:gd name="connsiteY29" fmla="*/ 208184 h 1422909"/>
              <a:gd name="connsiteX30" fmla="*/ 302242 w 1422909"/>
              <a:gd name="connsiteY30" fmla="*/ 133990 h 1422909"/>
              <a:gd name="connsiteX31" fmla="*/ 412922 w 1422909"/>
              <a:gd name="connsiteY31" fmla="*/ 226866 h 1422909"/>
              <a:gd name="connsiteX32" fmla="*/ 628656 w 1422909"/>
              <a:gd name="connsiteY32" fmla="*/ 148345 h 1422909"/>
              <a:gd name="connsiteX33" fmla="*/ 653742 w 1422909"/>
              <a:gd name="connsiteY33" fmla="*/ 6055 h 1422909"/>
              <a:gd name="connsiteX34" fmla="*/ 769167 w 1422909"/>
              <a:gd name="connsiteY34" fmla="*/ 6055 h 1422909"/>
              <a:gd name="connsiteX35" fmla="*/ 794253 w 1422909"/>
              <a:gd name="connsiteY35" fmla="*/ 148346 h 1422909"/>
              <a:gd name="connsiteX36" fmla="*/ 1009987 w 1422909"/>
              <a:gd name="connsiteY36" fmla="*/ 226867 h 1422909"/>
              <a:gd name="connsiteX37" fmla="*/ 1009987 w 1422909"/>
              <a:gd name="connsiteY37" fmla="*/ 226866 h 142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422909" h="1422909">
                <a:moveTo>
                  <a:pt x="1009987" y="226866"/>
                </a:moveTo>
                <a:lnTo>
                  <a:pt x="1120667" y="133990"/>
                </a:lnTo>
                <a:lnTo>
                  <a:pt x="1209087" y="208184"/>
                </a:lnTo>
                <a:lnTo>
                  <a:pt x="1136841" y="333310"/>
                </a:lnTo>
                <a:cubicBezTo>
                  <a:pt x="1188212" y="391099"/>
                  <a:pt x="1227270" y="458749"/>
                  <a:pt x="1251631" y="532132"/>
                </a:cubicBezTo>
                <a:lnTo>
                  <a:pt x="1396116" y="532128"/>
                </a:lnTo>
                <a:lnTo>
                  <a:pt x="1416159" y="645799"/>
                </a:lnTo>
                <a:lnTo>
                  <a:pt x="1280386" y="695212"/>
                </a:lnTo>
                <a:cubicBezTo>
                  <a:pt x="1282593" y="772502"/>
                  <a:pt x="1269028" y="849430"/>
                  <a:pt x="1240520" y="921304"/>
                </a:cubicBezTo>
                <a:lnTo>
                  <a:pt x="1351205" y="1014174"/>
                </a:lnTo>
                <a:lnTo>
                  <a:pt x="1293493" y="1114135"/>
                </a:lnTo>
                <a:lnTo>
                  <a:pt x="1157722" y="1064714"/>
                </a:lnTo>
                <a:cubicBezTo>
                  <a:pt x="1109732" y="1125340"/>
                  <a:pt x="1049892" y="1175551"/>
                  <a:pt x="981854" y="1212285"/>
                </a:cubicBezTo>
                <a:lnTo>
                  <a:pt x="1006947" y="1354575"/>
                </a:lnTo>
                <a:lnTo>
                  <a:pt x="898484" y="1394052"/>
                </a:lnTo>
                <a:lnTo>
                  <a:pt x="826244" y="1268922"/>
                </a:lnTo>
                <a:cubicBezTo>
                  <a:pt x="750512" y="1284516"/>
                  <a:pt x="672396" y="1284516"/>
                  <a:pt x="596664" y="1268922"/>
                </a:cubicBezTo>
                <a:lnTo>
                  <a:pt x="524425" y="1394052"/>
                </a:lnTo>
                <a:lnTo>
                  <a:pt x="415962" y="1354575"/>
                </a:lnTo>
                <a:lnTo>
                  <a:pt x="441055" y="1212285"/>
                </a:lnTo>
                <a:cubicBezTo>
                  <a:pt x="373017" y="1175551"/>
                  <a:pt x="313177" y="1125340"/>
                  <a:pt x="265187" y="1064714"/>
                </a:cubicBezTo>
                <a:lnTo>
                  <a:pt x="129416" y="1114135"/>
                </a:lnTo>
                <a:lnTo>
                  <a:pt x="71704" y="1014174"/>
                </a:lnTo>
                <a:lnTo>
                  <a:pt x="182389" y="921304"/>
                </a:lnTo>
                <a:cubicBezTo>
                  <a:pt x="153881" y="849430"/>
                  <a:pt x="140316" y="772502"/>
                  <a:pt x="142523" y="695212"/>
                </a:cubicBezTo>
                <a:lnTo>
                  <a:pt x="6750" y="645799"/>
                </a:lnTo>
                <a:lnTo>
                  <a:pt x="26793" y="532128"/>
                </a:lnTo>
                <a:lnTo>
                  <a:pt x="171278" y="532131"/>
                </a:lnTo>
                <a:cubicBezTo>
                  <a:pt x="195639" y="458748"/>
                  <a:pt x="234697" y="391098"/>
                  <a:pt x="286068" y="333309"/>
                </a:cubicBezTo>
                <a:lnTo>
                  <a:pt x="213822" y="208184"/>
                </a:lnTo>
                <a:lnTo>
                  <a:pt x="302242" y="133990"/>
                </a:lnTo>
                <a:lnTo>
                  <a:pt x="412922" y="226866"/>
                </a:lnTo>
                <a:cubicBezTo>
                  <a:pt x="478753" y="186310"/>
                  <a:pt x="552158" y="159593"/>
                  <a:pt x="628656" y="148345"/>
                </a:cubicBezTo>
                <a:lnTo>
                  <a:pt x="653742" y="6055"/>
                </a:lnTo>
                <a:lnTo>
                  <a:pt x="769167" y="6055"/>
                </a:lnTo>
                <a:lnTo>
                  <a:pt x="794253" y="148346"/>
                </a:lnTo>
                <a:cubicBezTo>
                  <a:pt x="870751" y="159594"/>
                  <a:pt x="944156" y="186311"/>
                  <a:pt x="1009987" y="226867"/>
                </a:cubicBezTo>
                <a:lnTo>
                  <a:pt x="1009987" y="226866"/>
                </a:lnTo>
                <a:close/>
              </a:path>
            </a:pathLst>
          </a:custGeom>
          <a:solidFill>
            <a:schemeClr val="bg1">
              <a:lumMod val="75000"/>
            </a:schemeClr>
          </a:solidFill>
        </p:spPr>
        <p:style>
          <a:lnRef idx="3">
            <a:schemeClr val="lt1"/>
          </a:lnRef>
          <a:fillRef idx="1">
            <a:schemeClr val="dk1"/>
          </a:fillRef>
          <a:effectRef idx="1">
            <a:schemeClr val="dk1"/>
          </a:effectRef>
          <a:fontRef idx="minor">
            <a:schemeClr val="lt1"/>
          </a:fontRef>
        </p:style>
        <p:txBody>
          <a:bodyPr spcFirstLastPara="0" vert="horz" wrap="square" lIns="298768" tIns="346010" rIns="298768" bIns="370895" numCol="1" spcCol="1270" anchor="ctr" anchorCtr="0">
            <a:noAutofit/>
          </a:bodyPr>
          <a:lstStyle/>
          <a:p>
            <a:pPr lvl="0" algn="ctr" defTabSz="444500">
              <a:lnSpc>
                <a:spcPct val="90000"/>
              </a:lnSpc>
              <a:spcBef>
                <a:spcPct val="0"/>
              </a:spcBef>
              <a:spcAft>
                <a:spcPct val="35000"/>
              </a:spcAft>
            </a:pPr>
            <a:endParaRPr lang="en-US" sz="1100" dirty="0" smtClean="0">
              <a:solidFill>
                <a:schemeClr val="tx1">
                  <a:lumMod val="75000"/>
                  <a:lumOff val="25000"/>
                </a:schemeClr>
              </a:solidFill>
              <a:latin typeface="Calibri" panose="020F0502020204030204" pitchFamily="34" charset="0"/>
            </a:endParaRPr>
          </a:p>
          <a:p>
            <a:pPr lvl="0" algn="ctr" defTabSz="444500">
              <a:lnSpc>
                <a:spcPct val="90000"/>
              </a:lnSpc>
              <a:spcBef>
                <a:spcPct val="0"/>
              </a:spcBef>
              <a:spcAft>
                <a:spcPct val="35000"/>
              </a:spcAft>
            </a:pPr>
            <a:r>
              <a:rPr lang="en-US" sz="1100" dirty="0" smtClean="0">
                <a:solidFill>
                  <a:schemeClr val="tx1">
                    <a:lumMod val="75000"/>
                    <a:lumOff val="25000"/>
                  </a:schemeClr>
                </a:solidFill>
                <a:latin typeface="Calibri" panose="020F0502020204030204" pitchFamily="34" charset="0"/>
              </a:rPr>
              <a:t>Data h</a:t>
            </a:r>
            <a:r>
              <a:rPr lang="en-US" sz="1100" kern="1200" dirty="0" smtClean="0">
                <a:solidFill>
                  <a:schemeClr val="tx1">
                    <a:lumMod val="75000"/>
                    <a:lumOff val="25000"/>
                  </a:schemeClr>
                </a:solidFill>
                <a:latin typeface="Calibri" panose="020F0502020204030204" pitchFamily="34" charset="0"/>
              </a:rPr>
              <a:t>armonization</a:t>
            </a:r>
            <a:endParaRPr lang="en-US" sz="1100" kern="1200" dirty="0">
              <a:solidFill>
                <a:schemeClr val="tx1">
                  <a:lumMod val="75000"/>
                  <a:lumOff val="25000"/>
                </a:schemeClr>
              </a:solidFill>
              <a:latin typeface="Calibri" panose="020F0502020204030204" pitchFamily="34" charset="0"/>
            </a:endParaRPr>
          </a:p>
        </p:txBody>
      </p:sp>
      <p:sp>
        <p:nvSpPr>
          <p:cNvPr id="10" name="Freeform 9"/>
          <p:cNvSpPr/>
          <p:nvPr/>
        </p:nvSpPr>
        <p:spPr>
          <a:xfrm>
            <a:off x="3142809" y="4038946"/>
            <a:ext cx="1277476" cy="1277476"/>
          </a:xfrm>
          <a:custGeom>
            <a:avLst/>
            <a:gdLst>
              <a:gd name="connsiteX0" fmla="*/ 847890 w 1133168"/>
              <a:gd name="connsiteY0" fmla="*/ 287003 h 1133168"/>
              <a:gd name="connsiteX1" fmla="*/ 1015070 w 1133168"/>
              <a:gd name="connsiteY1" fmla="*/ 236618 h 1133168"/>
              <a:gd name="connsiteX2" fmla="*/ 1076586 w 1133168"/>
              <a:gd name="connsiteY2" fmla="*/ 343167 h 1133168"/>
              <a:gd name="connsiteX3" fmla="*/ 949361 w 1133168"/>
              <a:gd name="connsiteY3" fmla="*/ 462757 h 1133168"/>
              <a:gd name="connsiteX4" fmla="*/ 949361 w 1133168"/>
              <a:gd name="connsiteY4" fmla="*/ 670411 h 1133168"/>
              <a:gd name="connsiteX5" fmla="*/ 1076586 w 1133168"/>
              <a:gd name="connsiteY5" fmla="*/ 790001 h 1133168"/>
              <a:gd name="connsiteX6" fmla="*/ 1015070 w 1133168"/>
              <a:gd name="connsiteY6" fmla="*/ 896550 h 1133168"/>
              <a:gd name="connsiteX7" fmla="*/ 847890 w 1133168"/>
              <a:gd name="connsiteY7" fmla="*/ 846165 h 1133168"/>
              <a:gd name="connsiteX8" fmla="*/ 668056 w 1133168"/>
              <a:gd name="connsiteY8" fmla="*/ 949992 h 1133168"/>
              <a:gd name="connsiteX9" fmla="*/ 628100 w 1133168"/>
              <a:gd name="connsiteY9" fmla="*/ 1119968 h 1133168"/>
              <a:gd name="connsiteX10" fmla="*/ 505068 w 1133168"/>
              <a:gd name="connsiteY10" fmla="*/ 1119968 h 1133168"/>
              <a:gd name="connsiteX11" fmla="*/ 465112 w 1133168"/>
              <a:gd name="connsiteY11" fmla="*/ 949992 h 1133168"/>
              <a:gd name="connsiteX12" fmla="*/ 285278 w 1133168"/>
              <a:gd name="connsiteY12" fmla="*/ 846165 h 1133168"/>
              <a:gd name="connsiteX13" fmla="*/ 118098 w 1133168"/>
              <a:gd name="connsiteY13" fmla="*/ 896550 h 1133168"/>
              <a:gd name="connsiteX14" fmla="*/ 56582 w 1133168"/>
              <a:gd name="connsiteY14" fmla="*/ 790001 h 1133168"/>
              <a:gd name="connsiteX15" fmla="*/ 183807 w 1133168"/>
              <a:gd name="connsiteY15" fmla="*/ 670411 h 1133168"/>
              <a:gd name="connsiteX16" fmla="*/ 183807 w 1133168"/>
              <a:gd name="connsiteY16" fmla="*/ 462757 h 1133168"/>
              <a:gd name="connsiteX17" fmla="*/ 56582 w 1133168"/>
              <a:gd name="connsiteY17" fmla="*/ 343167 h 1133168"/>
              <a:gd name="connsiteX18" fmla="*/ 118098 w 1133168"/>
              <a:gd name="connsiteY18" fmla="*/ 236618 h 1133168"/>
              <a:gd name="connsiteX19" fmla="*/ 285278 w 1133168"/>
              <a:gd name="connsiteY19" fmla="*/ 287003 h 1133168"/>
              <a:gd name="connsiteX20" fmla="*/ 465112 w 1133168"/>
              <a:gd name="connsiteY20" fmla="*/ 183176 h 1133168"/>
              <a:gd name="connsiteX21" fmla="*/ 505068 w 1133168"/>
              <a:gd name="connsiteY21" fmla="*/ 13200 h 1133168"/>
              <a:gd name="connsiteX22" fmla="*/ 628100 w 1133168"/>
              <a:gd name="connsiteY22" fmla="*/ 13200 h 1133168"/>
              <a:gd name="connsiteX23" fmla="*/ 668056 w 1133168"/>
              <a:gd name="connsiteY23" fmla="*/ 183176 h 1133168"/>
              <a:gd name="connsiteX24" fmla="*/ 847890 w 1133168"/>
              <a:gd name="connsiteY24" fmla="*/ 287003 h 113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3168" h="1133168">
                <a:moveTo>
                  <a:pt x="847890" y="287003"/>
                </a:moveTo>
                <a:lnTo>
                  <a:pt x="1015070" y="236618"/>
                </a:lnTo>
                <a:lnTo>
                  <a:pt x="1076586" y="343167"/>
                </a:lnTo>
                <a:lnTo>
                  <a:pt x="949361" y="462757"/>
                </a:lnTo>
                <a:cubicBezTo>
                  <a:pt x="967803" y="530747"/>
                  <a:pt x="967803" y="602422"/>
                  <a:pt x="949361" y="670411"/>
                </a:cubicBezTo>
                <a:lnTo>
                  <a:pt x="1076586" y="790001"/>
                </a:lnTo>
                <a:lnTo>
                  <a:pt x="1015070" y="896550"/>
                </a:lnTo>
                <a:lnTo>
                  <a:pt x="847890" y="846165"/>
                </a:lnTo>
                <a:cubicBezTo>
                  <a:pt x="798230" y="896131"/>
                  <a:pt x="736158" y="931969"/>
                  <a:pt x="668056" y="949992"/>
                </a:cubicBezTo>
                <a:lnTo>
                  <a:pt x="628100" y="1119968"/>
                </a:lnTo>
                <a:lnTo>
                  <a:pt x="505068" y="1119968"/>
                </a:lnTo>
                <a:lnTo>
                  <a:pt x="465112" y="949992"/>
                </a:lnTo>
                <a:cubicBezTo>
                  <a:pt x="397010" y="931968"/>
                  <a:pt x="334938" y="896131"/>
                  <a:pt x="285278" y="846165"/>
                </a:cubicBezTo>
                <a:lnTo>
                  <a:pt x="118098" y="896550"/>
                </a:lnTo>
                <a:lnTo>
                  <a:pt x="56582" y="790001"/>
                </a:lnTo>
                <a:lnTo>
                  <a:pt x="183807" y="670411"/>
                </a:lnTo>
                <a:cubicBezTo>
                  <a:pt x="165365" y="602421"/>
                  <a:pt x="165365" y="530746"/>
                  <a:pt x="183807" y="462757"/>
                </a:cubicBezTo>
                <a:lnTo>
                  <a:pt x="56582" y="343167"/>
                </a:lnTo>
                <a:lnTo>
                  <a:pt x="118098" y="236618"/>
                </a:lnTo>
                <a:lnTo>
                  <a:pt x="285278" y="287003"/>
                </a:lnTo>
                <a:cubicBezTo>
                  <a:pt x="334938" y="237037"/>
                  <a:pt x="397010" y="201199"/>
                  <a:pt x="465112" y="183176"/>
                </a:cubicBezTo>
                <a:lnTo>
                  <a:pt x="505068" y="13200"/>
                </a:lnTo>
                <a:lnTo>
                  <a:pt x="628100" y="13200"/>
                </a:lnTo>
                <a:lnTo>
                  <a:pt x="668056" y="183176"/>
                </a:lnTo>
                <a:cubicBezTo>
                  <a:pt x="736158" y="201200"/>
                  <a:pt x="798230" y="237037"/>
                  <a:pt x="847890" y="287003"/>
                </a:cubicBezTo>
                <a:close/>
              </a:path>
            </a:pathLst>
          </a:custGeom>
          <a:solidFill>
            <a:schemeClr val="bg1">
              <a:lumMod val="75000"/>
            </a:schemeClr>
          </a:solidFill>
        </p:spPr>
        <p:style>
          <a:lnRef idx="3">
            <a:schemeClr val="lt1"/>
          </a:lnRef>
          <a:fillRef idx="1">
            <a:schemeClr val="dk1"/>
          </a:fillRef>
          <a:effectRef idx="1">
            <a:schemeClr val="dk1"/>
          </a:effectRef>
          <a:fontRef idx="minor">
            <a:schemeClr val="lt1"/>
          </a:fontRef>
        </p:style>
        <p:txBody>
          <a:bodyPr spcFirstLastPara="0" vert="horz" wrap="square" lIns="297978" tIns="299703" rIns="297978" bIns="299703" numCol="1" spcCol="1270" anchor="ctr" anchorCtr="0">
            <a:noAutofit/>
          </a:bodyPr>
          <a:lstStyle/>
          <a:p>
            <a:pPr lvl="0" algn="ctr" defTabSz="444500">
              <a:lnSpc>
                <a:spcPct val="90000"/>
              </a:lnSpc>
              <a:spcBef>
                <a:spcPct val="0"/>
              </a:spcBef>
              <a:spcAft>
                <a:spcPct val="35000"/>
              </a:spcAft>
            </a:pPr>
            <a:r>
              <a:rPr lang="en-US" sz="1100" kern="1200" dirty="0" smtClean="0">
                <a:solidFill>
                  <a:schemeClr val="tx1">
                    <a:lumMod val="75000"/>
                    <a:lumOff val="25000"/>
                  </a:schemeClr>
                </a:solidFill>
                <a:latin typeface="Calibri" panose="020F0502020204030204" pitchFamily="34" charset="0"/>
              </a:rPr>
              <a:t>Up/down scaling</a:t>
            </a:r>
            <a:endParaRPr lang="en-US" sz="1100" kern="1200" dirty="0">
              <a:solidFill>
                <a:schemeClr val="tx1">
                  <a:lumMod val="75000"/>
                  <a:lumOff val="25000"/>
                </a:schemeClr>
              </a:solidFill>
              <a:latin typeface="Calibri" panose="020F0502020204030204" pitchFamily="34" charset="0"/>
            </a:endParaRPr>
          </a:p>
        </p:txBody>
      </p:sp>
      <p:sp>
        <p:nvSpPr>
          <p:cNvPr id="11" name="Freeform 10"/>
          <p:cNvSpPr/>
          <p:nvPr/>
        </p:nvSpPr>
        <p:spPr>
          <a:xfrm>
            <a:off x="3795129" y="3572401"/>
            <a:ext cx="1487512" cy="1487512"/>
          </a:xfrm>
          <a:custGeom>
            <a:avLst/>
            <a:gdLst>
              <a:gd name="connsiteX0" fmla="*/ 908782 w 1214548"/>
              <a:gd name="connsiteY0" fmla="*/ 307614 h 1214548"/>
              <a:gd name="connsiteX1" fmla="*/ 1087969 w 1214548"/>
              <a:gd name="connsiteY1" fmla="*/ 253611 h 1214548"/>
              <a:gd name="connsiteX2" fmla="*/ 1153903 w 1214548"/>
              <a:gd name="connsiteY2" fmla="*/ 367812 h 1214548"/>
              <a:gd name="connsiteX3" fmla="*/ 1017541 w 1214548"/>
              <a:gd name="connsiteY3" fmla="*/ 495990 h 1214548"/>
              <a:gd name="connsiteX4" fmla="*/ 1017541 w 1214548"/>
              <a:gd name="connsiteY4" fmla="*/ 718557 h 1214548"/>
              <a:gd name="connsiteX5" fmla="*/ 1153903 w 1214548"/>
              <a:gd name="connsiteY5" fmla="*/ 846736 h 1214548"/>
              <a:gd name="connsiteX6" fmla="*/ 1087969 w 1214548"/>
              <a:gd name="connsiteY6" fmla="*/ 960937 h 1214548"/>
              <a:gd name="connsiteX7" fmla="*/ 908782 w 1214548"/>
              <a:gd name="connsiteY7" fmla="*/ 906934 h 1214548"/>
              <a:gd name="connsiteX8" fmla="*/ 716033 w 1214548"/>
              <a:gd name="connsiteY8" fmla="*/ 1018218 h 1214548"/>
              <a:gd name="connsiteX9" fmla="*/ 673208 w 1214548"/>
              <a:gd name="connsiteY9" fmla="*/ 1200400 h 1214548"/>
              <a:gd name="connsiteX10" fmla="*/ 541340 w 1214548"/>
              <a:gd name="connsiteY10" fmla="*/ 1200400 h 1214548"/>
              <a:gd name="connsiteX11" fmla="*/ 498515 w 1214548"/>
              <a:gd name="connsiteY11" fmla="*/ 1018217 h 1214548"/>
              <a:gd name="connsiteX12" fmla="*/ 305766 w 1214548"/>
              <a:gd name="connsiteY12" fmla="*/ 906933 h 1214548"/>
              <a:gd name="connsiteX13" fmla="*/ 126579 w 1214548"/>
              <a:gd name="connsiteY13" fmla="*/ 960937 h 1214548"/>
              <a:gd name="connsiteX14" fmla="*/ 60645 w 1214548"/>
              <a:gd name="connsiteY14" fmla="*/ 846736 h 1214548"/>
              <a:gd name="connsiteX15" fmla="*/ 197007 w 1214548"/>
              <a:gd name="connsiteY15" fmla="*/ 718558 h 1214548"/>
              <a:gd name="connsiteX16" fmla="*/ 197007 w 1214548"/>
              <a:gd name="connsiteY16" fmla="*/ 495991 h 1214548"/>
              <a:gd name="connsiteX17" fmla="*/ 60645 w 1214548"/>
              <a:gd name="connsiteY17" fmla="*/ 367812 h 1214548"/>
              <a:gd name="connsiteX18" fmla="*/ 126579 w 1214548"/>
              <a:gd name="connsiteY18" fmla="*/ 253611 h 1214548"/>
              <a:gd name="connsiteX19" fmla="*/ 305766 w 1214548"/>
              <a:gd name="connsiteY19" fmla="*/ 307614 h 1214548"/>
              <a:gd name="connsiteX20" fmla="*/ 498515 w 1214548"/>
              <a:gd name="connsiteY20" fmla="*/ 196330 h 1214548"/>
              <a:gd name="connsiteX21" fmla="*/ 541340 w 1214548"/>
              <a:gd name="connsiteY21" fmla="*/ 14148 h 1214548"/>
              <a:gd name="connsiteX22" fmla="*/ 673208 w 1214548"/>
              <a:gd name="connsiteY22" fmla="*/ 14148 h 1214548"/>
              <a:gd name="connsiteX23" fmla="*/ 716033 w 1214548"/>
              <a:gd name="connsiteY23" fmla="*/ 196331 h 1214548"/>
              <a:gd name="connsiteX24" fmla="*/ 908782 w 1214548"/>
              <a:gd name="connsiteY24" fmla="*/ 307615 h 1214548"/>
              <a:gd name="connsiteX25" fmla="*/ 908782 w 1214548"/>
              <a:gd name="connsiteY25" fmla="*/ 307614 h 12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4548" h="1214548">
                <a:moveTo>
                  <a:pt x="781740" y="307224"/>
                </a:moveTo>
                <a:lnTo>
                  <a:pt x="911648" y="226766"/>
                </a:lnTo>
                <a:lnTo>
                  <a:pt x="987782" y="302900"/>
                </a:lnTo>
                <a:lnTo>
                  <a:pt x="907324" y="432808"/>
                </a:lnTo>
                <a:cubicBezTo>
                  <a:pt x="938313" y="486103"/>
                  <a:pt x="954547" y="546691"/>
                  <a:pt x="954358" y="608341"/>
                </a:cubicBezTo>
                <a:lnTo>
                  <a:pt x="1088991" y="680615"/>
                </a:lnTo>
                <a:lnTo>
                  <a:pt x="1061124" y="784616"/>
                </a:lnTo>
                <a:lnTo>
                  <a:pt x="908391" y="779892"/>
                </a:lnTo>
                <a:cubicBezTo>
                  <a:pt x="877731" y="833377"/>
                  <a:pt x="833378" y="877731"/>
                  <a:pt x="779892" y="908392"/>
                </a:cubicBezTo>
                <a:lnTo>
                  <a:pt x="784617" y="1061124"/>
                </a:lnTo>
                <a:lnTo>
                  <a:pt x="680616" y="1088991"/>
                </a:lnTo>
                <a:lnTo>
                  <a:pt x="608341" y="954358"/>
                </a:lnTo>
                <a:cubicBezTo>
                  <a:pt x="546691" y="954547"/>
                  <a:pt x="486103" y="938313"/>
                  <a:pt x="432808" y="907324"/>
                </a:cubicBezTo>
                <a:lnTo>
                  <a:pt x="302900" y="987782"/>
                </a:lnTo>
                <a:lnTo>
                  <a:pt x="226766" y="911648"/>
                </a:lnTo>
                <a:lnTo>
                  <a:pt x="307224" y="781740"/>
                </a:lnTo>
                <a:cubicBezTo>
                  <a:pt x="276235" y="728445"/>
                  <a:pt x="260001" y="667857"/>
                  <a:pt x="260190" y="606207"/>
                </a:cubicBezTo>
                <a:lnTo>
                  <a:pt x="125557" y="533933"/>
                </a:lnTo>
                <a:lnTo>
                  <a:pt x="153424" y="429932"/>
                </a:lnTo>
                <a:lnTo>
                  <a:pt x="306157" y="434656"/>
                </a:lnTo>
                <a:cubicBezTo>
                  <a:pt x="336817" y="381171"/>
                  <a:pt x="381170" y="336817"/>
                  <a:pt x="434656" y="306156"/>
                </a:cubicBezTo>
                <a:lnTo>
                  <a:pt x="429931" y="153424"/>
                </a:lnTo>
                <a:lnTo>
                  <a:pt x="533932" y="125557"/>
                </a:lnTo>
                <a:lnTo>
                  <a:pt x="606207" y="260190"/>
                </a:lnTo>
                <a:cubicBezTo>
                  <a:pt x="667857" y="260001"/>
                  <a:pt x="728445" y="276235"/>
                  <a:pt x="781740" y="307224"/>
                </a:cubicBezTo>
                <a:lnTo>
                  <a:pt x="781740" y="307224"/>
                </a:lnTo>
                <a:close/>
              </a:path>
            </a:pathLst>
          </a:custGeom>
          <a:solidFill>
            <a:schemeClr val="bg1">
              <a:lumMod val="75000"/>
            </a:schemeClr>
          </a:solidFill>
        </p:spPr>
        <p:style>
          <a:lnRef idx="3">
            <a:schemeClr val="lt1"/>
          </a:lnRef>
          <a:fillRef idx="1">
            <a:schemeClr val="dk1"/>
          </a:fillRef>
          <a:effectRef idx="1">
            <a:schemeClr val="dk1"/>
          </a:effectRef>
          <a:fontRef idx="minor">
            <a:schemeClr val="lt1"/>
          </a:fontRef>
        </p:style>
        <p:txBody>
          <a:bodyPr spcFirstLastPara="0" vert="horz" wrap="square" lIns="415568" tIns="415567" rIns="415568" bIns="415569" numCol="1" spcCol="1270" anchor="ctr" anchorCtr="0">
            <a:noAutofit/>
          </a:bodyPr>
          <a:lstStyle/>
          <a:p>
            <a:pPr lvl="0" algn="ctr" defTabSz="444500">
              <a:lnSpc>
                <a:spcPct val="90000"/>
              </a:lnSpc>
              <a:spcBef>
                <a:spcPct val="0"/>
              </a:spcBef>
              <a:spcAft>
                <a:spcPct val="35000"/>
              </a:spcAft>
            </a:pPr>
            <a:r>
              <a:rPr lang="en-US" sz="1100" dirty="0">
                <a:solidFill>
                  <a:schemeClr val="tx1">
                    <a:lumMod val="75000"/>
                    <a:lumOff val="25000"/>
                  </a:schemeClr>
                </a:solidFill>
                <a:latin typeface="Calibri" panose="020F0502020204030204" pitchFamily="34" charset="0"/>
              </a:rPr>
              <a:t>C</a:t>
            </a:r>
            <a:r>
              <a:rPr lang="en-US" sz="1100" kern="1200" dirty="0" smtClean="0">
                <a:solidFill>
                  <a:schemeClr val="tx1">
                    <a:lumMod val="75000"/>
                    <a:lumOff val="25000"/>
                  </a:schemeClr>
                </a:solidFill>
                <a:latin typeface="Calibri" panose="020F0502020204030204" pitchFamily="34" charset="0"/>
              </a:rPr>
              <a:t>alibration</a:t>
            </a:r>
            <a:endParaRPr lang="en-US" sz="1100" kern="1200" dirty="0">
              <a:solidFill>
                <a:schemeClr val="tx1">
                  <a:lumMod val="75000"/>
                  <a:lumOff val="25000"/>
                </a:schemeClr>
              </a:solidFill>
              <a:latin typeface="Calibri" panose="020F0502020204030204" pitchFamily="34" charset="0"/>
            </a:endParaRPr>
          </a:p>
        </p:txBody>
      </p:sp>
      <p:sp>
        <p:nvSpPr>
          <p:cNvPr id="12" name="Up Arrow 11"/>
          <p:cNvSpPr/>
          <p:nvPr/>
        </p:nvSpPr>
        <p:spPr>
          <a:xfrm>
            <a:off x="6433442" y="2348534"/>
            <a:ext cx="914400" cy="1265128"/>
          </a:xfrm>
          <a:prstGeom prst="upArrow">
            <a:avLst>
              <a:gd name="adj1" fmla="val 50000"/>
              <a:gd name="adj2" fmla="val 35075"/>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Up Arrow 12"/>
          <p:cNvSpPr/>
          <p:nvPr/>
        </p:nvSpPr>
        <p:spPr>
          <a:xfrm>
            <a:off x="2868849" y="2207598"/>
            <a:ext cx="914400" cy="1418590"/>
          </a:xfrm>
          <a:prstGeom prst="upArrow">
            <a:avLst>
              <a:gd name="adj1" fmla="val 50000"/>
              <a:gd name="adj2" fmla="val 47260"/>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2379109" y="3460199"/>
            <a:ext cx="6096000" cy="661265"/>
          </a:xfrm>
          <a:prstGeom prst="roundRect">
            <a:avLst/>
          </a:prstGeom>
          <a:solidFill>
            <a:srgbClr val="00B0F0"/>
          </a:solidFill>
          <a:ln>
            <a:noFill/>
          </a:ln>
        </p:spPr>
        <p:style>
          <a:lnRef idx="1">
            <a:schemeClr val="accent2"/>
          </a:lnRef>
          <a:fillRef idx="3">
            <a:schemeClr val="accent2"/>
          </a:fillRef>
          <a:effectRef idx="2">
            <a:schemeClr val="accent2"/>
          </a:effectRef>
          <a:fontRef idx="minor">
            <a:schemeClr val="lt1"/>
          </a:fontRef>
        </p:style>
        <p:txBody>
          <a:bodyPr spcFirstLastPara="0" vert="horz" wrap="square" lIns="70357" tIns="70357" rIns="70357" bIns="70357" numCol="1" spcCol="1270" anchor="ctr" anchorCtr="0">
            <a:noAutofit/>
          </a:bodyPr>
          <a:lstStyle/>
          <a:p>
            <a:pPr lvl="0" algn="ctr" defTabSz="622300">
              <a:lnSpc>
                <a:spcPct val="90000"/>
              </a:lnSpc>
              <a:spcBef>
                <a:spcPct val="0"/>
              </a:spcBef>
              <a:spcAft>
                <a:spcPct val="35000"/>
              </a:spcAft>
            </a:pPr>
            <a:r>
              <a:rPr lang="en-US" i="1" kern="1200" dirty="0" err="1" smtClean="0">
                <a:latin typeface="Calibri" panose="020F0502020204030204" pitchFamily="34" charset="0"/>
              </a:rPr>
              <a:t>HarvestChoice</a:t>
            </a:r>
            <a:r>
              <a:rPr lang="en-US" i="1" kern="1200" dirty="0" smtClean="0">
                <a:latin typeface="Calibri" panose="020F0502020204030204" pitchFamily="34" charset="0"/>
              </a:rPr>
              <a:t> CELL5M</a:t>
            </a:r>
            <a:r>
              <a:rPr lang="en-US" dirty="0">
                <a:latin typeface="Calibri" panose="020F0502020204030204" pitchFamily="34" charset="0"/>
              </a:rPr>
              <a:t/>
            </a:r>
            <a:br>
              <a:rPr lang="en-US" dirty="0">
                <a:latin typeface="Calibri" panose="020F0502020204030204" pitchFamily="34" charset="0"/>
              </a:rPr>
            </a:br>
            <a:r>
              <a:rPr lang="en-US" sz="1600" kern="1200" dirty="0" smtClean="0">
                <a:latin typeface="Calibri" panose="020F0502020204030204" pitchFamily="34" charset="0"/>
              </a:rPr>
              <a:t>catalog of 750+ 10 km resolution spatial </a:t>
            </a:r>
            <a:r>
              <a:rPr lang="en-US" sz="1600" dirty="0" smtClean="0">
                <a:latin typeface="Calibri" panose="020F0502020204030204" pitchFamily="34" charset="0"/>
              </a:rPr>
              <a:t>indicators</a:t>
            </a:r>
            <a:endParaRPr lang="en-US" sz="1600" kern="1200" dirty="0">
              <a:latin typeface="Calibri" panose="020F0502020204030204" pitchFamily="34" charset="0"/>
            </a:endParaRPr>
          </a:p>
        </p:txBody>
      </p:sp>
      <p:sp>
        <p:nvSpPr>
          <p:cNvPr id="19" name="Rounded Rectangle 18"/>
          <p:cNvSpPr/>
          <p:nvPr/>
        </p:nvSpPr>
        <p:spPr>
          <a:xfrm>
            <a:off x="1713178" y="1712321"/>
            <a:ext cx="780262" cy="747540"/>
          </a:xfrm>
          <a:prstGeom prst="roundRect">
            <a:avLst/>
          </a:prstGeom>
          <a:ln>
            <a:noFill/>
          </a:ln>
        </p:spPr>
        <p:style>
          <a:lnRef idx="1">
            <a:schemeClr val="accent5"/>
          </a:lnRef>
          <a:fillRef idx="3">
            <a:schemeClr val="accent5"/>
          </a:fillRef>
          <a:effectRef idx="2">
            <a:schemeClr val="accent5"/>
          </a:effectRef>
          <a:fontRef idx="minor">
            <a:schemeClr val="lt1"/>
          </a:fontRef>
        </p:style>
        <p:txBody>
          <a:bodyPr spcFirstLastPara="0" vert="horz" wrap="square" lIns="61224" tIns="61224" rIns="61224" bIns="61224" numCol="1" spcCol="1270" anchor="ctr" anchorCtr="0">
            <a:noAutofit/>
          </a:bodyPr>
          <a:lstStyle/>
          <a:p>
            <a:pPr lvl="0" algn="ctr" defTabSz="488950">
              <a:lnSpc>
                <a:spcPct val="90000"/>
              </a:lnSpc>
              <a:spcBef>
                <a:spcPct val="0"/>
              </a:spcBef>
              <a:spcAft>
                <a:spcPct val="35000"/>
              </a:spcAft>
            </a:pPr>
            <a:r>
              <a:rPr lang="en-US" sz="1400" kern="1200" dirty="0" smtClean="0">
                <a:latin typeface="Calibri" panose="020F0502020204030204" pitchFamily="34" charset="0"/>
              </a:rPr>
              <a:t>MAPPR</a:t>
            </a:r>
            <a:endParaRPr lang="en-US" sz="1400" kern="1200" dirty="0">
              <a:latin typeface="Calibri" panose="020F0502020204030204" pitchFamily="34" charset="0"/>
            </a:endParaRPr>
          </a:p>
        </p:txBody>
      </p:sp>
      <p:sp>
        <p:nvSpPr>
          <p:cNvPr id="20" name="Rounded Rectangle 19"/>
          <p:cNvSpPr/>
          <p:nvPr/>
        </p:nvSpPr>
        <p:spPr>
          <a:xfrm>
            <a:off x="2564203" y="1712321"/>
            <a:ext cx="709041" cy="747540"/>
          </a:xfrm>
          <a:prstGeom prst="roundRect">
            <a:avLst/>
          </a:prstGeom>
          <a:ln>
            <a:noFill/>
          </a:ln>
        </p:spPr>
        <p:style>
          <a:lnRef idx="1">
            <a:schemeClr val="accent5"/>
          </a:lnRef>
          <a:fillRef idx="3">
            <a:schemeClr val="accent5"/>
          </a:fillRef>
          <a:effectRef idx="2">
            <a:schemeClr val="accent5"/>
          </a:effectRef>
          <a:fontRef idx="minor">
            <a:schemeClr val="lt1"/>
          </a:fontRef>
        </p:style>
        <p:txBody>
          <a:bodyPr spcFirstLastPara="0" vert="horz" wrap="square" lIns="61224" tIns="61224" rIns="61224" bIns="61224" numCol="1" spcCol="1270" anchor="ctr" anchorCtr="0">
            <a:noAutofit/>
          </a:bodyPr>
          <a:lstStyle/>
          <a:p>
            <a:pPr lvl="0" algn="ctr" defTabSz="488950">
              <a:lnSpc>
                <a:spcPct val="90000"/>
              </a:lnSpc>
              <a:spcBef>
                <a:spcPct val="0"/>
              </a:spcBef>
              <a:spcAft>
                <a:spcPct val="35000"/>
              </a:spcAft>
            </a:pPr>
            <a:r>
              <a:rPr lang="en-US" sz="1400" kern="1200" dirty="0" smtClean="0">
                <a:latin typeface="Calibri" panose="020F0502020204030204" pitchFamily="34" charset="0"/>
              </a:rPr>
              <a:t>TABLR</a:t>
            </a:r>
            <a:endParaRPr lang="en-US" sz="1400" kern="1200" dirty="0">
              <a:latin typeface="Calibri" panose="020F0502020204030204" pitchFamily="34" charset="0"/>
            </a:endParaRPr>
          </a:p>
        </p:txBody>
      </p:sp>
      <p:sp>
        <p:nvSpPr>
          <p:cNvPr id="21" name="Rounded Rectangle 20"/>
          <p:cNvSpPr/>
          <p:nvPr/>
        </p:nvSpPr>
        <p:spPr>
          <a:xfrm>
            <a:off x="4656508" y="1712321"/>
            <a:ext cx="709041" cy="747540"/>
          </a:xfrm>
          <a:prstGeom prst="roundRect">
            <a:avLst/>
          </a:prstGeom>
          <a:ln>
            <a:noFill/>
          </a:ln>
        </p:spPr>
        <p:style>
          <a:lnRef idx="1">
            <a:schemeClr val="accent5"/>
          </a:lnRef>
          <a:fillRef idx="3">
            <a:schemeClr val="accent5"/>
          </a:fillRef>
          <a:effectRef idx="2">
            <a:schemeClr val="accent5"/>
          </a:effectRef>
          <a:fontRef idx="minor">
            <a:schemeClr val="lt1"/>
          </a:fontRef>
        </p:style>
        <p:txBody>
          <a:bodyPr spcFirstLastPara="0" vert="horz" wrap="square" lIns="61224" tIns="61224" rIns="61224" bIns="61224" numCol="1" spcCol="1270" anchor="ctr" anchorCtr="0">
            <a:noAutofit/>
          </a:bodyPr>
          <a:lstStyle/>
          <a:p>
            <a:pPr lvl="0" algn="ctr" defTabSz="488950">
              <a:lnSpc>
                <a:spcPct val="90000"/>
              </a:lnSpc>
              <a:spcBef>
                <a:spcPct val="0"/>
              </a:spcBef>
              <a:spcAft>
                <a:spcPct val="35000"/>
              </a:spcAft>
            </a:pPr>
            <a:r>
              <a:rPr lang="en-US" sz="1400" kern="1200" dirty="0" smtClean="0">
                <a:latin typeface="Calibri" panose="020F0502020204030204" pitchFamily="34" charset="0"/>
              </a:rPr>
              <a:t>LSMS-ISA</a:t>
            </a:r>
            <a:endParaRPr lang="en-US" sz="1400" kern="1200" dirty="0">
              <a:latin typeface="Calibri" panose="020F0502020204030204" pitchFamily="34" charset="0"/>
            </a:endParaRPr>
          </a:p>
        </p:txBody>
      </p:sp>
      <p:sp>
        <p:nvSpPr>
          <p:cNvPr id="22" name="Rounded Rectangle 21"/>
          <p:cNvSpPr/>
          <p:nvPr/>
        </p:nvSpPr>
        <p:spPr>
          <a:xfrm>
            <a:off x="5593472" y="2724346"/>
            <a:ext cx="2895435" cy="513505"/>
          </a:xfrm>
          <a:prstGeom prst="roundRect">
            <a:avLst/>
          </a:prstGeom>
          <a:ln>
            <a:noFill/>
          </a:ln>
        </p:spPr>
        <p:style>
          <a:lnRef idx="1">
            <a:schemeClr val="accent6"/>
          </a:lnRef>
          <a:fillRef idx="3">
            <a:schemeClr val="accent6"/>
          </a:fillRef>
          <a:effectRef idx="2">
            <a:schemeClr val="accent6"/>
          </a:effectRef>
          <a:fontRef idx="minor">
            <a:schemeClr val="lt1"/>
          </a:fontRef>
        </p:style>
        <p:txBody>
          <a:bodyPr spcFirstLastPara="0" vert="horz" wrap="square" lIns="61224" tIns="61224" rIns="61224" bIns="61224" numCol="1" spcCol="1270" anchor="ctr" anchorCtr="0">
            <a:noAutofit/>
          </a:bodyPr>
          <a:lstStyle/>
          <a:p>
            <a:pPr lvl="0" algn="ctr" defTabSz="488950">
              <a:lnSpc>
                <a:spcPct val="90000"/>
              </a:lnSpc>
              <a:spcBef>
                <a:spcPct val="0"/>
              </a:spcBef>
              <a:spcAft>
                <a:spcPct val="35000"/>
              </a:spcAft>
            </a:pPr>
            <a:r>
              <a:rPr lang="en-US" sz="1600" b="1" kern="1200" dirty="0" smtClean="0">
                <a:latin typeface="Calibri" panose="020F0502020204030204" pitchFamily="34" charset="0"/>
              </a:rPr>
              <a:t>Map/Tile Service </a:t>
            </a:r>
            <a:r>
              <a:rPr lang="en-US" sz="1600" kern="1200" dirty="0" smtClean="0">
                <a:latin typeface="Calibri" panose="020F0502020204030204" pitchFamily="34" charset="0"/>
              </a:rPr>
              <a:t>(WMS)</a:t>
            </a:r>
            <a:endParaRPr lang="en-US" sz="1600" kern="1200" dirty="0">
              <a:latin typeface="Calibri" panose="020F0502020204030204" pitchFamily="34" charset="0"/>
            </a:endParaRPr>
          </a:p>
        </p:txBody>
      </p:sp>
      <p:sp>
        <p:nvSpPr>
          <p:cNvPr id="23" name="Rounded Rectangle 22"/>
          <p:cNvSpPr/>
          <p:nvPr/>
        </p:nvSpPr>
        <p:spPr>
          <a:xfrm>
            <a:off x="5593472" y="1712321"/>
            <a:ext cx="1263053" cy="747540"/>
          </a:xfrm>
          <a:prstGeom prst="roundRect">
            <a:avLst/>
          </a:prstGeom>
        </p:spPr>
        <p:style>
          <a:lnRef idx="1">
            <a:schemeClr val="accent6"/>
          </a:lnRef>
          <a:fillRef idx="3">
            <a:schemeClr val="accent6"/>
          </a:fillRef>
          <a:effectRef idx="2">
            <a:schemeClr val="accent6"/>
          </a:effectRef>
          <a:fontRef idx="minor">
            <a:schemeClr val="lt1"/>
          </a:fontRef>
        </p:style>
        <p:txBody>
          <a:bodyPr spcFirstLastPara="0" vert="horz" wrap="square" lIns="61224" tIns="61224" rIns="61224" bIns="61224" numCol="1" spcCol="1270" anchor="ctr" anchorCtr="0">
            <a:noAutofit/>
          </a:bodyPr>
          <a:lstStyle/>
          <a:p>
            <a:pPr lvl="0" algn="ctr" defTabSz="488950">
              <a:lnSpc>
                <a:spcPct val="90000"/>
              </a:lnSpc>
              <a:spcBef>
                <a:spcPct val="0"/>
              </a:spcBef>
              <a:spcAft>
                <a:spcPct val="35000"/>
              </a:spcAft>
            </a:pPr>
            <a:r>
              <a:rPr lang="en-US" sz="1400" kern="1200" dirty="0" smtClean="0">
                <a:latin typeface="Calibri" panose="020F0502020204030204" pitchFamily="34" charset="0"/>
              </a:rPr>
              <a:t>CGIAR and BMGF Project Mapping Tools</a:t>
            </a:r>
            <a:endParaRPr lang="en-US" sz="1400" kern="1200" dirty="0">
              <a:latin typeface="Calibri" panose="020F0502020204030204" pitchFamily="34" charset="0"/>
            </a:endParaRPr>
          </a:p>
        </p:txBody>
      </p:sp>
      <p:sp>
        <p:nvSpPr>
          <p:cNvPr id="24" name="Rounded Rectangle 23"/>
          <p:cNvSpPr/>
          <p:nvPr/>
        </p:nvSpPr>
        <p:spPr>
          <a:xfrm>
            <a:off x="6905211" y="1712321"/>
            <a:ext cx="709041" cy="747540"/>
          </a:xfrm>
          <a:prstGeom prst="roundRect">
            <a:avLst/>
          </a:prstGeom>
          <a:ln>
            <a:noFill/>
          </a:ln>
        </p:spPr>
        <p:style>
          <a:lnRef idx="1">
            <a:schemeClr val="accent6"/>
          </a:lnRef>
          <a:fillRef idx="3">
            <a:schemeClr val="accent6"/>
          </a:fillRef>
          <a:effectRef idx="2">
            <a:schemeClr val="accent6"/>
          </a:effectRef>
          <a:fontRef idx="minor">
            <a:schemeClr val="lt1"/>
          </a:fontRef>
        </p:style>
        <p:txBody>
          <a:bodyPr spcFirstLastPara="0" vert="horz" wrap="square" lIns="61224" tIns="61224" rIns="61224" bIns="61224" numCol="1" spcCol="1270" anchor="ctr" anchorCtr="0">
            <a:noAutofit/>
          </a:bodyPr>
          <a:lstStyle/>
          <a:p>
            <a:pPr lvl="0" algn="ctr" defTabSz="488950">
              <a:lnSpc>
                <a:spcPct val="90000"/>
              </a:lnSpc>
              <a:spcBef>
                <a:spcPct val="0"/>
              </a:spcBef>
              <a:spcAft>
                <a:spcPct val="35000"/>
              </a:spcAft>
            </a:pPr>
            <a:r>
              <a:rPr lang="en-US" sz="1400" kern="1200" dirty="0" smtClean="0">
                <a:latin typeface="Calibri" panose="020F0502020204030204" pitchFamily="34" charset="0"/>
              </a:rPr>
              <a:t>Africa RISING</a:t>
            </a:r>
            <a:endParaRPr lang="en-US" sz="1400" kern="1200" dirty="0">
              <a:latin typeface="Calibri" panose="020F0502020204030204" pitchFamily="34" charset="0"/>
            </a:endParaRPr>
          </a:p>
        </p:txBody>
      </p:sp>
      <p:sp>
        <p:nvSpPr>
          <p:cNvPr id="25" name="Rounded Rectangle 24"/>
          <p:cNvSpPr/>
          <p:nvPr/>
        </p:nvSpPr>
        <p:spPr>
          <a:xfrm>
            <a:off x="7662938" y="1712321"/>
            <a:ext cx="825969" cy="747540"/>
          </a:xfrm>
          <a:prstGeom prst="roundRect">
            <a:avLst/>
          </a:prstGeom>
          <a:ln>
            <a:noFill/>
          </a:ln>
        </p:spPr>
        <p:style>
          <a:lnRef idx="1">
            <a:schemeClr val="accent6"/>
          </a:lnRef>
          <a:fillRef idx="3">
            <a:schemeClr val="accent6"/>
          </a:fillRef>
          <a:effectRef idx="2">
            <a:schemeClr val="accent6"/>
          </a:effectRef>
          <a:fontRef idx="minor">
            <a:schemeClr val="lt1"/>
          </a:fontRef>
        </p:style>
        <p:txBody>
          <a:bodyPr spcFirstLastPara="0" vert="horz" wrap="square" lIns="61224" tIns="61224" rIns="61224" bIns="61224" numCol="1" spcCol="1270" anchor="ctr" anchorCtr="0">
            <a:noAutofit/>
          </a:bodyPr>
          <a:lstStyle/>
          <a:p>
            <a:pPr lvl="0" algn="ctr" defTabSz="488950">
              <a:lnSpc>
                <a:spcPct val="90000"/>
              </a:lnSpc>
              <a:spcBef>
                <a:spcPct val="0"/>
              </a:spcBef>
              <a:spcAft>
                <a:spcPct val="35000"/>
              </a:spcAft>
            </a:pPr>
            <a:r>
              <a:rPr lang="en-US" sz="1400" kern="1200" dirty="0" smtClean="0">
                <a:latin typeface="Calibri" panose="020F0502020204030204" pitchFamily="34" charset="0"/>
              </a:rPr>
              <a:t>FAOSTAT</a:t>
            </a:r>
            <a:endParaRPr lang="en-US" sz="1400" kern="1200" dirty="0">
              <a:latin typeface="Calibri" panose="020F0502020204030204" pitchFamily="34" charset="0"/>
            </a:endParaRPr>
          </a:p>
        </p:txBody>
      </p:sp>
      <p:sp>
        <p:nvSpPr>
          <p:cNvPr id="27" name="Rounded Rectangle 26"/>
          <p:cNvSpPr/>
          <p:nvPr/>
        </p:nvSpPr>
        <p:spPr>
          <a:xfrm>
            <a:off x="3344007" y="1712321"/>
            <a:ext cx="1241738" cy="747540"/>
          </a:xfrm>
          <a:prstGeom prst="roundRect">
            <a:avLst/>
          </a:prstGeom>
          <a:ln>
            <a:noFill/>
          </a:ln>
        </p:spPr>
        <p:style>
          <a:lnRef idx="1">
            <a:schemeClr val="accent5"/>
          </a:lnRef>
          <a:fillRef idx="3">
            <a:schemeClr val="accent5"/>
          </a:fillRef>
          <a:effectRef idx="2">
            <a:schemeClr val="accent5"/>
          </a:effectRef>
          <a:fontRef idx="minor">
            <a:schemeClr val="lt1"/>
          </a:fontRef>
        </p:style>
        <p:txBody>
          <a:bodyPr spcFirstLastPara="0" vert="horz" wrap="square" lIns="61224" tIns="61224" rIns="61224" bIns="61224" numCol="1" spcCol="1270" anchor="ctr" anchorCtr="0">
            <a:noAutofit/>
          </a:bodyPr>
          <a:lstStyle/>
          <a:p>
            <a:pPr lvl="0" algn="ctr" defTabSz="488950">
              <a:lnSpc>
                <a:spcPct val="90000"/>
              </a:lnSpc>
              <a:spcBef>
                <a:spcPct val="0"/>
              </a:spcBef>
              <a:spcAft>
                <a:spcPct val="35000"/>
              </a:spcAft>
            </a:pPr>
            <a:r>
              <a:rPr lang="en-US" sz="1400" kern="1200" dirty="0" err="1" smtClean="0">
                <a:latin typeface="Calibri" panose="020F0502020204030204" pitchFamily="34" charset="0"/>
              </a:rPr>
              <a:t>HarvestChoice</a:t>
            </a:r>
            <a:r>
              <a:rPr lang="en-US" sz="1400" kern="1200" dirty="0" smtClean="0">
                <a:latin typeface="Calibri" panose="020F0502020204030204" pitchFamily="34" charset="0"/>
              </a:rPr>
              <a:t> Website</a:t>
            </a:r>
            <a:endParaRPr lang="en-US" sz="1400" kern="1200" dirty="0">
              <a:latin typeface="Calibri" panose="020F0502020204030204" pitchFamily="34" charset="0"/>
            </a:endParaRPr>
          </a:p>
        </p:txBody>
      </p:sp>
      <p:sp>
        <p:nvSpPr>
          <p:cNvPr id="37" name="Up Arrow 36"/>
          <p:cNvSpPr/>
          <p:nvPr/>
        </p:nvSpPr>
        <p:spPr>
          <a:xfrm>
            <a:off x="639313" y="2207598"/>
            <a:ext cx="914400" cy="1418590"/>
          </a:xfrm>
          <a:prstGeom prst="upArrow">
            <a:avLst>
              <a:gd name="adj1" fmla="val 50000"/>
              <a:gd name="adj2" fmla="val 53230"/>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Rounded Rectangle 37"/>
          <p:cNvSpPr/>
          <p:nvPr/>
        </p:nvSpPr>
        <p:spPr>
          <a:xfrm>
            <a:off x="525940" y="1712321"/>
            <a:ext cx="1104762" cy="747540"/>
          </a:xfrm>
          <a:prstGeom prst="roundRect">
            <a:avLst/>
          </a:prstGeom>
          <a:solidFill>
            <a:srgbClr val="ECA900"/>
          </a:solidFill>
          <a:ln>
            <a:noFill/>
          </a:ln>
        </p:spPr>
        <p:style>
          <a:lnRef idx="1">
            <a:schemeClr val="accent5"/>
          </a:lnRef>
          <a:fillRef idx="3">
            <a:schemeClr val="accent5"/>
          </a:fillRef>
          <a:effectRef idx="2">
            <a:schemeClr val="accent5"/>
          </a:effectRef>
          <a:fontRef idx="minor">
            <a:schemeClr val="lt1"/>
          </a:fontRef>
        </p:style>
        <p:txBody>
          <a:bodyPr spcFirstLastPara="0" vert="horz" wrap="square" lIns="61224" tIns="61224" rIns="61224" bIns="61224" numCol="1" spcCol="1270" anchor="ctr" anchorCtr="0">
            <a:noAutofit/>
          </a:bodyPr>
          <a:lstStyle/>
          <a:p>
            <a:pPr lvl="0" algn="ctr" defTabSz="488950">
              <a:lnSpc>
                <a:spcPct val="90000"/>
              </a:lnSpc>
              <a:spcBef>
                <a:spcPct val="0"/>
              </a:spcBef>
              <a:spcAft>
                <a:spcPct val="35000"/>
              </a:spcAft>
            </a:pPr>
            <a:r>
              <a:rPr lang="en-US" sz="1400" kern="1200" dirty="0" smtClean="0">
                <a:latin typeface="Calibri" panose="020F0502020204030204" pitchFamily="34" charset="0"/>
              </a:rPr>
              <a:t>Other Models,  Calculators</a:t>
            </a:r>
            <a:endParaRPr lang="en-US" sz="1400" kern="1200" dirty="0">
              <a:latin typeface="Calibri" panose="020F0502020204030204" pitchFamily="34" charset="0"/>
            </a:endParaRPr>
          </a:p>
        </p:txBody>
      </p:sp>
      <p:sp>
        <p:nvSpPr>
          <p:cNvPr id="39" name="Rounded Rectangle 38"/>
          <p:cNvSpPr/>
          <p:nvPr/>
        </p:nvSpPr>
        <p:spPr>
          <a:xfrm>
            <a:off x="525940" y="3460198"/>
            <a:ext cx="1672038" cy="661265"/>
          </a:xfrm>
          <a:prstGeom prst="roundRect">
            <a:avLst/>
          </a:prstGeom>
          <a:solidFill>
            <a:srgbClr val="00B0F0"/>
          </a:solidFill>
          <a:ln>
            <a:noFill/>
          </a:ln>
        </p:spPr>
        <p:style>
          <a:lnRef idx="1">
            <a:schemeClr val="accent2"/>
          </a:lnRef>
          <a:fillRef idx="3">
            <a:schemeClr val="accent2"/>
          </a:fillRef>
          <a:effectRef idx="2">
            <a:schemeClr val="accent2"/>
          </a:effectRef>
          <a:fontRef idx="minor">
            <a:schemeClr val="lt1"/>
          </a:fontRef>
        </p:style>
        <p:txBody>
          <a:bodyPr spcFirstLastPara="0" vert="horz" wrap="square" lIns="70357" tIns="70357" rIns="70357" bIns="70357" numCol="1" spcCol="1270" anchor="ctr" anchorCtr="0">
            <a:noAutofit/>
          </a:bodyPr>
          <a:lstStyle/>
          <a:p>
            <a:pPr lvl="0" algn="ctr" defTabSz="622300">
              <a:lnSpc>
                <a:spcPct val="90000"/>
              </a:lnSpc>
              <a:spcBef>
                <a:spcPct val="0"/>
              </a:spcBef>
              <a:spcAft>
                <a:spcPct val="35000"/>
              </a:spcAft>
            </a:pPr>
            <a:r>
              <a:rPr lang="en-US" i="1" kern="1200" dirty="0" smtClean="0">
                <a:latin typeface="Calibri" panose="020F0502020204030204" pitchFamily="34" charset="0"/>
              </a:rPr>
              <a:t>Time-series </a:t>
            </a:r>
            <a:r>
              <a:rPr lang="en-US" sz="1600" kern="1200" dirty="0" smtClean="0">
                <a:latin typeface="Calibri" panose="020F0502020204030204" pitchFamily="34" charset="0"/>
              </a:rPr>
              <a:t>spatial indicators</a:t>
            </a:r>
            <a:endParaRPr lang="en-US" sz="1600" kern="1200" dirty="0">
              <a:latin typeface="Calibri" panose="020F0502020204030204" pitchFamily="34" charset="0"/>
            </a:endParaRPr>
          </a:p>
        </p:txBody>
      </p:sp>
      <p:sp>
        <p:nvSpPr>
          <p:cNvPr id="18" name="Rounded Rectangle 17"/>
          <p:cNvSpPr/>
          <p:nvPr/>
        </p:nvSpPr>
        <p:spPr>
          <a:xfrm>
            <a:off x="1023582" y="2724346"/>
            <a:ext cx="4341968" cy="513505"/>
          </a:xfrm>
          <a:prstGeom prst="roundRect">
            <a:avLst/>
          </a:prstGeom>
          <a:ln>
            <a:noFill/>
          </a:ln>
        </p:spPr>
        <p:style>
          <a:lnRef idx="1">
            <a:schemeClr val="accent5"/>
          </a:lnRef>
          <a:fillRef idx="3">
            <a:schemeClr val="accent5"/>
          </a:fillRef>
          <a:effectRef idx="2">
            <a:schemeClr val="accent5"/>
          </a:effectRef>
          <a:fontRef idx="minor">
            <a:schemeClr val="lt1"/>
          </a:fontRef>
        </p:style>
        <p:txBody>
          <a:bodyPr spcFirstLastPara="0" vert="horz" wrap="square" lIns="72654" tIns="72654" rIns="72654" bIns="72654" numCol="1" spcCol="1270" anchor="ctr" anchorCtr="0">
            <a:noAutofit/>
          </a:bodyPr>
          <a:lstStyle/>
          <a:p>
            <a:pPr lvl="0" algn="ctr" defTabSz="622300">
              <a:lnSpc>
                <a:spcPct val="90000"/>
              </a:lnSpc>
              <a:spcBef>
                <a:spcPct val="0"/>
              </a:spcBef>
              <a:spcAft>
                <a:spcPct val="35000"/>
              </a:spcAft>
            </a:pPr>
            <a:r>
              <a:rPr lang="en-US" sz="1600" b="1" kern="1200" dirty="0" smtClean="0">
                <a:latin typeface="Calibri" panose="020F0502020204030204" pitchFamily="34" charset="0"/>
              </a:rPr>
              <a:t>Data API (RESTful)</a:t>
            </a:r>
            <a:endParaRPr lang="en-US" sz="1600" kern="1200" dirty="0">
              <a:latin typeface="Calibri" panose="020F0502020204030204" pitchFamily="34" charset="0"/>
            </a:endParaRPr>
          </a:p>
        </p:txBody>
      </p:sp>
    </p:spTree>
    <p:extLst>
      <p:ext uri="{BB962C8B-B14F-4D97-AF65-F5344CB8AC3E}">
        <p14:creationId xmlns:p14="http://schemas.microsoft.com/office/powerpoint/2010/main" val="2198275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81" y="286606"/>
            <a:ext cx="7652680" cy="961623"/>
          </a:xfrm>
        </p:spPr>
        <p:txBody>
          <a:bodyPr/>
          <a:lstStyle/>
          <a:p>
            <a:r>
              <a:rPr lang="en-US" dirty="0" smtClean="0"/>
              <a:t>Ethiopia and Malawi household surveys</a:t>
            </a:r>
            <a:endParaRPr lang="en-US" dirty="0"/>
          </a:p>
        </p:txBody>
      </p:sp>
      <p:sp>
        <p:nvSpPr>
          <p:cNvPr id="3" name="Content Placeholder 2"/>
          <p:cNvSpPr>
            <a:spLocks noGrp="1"/>
          </p:cNvSpPr>
          <p:nvPr>
            <p:ph idx="1"/>
          </p:nvPr>
        </p:nvSpPr>
        <p:spPr>
          <a:xfrm>
            <a:off x="421245" y="1601752"/>
            <a:ext cx="4119176" cy="4724025"/>
          </a:xfrm>
        </p:spPr>
        <p:txBody>
          <a:bodyPr/>
          <a:lstStyle/>
          <a:p>
            <a:pPr marL="0" indent="0">
              <a:buNone/>
            </a:pPr>
            <a:r>
              <a:rPr lang="en-US" dirty="0" smtClean="0"/>
              <a:t>Anthropometrics: outcome indicators</a:t>
            </a:r>
          </a:p>
          <a:p>
            <a:pPr marL="0" indent="0">
              <a:buNone/>
            </a:pPr>
            <a:endParaRPr lang="en-US" dirty="0" smtClean="0"/>
          </a:p>
          <a:p>
            <a:r>
              <a:rPr lang="en-US" dirty="0" smtClean="0"/>
              <a:t>HAZ: height for age z-score</a:t>
            </a:r>
          </a:p>
          <a:p>
            <a:r>
              <a:rPr lang="en-US" dirty="0" smtClean="0"/>
              <a:t>WAZ: weight for age z-score</a:t>
            </a:r>
          </a:p>
          <a:p>
            <a:r>
              <a:rPr lang="en-US" dirty="0" smtClean="0"/>
              <a:t>WHZ: weight for height z-score</a:t>
            </a:r>
          </a:p>
          <a:p>
            <a:pPr marL="0" indent="0">
              <a:buNone/>
            </a:pPr>
            <a:endParaRPr lang="en-US" dirty="0" smtClean="0"/>
          </a:p>
          <a:p>
            <a:r>
              <a:rPr lang="en-US" dirty="0" smtClean="0"/>
              <a:t>Underweight: Low weight for age</a:t>
            </a:r>
          </a:p>
          <a:p>
            <a:r>
              <a:rPr lang="en-US" dirty="0" smtClean="0"/>
              <a:t>Stunted: Low height for age</a:t>
            </a:r>
          </a:p>
          <a:p>
            <a:r>
              <a:rPr lang="en-US" dirty="0" smtClean="0"/>
              <a:t>Wasted: Low weight for height</a:t>
            </a:r>
            <a:endParaRPr lang="en-US" dirty="0"/>
          </a:p>
        </p:txBody>
      </p:sp>
      <p:sp>
        <p:nvSpPr>
          <p:cNvPr id="4" name="Slide Number Placeholder 3"/>
          <p:cNvSpPr>
            <a:spLocks noGrp="1"/>
          </p:cNvSpPr>
          <p:nvPr>
            <p:ph type="sldNum" sz="quarter" idx="4"/>
          </p:nvPr>
        </p:nvSpPr>
        <p:spPr/>
        <p:txBody>
          <a:bodyPr/>
          <a:lstStyle/>
          <a:p>
            <a:fld id="{5FEC63B8-94FE-40C1-B059-4391FAAAC9BE}" type="slidenum">
              <a:rPr lang="en-US" smtClean="0"/>
              <a:pPr/>
              <a:t>9</a:t>
            </a:fld>
            <a:endParaRPr lang="en-US" dirty="0"/>
          </a:p>
        </p:txBody>
      </p:sp>
      <p:sp>
        <p:nvSpPr>
          <p:cNvPr id="5" name="Content Placeholder 2"/>
          <p:cNvSpPr txBox="1">
            <a:spLocks/>
          </p:cNvSpPr>
          <p:nvPr/>
        </p:nvSpPr>
        <p:spPr>
          <a:xfrm>
            <a:off x="4434445" y="1601752"/>
            <a:ext cx="4119176" cy="4919138"/>
          </a:xfrm>
          <a:prstGeom prst="rect">
            <a:avLst/>
          </a:prstGeom>
        </p:spPr>
        <p:txBody>
          <a:bodyPr vert="horz" lIns="91440" tIns="45720" rIns="91440" bIns="45720" rtlCol="0">
            <a:noAutofit/>
          </a:bodyPr>
          <a:lstStyle>
            <a:lvl1pPr marL="280988" indent="-280988" algn="l" defTabSz="514350" rtl="0" eaLnBrk="1" latinLnBrk="0" hangingPunct="1">
              <a:lnSpc>
                <a:spcPct val="100000"/>
              </a:lnSpc>
              <a:spcBef>
                <a:spcPts val="0"/>
              </a:spcBef>
              <a:spcAft>
                <a:spcPts val="600"/>
              </a:spcAft>
              <a:buClr>
                <a:schemeClr val="accent1"/>
              </a:buClr>
              <a:buFont typeface="Wingdings" panose="05000000000000000000" pitchFamily="2" charset="2"/>
              <a:buChar char="§"/>
              <a:defRPr sz="2400" kern="1200">
                <a:solidFill>
                  <a:srgbClr val="453016"/>
                </a:solidFill>
                <a:latin typeface="+mn-lt"/>
                <a:ea typeface="+mn-ea"/>
                <a:cs typeface="+mn-cs"/>
              </a:defRPr>
            </a:lvl1pPr>
            <a:lvl2pPr marL="341313" indent="-227013" algn="l" defTabSz="514350" rtl="0" eaLnBrk="1" latinLnBrk="0" hangingPunct="1">
              <a:lnSpc>
                <a:spcPct val="100000"/>
              </a:lnSpc>
              <a:spcBef>
                <a:spcPts val="0"/>
              </a:spcBef>
              <a:spcAft>
                <a:spcPts val="600"/>
              </a:spcAft>
              <a:buClr>
                <a:schemeClr val="accent1"/>
              </a:buClr>
              <a:buFont typeface="Arial" panose="020B0604020202020204" pitchFamily="34" charset="0"/>
              <a:buChar char="•"/>
              <a:defRPr sz="2000" kern="1200">
                <a:solidFill>
                  <a:srgbClr val="453016"/>
                </a:solidFill>
                <a:latin typeface="+mn-lt"/>
                <a:ea typeface="+mn-ea"/>
                <a:cs typeface="+mn-cs"/>
              </a:defRPr>
            </a:lvl2pPr>
            <a:lvl3pPr marL="463550" indent="-247650" algn="l" defTabSz="51435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a:solidFill>
                  <a:srgbClr val="453016"/>
                </a:solidFill>
                <a:latin typeface="+mn-lt"/>
                <a:ea typeface="+mn-ea"/>
                <a:cs typeface="+mn-cs"/>
              </a:defRPr>
            </a:lvl3pPr>
            <a:lvl4pPr marL="573088" indent="-231775" algn="l" defTabSz="514350" rtl="0" eaLnBrk="1" latinLnBrk="0" hangingPunct="1">
              <a:lnSpc>
                <a:spcPct val="100000"/>
              </a:lnSpc>
              <a:spcBef>
                <a:spcPts val="0"/>
              </a:spcBef>
              <a:spcAft>
                <a:spcPts val="600"/>
              </a:spcAft>
              <a:buClr>
                <a:schemeClr val="accent1"/>
              </a:buClr>
              <a:buFont typeface="Calibri" pitchFamily="34" charset="0"/>
              <a:buChar char="◦"/>
              <a:defRPr sz="1600" kern="1200">
                <a:solidFill>
                  <a:srgbClr val="453016"/>
                </a:solidFill>
                <a:latin typeface="+mn-lt"/>
                <a:ea typeface="+mn-ea"/>
                <a:cs typeface="+mn-cs"/>
              </a:defRPr>
            </a:lvl4pPr>
            <a:lvl5pPr marL="682625" indent="-219075" algn="l" defTabSz="51435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a:solidFill>
                  <a:srgbClr val="453016"/>
                </a:solidFill>
                <a:latin typeface="+mn-lt"/>
                <a:ea typeface="+mn-ea"/>
                <a:cs typeface="+mn-cs"/>
              </a:defRPr>
            </a:lvl5pPr>
            <a:lvl6pPr marL="618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6pPr>
            <a:lvl7pPr marL="731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7pPr>
            <a:lvl8pPr marL="843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8pPr>
            <a:lvl9pPr marL="956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dirty="0" smtClean="0"/>
              <a:t>Nutrition: input indicators</a:t>
            </a:r>
          </a:p>
          <a:p>
            <a:pPr marL="0" indent="0">
              <a:buFont typeface="Wingdings" panose="05000000000000000000" pitchFamily="2" charset="2"/>
              <a:buNone/>
            </a:pPr>
            <a:endParaRPr lang="en-US" dirty="0" smtClean="0"/>
          </a:p>
          <a:p>
            <a:r>
              <a:rPr lang="en-US" dirty="0" smtClean="0"/>
              <a:t>Intakes: calories, proteins, vitamins, iron, calcium, … (quantity and shares)</a:t>
            </a:r>
          </a:p>
          <a:p>
            <a:r>
              <a:rPr lang="en-US" dirty="0" smtClean="0"/>
              <a:t>Indication on whether the households consumes enough of them</a:t>
            </a:r>
          </a:p>
          <a:p>
            <a:r>
              <a:rPr lang="en-US" dirty="0" smtClean="0"/>
              <a:t>Indexes:</a:t>
            </a:r>
          </a:p>
          <a:p>
            <a:pPr lvl="1"/>
            <a:r>
              <a:rPr lang="en-US" dirty="0" smtClean="0"/>
              <a:t>Dietary Diversity Index (DDI)</a:t>
            </a:r>
          </a:p>
          <a:p>
            <a:pPr lvl="1"/>
            <a:r>
              <a:rPr lang="en-US" dirty="0" smtClean="0"/>
              <a:t>Household Dietary Diversity Score (HDDS)</a:t>
            </a:r>
          </a:p>
          <a:p>
            <a:pPr lvl="1"/>
            <a:r>
              <a:rPr lang="en-US" dirty="0" smtClean="0"/>
              <a:t>Shannon Index</a:t>
            </a:r>
          </a:p>
          <a:p>
            <a:pPr lvl="1"/>
            <a:r>
              <a:rPr lang="en-US" smtClean="0"/>
              <a:t>Simpson Index</a:t>
            </a:r>
            <a:endParaRPr lang="en-US" dirty="0" smtClean="0"/>
          </a:p>
          <a:p>
            <a:pPr lvl="1"/>
            <a:endParaRPr lang="en-US" dirty="0" smtClean="0"/>
          </a:p>
        </p:txBody>
      </p:sp>
    </p:spTree>
    <p:extLst>
      <p:ext uri="{BB962C8B-B14F-4D97-AF65-F5344CB8AC3E}">
        <p14:creationId xmlns:p14="http://schemas.microsoft.com/office/powerpoint/2010/main" val="3531880472"/>
      </p:ext>
    </p:extLst>
  </p:cSld>
  <p:clrMapOvr>
    <a:masterClrMapping/>
  </p:clrMapOvr>
</p:sld>
</file>

<file path=ppt/theme/theme1.xml><?xml version="1.0" encoding="utf-8"?>
<a:theme xmlns:a="http://schemas.openxmlformats.org/drawingml/2006/main" name="hch">
  <a:themeElements>
    <a:clrScheme name="*9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Yanone">
      <a:majorFont>
        <a:latin typeface="Yanone Kaffeesatz Bold"/>
        <a:ea typeface=""/>
        <a:cs typeface=""/>
      </a:majorFont>
      <a:minorFont>
        <a:latin typeface="Yanone Kaffeesatz Regular"/>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arvestChoice.potx" id="{62957108-8903-483C-9998-CA6C1EB4852D}" vid="{C4055B2F-0728-41F1-8AD1-BAB02F774CDD}"/>
    </a:ext>
  </a:extLst>
</a:theme>
</file>

<file path=ppt/theme/theme2.xml><?xml version="1.0" encoding="utf-8"?>
<a:theme xmlns:a="http://schemas.openxmlformats.org/drawingml/2006/main" name="Office Theme">
  <a:themeElements>
    <a:clrScheme name="Office">
      <a:dk1>
        <a:sysClr val="windowText" lastClr="141414"/>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141414"/>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3195</TotalTime>
  <Words>931</Words>
  <Application>Microsoft Office PowerPoint</Application>
  <PresentationFormat>On-screen Show (4:3)</PresentationFormat>
  <Paragraphs>152</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Wingdings</vt:lpstr>
      <vt:lpstr>Yanone Kaffeesatz Regular</vt:lpstr>
      <vt:lpstr>Arial</vt:lpstr>
      <vt:lpstr>Yanone Kaffeesatz Bold</vt:lpstr>
      <vt:lpstr>Calibri</vt:lpstr>
      <vt:lpstr>hch</vt:lpstr>
      <vt:lpstr>Data and Tools</vt:lpstr>
      <vt:lpstr>What We Do…</vt:lpstr>
      <vt:lpstr>Two different types of data</vt:lpstr>
      <vt:lpstr>Macro Scale: Mapping Tool</vt:lpstr>
      <vt:lpstr>Micro Scale: Household Surveys</vt:lpstr>
      <vt:lpstr>Information publicly available through HarvestChoice website (MAPR, TABLR)</vt:lpstr>
      <vt:lpstr>Health, Nutrition, Population and Poverty</vt:lpstr>
      <vt:lpstr>Open-Data Platform      http://havestchoice.org/ </vt:lpstr>
      <vt:lpstr>Ethiopia and Malawi household surveys</vt:lpstr>
      <vt:lpstr>About</vt:lpstr>
    </vt:vector>
  </TitlesOfParts>
  <Company>HarvestChoice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Groundnuts in Nyanza or Cassava in Ashanti?</dc:title>
  <dc:creator>Melanie Bacou</dc:creator>
  <cp:lastModifiedBy>Melanie Bacou</cp:lastModifiedBy>
  <cp:revision>243</cp:revision>
  <dcterms:created xsi:type="dcterms:W3CDTF">2013-02-04T07:42:10Z</dcterms:created>
  <dcterms:modified xsi:type="dcterms:W3CDTF">2015-05-29T01:43:58Z</dcterms:modified>
</cp:coreProperties>
</file>