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e2e14d2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e2e14d2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e2e14d2e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e2e14d2e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2e14d2e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2e14d2e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e2e14d2e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e2e14d2e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e2e14d2e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e2e14d2e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2e14d2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2e14d2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e2e14d2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e2e14d2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e2e14d2e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e2e14d2e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e2e14d2e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e2e14d2e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e2e14d2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e2e14d2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e2e14d2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e2e14d2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e2e14d2e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e2e14d2e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e2e14d2e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e2e14d2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qAXtEvLC9i0?si=dOD_o6OLrSvZCUlo" TargetMode="External"/><Relationship Id="rId4" Type="http://schemas.openxmlformats.org/officeDocument/2006/relationships/hyperlink" Target="https://youtu.be/BBGvr83hySg?si=ONrAS6L9HgC3RLg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idealista.com/inmueble/104924293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infojobs.net/" TargetMode="External"/><Relationship Id="rId10" Type="http://schemas.openxmlformats.org/officeDocument/2006/relationships/hyperlink" Target="https://es.empleos.primark.com/categor%C3%ADa/ofertasdeempleo-retail-assistant-dependiente-a/19054/80731/1" TargetMode="External"/><Relationship Id="rId9" Type="http://schemas.openxmlformats.org/officeDocument/2006/relationships/hyperlink" Target="https://es.indeed.com/" TargetMode="External"/><Relationship Id="rId5" Type="http://schemas.openxmlformats.org/officeDocument/2006/relationships/hyperlink" Target="https://www.disjob.com/home.php" TargetMode="External"/><Relationship Id="rId6" Type="http://schemas.openxmlformats.org/officeDocument/2006/relationships/hyperlink" Target="https://www.infoempleo.com/" TargetMode="External"/><Relationship Id="rId7" Type="http://schemas.openxmlformats.org/officeDocument/2006/relationships/hyperlink" Target="https://es.linkedin.com/" TargetMode="External"/><Relationship Id="rId8" Type="http://schemas.openxmlformats.org/officeDocument/2006/relationships/hyperlink" Target="https://es.jooble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nfojobs.net/las-rozas-de-madrid/abogado-procesalista/of-i680e9632f84321a1dcdb0ca88cf27b?applicationOrigin=search-new%7Cversion%7Eopensearch_variant&amp;page=1&amp;sortBy=RELEVA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oe.es/diario_boe/txt.php?id=BOE-A-2022-7390" TargetMode="External"/><Relationship Id="rId4" Type="http://schemas.openxmlformats.org/officeDocument/2006/relationships/hyperlink" Target="https://www.boe.es/diario_boe/txt.php?id=BOE-A-2022-7390" TargetMode="External"/><Relationship Id="rId9" Type="http://schemas.openxmlformats.org/officeDocument/2006/relationships/hyperlink" Target="https://www.boe.es/diario_boe/txt.php?id=BOE-A-2023-18466" TargetMode="External"/><Relationship Id="rId5" Type="http://schemas.openxmlformats.org/officeDocument/2006/relationships/hyperlink" Target="https://www.boe.es/diario_boe/txt.php?id=BOE-A-2022-7390" TargetMode="External"/><Relationship Id="rId6" Type="http://schemas.openxmlformats.org/officeDocument/2006/relationships/hyperlink" Target="https://www.boe.es/diario_boe/txt.php?id=BOE-A-2023-18466" TargetMode="External"/><Relationship Id="rId7" Type="http://schemas.openxmlformats.org/officeDocument/2006/relationships/hyperlink" Target="https://www.boe.es/diario_boe/txt.php?id=BOE-A-2023-18466" TargetMode="External"/><Relationship Id="rId8" Type="http://schemas.openxmlformats.org/officeDocument/2006/relationships/hyperlink" Target="https://www.boe.es/diario_boe/txt.php?id=BOE-A-2023-1846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epe.es/HomeSepe/empresas/Contratos-de-trabajo/modelos-contrato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omunidad.madrid/servicios/educacion/precios-publicos-universitari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OFERTAS DE TRABAJO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750125" y="3747850"/>
            <a:ext cx="1230300" cy="5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ELABORA TU CV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5750125" y="3747850"/>
            <a:ext cx="1230300" cy="5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 DE NUEVO EL VÍDEO, aparecen donde encontrar</a:t>
            </a:r>
            <a:r>
              <a:rPr lang="es">
                <a:highlight>
                  <a:srgbClr val="FFD966"/>
                </a:highlight>
              </a:rPr>
              <a:t> plantillas, qué incluir,FORMATO</a:t>
            </a:r>
            <a:r>
              <a:rPr lang="es"/>
              <a:t>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https://youtu.be/qAXtEvLC9i0?si=dOD_o6OLrSvZCUlo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VISUALIZA EL VÍDEO, también tiene plantilla, paso a paso.</a:t>
            </a:r>
            <a:r>
              <a:rPr lang="es">
                <a:highlight>
                  <a:srgbClr val="FFD966"/>
                </a:highlight>
              </a:rPr>
              <a:t> CV SIN EXPERIENCIA - contenido </a:t>
            </a:r>
            <a:r>
              <a:rPr lang="es"/>
              <a:t>: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https://youtu.be/BBGvr83hySg?si=ONrAS6L9HgC3RLgU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SUBIDO DOCUMENTO CON PAUTAS AULA VIRTUAL- BLOQUE 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BÚSQUEDA DE ALQUILERES/PROPIEDAD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5750125" y="3747850"/>
            <a:ext cx="1230300" cy="5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6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BUSCAR VIVIENDA?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128550" y="940375"/>
            <a:ext cx="8886900" cy="3931500"/>
          </a:xfrm>
          <a:prstGeom prst="rect">
            <a:avLst/>
          </a:prstGeom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E599"/>
                </a:highlight>
              </a:rPr>
              <a:t>En el buscador escribe</a:t>
            </a:r>
            <a:r>
              <a:rPr lang="es"/>
              <a:t>, por ejemplo: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A4C2F4"/>
                </a:highlight>
              </a:rPr>
              <a:t>Pisos de alquiler en Valdemoro, y vas viendo la oferta que te </a:t>
            </a:r>
            <a:r>
              <a:rPr lang="es"/>
              <a:t>e</a:t>
            </a:r>
            <a:r>
              <a:rPr lang="es"/>
              <a:t>ncaja: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https://www.idealista.com/inmueble/104924293/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EAD1DC"/>
                </a:highlight>
              </a:rPr>
              <a:t>Webs: fotocasa, idealista…</a:t>
            </a:r>
            <a:endParaRPr>
              <a:highlight>
                <a:srgbClr val="EAD1DC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highlight>
                  <a:srgbClr val="D9EAD3"/>
                </a:highlight>
              </a:rPr>
              <a:t>INCLUYE EL LINK Y REALIZA UNA ESTIMACIÓN, POR EJEMPLO A TRAVÉS DE UN CUADRO</a:t>
            </a:r>
            <a:endParaRPr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100" y="3015625"/>
            <a:ext cx="73437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1950" y="129025"/>
            <a:ext cx="1747500" cy="12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00"/>
              <a:t>Recursos de búsqueda de empleo…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00"/>
              <a:t>PUEDEN SER LOS PROPIOS DE UNA EMPRESA, Ej: </a:t>
            </a:r>
            <a:endParaRPr sz="21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225" y="181575"/>
            <a:ext cx="4051150" cy="42737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492475" y="311800"/>
            <a:ext cx="21315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Portales online, plataformas…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476225" y="1972125"/>
            <a:ext cx="174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https://www.infojobs.net/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3001250" y="25717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hlinkClick r:id="rId5"/>
              </a:rPr>
              <a:t>https://www.disjob.com/home.php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5" name="Google Shape;65;p14"/>
          <p:cNvSpPr txBox="1"/>
          <p:nvPr/>
        </p:nvSpPr>
        <p:spPr>
          <a:xfrm>
            <a:off x="3276750" y="5167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hlinkClick r:id="rId6"/>
              </a:rPr>
              <a:t>https://www.infoempleo.com/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2038325" y="10923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7"/>
              </a:rPr>
              <a:t>https://es.linkedin.com/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" name="Google Shape;67;p14"/>
          <p:cNvSpPr txBox="1"/>
          <p:nvPr/>
        </p:nvSpPr>
        <p:spPr>
          <a:xfrm>
            <a:off x="3609150" y="37966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hlinkClick r:id="rId8"/>
              </a:rPr>
              <a:t>https://es.jooble.org/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4878375" y="4289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hlinkClick r:id="rId9"/>
              </a:rPr>
              <a:t>https://es.indeed.com/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9" name="Google Shape;69;p14"/>
          <p:cNvSpPr txBox="1"/>
          <p:nvPr/>
        </p:nvSpPr>
        <p:spPr>
          <a:xfrm>
            <a:off x="6662150" y="1743475"/>
            <a:ext cx="22800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Resumen de la oferta de trabajo y pantallazo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91950" y="3519750"/>
            <a:ext cx="1659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10"/>
              </a:rPr>
              <a:t>https://es.empleos.primark.com/categor%C3%ADa/ofertasdeempleo-retail-assistant-dependiente-a/19054/80731/1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71" name="Google Shape;71;p14"/>
          <p:cNvCxnSpPr>
            <a:endCxn id="70" idx="0"/>
          </p:cNvCxnSpPr>
          <p:nvPr/>
        </p:nvCxnSpPr>
        <p:spPr>
          <a:xfrm>
            <a:off x="797400" y="3111450"/>
            <a:ext cx="124500" cy="4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oferta: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https://www.infojobs.net/las-rozas-de-madrid/abogado-procesalista/of-i680e9632f84321a1dcdb0ca88cf27b?applicationOrigin=search-new%7Cversion%7Eopensearch_variant&amp;page=1&amp;sortBy=RELEVANCE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rgbClr val="FFE599"/>
                </a:highlight>
              </a:rPr>
              <a:t>RESUMIR E INCLUIR EL LINK</a:t>
            </a:r>
            <a:endParaRPr>
              <a:solidFill>
                <a:schemeClr val="dk1"/>
              </a:solidFill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CONVENIO COLECTIVO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750125" y="3747850"/>
            <a:ext cx="1230300" cy="5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D96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convenios. ¿Cómo se buscan? En el </a:t>
            </a:r>
            <a:r>
              <a:rPr lang="es">
                <a:highlight>
                  <a:srgbClr val="A4C2F4"/>
                </a:highlight>
              </a:rPr>
              <a:t>buscador escribes convenio colectivo</a:t>
            </a:r>
            <a:r>
              <a:rPr lang="es"/>
              <a:t>, por ejemplo, de peluqueros (</a:t>
            </a:r>
            <a:r>
              <a:rPr lang="es">
                <a:highlight>
                  <a:srgbClr val="A4C2F4"/>
                </a:highlight>
              </a:rPr>
              <a:t>puesto de trabajo/funciones)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uFill>
                  <a:noFill/>
                </a:uFill>
                <a:hlinkClick r:id="rId3"/>
              </a:rPr>
              <a:t>BOE-A-2022-7390 Resolución de 22 de abril de 2022, de la Dirección General de Trabajo, por la que se registra y publica el </a:t>
            </a:r>
            <a:r>
              <a:rPr b="1" lang="es" sz="1300">
                <a:uFill>
                  <a:noFill/>
                </a:uFill>
                <a:hlinkClick r:id="rId4"/>
              </a:rPr>
              <a:t>Convenio colectivo para peluquerías, institutos de belleza y gimnasios.</a:t>
            </a:r>
            <a:r>
              <a:rPr lang="es" sz="1300"/>
              <a:t> : </a:t>
            </a:r>
            <a:r>
              <a:rPr lang="es" sz="1300" u="sng">
                <a:solidFill>
                  <a:schemeClr val="hlink"/>
                </a:solidFill>
                <a:hlinkClick r:id="rId5"/>
              </a:rPr>
              <a:t>https://www.boe.es/diario_boe/txt.php?id=BOE-A-2022-7390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uFill>
                  <a:noFill/>
                </a:uFill>
                <a:hlinkClick r:id="rId6"/>
              </a:rPr>
              <a:t>BOE-A-2023-18466 Resolución de 3 de agosto de 2023, de la Dirección General de Trabajo, por la que se registra y publica la modificación del IV </a:t>
            </a:r>
            <a:r>
              <a:rPr b="1" lang="es" sz="1300">
                <a:uFill>
                  <a:noFill/>
                </a:uFill>
                <a:hlinkClick r:id="rId7"/>
              </a:rPr>
              <a:t>Convenio colectivo de Primark Tiendas, SLU</a:t>
            </a:r>
            <a:r>
              <a:rPr lang="es" sz="1300">
                <a:uFill>
                  <a:noFill/>
                </a:uFill>
                <a:hlinkClick r:id="rId8"/>
              </a:rPr>
              <a:t>.</a:t>
            </a:r>
            <a:r>
              <a:rPr lang="es" sz="1300"/>
              <a:t>: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94525" y="3344900"/>
            <a:ext cx="47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chemeClr val="hlink"/>
                </a:solidFill>
                <a:hlinkClick r:id="rId9"/>
              </a:rPr>
              <a:t>https://www.boe.es/diario_boe/txt.php?id=BOE-A-2023-18466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CONTRATO DE TRABAJO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750125" y="3747850"/>
            <a:ext cx="1230300" cy="5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FD966"/>
                </a:highlight>
              </a:rPr>
              <a:t>PARA ELABORAR EL CONTRATO (LINK CON MODELOS DESCARGABLES,</a:t>
            </a:r>
            <a:r>
              <a:rPr lang="es"/>
              <a:t> </a:t>
            </a:r>
            <a:r>
              <a:rPr lang="es">
                <a:highlight>
                  <a:srgbClr val="A4C2F4"/>
                </a:highlight>
              </a:rPr>
              <a:t>COMPLETAS SEGÚN TU PUESTO DE TRABAJO TENIENDO EN CUENTA EL CONVENIO COLECTIVO Y OFERTA DE TRABAJO,</a:t>
            </a:r>
            <a:r>
              <a:rPr lang="es"/>
              <a:t> Y GUARDAS CON LOS CAMBIOS)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2825225"/>
            <a:ext cx="8520600" cy="1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https://www.sepe.es/HomeSepe/empresas/Contratos-de-trabajo/modelos-contrato.html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PRECIOS DE LOS ESTUDIOS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750125" y="3747850"/>
            <a:ext cx="1230300" cy="5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E599"/>
                </a:highlight>
              </a:rPr>
              <a:t>Grados universitarios</a:t>
            </a:r>
            <a:r>
              <a:rPr b="1" lang="es">
                <a:solidFill>
                  <a:schemeClr val="dk1"/>
                </a:solidFill>
              </a:rPr>
              <a:t> (universidades públicas):</a:t>
            </a:r>
            <a:r>
              <a:rPr lang="es">
                <a:solidFill>
                  <a:schemeClr val="dk1"/>
                </a:solidFill>
              </a:rPr>
              <a:t> el precio de la matrícula se </a:t>
            </a:r>
            <a:r>
              <a:rPr lang="es">
                <a:solidFill>
                  <a:schemeClr val="dk1"/>
                </a:solidFill>
                <a:highlight>
                  <a:srgbClr val="A4C2F4"/>
                </a:highlight>
              </a:rPr>
              <a:t>CALCULA</a:t>
            </a:r>
            <a:r>
              <a:rPr lang="es">
                <a:solidFill>
                  <a:schemeClr val="dk1"/>
                </a:solidFill>
              </a:rPr>
              <a:t> multiplicando dicho precio por el número total de créditos matriculados (por lo general, un curso completo consta de 60 ECTS).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Fijaros en el ejemplo de los </a:t>
            </a:r>
            <a:r>
              <a:rPr lang="es" sz="1700">
                <a:solidFill>
                  <a:srgbClr val="33333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Precios públicos de las enseñanzas de grado: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https://www.comunidad.madrid/servicios/educacion/precios-publicos-universitarios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rgbClr val="FFE599"/>
                </a:highlight>
              </a:rPr>
              <a:t>FP: si es privado, consultar web del centro</a:t>
            </a:r>
            <a:endParaRPr b="1">
              <a:solidFill>
                <a:schemeClr val="dk1"/>
              </a:solidFill>
              <a:highlight>
                <a:srgbClr val="FFE59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