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595" r:id="rId4"/>
    <p:sldId id="263" r:id="rId5"/>
    <p:sldId id="540" r:id="rId6"/>
    <p:sldId id="261" r:id="rId7"/>
    <p:sldId id="438" r:id="rId8"/>
    <p:sldId id="597" r:id="rId9"/>
    <p:sldId id="541" r:id="rId10"/>
    <p:sldId id="376" r:id="rId11"/>
    <p:sldId id="530" r:id="rId12"/>
    <p:sldId id="575" r:id="rId13"/>
    <p:sldId id="593" r:id="rId14"/>
    <p:sldId id="574" r:id="rId15"/>
    <p:sldId id="543" r:id="rId16"/>
    <p:sldId id="599" r:id="rId17"/>
    <p:sldId id="544" r:id="rId18"/>
    <p:sldId id="542" r:id="rId19"/>
    <p:sldId id="545" r:id="rId20"/>
    <p:sldId id="546" r:id="rId21"/>
    <p:sldId id="576" r:id="rId22"/>
    <p:sldId id="553" r:id="rId23"/>
    <p:sldId id="577" r:id="rId24"/>
    <p:sldId id="557" r:id="rId25"/>
    <p:sldId id="578" r:id="rId26"/>
    <p:sldId id="584" r:id="rId27"/>
    <p:sldId id="587" r:id="rId28"/>
    <p:sldId id="598" r:id="rId29"/>
    <p:sldId id="564" r:id="rId30"/>
    <p:sldId id="565" r:id="rId31"/>
    <p:sldId id="580" r:id="rId32"/>
    <p:sldId id="568" r:id="rId33"/>
    <p:sldId id="581" r:id="rId34"/>
    <p:sldId id="582" r:id="rId35"/>
    <p:sldId id="583" r:id="rId36"/>
    <p:sldId id="586" r:id="rId37"/>
    <p:sldId id="375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-4197350" y="2781300"/>
            <a:ext cx="9372600" cy="952500"/>
          </a:xfrm>
          <a:prstGeom prst="rect">
            <a:avLst/>
          </a:prstGeom>
          <a:solidFill>
            <a:srgbClr val="51BEB9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EXERCICES &amp; TP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 rot="-7726069">
            <a:off x="-2389264" y="4879126"/>
            <a:ext cx="3271016" cy="4498821"/>
          </a:xfrm>
          <a:prstGeom prst="rect">
            <a:avLst/>
          </a:prstGeom>
          <a:solidFill>
            <a:srgbClr val="00A099">
              <a:alpha val="7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-3444072">
            <a:off x="-2706602" y="-2020441"/>
            <a:ext cx="3472051" cy="4498821"/>
          </a:xfrm>
          <a:prstGeom prst="rect">
            <a:avLst/>
          </a:prstGeom>
          <a:solidFill>
            <a:srgbClr val="51BE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9185" y="6447894"/>
            <a:ext cx="4275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www.webschool.</a:t>
            </a:r>
            <a:r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co.il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90200" y="570517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0.x/docs/api/" TargetMode="External"/><Relationship Id="rId2" Type="http://schemas.openxmlformats.org/officeDocument/2006/relationships/hyperlink" Target="https://v8.dev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starter/installing.html" TargetMode="External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expressjs.com/en/guide/rout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guide/rout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c@edandweb.co.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cs/latest/api/modules.html#modules_dirn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749907/what-is-a-good-session-store-for-a-single-host-node-js-production-app" TargetMode="External"/><Relationship Id="rId2" Type="http://schemas.openxmlformats.org/officeDocument/2006/relationships/hyperlink" Target="https://appdividend.com/2018/02/05/express-session-tutorial-example-scr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s://v8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 descr="shutterstock_69963449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3030" y="0"/>
            <a:ext cx="10289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1324023">
            <a:off x="1158836" y="-264165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44500" y="370284"/>
            <a:ext cx="1799166" cy="17991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rot="1324023">
            <a:off x="-2095145" y="460859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839843" y="7473"/>
            <a:ext cx="48895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FORMATION FULL STACK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873650" y="1200674"/>
            <a:ext cx="21378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242064"/>
                </a:solidFill>
                <a:latin typeface="Calibri"/>
                <a:ea typeface="Calibri"/>
                <a:cs typeface="Calibri"/>
                <a:sym typeface="Calibri"/>
              </a:rPr>
              <a:t>משרד העבודה, הרווחה</a:t>
            </a:r>
            <a:endParaRPr sz="1200">
              <a:solidFill>
                <a:srgbClr val="242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242064"/>
                </a:solidFill>
                <a:latin typeface="Calibri"/>
                <a:ea typeface="Calibri"/>
                <a:cs typeface="Calibri"/>
                <a:sym typeface="Calibri"/>
              </a:rPr>
              <a:t>והשירותים  החברתיים</a:t>
            </a:r>
            <a:endParaRPr sz="1200">
              <a:solidFill>
                <a:srgbClr val="242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 descr="ministry_of_social_affairs_and_social_servic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344" y="1180701"/>
            <a:ext cx="502805" cy="50280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562795" y="5123321"/>
            <a:ext cx="5189782" cy="103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30"/>
              <a:buFont typeface="Calibri"/>
              <a:buNone/>
            </a:pPr>
            <a:r>
              <a:rPr lang="en-US" sz="333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sz="333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Calibri"/>
              <a:buNone/>
            </a:pPr>
            <a:endParaRPr sz="333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24416" y="5819181"/>
            <a:ext cx="5189782" cy="103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fr-FR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Charles Cohen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51" y="616775"/>
            <a:ext cx="1251550" cy="12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41D-BD1F-48C5-9948-E5D489A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5192"/>
            <a:ext cx="7772400" cy="1470025"/>
          </a:xfrm>
        </p:spPr>
        <p:txBody>
          <a:bodyPr/>
          <a:lstStyle/>
          <a:p>
            <a:r>
              <a:rPr lang="fr-FR" dirty="0"/>
              <a:t>Résumé du cours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8815-3A65-4AC2-8842-E293515C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85216"/>
            <a:ext cx="7772399" cy="3915167"/>
          </a:xfrm>
        </p:spPr>
        <p:txBody>
          <a:bodyPr/>
          <a:lstStyle/>
          <a:p>
            <a:pPr marL="25400" indent="0" algn="l"/>
            <a:r>
              <a:rPr lang="fr-FR" sz="1400" dirty="0"/>
              <a:t>- Utilisation de la librairie </a:t>
            </a:r>
            <a:r>
              <a:rPr lang="fr-FR" sz="1400" dirty="0" err="1"/>
              <a:t>chalk</a:t>
            </a:r>
            <a:r>
              <a:rPr lang="fr-FR" sz="1400" dirty="0"/>
              <a:t> pour coloriser les messages dans la console</a:t>
            </a:r>
          </a:p>
          <a:p>
            <a:pPr marL="25400" indent="0" algn="l"/>
            <a:r>
              <a:rPr lang="fr-FR" sz="1400" dirty="0"/>
              <a:t>- Découverte du </a:t>
            </a:r>
            <a:r>
              <a:rPr lang="fr-FR" sz="1400" dirty="0" err="1"/>
              <a:t>packet</a:t>
            </a:r>
            <a:r>
              <a:rPr lang="fr-FR" sz="1400" dirty="0"/>
              <a:t> </a:t>
            </a:r>
            <a:r>
              <a:rPr lang="fr-FR" sz="1400" dirty="0" err="1"/>
              <a:t>nodemon</a:t>
            </a:r>
            <a:r>
              <a:rPr lang="fr-FR" sz="1400" dirty="0"/>
              <a:t> (lancement en continu d’un script)</a:t>
            </a:r>
          </a:p>
          <a:p>
            <a:pPr marL="25400" indent="0" algn="l"/>
            <a:r>
              <a:rPr lang="fr-FR" sz="1400" dirty="0"/>
              <a:t>- Installation d’un module en mode </a:t>
            </a:r>
            <a:r>
              <a:rPr lang="fr-FR" sz="1400" dirty="0" err="1"/>
              <a:t>globalle</a:t>
            </a:r>
            <a:r>
              <a:rPr lang="fr-FR" sz="1400" dirty="0"/>
              <a:t> </a:t>
            </a: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-g </a:t>
            </a:r>
            <a:r>
              <a:rPr lang="fr-FR" sz="1400" dirty="0" err="1"/>
              <a:t>nodemon</a:t>
            </a:r>
            <a:r>
              <a:rPr lang="fr-FR" sz="1400" dirty="0"/>
              <a:t>  s ( pas d’impact sur </a:t>
            </a:r>
            <a:r>
              <a:rPr lang="fr-FR" sz="1400" dirty="0" err="1"/>
              <a:t>package.json</a:t>
            </a:r>
            <a:r>
              <a:rPr lang="fr-FR" sz="1400" dirty="0"/>
              <a:t> de notre projet)</a:t>
            </a:r>
          </a:p>
          <a:p>
            <a:pPr marL="25400" indent="0" algn="l"/>
            <a:r>
              <a:rPr lang="fr-FR" sz="1400" dirty="0"/>
              <a:t>- Ligne de commande (</a:t>
            </a:r>
            <a:r>
              <a:rPr lang="en-US" sz="1400" dirty="0" err="1"/>
              <a:t>process.argv</a:t>
            </a:r>
            <a:r>
              <a:rPr lang="en-US" sz="1400" dirty="0"/>
              <a:t> </a:t>
            </a:r>
            <a:r>
              <a:rPr lang="fr-FR" sz="1400" dirty="0"/>
              <a:t>), affichage argument (</a:t>
            </a:r>
            <a:r>
              <a:rPr lang="en-US" sz="1400" dirty="0" err="1"/>
              <a:t>process.argv</a:t>
            </a:r>
            <a:r>
              <a:rPr lang="en-US" sz="1400" dirty="0"/>
              <a:t> [2])- </a:t>
            </a:r>
          </a:p>
          <a:p>
            <a:pPr marL="25400" indent="0" algn="l"/>
            <a:r>
              <a:rPr lang="en-US" sz="1400" dirty="0"/>
              <a:t>- </a:t>
            </a:r>
            <a:r>
              <a:rPr lang="en-US" sz="1400" dirty="0" err="1"/>
              <a:t>Yargs</a:t>
            </a:r>
            <a:r>
              <a:rPr lang="en-US" sz="1400" dirty="0"/>
              <a:t>: </a:t>
            </a:r>
            <a:r>
              <a:rPr lang="en-US" sz="1400" dirty="0" err="1"/>
              <a:t>ligne</a:t>
            </a:r>
            <a:r>
              <a:rPr lang="en-US" sz="1400" dirty="0"/>
              <a:t> de </a:t>
            </a:r>
            <a:r>
              <a:rPr lang="en-US" sz="1400" dirty="0" err="1"/>
              <a:t>commande</a:t>
            </a:r>
            <a:r>
              <a:rPr lang="en-US" sz="1400" dirty="0"/>
              <a:t>:  </a:t>
            </a:r>
            <a:r>
              <a:rPr lang="en-US" sz="1400" dirty="0" err="1"/>
              <a:t>yargs.command</a:t>
            </a:r>
            <a:r>
              <a:rPr lang="en-US" sz="1400" dirty="0"/>
              <a:t>, command, describe, handler, builder, describe, </a:t>
            </a:r>
            <a:r>
              <a:rPr lang="en-US" sz="1400" dirty="0" err="1"/>
              <a:t>demandOption</a:t>
            </a:r>
            <a:r>
              <a:rPr lang="en-US" sz="1400" dirty="0"/>
              <a:t>, type</a:t>
            </a:r>
          </a:p>
          <a:p>
            <a:pPr marL="25400" indent="0" algn="l"/>
            <a:r>
              <a:rPr lang="fr-FR" sz="1400" dirty="0"/>
              <a:t>- Gestion des erreurs: </a:t>
            </a:r>
            <a:r>
              <a:rPr lang="fr-FR" sz="1400" dirty="0" err="1"/>
              <a:t>try</a:t>
            </a:r>
            <a:r>
              <a:rPr lang="fr-FR" sz="1400" dirty="0"/>
              <a:t> { } catch (e) {}</a:t>
            </a:r>
          </a:p>
          <a:p>
            <a:pPr marL="25400" indent="0" algn="l"/>
            <a:r>
              <a:rPr lang="fr-FR" sz="1400" dirty="0"/>
              <a:t>- </a:t>
            </a:r>
            <a:r>
              <a:rPr lang="fr-FR" sz="1400" dirty="0" err="1"/>
              <a:t>JSON.parse</a:t>
            </a:r>
            <a:r>
              <a:rPr lang="fr-FR" sz="1400" dirty="0"/>
              <a:t> , </a:t>
            </a:r>
            <a:r>
              <a:rPr lang="fr-FR" sz="1400" dirty="0" err="1"/>
              <a:t>JSON.stringify</a:t>
            </a:r>
            <a:endParaRPr lang="fr-FR" sz="1400" dirty="0"/>
          </a:p>
          <a:p>
            <a:pPr marL="25400" indent="0" algn="l"/>
            <a:r>
              <a:rPr lang="fr-FR" sz="1400" dirty="0"/>
              <a:t>- </a:t>
            </a:r>
            <a:r>
              <a:rPr lang="fr-FR" sz="1400" dirty="0" err="1"/>
              <a:t>writeFileSync</a:t>
            </a:r>
            <a:r>
              <a:rPr lang="fr-FR" sz="1400" dirty="0"/>
              <a:t>, </a:t>
            </a:r>
            <a:r>
              <a:rPr lang="fr-FR" sz="1400" dirty="0" err="1"/>
              <a:t>readFileSync</a:t>
            </a:r>
            <a:endParaRPr lang="fr-FR" sz="1400" dirty="0"/>
          </a:p>
          <a:p>
            <a:pPr marL="25400" indent="0" algn="l"/>
            <a:r>
              <a:rPr lang="fr-FR" sz="1400" dirty="0"/>
              <a:t>- Arrow </a:t>
            </a:r>
            <a:r>
              <a:rPr lang="fr-FR" sz="1400" dirty="0" err="1"/>
              <a:t>functions</a:t>
            </a:r>
            <a:r>
              <a:rPr lang="fr-FR" sz="1400" dirty="0"/>
              <a:t>: (x) =&gt; {  }</a:t>
            </a:r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25400" indent="0" algn="l"/>
            <a:endParaRPr lang="fr-FR" sz="1400" dirty="0"/>
          </a:p>
          <a:p>
            <a:pPr marL="25400" indent="0"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895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41D-BD1F-48C5-9948-E5D489A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5192"/>
            <a:ext cx="7772400" cy="1470025"/>
          </a:xfrm>
        </p:spPr>
        <p:txBody>
          <a:bodyPr/>
          <a:lstStyle/>
          <a:p>
            <a:r>
              <a:rPr lang="fr-FR" dirty="0"/>
              <a:t>Résumé du cours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8815-3A65-4AC2-8842-E293515C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85216"/>
            <a:ext cx="7772399" cy="39151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Node.js </a:t>
            </a:r>
            <a:r>
              <a:rPr lang="fr-FR" sz="1400" dirty="0" err="1"/>
              <a:t>is</a:t>
            </a:r>
            <a:r>
              <a:rPr lang="fr-FR" sz="1400" dirty="0"/>
              <a:t> a Javascript </a:t>
            </a:r>
            <a:r>
              <a:rPr lang="fr-FR" sz="1400" b="1" dirty="0">
                <a:solidFill>
                  <a:schemeClr val="accent3"/>
                </a:solidFill>
              </a:rPr>
              <a:t>runtime</a:t>
            </a:r>
            <a:r>
              <a:rPr lang="fr-FR" sz="1400" dirty="0"/>
              <a:t> </a:t>
            </a:r>
            <a:r>
              <a:rPr lang="fr-FR" sz="1400" dirty="0" err="1"/>
              <a:t>built</a:t>
            </a:r>
            <a:r>
              <a:rPr lang="fr-FR" sz="1400" dirty="0"/>
              <a:t> on </a:t>
            </a:r>
            <a:r>
              <a:rPr lang="fr-FR" sz="1400" b="1" dirty="0" err="1">
                <a:solidFill>
                  <a:schemeClr val="accent3"/>
                </a:solidFill>
                <a:hlinkClick r:id="rId2"/>
              </a:rPr>
              <a:t>Chrome’s</a:t>
            </a:r>
            <a:r>
              <a:rPr lang="fr-FR" sz="1400" b="1" dirty="0">
                <a:solidFill>
                  <a:schemeClr val="accent3"/>
                </a:solidFill>
                <a:hlinkClick r:id="rId2"/>
              </a:rPr>
              <a:t> V8</a:t>
            </a:r>
            <a:r>
              <a:rPr lang="fr-FR" sz="1400" b="1" dirty="0">
                <a:hlinkClick r:id="rId2"/>
              </a:rPr>
              <a:t> </a:t>
            </a:r>
            <a:r>
              <a:rPr lang="fr-FR" sz="1400" dirty="0"/>
              <a:t>Javascript engine.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Node.js uses an </a:t>
            </a:r>
            <a:r>
              <a:rPr lang="fr-FR" sz="1400" b="1" dirty="0" err="1">
                <a:solidFill>
                  <a:schemeClr val="accent3"/>
                </a:solidFill>
              </a:rPr>
              <a:t>event-driven</a:t>
            </a:r>
            <a:r>
              <a:rPr lang="fr-FR" sz="1400" dirty="0">
                <a:solidFill>
                  <a:schemeClr val="accent3"/>
                </a:solidFill>
              </a:rPr>
              <a:t>, </a:t>
            </a:r>
            <a:r>
              <a:rPr lang="fr-FR" sz="1400" b="1" dirty="0">
                <a:solidFill>
                  <a:schemeClr val="accent3"/>
                </a:solidFill>
              </a:rPr>
              <a:t>non-blocking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Node.js’ package </a:t>
            </a:r>
            <a:r>
              <a:rPr lang="fr-FR" sz="1400" dirty="0" err="1"/>
              <a:t>ecosystem</a:t>
            </a:r>
            <a:r>
              <a:rPr lang="fr-FR" sz="1400" dirty="0"/>
              <a:t>, </a:t>
            </a:r>
            <a:r>
              <a:rPr lang="fr-FR" sz="1400" b="1" dirty="0" err="1">
                <a:solidFill>
                  <a:schemeClr val="accent3"/>
                </a:solidFill>
              </a:rPr>
              <a:t>npm</a:t>
            </a:r>
            <a:r>
              <a:rPr lang="fr-FR" sz="1400" dirty="0"/>
              <a:t>,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largest</a:t>
            </a:r>
            <a:r>
              <a:rPr lang="fr-FR" sz="1400" dirty="0"/>
              <a:t> </a:t>
            </a:r>
            <a:r>
              <a:rPr lang="fr-FR" sz="1400" dirty="0" err="1"/>
              <a:t>ecosystem</a:t>
            </a:r>
            <a:r>
              <a:rPr lang="fr-FR" sz="1400" dirty="0"/>
              <a:t> of open source </a:t>
            </a:r>
            <a:r>
              <a:rPr lang="fr-FR" sz="1400" dirty="0" err="1"/>
              <a:t>libraries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Node.js =&gt; JS Code =&gt; V8 (C++) =&gt; </a:t>
            </a:r>
            <a:r>
              <a:rPr lang="fr-FR" sz="1400" dirty="0" err="1"/>
              <a:t>Result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Le nom de l’objet global est  </a:t>
            </a:r>
            <a:r>
              <a:rPr lang="fr-FR" sz="1400" b="1" dirty="0"/>
              <a:t>global </a:t>
            </a:r>
            <a:r>
              <a:rPr lang="fr-FR" sz="1400" dirty="0"/>
              <a:t>et l’objet équivalent à Document dans le browser est </a:t>
            </a:r>
            <a:r>
              <a:rPr lang="fr-FR" sz="1400" b="1" dirty="0"/>
              <a:t>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Pour utiliser la librairie des fichiers (</a:t>
            </a:r>
            <a:r>
              <a:rPr lang="fr-FR" sz="1400" dirty="0" err="1"/>
              <a:t>FileSystem</a:t>
            </a:r>
            <a:r>
              <a:rPr lang="fr-FR" sz="1400" dirty="0"/>
              <a:t>) on utilisera la commande </a:t>
            </a:r>
            <a:r>
              <a:rPr lang="fr-FR" sz="1400" dirty="0" err="1"/>
              <a:t>const</a:t>
            </a:r>
            <a:r>
              <a:rPr lang="fr-FR" sz="1400" dirty="0"/>
              <a:t> </a:t>
            </a:r>
            <a:r>
              <a:rPr lang="fr-FR" sz="1400" dirty="0" err="1"/>
              <a:t>fs</a:t>
            </a:r>
            <a:r>
              <a:rPr lang="fr-FR" sz="1400" dirty="0"/>
              <a:t> = </a:t>
            </a:r>
            <a:r>
              <a:rPr lang="fr-FR" sz="1400" dirty="0" err="1"/>
              <a:t>require</a:t>
            </a:r>
            <a:r>
              <a:rPr lang="fr-FR" sz="1400" dirty="0"/>
              <a:t>(‘</a:t>
            </a:r>
            <a:r>
              <a:rPr lang="fr-FR" sz="1400" dirty="0" err="1"/>
              <a:t>fs</a:t>
            </a:r>
            <a:r>
              <a:rPr lang="fr-FR" sz="1400" dirty="0"/>
              <a:t>’);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Pour écrire on utilisera la méthode </a:t>
            </a:r>
            <a:r>
              <a:rPr lang="fr-FR" sz="1400" dirty="0" err="1"/>
              <a:t>WriteFileSync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Système de modules de Node.js (Filesystem …), </a:t>
            </a:r>
            <a:r>
              <a:rPr lang="fr-FR" sz="1400" dirty="0">
                <a:hlinkClick r:id="rId3"/>
              </a:rPr>
              <a:t>API: https://nodejs.org/dist/latest-v10.x/docs/api/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Nos scripts </a:t>
            </a:r>
            <a:r>
              <a:rPr lang="fr-FR" sz="1400" dirty="0" err="1"/>
              <a:t>require</a:t>
            </a:r>
            <a:r>
              <a:rPr lang="fr-FR" sz="1400" dirty="0"/>
              <a:t>(‘./utils.js’); </a:t>
            </a:r>
            <a:r>
              <a:rPr lang="fr-FR" sz="1400" dirty="0">
                <a:sym typeface="Wingdings" panose="05000000000000000000" pitchFamily="2" charset="2"/>
              </a:rPr>
              <a:t></a:t>
            </a:r>
            <a:r>
              <a:rPr lang="fr-FR" sz="1400" dirty="0"/>
              <a:t> </a:t>
            </a:r>
            <a:r>
              <a:rPr lang="fr-FR" sz="1400" dirty="0" err="1"/>
              <a:t>module.exports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endParaRPr lang="fr-F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 err="1"/>
              <a:t>Packets</a:t>
            </a:r>
            <a:r>
              <a:rPr lang="fr-FR" sz="1400" dirty="0"/>
              <a:t> </a:t>
            </a:r>
            <a:r>
              <a:rPr lang="fr-FR" sz="1400" dirty="0" err="1"/>
              <a:t>npm</a:t>
            </a:r>
            <a:r>
              <a:rPr lang="fr-FR" sz="1400" dirty="0"/>
              <a:t> (</a:t>
            </a: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</a:t>
            </a:r>
            <a:r>
              <a:rPr lang="fr-FR" sz="1400" dirty="0" err="1"/>
              <a:t>validator</a:t>
            </a:r>
            <a:r>
              <a:rPr lang="fr-FR" sz="14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Projet existant: </a:t>
            </a: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</a:t>
            </a:r>
            <a:endParaRPr lang="he-IL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850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F13C-FD42-4FD4-94C0-9949266D957A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Fin de l’</a:t>
            </a:r>
            <a:r>
              <a:rPr lang="fr-FR" sz="3600" dirty="0" err="1"/>
              <a:t>aplication</a:t>
            </a:r>
            <a:r>
              <a:rPr lang="fr-FR" sz="3600" dirty="0"/>
              <a:t> </a:t>
            </a:r>
            <a:r>
              <a:rPr lang="fr-FR" sz="3600" dirty="0" err="1"/>
              <a:t>Weather</a:t>
            </a:r>
            <a:endParaRPr lang="fr-F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0288D-0CDD-4450-82BE-99F772A19DDA}"/>
              </a:ext>
            </a:extLst>
          </p:cNvPr>
          <p:cNvSpPr txBox="1"/>
          <p:nvPr/>
        </p:nvSpPr>
        <p:spPr>
          <a:xfrm>
            <a:off x="1270000" y="1595438"/>
            <a:ext cx="7475341" cy="181588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r>
              <a:rPr lang="fr-FR" dirty="0"/>
              <a:t>En récupérant le résultat de la longitude et de la latitude, appeler la fonction </a:t>
            </a:r>
            <a:r>
              <a:rPr lang="fr-FR" dirty="0" err="1"/>
              <a:t>forecast</a:t>
            </a:r>
            <a:r>
              <a:rPr lang="fr-FR" dirty="0"/>
              <a:t> et obtenez la météo pour l’adresse demandé.</a:t>
            </a:r>
          </a:p>
          <a:p>
            <a:endParaRPr lang="fr-FR" dirty="0"/>
          </a:p>
          <a:p>
            <a:r>
              <a:rPr lang="fr-FR" dirty="0"/>
              <a:t>Essayez votre script sur différentes adresses.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1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0DB53F-832D-4CBA-8951-812940DD00CC}"/>
              </a:ext>
            </a:extLst>
          </p:cNvPr>
          <p:cNvSpPr/>
          <p:nvPr/>
        </p:nvSpPr>
        <p:spPr>
          <a:xfrm>
            <a:off x="1710266" y="1010735"/>
            <a:ext cx="4572000" cy="101566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93723-BA45-4E60-9E09-B5DA43D5951F}"/>
              </a:ext>
            </a:extLst>
          </p:cNvPr>
          <p:cNvSpPr txBox="1"/>
          <p:nvPr/>
        </p:nvSpPr>
        <p:spPr>
          <a:xfrm>
            <a:off x="1905000" y="2353733"/>
            <a:ext cx="6820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Ecrire une fonction </a:t>
            </a:r>
            <a:r>
              <a:rPr lang="fr-FR" dirty="0" err="1"/>
              <a:t>add</a:t>
            </a:r>
            <a:r>
              <a:rPr lang="fr-FR" dirty="0"/>
              <a:t> pour que l’appelle à cette fonction ci-dessus retourne la somme après 2 secondes. </a:t>
            </a:r>
          </a:p>
          <a:p>
            <a:r>
              <a:rPr lang="fr-FR" dirty="0"/>
              <a:t>Pour cela, il faudra analyser la structure de la fonction (nombre de paramètre …). Le 3</a:t>
            </a:r>
            <a:r>
              <a:rPr lang="fr-FR" baseline="30000" dirty="0"/>
              <a:t>ème</a:t>
            </a:r>
            <a:r>
              <a:rPr lang="fr-FR" dirty="0"/>
              <a:t> paramètre est une fonction de callback c’est celle-ci qu’il devra être appelé après les 2 secondes.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setTimeout</a:t>
            </a:r>
            <a:r>
              <a:rPr lang="fr-FR" dirty="0"/>
              <a:t> avec un </a:t>
            </a:r>
            <a:r>
              <a:rPr lang="fr-FR" dirty="0" err="1"/>
              <a:t>timer</a:t>
            </a:r>
            <a:r>
              <a:rPr lang="fr-FR" dirty="0"/>
              <a:t> de 2s pour que cette fonction puisse afficher la somme après 2s.</a:t>
            </a:r>
          </a:p>
        </p:txBody>
      </p:sp>
    </p:spTree>
    <p:extLst>
      <p:ext uri="{BB962C8B-B14F-4D97-AF65-F5344CB8AC3E}">
        <p14:creationId xmlns:p14="http://schemas.microsoft.com/office/powerpoint/2010/main" val="27244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E29-967D-47E1-A91E-7644F8B2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DDC35-4C4D-4C45-B33E-7634B2C15776}"/>
              </a:ext>
            </a:extLst>
          </p:cNvPr>
          <p:cNvSpPr/>
          <p:nvPr/>
        </p:nvSpPr>
        <p:spPr>
          <a:xfrm>
            <a:off x="457200" y="1589263"/>
            <a:ext cx="693661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	    callback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},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600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C239-5BC6-42D5-ADA2-98DCCB6F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 Framework</a:t>
            </a:r>
            <a:br>
              <a:rPr lang="fr-FR" dirty="0"/>
            </a:br>
            <a:r>
              <a:rPr lang="en-US" sz="2400" dirty="0">
                <a:hlinkClick r:id="rId2"/>
              </a:rPr>
              <a:t>http://expressjs.com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786E5-D153-4DC5-A7D2-A28D5DF1251D}"/>
              </a:ext>
            </a:extLst>
          </p:cNvPr>
          <p:cNvSpPr txBox="1"/>
          <p:nvPr/>
        </p:nvSpPr>
        <p:spPr>
          <a:xfrm>
            <a:off x="6688667" y="1417638"/>
            <a:ext cx="1998133" cy="28931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Installation:</a:t>
            </a:r>
          </a:p>
          <a:p>
            <a:r>
              <a:rPr lang="en-US" dirty="0" err="1"/>
              <a:t>npm</a:t>
            </a:r>
            <a:r>
              <a:rPr lang="en-US" dirty="0"/>
              <a:t> install express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:</a:t>
            </a:r>
          </a:p>
          <a:p>
            <a:r>
              <a:rPr lang="en-US" dirty="0">
                <a:hlinkClick r:id="rId3"/>
              </a:rPr>
              <a:t>http://expressjs.com/en/starter/installing.html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API Docs:</a:t>
            </a:r>
          </a:p>
          <a:p>
            <a:r>
              <a:rPr lang="en-US" dirty="0">
                <a:hlinkClick r:id="rId4"/>
              </a:rPr>
              <a:t>http://expressjs.com/en/guide/routing.html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87D78-1ABB-4342-BBF7-2A548F039E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1" t="7493" r="10791" b="4366"/>
          <a:stretch/>
        </p:blipFill>
        <p:spPr>
          <a:xfrm>
            <a:off x="457200" y="1417638"/>
            <a:ext cx="6116956" cy="4694129"/>
          </a:xfrm>
          <a:prstGeom prst="roundRect">
            <a:avLst>
              <a:gd name="adj" fmla="val 4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780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49C-9340-4455-8E3A-D3001005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 Guides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6E854-CAA2-4B07-AAD0-C545977B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4"/>
          <a:stretch/>
        </p:blipFill>
        <p:spPr>
          <a:xfrm>
            <a:off x="457199" y="1618857"/>
            <a:ext cx="8229600" cy="4666580"/>
          </a:xfrm>
          <a:prstGeom prst="roundRect">
            <a:avLst>
              <a:gd name="adj" fmla="val 3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05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49A3-4752-4AA5-A267-CFD2C45E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première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31B8-1BE5-4754-AD1B-04884B025966}"/>
              </a:ext>
            </a:extLst>
          </p:cNvPr>
          <p:cNvSpPr/>
          <p:nvPr/>
        </p:nvSpPr>
        <p:spPr>
          <a:xfrm>
            <a:off x="518160" y="1516330"/>
            <a:ext cx="5342709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'Welcome to the homepage!'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'Server is up on port 3000.'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E2048-4F74-40DB-A7AB-6B96969FA7C7}"/>
              </a:ext>
            </a:extLst>
          </p:cNvPr>
          <p:cNvSpPr txBox="1"/>
          <p:nvPr/>
        </p:nvSpPr>
        <p:spPr>
          <a:xfrm>
            <a:off x="6036733" y="1496015"/>
            <a:ext cx="2589107" cy="35394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Pour initialiser le </a:t>
            </a:r>
            <a:r>
              <a:rPr lang="fr-FR" dirty="0" err="1"/>
              <a:t>framework</a:t>
            </a:r>
            <a:r>
              <a:rPr lang="fr-FR" dirty="0"/>
              <a:t>:</a:t>
            </a:r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Initialisation de </a:t>
            </a:r>
            <a:r>
              <a:rPr lang="fr-FR" dirty="0" err="1"/>
              <a:t>npm</a:t>
            </a:r>
            <a:endParaRPr lang="fr-FR" dirty="0"/>
          </a:p>
          <a:p>
            <a:pPr marL="342900" indent="-342900">
              <a:buAutoNum type="arabicPeriod"/>
            </a:pP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pPr marL="342900" indent="-342900">
              <a:buAutoNum type="arabicPeriod"/>
            </a:pPr>
            <a:r>
              <a:rPr lang="fr-FR" dirty="0"/>
              <a:t>Création d’un dossier src</a:t>
            </a:r>
          </a:p>
          <a:p>
            <a:pPr marL="342900" indent="-342900">
              <a:buAutoNum type="arabicPeriod"/>
            </a:pPr>
            <a:r>
              <a:rPr lang="fr-FR" dirty="0"/>
              <a:t>Création d’un script app.js</a:t>
            </a:r>
          </a:p>
          <a:p>
            <a:pPr marL="342900" indent="-342900">
              <a:buAutoNum type="arabicPeriod"/>
            </a:pPr>
            <a:r>
              <a:rPr lang="fr-FR" dirty="0"/>
              <a:t>Import de la librairie</a:t>
            </a:r>
          </a:p>
          <a:p>
            <a:pPr marL="342900" indent="-342900">
              <a:buAutoNum type="arabicPeriod"/>
            </a:pPr>
            <a:r>
              <a:rPr lang="fr-FR" dirty="0"/>
              <a:t>Création d’une application express()</a:t>
            </a:r>
          </a:p>
          <a:p>
            <a:pPr marL="342900" indent="-342900">
              <a:buAutoNum type="arabicPeriod"/>
            </a:pPr>
            <a:r>
              <a:rPr lang="fr-FR" dirty="0"/>
              <a:t>Définition d’une route:</a:t>
            </a:r>
            <a:br>
              <a:rPr lang="fr-FR" dirty="0"/>
            </a:br>
            <a:r>
              <a:rPr lang="en-US" dirty="0">
                <a:hlinkClick r:id="rId2"/>
              </a:rPr>
              <a:t>http://expressjs.com/en/guide/routing.html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 </a:t>
            </a:r>
            <a:r>
              <a:rPr lang="en-US" dirty="0" err="1"/>
              <a:t>écoute</a:t>
            </a:r>
            <a:r>
              <a:rPr lang="en-US" dirty="0"/>
              <a:t> sur un port </a:t>
            </a:r>
            <a:r>
              <a:rPr lang="en-US" dirty="0" err="1"/>
              <a:t>partculier</a:t>
            </a:r>
            <a:r>
              <a:rPr lang="en-US" dirty="0"/>
              <a:t> et on </a:t>
            </a:r>
            <a:r>
              <a:rPr lang="en-US" dirty="0" err="1"/>
              <a:t>définit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function au moment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61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1A5D-C58B-44C7-9028-668E69C1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 - retour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AE5E9-4765-4B52-8A0B-653D9083F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28"/>
          <a:stretch/>
        </p:blipFill>
        <p:spPr>
          <a:xfrm>
            <a:off x="457200" y="1571499"/>
            <a:ext cx="5538651" cy="5160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CF6E2-B940-4708-951F-C79761CCACC7}"/>
              </a:ext>
            </a:extLst>
          </p:cNvPr>
          <p:cNvSpPr txBox="1"/>
          <p:nvPr/>
        </p:nvSpPr>
        <p:spPr>
          <a:xfrm>
            <a:off x="6139543" y="1496015"/>
            <a:ext cx="2486297" cy="28931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Suivant les données retournées par la fonction </a:t>
            </a:r>
            <a:r>
              <a:rPr lang="fr-FR" dirty="0" err="1"/>
              <a:t>send</a:t>
            </a:r>
            <a:r>
              <a:rPr lang="fr-FR" dirty="0"/>
              <a:t> express adaptera la sortie générée.</a:t>
            </a:r>
          </a:p>
          <a:p>
            <a:endParaRPr lang="fr-FR" dirty="0"/>
          </a:p>
          <a:p>
            <a:r>
              <a:rPr lang="fr-FR" dirty="0"/>
              <a:t>Si nous avons du HTML alors la page affichée sera du HTML.</a:t>
            </a:r>
          </a:p>
          <a:p>
            <a:endParaRPr lang="fr-FR" dirty="0"/>
          </a:p>
          <a:p>
            <a:r>
              <a:rPr lang="fr-FR" dirty="0"/>
              <a:t>Si nous retournons un objet alors automatiquement express retournera un JSON.</a:t>
            </a:r>
          </a:p>
        </p:txBody>
      </p:sp>
    </p:spTree>
    <p:extLst>
      <p:ext uri="{BB962C8B-B14F-4D97-AF65-F5344CB8AC3E}">
        <p14:creationId xmlns:p14="http://schemas.microsoft.com/office/powerpoint/2010/main" val="215300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Créer 3 routes: </a:t>
            </a:r>
            <a:br>
              <a:rPr lang="fr-FR" sz="3600" dirty="0"/>
            </a:br>
            <a:r>
              <a:rPr lang="fr-FR" sz="3600" dirty="0"/>
              <a:t>about, help et </a:t>
            </a:r>
            <a:r>
              <a:rPr lang="fr-FR" sz="3600" dirty="0" err="1"/>
              <a:t>weather</a:t>
            </a:r>
            <a:endParaRPr lang="fr-F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81588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r>
              <a:rPr lang="fr-FR" dirty="0"/>
              <a:t>Créer 2 routes: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/about : retourne un titre html h1 avec le nom About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/help: retourne un titre html h1 avec le nom Help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weather</a:t>
            </a:r>
            <a:r>
              <a:rPr lang="fr-FR" dirty="0"/>
              <a:t>: retourne </a:t>
            </a:r>
            <a:r>
              <a:rPr lang="fr-FR"/>
              <a:t>un objet json</a:t>
            </a:r>
            <a:r>
              <a:rPr lang="fr-FR" dirty="0"/>
              <a:t> avec 2 propriétés </a:t>
            </a:r>
            <a:r>
              <a:rPr lang="fr-FR" dirty="0" err="1"/>
              <a:t>forecast</a:t>
            </a:r>
            <a:r>
              <a:rPr lang="fr-FR" dirty="0"/>
              <a:t> (phrase météo) et location (ville)</a:t>
            </a:r>
          </a:p>
        </p:txBody>
      </p:sp>
    </p:spTree>
    <p:extLst>
      <p:ext uri="{BB962C8B-B14F-4D97-AF65-F5344CB8AC3E}">
        <p14:creationId xmlns:p14="http://schemas.microsoft.com/office/powerpoint/2010/main" val="15012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4259281" y="2061312"/>
            <a:ext cx="441905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Charles Cohen</a:t>
            </a:r>
          </a:p>
          <a:p>
            <a:r>
              <a:rPr lang="en-US" sz="2400" dirty="0"/>
              <a:t>Senior Full Stack Developer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charlesc@edandweb.co.il</a:t>
            </a:r>
            <a:r>
              <a:rPr lang="en-US" sz="2400" dirty="0"/>
              <a:t>	</a:t>
            </a:r>
          </a:p>
          <a:p>
            <a:r>
              <a:rPr lang="en-US" sz="2400" dirty="0"/>
              <a:t>050-4449764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93DA-F6AA-4A26-87D0-BA433EB38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1" y="1992841"/>
            <a:ext cx="2841868" cy="28723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49A3-4752-4AA5-A267-CFD2C45E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 </a:t>
            </a:r>
            <a:r>
              <a:rPr lang="fr-FR" dirty="0" err="1"/>
              <a:t>static</a:t>
            </a:r>
            <a:r>
              <a:rPr lang="fr-FR" dirty="0"/>
              <a:t> files </a:t>
            </a:r>
            <a:br>
              <a:rPr lang="fr-FR" dirty="0"/>
            </a:br>
            <a:r>
              <a:rPr lang="fr-FR" sz="2800" dirty="0"/>
              <a:t>(Servir les fichiers statiques)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7C2E-9C8B-4699-AAAD-6A2575F2B6B8}"/>
              </a:ext>
            </a:extLst>
          </p:cNvPr>
          <p:cNvSpPr txBox="1"/>
          <p:nvPr/>
        </p:nvSpPr>
        <p:spPr>
          <a:xfrm>
            <a:off x="457200" y="1484403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servir les fichiers statiques, nous devons spécifier à express un chemin </a:t>
            </a:r>
            <a:r>
              <a:rPr lang="fr-FR" b="1" dirty="0"/>
              <a:t>absolu </a:t>
            </a:r>
            <a:r>
              <a:rPr lang="fr-FR" dirty="0"/>
              <a:t>vers le dossier des fichiers statiques.</a:t>
            </a:r>
          </a:p>
          <a:p>
            <a:endParaRPr lang="fr-FR" dirty="0"/>
          </a:p>
          <a:p>
            <a:r>
              <a:rPr lang="fr-FR" dirty="0"/>
              <a:t>Créons un répertoire public ou nous mettrons nos fichiers statiques exposés par le serveur WEB.</a:t>
            </a:r>
          </a:p>
          <a:p>
            <a:endParaRPr lang="fr-FR" dirty="0"/>
          </a:p>
          <a:p>
            <a:r>
              <a:rPr lang="fr-FR" dirty="0"/>
              <a:t>Pour obtenir le chemin absolu nous utiliserons __</a:t>
            </a:r>
            <a:r>
              <a:rPr lang="fr-FR" dirty="0" err="1"/>
              <a:t>dirname</a:t>
            </a:r>
            <a:r>
              <a:rPr lang="fr-FR" dirty="0"/>
              <a:t> :</a:t>
            </a:r>
          </a:p>
          <a:p>
            <a:r>
              <a:rPr lang="en-US" dirty="0">
                <a:hlinkClick r:id="rId2"/>
              </a:rPr>
              <a:t>https://nodejs.org/docs/latest/api/modules.html#modules_dirname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Ensuite nous utiliserons la méthode use de notre application: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75C21-4B95-4A10-90EC-9C7C9B16BF83}"/>
              </a:ext>
            </a:extLst>
          </p:cNvPr>
          <p:cNvSpPr/>
          <p:nvPr/>
        </p:nvSpPr>
        <p:spPr>
          <a:xfrm>
            <a:off x="457199" y="3311324"/>
            <a:ext cx="807719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pathPublic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'../public'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A07AB-7C02-4C08-925D-402A8097EC1E}"/>
              </a:ext>
            </a:extLst>
          </p:cNvPr>
          <p:cNvSpPr/>
          <p:nvPr/>
        </p:nvSpPr>
        <p:spPr>
          <a:xfrm>
            <a:off x="457199" y="4419490"/>
            <a:ext cx="807719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0AD88-9C4D-4E3A-91A6-461FE323FD3B}"/>
              </a:ext>
            </a:extLst>
          </p:cNvPr>
          <p:cNvSpPr txBox="1"/>
          <p:nvPr/>
        </p:nvSpPr>
        <p:spPr>
          <a:xfrm>
            <a:off x="457199" y="5088467"/>
            <a:ext cx="6173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Maintenant créons un fichier index.html et plaçons le dans le dossier public.</a:t>
            </a:r>
          </a:p>
          <a:p>
            <a:endParaRPr lang="fr-FR" dirty="0"/>
          </a:p>
          <a:p>
            <a:r>
              <a:rPr lang="fr-FR" dirty="0"/>
              <a:t>Visitons l’url root de notre projet.</a:t>
            </a:r>
          </a:p>
          <a:p>
            <a:endParaRPr lang="fr-FR" dirty="0"/>
          </a:p>
          <a:p>
            <a:r>
              <a:rPr lang="fr-FR" dirty="0"/>
              <a:t>Que se passe t-il ?</a:t>
            </a:r>
          </a:p>
        </p:txBody>
      </p:sp>
    </p:spTree>
    <p:extLst>
      <p:ext uri="{BB962C8B-B14F-4D97-AF65-F5344CB8AC3E}">
        <p14:creationId xmlns:p14="http://schemas.microsoft.com/office/powerpoint/2010/main" val="70656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Remplaçons les routes about et help par un fichier statique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Remplacer les 2 routes /about et /help par des fichier HTML.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Tester les routes.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Supprimer les routes de </a:t>
            </a:r>
            <a:r>
              <a:rPr lang="fr-FR" dirty="0" err="1"/>
              <a:t>nodejs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 tester les routes.</a:t>
            </a:r>
          </a:p>
        </p:txBody>
      </p:sp>
    </p:spTree>
    <p:extLst>
      <p:ext uri="{BB962C8B-B14F-4D97-AF65-F5344CB8AC3E}">
        <p14:creationId xmlns:p14="http://schemas.microsoft.com/office/powerpoint/2010/main" val="114698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15AC-F74C-4EC7-96A8-DE7E0614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 CSS and JS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7EE9E-A740-4584-B877-76EDA71002B3}"/>
              </a:ext>
            </a:extLst>
          </p:cNvPr>
          <p:cNvSpPr txBox="1"/>
          <p:nvPr/>
        </p:nvSpPr>
        <p:spPr>
          <a:xfrm>
            <a:off x="457200" y="1417638"/>
            <a:ext cx="8229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Important: mettre ce qui doit être publique dans le dossier publique et rien d’autre.</a:t>
            </a:r>
          </a:p>
          <a:p>
            <a:pPr algn="ctr"/>
            <a:r>
              <a:rPr lang="fr-FR" dirty="0"/>
              <a:t>./ fait référence au dossier publique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E58ED-5E61-4761-B5B1-AC99B149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2340"/>
            <a:ext cx="8229600" cy="4262076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802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Importer un script JS et une photo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6004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Créer un script main.js dans un dossier </a:t>
            </a:r>
            <a:r>
              <a:rPr lang="fr-FR" dirty="0" err="1"/>
              <a:t>js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Importer le script dans la page index.html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Télécharger une photo et placer la dans un dossier </a:t>
            </a:r>
            <a:r>
              <a:rPr lang="fr-FR" dirty="0" err="1"/>
              <a:t>img</a:t>
            </a:r>
            <a:r>
              <a:rPr lang="fr-F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Insérer la photo dans la page about.html et ajouter la feuille de style.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Ajouter une règle </a:t>
            </a:r>
            <a:r>
              <a:rPr lang="fr-FR" dirty="0" err="1"/>
              <a:t>css</a:t>
            </a:r>
            <a:r>
              <a:rPr lang="fr-FR" dirty="0"/>
              <a:t> (ex: largeur de 250px.)</a:t>
            </a:r>
          </a:p>
        </p:txBody>
      </p:sp>
    </p:spTree>
    <p:extLst>
      <p:ext uri="{BB962C8B-B14F-4D97-AF65-F5344CB8AC3E}">
        <p14:creationId xmlns:p14="http://schemas.microsoft.com/office/powerpoint/2010/main" val="299191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6AF0-6E7A-4102-A2FD-42281720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/>
              <a:t>Templates</a:t>
            </a:r>
            <a:r>
              <a:rPr lang="fr-FR" sz="4000" dirty="0"/>
              <a:t> in Node.js </a:t>
            </a:r>
            <a:r>
              <a:rPr lang="fr-FR" sz="4000" dirty="0" err="1"/>
              <a:t>with</a:t>
            </a:r>
            <a:r>
              <a:rPr lang="fr-FR" sz="4000" dirty="0"/>
              <a:t> </a:t>
            </a:r>
            <a:r>
              <a:rPr lang="fr-FR" sz="4000" dirty="0" err="1"/>
              <a:t>hbs</a:t>
            </a:r>
            <a:r>
              <a:rPr lang="fr-FR" sz="4000" dirty="0"/>
              <a:t> (Handlebars for Node.js)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9333B-B09F-441E-9AF9-AEB8EBA1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" y="1635717"/>
            <a:ext cx="9144000" cy="49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70FF-327B-4D9E-9FBB-122EF9AE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D5D80-0B2A-4A00-A4AF-486BA0741CBA}"/>
              </a:ext>
            </a:extLst>
          </p:cNvPr>
          <p:cNvSpPr txBox="1"/>
          <p:nvPr/>
        </p:nvSpPr>
        <p:spPr>
          <a:xfrm>
            <a:off x="1018903" y="2020389"/>
            <a:ext cx="7667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dossier nommer </a:t>
            </a:r>
            <a:r>
              <a:rPr lang="fr-FR" dirty="0" err="1"/>
              <a:t>views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Créer un fichier nommé </a:t>
            </a:r>
            <a:r>
              <a:rPr lang="fr-FR" dirty="0" err="1"/>
              <a:t>index.hbs</a:t>
            </a:r>
            <a:r>
              <a:rPr lang="fr-FR" dirty="0"/>
              <a:t> dans ce dossier.</a:t>
            </a:r>
          </a:p>
          <a:p>
            <a:endParaRPr lang="fr-FR" dirty="0"/>
          </a:p>
          <a:p>
            <a:r>
              <a:rPr lang="fr-FR" dirty="0"/>
              <a:t>Au niveau du </a:t>
            </a:r>
            <a:r>
              <a:rPr lang="fr-FR" dirty="0" err="1"/>
              <a:t>controller</a:t>
            </a:r>
            <a:r>
              <a:rPr lang="fr-FR" dirty="0"/>
              <a:t> de la route (celle ou vous souhaiter implémenter le rendu du </a:t>
            </a:r>
            <a:r>
              <a:rPr lang="fr-FR" dirty="0" err="1"/>
              <a:t>template</a:t>
            </a:r>
            <a:r>
              <a:rPr lang="fr-FR" dirty="0"/>
              <a:t>) utiliser la fonction </a:t>
            </a:r>
            <a:r>
              <a:rPr lang="fr-FR" dirty="0" err="1"/>
              <a:t>render</a:t>
            </a:r>
            <a:r>
              <a:rPr lang="fr-FR" dirty="0"/>
              <a:t> (à partir de la variable </a:t>
            </a:r>
            <a:r>
              <a:rPr lang="fr-FR" dirty="0" err="1"/>
              <a:t>response</a:t>
            </a:r>
            <a:r>
              <a:rPr lang="fr-FR" dirty="0"/>
              <a:t>) qui prend en paramètre le nom du </a:t>
            </a:r>
            <a:r>
              <a:rPr lang="fr-FR" dirty="0" err="1"/>
              <a:t>template</a:t>
            </a:r>
            <a:r>
              <a:rPr lang="fr-FR" dirty="0"/>
              <a:t> et les data (optionnel objet).</a:t>
            </a:r>
          </a:p>
          <a:p>
            <a:br>
              <a:rPr lang="fr-FR" dirty="0"/>
            </a:br>
            <a:r>
              <a:rPr lang="fr-FR" dirty="0"/>
              <a:t>Ex: </a:t>
            </a:r>
            <a:r>
              <a:rPr lang="fr-FR" dirty="0" err="1"/>
              <a:t>res.render</a:t>
            </a:r>
            <a:r>
              <a:rPr lang="fr-FR" dirty="0"/>
              <a:t>(‘</a:t>
            </a:r>
            <a:r>
              <a:rPr lang="fr-FR" dirty="0" err="1"/>
              <a:t>template_name</a:t>
            </a:r>
            <a:r>
              <a:rPr lang="fr-FR" dirty="0"/>
              <a:t>’, {data: data})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2DE40-4D83-487D-AB2C-8A63D948BD08}"/>
              </a:ext>
            </a:extLst>
          </p:cNvPr>
          <p:cNvSpPr/>
          <p:nvPr/>
        </p:nvSpPr>
        <p:spPr>
          <a:xfrm>
            <a:off x="1018903" y="4777353"/>
            <a:ext cx="676656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viewsPath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'../templates/views'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0F89E-8A81-4193-BB3E-6E247B8876D0}"/>
              </a:ext>
            </a:extLst>
          </p:cNvPr>
          <p:cNvSpPr txBox="1"/>
          <p:nvPr/>
        </p:nvSpPr>
        <p:spPr>
          <a:xfrm>
            <a:off x="1018903" y="3992548"/>
            <a:ext cx="4878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Si on souhaite changer le nom du répertoire des templates: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78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8263-5304-43B2-8C31-01653D6F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blocs de </a:t>
            </a:r>
            <a:r>
              <a:rPr lang="fr-FR" dirty="0" err="1"/>
              <a:t>templates</a:t>
            </a:r>
            <a:br>
              <a:rPr lang="fr-FR" dirty="0"/>
            </a:br>
            <a:r>
              <a:rPr lang="fr-FR" dirty="0" err="1"/>
              <a:t>partials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44CB6-265A-44C8-9812-8E97934E7C7E}"/>
              </a:ext>
            </a:extLst>
          </p:cNvPr>
          <p:cNvSpPr/>
          <p:nvPr/>
        </p:nvSpPr>
        <p:spPr>
          <a:xfrm>
            <a:off x="1588553" y="1524351"/>
            <a:ext cx="2868093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hbs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hbs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F7A18-0979-44DB-A670-0705048DE823}"/>
              </a:ext>
            </a:extLst>
          </p:cNvPr>
          <p:cNvSpPr/>
          <p:nvPr/>
        </p:nvSpPr>
        <p:spPr>
          <a:xfrm>
            <a:off x="1588553" y="2182054"/>
            <a:ext cx="715751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partialsPath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'../templates/partials'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F120A-5E61-423E-A6FC-B29E2A8646E2}"/>
              </a:ext>
            </a:extLst>
          </p:cNvPr>
          <p:cNvSpPr/>
          <p:nvPr/>
        </p:nvSpPr>
        <p:spPr>
          <a:xfrm>
            <a:off x="1588553" y="2768836"/>
            <a:ext cx="3663182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hbs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registerPartials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partialsPath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FB820-2220-4980-B0AC-2150023D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53" y="3355950"/>
            <a:ext cx="1714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0D251-145B-4802-94D8-387313BF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53" y="4204140"/>
            <a:ext cx="3152775" cy="1819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F4EBC6-6D47-4101-960B-9A1F72C790E8}"/>
              </a:ext>
            </a:extLst>
          </p:cNvPr>
          <p:cNvSpPr/>
          <p:nvPr/>
        </p:nvSpPr>
        <p:spPr>
          <a:xfrm>
            <a:off x="1588553" y="6290580"/>
            <a:ext cx="1277914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C13F6-F44D-4873-8ED2-5F02629946AE}"/>
              </a:ext>
            </a:extLst>
          </p:cNvPr>
          <p:cNvSpPr/>
          <p:nvPr/>
        </p:nvSpPr>
        <p:spPr>
          <a:xfrm>
            <a:off x="5167310" y="4204140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{{&gt; @partial-block}}</a:t>
            </a:r>
          </a:p>
        </p:txBody>
      </p:sp>
    </p:spTree>
    <p:extLst>
      <p:ext uri="{BB962C8B-B14F-4D97-AF65-F5344CB8AC3E}">
        <p14:creationId xmlns:p14="http://schemas.microsoft.com/office/powerpoint/2010/main" val="290335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B5D-325B-4769-A9F2-4A46829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Etendre un </a:t>
            </a:r>
            <a:r>
              <a:rPr lang="fr-FR" dirty="0" err="1"/>
              <a:t>template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4878E-B5A2-40E7-9858-BD231345E0AE}"/>
              </a:ext>
            </a:extLst>
          </p:cNvPr>
          <p:cNvSpPr/>
          <p:nvPr/>
        </p:nvSpPr>
        <p:spPr>
          <a:xfrm>
            <a:off x="385355" y="1538313"/>
            <a:ext cx="837546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html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rel=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href=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"/css/styles.css"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		{{&gt;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		{{&gt;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@partial-block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		{{&gt;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footer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src=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"/js/main.js"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C92BD-8885-4AE9-8EF7-CD7A24A5AF64}"/>
              </a:ext>
            </a:extLst>
          </p:cNvPr>
          <p:cNvSpPr/>
          <p:nvPr/>
        </p:nvSpPr>
        <p:spPr>
          <a:xfrm>
            <a:off x="385355" y="4519468"/>
            <a:ext cx="8373290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searchWeatherForm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searchWeather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"destination"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"Search"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meteo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/base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7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E6C4-2E30-43DA-8A13-F8461764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les données provenant d’objets ou d’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9D697-DF2D-4739-A0A4-E12BDE970FBE}"/>
              </a:ext>
            </a:extLst>
          </p:cNvPr>
          <p:cNvSpPr/>
          <p:nvPr/>
        </p:nvSpPr>
        <p:spPr>
          <a:xfrm>
            <a:off x="587827" y="4750526"/>
            <a:ext cx="7868195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peoples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{{!-- {{this}} --}}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Nom: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this.name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this.age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Country: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this.country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/each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54D2A-EFD1-489F-9F4D-55F3BFAA286E}"/>
              </a:ext>
            </a:extLst>
          </p:cNvPr>
          <p:cNvSpPr/>
          <p:nvPr/>
        </p:nvSpPr>
        <p:spPr>
          <a:xfrm>
            <a:off x="587827" y="2325303"/>
            <a:ext cx="786819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'/about'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peoplesData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person1: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'Charles Cohen'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country: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'Israel’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person2: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'David Cohen'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country: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'France’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person3: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Azoulay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country: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'United States’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'about'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'About'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peoples: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peoplesData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666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703D-A500-49C7-A277-08E75286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05130-105B-4252-8EAE-B17FDE3F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330207"/>
            <a:ext cx="8438606" cy="4523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8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/>
              <a:t>Programme du cours Node.js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3C0E1-7105-45F7-B42E-C61192EE2BF3}"/>
              </a:ext>
            </a:extLst>
          </p:cNvPr>
          <p:cNvSpPr txBox="1"/>
          <p:nvPr/>
        </p:nvSpPr>
        <p:spPr>
          <a:xfrm>
            <a:off x="612321" y="1787978"/>
            <a:ext cx="36004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fr-FR" sz="1200" dirty="0">
                <a:highlight>
                  <a:srgbClr val="00FF00"/>
                </a:highlight>
              </a:rPr>
              <a:t>Introduction to 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What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is</a:t>
            </a:r>
            <a:r>
              <a:rPr lang="fr-FR" sz="1200" dirty="0">
                <a:highlight>
                  <a:srgbClr val="00FF00"/>
                </a:highlight>
              </a:rPr>
              <a:t> Node and </a:t>
            </a:r>
            <a:r>
              <a:rPr lang="fr-FR" sz="1200" dirty="0" err="1">
                <a:highlight>
                  <a:srgbClr val="00FF00"/>
                </a:highlight>
              </a:rPr>
              <a:t>what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is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it</a:t>
            </a:r>
            <a:r>
              <a:rPr lang="fr-FR" sz="1200" dirty="0">
                <a:highlight>
                  <a:srgbClr val="00FF00"/>
                </a:highlight>
              </a:rPr>
              <a:t> not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Node.js </a:t>
            </a:r>
            <a:r>
              <a:rPr lang="fr-FR" sz="1200" dirty="0" err="1">
                <a:highlight>
                  <a:srgbClr val="00FF00"/>
                </a:highlight>
              </a:rPr>
              <a:t>Features</a:t>
            </a:r>
            <a:r>
              <a:rPr lang="fr-FR" sz="1200" dirty="0">
                <a:highlight>
                  <a:srgbClr val="00FF00"/>
                </a:highlight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Our first Node.js script: Hello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Building a web server in 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Debugging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node</a:t>
            </a:r>
            <a:r>
              <a:rPr lang="fr-FR" sz="1200" dirty="0">
                <a:highlight>
                  <a:srgbClr val="00FF00"/>
                </a:highlight>
              </a:rPr>
              <a:t> applications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/>
              <a:t>Building </a:t>
            </a:r>
            <a:r>
              <a:rPr lang="fr-FR" sz="1200" dirty="0" err="1"/>
              <a:t>your</a:t>
            </a:r>
            <a:r>
              <a:rPr lang="fr-FR" sz="1200" dirty="0"/>
              <a:t> Stack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Pulling</a:t>
            </a:r>
            <a:r>
              <a:rPr lang="fr-FR" sz="1200" dirty="0">
                <a:highlight>
                  <a:srgbClr val="00FF00"/>
                </a:highlight>
              </a:rPr>
              <a:t> in </a:t>
            </a:r>
            <a:r>
              <a:rPr lang="fr-FR" sz="1200" dirty="0" err="1">
                <a:highlight>
                  <a:srgbClr val="00FF00"/>
                </a:highlight>
              </a:rPr>
              <a:t>other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libraries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Building custom </a:t>
            </a:r>
            <a:r>
              <a:rPr lang="fr-FR" sz="1200" dirty="0" err="1">
                <a:highlight>
                  <a:srgbClr val="00FF00"/>
                </a:highlight>
              </a:rPr>
              <a:t>libraries</a:t>
            </a:r>
            <a:r>
              <a:rPr lang="fr-FR" sz="1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A-</a:t>
            </a:r>
            <a:r>
              <a:rPr lang="fr-FR" sz="1200" dirty="0" err="1">
                <a:highlight>
                  <a:srgbClr val="00FF00"/>
                </a:highlight>
              </a:rPr>
              <a:t>synchronicity</a:t>
            </a:r>
            <a:r>
              <a:rPr lang="fr-FR" sz="1200" dirty="0">
                <a:highlight>
                  <a:srgbClr val="00FF00"/>
                </a:highlight>
              </a:rPr>
              <a:t> and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Blocking vs. non-blocking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FF"/>
                </a:highlight>
              </a:rPr>
              <a:t>Working</a:t>
            </a:r>
            <a:r>
              <a:rPr lang="fr-FR" sz="1200" dirty="0">
                <a:highlight>
                  <a:srgbClr val="00FFFF"/>
                </a:highlight>
              </a:rPr>
              <a:t> </a:t>
            </a:r>
            <a:r>
              <a:rPr lang="fr-FR" sz="1200" dirty="0" err="1">
                <a:highlight>
                  <a:srgbClr val="00FFFF"/>
                </a:highlight>
              </a:rPr>
              <a:t>within</a:t>
            </a:r>
            <a:r>
              <a:rPr lang="fr-FR" sz="1200" dirty="0">
                <a:highlight>
                  <a:srgbClr val="00FFFF"/>
                </a:highlight>
              </a:rPr>
              <a:t> the </a:t>
            </a:r>
            <a:r>
              <a:rPr lang="fr-FR" sz="1200" dirty="0" err="1">
                <a:highlight>
                  <a:srgbClr val="00FFFF"/>
                </a:highlight>
              </a:rPr>
              <a:t>event</a:t>
            </a:r>
            <a:r>
              <a:rPr lang="fr-FR" sz="1200" dirty="0">
                <a:highlight>
                  <a:srgbClr val="00FFFF"/>
                </a:highlight>
              </a:rPr>
              <a:t> </a:t>
            </a:r>
            <a:r>
              <a:rPr lang="fr-FR" sz="1200" dirty="0" err="1">
                <a:highlight>
                  <a:srgbClr val="00FFFF"/>
                </a:highlight>
              </a:rPr>
              <a:t>loop</a:t>
            </a:r>
            <a:endParaRPr lang="fr-FR" sz="1200" dirty="0">
              <a:highlight>
                <a:srgbClr val="00FFFF"/>
              </a:highlight>
            </a:endParaRP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/>
              <a:t>Modular</a:t>
            </a:r>
            <a:r>
              <a:rPr lang="fr-FR" sz="1200" dirty="0"/>
              <a:t> JavaScript </a:t>
            </a:r>
            <a:r>
              <a:rPr lang="fr-FR" sz="1200" dirty="0" err="1"/>
              <a:t>with</a:t>
            </a:r>
            <a:r>
              <a:rPr lang="fr-FR" sz="1200" dirty="0"/>
              <a:t> Node.js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Writing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Modular</a:t>
            </a:r>
            <a:r>
              <a:rPr lang="fr-FR" sz="1200" dirty="0">
                <a:highlight>
                  <a:srgbClr val="00FF00"/>
                </a:highlight>
              </a:rPr>
              <a:t> JavaScript </a:t>
            </a:r>
            <a:r>
              <a:rPr lang="fr-FR" sz="1200" dirty="0" err="1">
                <a:highlight>
                  <a:srgbClr val="00FF00"/>
                </a:highlight>
              </a:rPr>
              <a:t>with</a:t>
            </a:r>
            <a:r>
              <a:rPr lang="fr-FR" sz="1200" dirty="0">
                <a:highlight>
                  <a:srgbClr val="00FF00"/>
                </a:highlight>
              </a:rPr>
              <a:t> 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Core</a:t>
            </a:r>
            <a:r>
              <a:rPr lang="fr-FR" sz="1200" dirty="0">
                <a:highlight>
                  <a:srgbClr val="00FF00"/>
                </a:highlight>
              </a:rPr>
              <a:t> Modules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Installing</a:t>
            </a:r>
            <a:r>
              <a:rPr lang="fr-FR" sz="1200" dirty="0">
                <a:highlight>
                  <a:srgbClr val="00FF00"/>
                </a:highlight>
              </a:rPr>
              <a:t> Packages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Publishing</a:t>
            </a:r>
            <a:r>
              <a:rPr lang="fr-FR" sz="1200" dirty="0"/>
              <a:t> packages 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/>
              <a:t>Avoiding</a:t>
            </a:r>
            <a:r>
              <a:rPr lang="fr-FR" sz="1200" dirty="0"/>
              <a:t> </a:t>
            </a:r>
            <a:r>
              <a:rPr lang="fr-FR" sz="1200" dirty="0" err="1"/>
              <a:t>common</a:t>
            </a:r>
            <a:r>
              <a:rPr lang="fr-FR" sz="1200" dirty="0"/>
              <a:t> </a:t>
            </a:r>
            <a:r>
              <a:rPr lang="fr-FR" sz="1200" dirty="0" err="1"/>
              <a:t>pitfalls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Async.js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Introducing</a:t>
            </a:r>
            <a:r>
              <a:rPr lang="fr-FR" sz="1200" dirty="0">
                <a:highlight>
                  <a:srgbClr val="00FF00"/>
                </a:highlight>
              </a:rPr>
              <a:t> the </a:t>
            </a:r>
            <a:r>
              <a:rPr lang="fr-FR" sz="1200" dirty="0" err="1">
                <a:highlight>
                  <a:srgbClr val="00FF00"/>
                </a:highlight>
              </a:rPr>
              <a:t>Asynchronous</a:t>
            </a:r>
            <a:r>
              <a:rPr lang="fr-FR" sz="1200" dirty="0">
                <a:highlight>
                  <a:srgbClr val="00FF00"/>
                </a:highlight>
              </a:rPr>
              <a:t> </a:t>
            </a:r>
            <a:r>
              <a:rPr lang="fr-FR" sz="1200" dirty="0" err="1">
                <a:highlight>
                  <a:srgbClr val="00FF00"/>
                </a:highlight>
              </a:rPr>
              <a:t>problem</a:t>
            </a:r>
            <a:endParaRPr lang="fr-FR" sz="1200" dirty="0">
              <a:highlight>
                <a:srgbClr val="00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Async.js Library to the </a:t>
            </a:r>
            <a:r>
              <a:rPr lang="fr-FR" sz="1200" dirty="0" err="1"/>
              <a:t>rescue</a:t>
            </a:r>
            <a:endParaRPr lang="fr-F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Collections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Flow </a:t>
            </a:r>
            <a:r>
              <a:rPr lang="fr-FR" sz="1200" dirty="0" err="1"/>
              <a:t>Controllers</a:t>
            </a:r>
            <a:r>
              <a:rPr lang="fr-FR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1D90C-1B0A-4578-93C5-D14CB12BE45C}"/>
              </a:ext>
            </a:extLst>
          </p:cNvPr>
          <p:cNvSpPr/>
          <p:nvPr/>
        </p:nvSpPr>
        <p:spPr>
          <a:xfrm>
            <a:off x="4212771" y="17879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+mj-lt"/>
              <a:buAutoNum type="arabicPeriod" startAt="5"/>
            </a:pP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the file system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</a:rPr>
              <a:t>Files manipulations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Folder manipulations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Putting the </a:t>
            </a:r>
            <a:r>
              <a:rPr lang="fr-FR" sz="1200" dirty="0" err="1"/>
              <a:t>file-system</a:t>
            </a:r>
            <a:r>
              <a:rPr lang="fr-FR" sz="1200" dirty="0"/>
              <a:t> module </a:t>
            </a:r>
            <a:r>
              <a:rPr lang="fr-FR" sz="1200" dirty="0" err="1"/>
              <a:t>together</a:t>
            </a:r>
            <a:r>
              <a:rPr lang="fr-FR" sz="1200" dirty="0"/>
              <a:t> Async.js</a:t>
            </a:r>
          </a:p>
          <a:p>
            <a:pPr marL="285750" indent="-285750">
              <a:buFont typeface="+mj-lt"/>
              <a:buAutoNum type="arabicPeriod" startAt="5"/>
            </a:pPr>
            <a:r>
              <a:rPr lang="fr-FR" sz="1200" dirty="0"/>
              <a:t>Building Web applications </a:t>
            </a:r>
            <a:r>
              <a:rPr lang="fr-FR" sz="1200" dirty="0" err="1"/>
              <a:t>with</a:t>
            </a:r>
            <a:r>
              <a:rPr lang="fr-FR" sz="1200" dirty="0"/>
              <a:t> the Express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FF"/>
                </a:highlight>
              </a:rPr>
              <a:t>Introduction to Express, installation and basic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FF"/>
                </a:highlight>
              </a:rPr>
              <a:t>Application configuration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FF"/>
                </a:highlight>
              </a:rPr>
              <a:t>Routing</a:t>
            </a:r>
            <a:r>
              <a:rPr lang="fr-FR" sz="1200" dirty="0">
                <a:highlight>
                  <a:srgbClr val="00FFFF"/>
                </a:highligh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FF"/>
                </a:highlight>
              </a:rPr>
              <a:t>Views</a:t>
            </a:r>
            <a:r>
              <a:rPr lang="fr-FR" sz="1200" dirty="0">
                <a:highlight>
                  <a:srgbClr val="00FFFF"/>
                </a:highlight>
              </a:rPr>
              <a:t> and Templating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Persistence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Cookies, In-Memory Sessions and session-stores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Social </a:t>
            </a:r>
            <a:r>
              <a:rPr lang="fr-FR" sz="1200" dirty="0" err="1"/>
              <a:t>Authentication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Passport.js</a:t>
            </a:r>
          </a:p>
          <a:p>
            <a:pPr marL="285750" indent="-285750">
              <a:buFont typeface="+mj-lt"/>
              <a:buAutoNum type="arabicPeriod" startAt="5"/>
            </a:pPr>
            <a:r>
              <a:rPr lang="fr-FR" sz="1200" dirty="0" err="1"/>
              <a:t>Connecting</a:t>
            </a:r>
            <a:r>
              <a:rPr lang="fr-FR" sz="1200" dirty="0"/>
              <a:t> MySQL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Database</a:t>
            </a:r>
            <a:r>
              <a:rPr lang="fr-FR" sz="1200" dirty="0"/>
              <a:t> </a:t>
            </a:r>
            <a:r>
              <a:rPr lang="fr-FR" sz="1200" dirty="0" err="1"/>
              <a:t>connection</a:t>
            </a:r>
            <a:r>
              <a:rPr lang="fr-FR" sz="1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A-</a:t>
            </a:r>
            <a:r>
              <a:rPr lang="fr-FR" sz="1200" dirty="0" err="1"/>
              <a:t>synchronicity</a:t>
            </a:r>
            <a:r>
              <a:rPr lang="fr-FR" sz="1200" dirty="0"/>
              <a:t> </a:t>
            </a:r>
            <a:r>
              <a:rPr lang="fr-FR" sz="1200" dirty="0" err="1"/>
              <a:t>Queries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node.js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1B23-B627-417F-BE4D-E1F31482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pour prise en compte changement dans les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758CC-5CE1-42C7-8A52-12B684AD0733}"/>
              </a:ext>
            </a:extLst>
          </p:cNvPr>
          <p:cNvSpPr/>
          <p:nvPr/>
        </p:nvSpPr>
        <p:spPr>
          <a:xfrm>
            <a:off x="585364" y="1878112"/>
            <a:ext cx="265168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nodemon</a:t>
            </a:r>
            <a:r>
              <a:rPr lang="fr-FR" dirty="0"/>
              <a:t> .\src\app.js -e </a:t>
            </a:r>
            <a:r>
              <a:rPr lang="fr-FR" dirty="0" err="1"/>
              <a:t>js,hbs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Listen</a:t>
            </a:r>
            <a:r>
              <a:rPr lang="fr-FR" dirty="0"/>
              <a:t> for changes in extension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37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Créer un </a:t>
            </a:r>
            <a:r>
              <a:rPr lang="fr-FR" sz="3600" dirty="0" err="1"/>
              <a:t>footer</a:t>
            </a:r>
            <a:r>
              <a:rPr lang="fr-FR" sz="3600" dirty="0"/>
              <a:t> (</a:t>
            </a:r>
            <a:r>
              <a:rPr lang="fr-FR" sz="3600" dirty="0" err="1"/>
              <a:t>partials</a:t>
            </a:r>
            <a:r>
              <a:rPr lang="fr-FR" sz="3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6004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Créer un </a:t>
            </a:r>
            <a:r>
              <a:rPr lang="fr-FR" dirty="0" err="1"/>
              <a:t>footer</a:t>
            </a:r>
            <a:r>
              <a:rPr lang="fr-FR" dirty="0"/>
              <a:t> contenant un paragraphe: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</a:t>
            </a:r>
            <a:r>
              <a:rPr lang="en-US" dirty="0" err="1"/>
              <a:t>éé</a:t>
            </a:r>
            <a:r>
              <a:rPr lang="ko-KR" altLang="en-US" dirty="0"/>
              <a:t> </a:t>
            </a:r>
            <a:r>
              <a:rPr lang="en-US" altLang="ko-KR" dirty="0"/>
              <a:t>par</a:t>
            </a:r>
            <a:r>
              <a:rPr lang="ko-KR" altLang="en-US" dirty="0"/>
              <a:t> </a:t>
            </a:r>
            <a:r>
              <a:rPr lang="en-US" altLang="ko-KR" dirty="0"/>
              <a:t>{{name}}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Importer le </a:t>
            </a:r>
            <a:r>
              <a:rPr lang="fr-FR" dirty="0" err="1"/>
              <a:t>footer</a:t>
            </a:r>
            <a:r>
              <a:rPr lang="fr-FR" dirty="0"/>
              <a:t> dans vos </a:t>
            </a:r>
            <a:r>
              <a:rPr lang="fr-FR" dirty="0" err="1"/>
              <a:t>templates</a:t>
            </a:r>
            <a:r>
              <a:rPr lang="fr-F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Créer un nouveau partial menu et mettez les liens dans ce fichiers.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Importer le menu depuis votre header et votre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0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DFE-F6FB-41E0-ADF4-AB99265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les erreurs 404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06400-7AFD-4429-B201-9A31AC21BAB6}"/>
              </a:ext>
            </a:extLst>
          </p:cNvPr>
          <p:cNvSpPr/>
          <p:nvPr/>
        </p:nvSpPr>
        <p:spPr>
          <a:xfrm>
            <a:off x="457200" y="3129393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need to be the last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express will search in the public folder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next on each routes definitions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finally will find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'404 Page Not found.'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84DF3-6F4A-4759-A301-408918FD7885}"/>
              </a:ext>
            </a:extLst>
          </p:cNvPr>
          <p:cNvSpPr/>
          <p:nvPr/>
        </p:nvSpPr>
        <p:spPr>
          <a:xfrm>
            <a:off x="457200" y="1832505"/>
            <a:ext cx="4572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'/help/*'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'Help article not found.'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4890A-AEAF-46AF-8FE3-D723FDB0A6C9}"/>
              </a:ext>
            </a:extLst>
          </p:cNvPr>
          <p:cNvSpPr txBox="1"/>
          <p:nvPr/>
        </p:nvSpPr>
        <p:spPr>
          <a:xfrm>
            <a:off x="5283505" y="3129393"/>
            <a:ext cx="155683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Toutes les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A22FD-BB5C-463D-AFDB-14FB340495B8}"/>
              </a:ext>
            </a:extLst>
          </p:cNvPr>
          <p:cNvSpPr txBox="1"/>
          <p:nvPr/>
        </p:nvSpPr>
        <p:spPr>
          <a:xfrm>
            <a:off x="5283505" y="1811850"/>
            <a:ext cx="165782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Routes spécifique </a:t>
            </a:r>
          </a:p>
        </p:txBody>
      </p:sp>
    </p:spTree>
    <p:extLst>
      <p:ext uri="{BB962C8B-B14F-4D97-AF65-F5344CB8AC3E}">
        <p14:creationId xmlns:p14="http://schemas.microsoft.com/office/powerpoint/2010/main" val="2409346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dirty="0"/>
              <a:t>Gérer les erreurs 404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404 avec handlebars pour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requetes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404 pour les routes </a:t>
            </a:r>
            <a:r>
              <a:rPr lang="en-US" dirty="0" err="1"/>
              <a:t>en</a:t>
            </a:r>
            <a:r>
              <a:rPr lang="en-US" dirty="0"/>
              <a:t> dessous de help /help/*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passer </a:t>
            </a:r>
            <a:r>
              <a:rPr lang="en-US" dirty="0" err="1"/>
              <a:t>en</a:t>
            </a:r>
            <a:r>
              <a:rPr lang="en-US" dirty="0"/>
              <a:t> argument un message </a:t>
            </a:r>
            <a:r>
              <a:rPr lang="en-US" dirty="0" err="1"/>
              <a:t>d’erreur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 la </a:t>
            </a:r>
            <a:r>
              <a:rPr lang="en-US" dirty="0" err="1"/>
              <a:t>vue</a:t>
            </a:r>
            <a:r>
              <a:rPr lang="en-US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007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/>
              <a:t>Intégrer les fonctionnalités des fonctions </a:t>
            </a:r>
            <a:r>
              <a:rPr lang="fr-FR" sz="2800" dirty="0" err="1"/>
              <a:t>forecast</a:t>
            </a:r>
            <a:r>
              <a:rPr lang="fr-FR" sz="2800" dirty="0"/>
              <a:t> et </a:t>
            </a:r>
            <a:r>
              <a:rPr lang="fr-FR" sz="2800" dirty="0" err="1"/>
              <a:t>geocode</a:t>
            </a:r>
            <a:r>
              <a:rPr lang="fr-FR" sz="2800" dirty="0"/>
              <a:t> dans notre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116955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Copier le dossier </a:t>
            </a:r>
            <a:r>
              <a:rPr lang="en-US" dirty="0" err="1"/>
              <a:t>utils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Appeler</a:t>
            </a:r>
            <a:r>
              <a:rPr lang="en-US" dirty="0"/>
              <a:t> avec la route weather les </a:t>
            </a:r>
            <a:r>
              <a:rPr lang="en-US" dirty="0" err="1"/>
              <a:t>fonctions</a:t>
            </a:r>
            <a:r>
              <a:rPr lang="en-US" dirty="0"/>
              <a:t> geocode et weather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651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1F577-FC38-4196-A5C6-8282794510B5}"/>
              </a:ext>
            </a:extLst>
          </p:cNvPr>
          <p:cNvSpPr txBox="1">
            <a:spLocks/>
          </p:cNvSpPr>
          <p:nvPr/>
        </p:nvSpPr>
        <p:spPr>
          <a:xfrm>
            <a:off x="1270000" y="262412"/>
            <a:ext cx="7475341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/>
              <a:t>Créer un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form</a:t>
            </a:r>
            <a:r>
              <a:rPr lang="fr-FR" sz="2800" dirty="0"/>
              <a:t> qui retournera la </a:t>
            </a:r>
            <a:r>
              <a:rPr lang="fr-FR" sz="2800" dirty="0" err="1"/>
              <a:t>meteo</a:t>
            </a:r>
            <a:r>
              <a:rPr lang="fr-FR" sz="2800" dirty="0"/>
              <a:t> pour une adresse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AE0-9CE4-417B-8904-71B38DC824A8}"/>
              </a:ext>
            </a:extLst>
          </p:cNvPr>
          <p:cNvSpPr txBox="1"/>
          <p:nvPr/>
        </p:nvSpPr>
        <p:spPr>
          <a:xfrm>
            <a:off x="1270000" y="1595438"/>
            <a:ext cx="7475341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Exercice maison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Créer</a:t>
            </a:r>
            <a:r>
              <a:rPr lang="en-US" dirty="0"/>
              <a:t> un search form qui </a:t>
            </a:r>
            <a:r>
              <a:rPr lang="en-US" dirty="0" err="1"/>
              <a:t>recevra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addresse</a:t>
            </a:r>
            <a:r>
              <a:rPr lang="en-US" dirty="0"/>
              <a:t> pour </a:t>
            </a:r>
            <a:r>
              <a:rPr lang="en-US" dirty="0" err="1"/>
              <a:t>ensuite</a:t>
            </a:r>
            <a:r>
              <a:rPr lang="en-US" dirty="0"/>
              <a:t> </a:t>
            </a:r>
            <a:r>
              <a:rPr lang="en-US" dirty="0" err="1"/>
              <a:t>appeler</a:t>
            </a:r>
            <a:r>
              <a:rPr lang="en-US" dirty="0"/>
              <a:t> </a:t>
            </a:r>
            <a:r>
              <a:rPr lang="en-US" dirty="0" err="1"/>
              <a:t>l’API</a:t>
            </a:r>
            <a:r>
              <a:rPr lang="en-US" dirty="0"/>
              <a:t> de weather et </a:t>
            </a:r>
            <a:r>
              <a:rPr lang="en-US" dirty="0" err="1"/>
              <a:t>retournera</a:t>
            </a:r>
            <a:r>
              <a:rPr lang="en-US" dirty="0"/>
              <a:t> la </a:t>
            </a:r>
            <a:r>
              <a:rPr lang="en-US" dirty="0" err="1"/>
              <a:t>météo</a:t>
            </a:r>
            <a:r>
              <a:rPr lang="en-US" dirty="0"/>
              <a:t> pour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adresse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436A7-9A92-4449-A0C7-D0BF5CA80A45}"/>
              </a:ext>
            </a:extLst>
          </p:cNvPr>
          <p:cNvSpPr/>
          <p:nvPr/>
        </p:nvSpPr>
        <p:spPr>
          <a:xfrm>
            <a:off x="1269999" y="3024370"/>
            <a:ext cx="666326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'http://google.com'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17911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49A3-4752-4AA5-A267-CFD2C45E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voir</a:t>
            </a:r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7C2E-9C8B-4699-AAAD-6A2575F2B6B8}"/>
              </a:ext>
            </a:extLst>
          </p:cNvPr>
          <p:cNvSpPr txBox="1"/>
          <p:nvPr/>
        </p:nvSpPr>
        <p:spPr>
          <a:xfrm>
            <a:off x="457200" y="148440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Cookies, Sessions</a:t>
            </a:r>
          </a:p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https://appdividend.com/2018/02/05/express-session-tutorial-example-scratch/</a:t>
            </a:r>
            <a:endParaRPr lang="en-US" dirty="0"/>
          </a:p>
          <a:p>
            <a:r>
              <a:rPr lang="en-US" dirty="0"/>
              <a:t>A lire: </a:t>
            </a:r>
            <a:r>
              <a:rPr lang="en-US" dirty="0">
                <a:hlinkClick r:id="rId3"/>
              </a:rPr>
              <a:t>https://stackoverflow.com/questions/8749907/what-is-a-good-session-store-for-a-single-host-node-js-production-app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69FE3-224F-4BA0-BD86-AB3C3D47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52019"/>
            <a:ext cx="7698377" cy="37190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B0C4AC-AD88-4572-969F-57358F501BFC}"/>
              </a:ext>
            </a:extLst>
          </p:cNvPr>
          <p:cNvSpPr/>
          <p:nvPr/>
        </p:nvSpPr>
        <p:spPr>
          <a:xfrm>
            <a:off x="3879668" y="2221022"/>
            <a:ext cx="4572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cookieParser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'cookie-parser'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cookieParser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22036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9CB-37A2-4C39-9E9A-561EF73C3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E285-D49D-462A-90AE-AB1527F97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400" indent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062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B81-8311-48AD-AA54-B86D48361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272C-CE79-49F3-9EE0-9960A74BC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Express Framework</a:t>
            </a:r>
          </a:p>
        </p:txBody>
      </p:sp>
    </p:spTree>
    <p:extLst>
      <p:ext uri="{BB962C8B-B14F-4D97-AF65-F5344CB8AC3E}">
        <p14:creationId xmlns:p14="http://schemas.microsoft.com/office/powerpoint/2010/main" val="185680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0F-F334-4B7F-AD1A-1D37DCC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module Node.js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6E048C-C4A7-438C-8856-C49B8E69A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1300"/>
              </p:ext>
            </p:extLst>
          </p:nvPr>
        </p:nvGraphicFramePr>
        <p:xfrm>
          <a:off x="460305" y="1417638"/>
          <a:ext cx="7374467" cy="504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3404669715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202378357"/>
                    </a:ext>
                  </a:extLst>
                </a:gridCol>
                <a:gridCol w="4978399">
                  <a:extLst>
                    <a:ext uri="{9D8B030D-6E8A-4147-A177-3AD203B41FA5}">
                      <a16:colId xmlns:a16="http://schemas.microsoft.com/office/drawing/2014/main" val="1977529055"/>
                    </a:ext>
                  </a:extLst>
                </a:gridCol>
              </a:tblGrid>
              <a:tr h="45828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Cours</a:t>
                      </a:r>
                      <a:r>
                        <a:rPr lang="he-IL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96384"/>
                  </a:ext>
                </a:extLst>
              </a:tr>
              <a:tr h="435181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Lun</a:t>
                      </a:r>
                      <a:r>
                        <a:rPr lang="en-US" dirty="0"/>
                        <a:t>. 20/05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Introduction to Node.js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25134"/>
                  </a:ext>
                </a:extLst>
              </a:tr>
              <a:tr h="479155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Mer. 29/05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/>
                        <a:t>Building </a:t>
                      </a:r>
                      <a:r>
                        <a:rPr lang="fr-FR" sz="1200" dirty="0" err="1"/>
                        <a:t>your</a:t>
                      </a:r>
                      <a:r>
                        <a:rPr lang="fr-FR" sz="1200" dirty="0"/>
                        <a:t> Stack (2)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Command Line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File System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Arrow </a:t>
                      </a:r>
                      <a:r>
                        <a:rPr lang="fr-FR" sz="1200" dirty="0" err="1"/>
                        <a:t>Functions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Modular</a:t>
                      </a:r>
                      <a:r>
                        <a:rPr lang="fr-FR" sz="1200" dirty="0"/>
                        <a:t> JavaScript </a:t>
                      </a:r>
                      <a:r>
                        <a:rPr lang="fr-FR" sz="1200" dirty="0" err="1"/>
                        <a:t>with</a:t>
                      </a:r>
                      <a:r>
                        <a:rPr lang="fr-FR" sz="1200" dirty="0"/>
                        <a:t> Node.js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38419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Mer. 05/06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Asynchronous</a:t>
                      </a:r>
                      <a:r>
                        <a:rPr lang="fr-FR" sz="1200" dirty="0"/>
                        <a:t> JS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Consuming</a:t>
                      </a:r>
                      <a:r>
                        <a:rPr lang="fr-FR" sz="1200" dirty="0"/>
                        <a:t> API – HTTP </a:t>
                      </a:r>
                      <a:r>
                        <a:rPr lang="fr-FR" sz="1200" dirty="0" err="1"/>
                        <a:t>requests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03834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Lun</a:t>
                      </a:r>
                      <a:r>
                        <a:rPr lang="en-US" dirty="0"/>
                        <a:t>. 10/06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Consuming</a:t>
                      </a:r>
                      <a:r>
                        <a:rPr lang="fr-FR" sz="1200" dirty="0"/>
                        <a:t> API – HTTP </a:t>
                      </a:r>
                      <a:r>
                        <a:rPr lang="fr-FR" sz="1200" dirty="0" err="1"/>
                        <a:t>requests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Exercises</a:t>
                      </a:r>
                      <a:r>
                        <a:rPr lang="fr-FR" sz="1200" dirty="0"/>
                        <a:t> – Notes &amp; </a:t>
                      </a:r>
                      <a:r>
                        <a:rPr lang="fr-FR" sz="1200" dirty="0" err="1"/>
                        <a:t>Weather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79785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 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Lun</a:t>
                      </a:r>
                      <a:r>
                        <a:rPr lang="en-US" dirty="0"/>
                        <a:t>. 17/06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Express </a:t>
                      </a:r>
                      <a:r>
                        <a:rPr lang="fr-FR" sz="1200" dirty="0" err="1"/>
                        <a:t>framework</a:t>
                      </a:r>
                      <a:r>
                        <a:rPr lang="fr-FR" sz="1200" dirty="0"/>
                        <a:t> – </a:t>
                      </a:r>
                      <a:r>
                        <a:rPr lang="fr-FR" sz="1200" dirty="0" err="1"/>
                        <a:t>templates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with</a:t>
                      </a:r>
                      <a:r>
                        <a:rPr lang="fr-FR" sz="1200" dirty="0"/>
                        <a:t> Handlebars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Building a </a:t>
                      </a:r>
                      <a:r>
                        <a:rPr lang="fr-FR" sz="1200" dirty="0" err="1"/>
                        <a:t>get</a:t>
                      </a:r>
                      <a:r>
                        <a:rPr lang="fr-FR" sz="1200" dirty="0"/>
                        <a:t> API entry point </a:t>
                      </a:r>
                      <a:r>
                        <a:rPr lang="fr-FR" sz="1200" dirty="0" err="1"/>
                        <a:t>based</a:t>
                      </a:r>
                      <a:r>
                        <a:rPr lang="fr-FR" sz="1200" dirty="0"/>
                        <a:t> on </a:t>
                      </a:r>
                      <a:r>
                        <a:rPr lang="fr-FR" sz="1200" dirty="0" err="1"/>
                        <a:t>previous</a:t>
                      </a:r>
                      <a:r>
                        <a:rPr lang="fr-FR" sz="1200" dirty="0"/>
                        <a:t> exercices (</a:t>
                      </a:r>
                      <a:r>
                        <a:rPr lang="fr-FR" sz="1200" dirty="0" err="1"/>
                        <a:t>get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coordinates</a:t>
                      </a:r>
                      <a:r>
                        <a:rPr lang="fr-FR" sz="1200" dirty="0"/>
                        <a:t> and </a:t>
                      </a:r>
                      <a:r>
                        <a:rPr lang="fr-FR" sz="1200" dirty="0" err="1"/>
                        <a:t>weather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from</a:t>
                      </a:r>
                      <a:r>
                        <a:rPr lang="fr-FR" sz="1200" dirty="0"/>
                        <a:t> mapbox.com and darksky.net) and </a:t>
                      </a:r>
                      <a:r>
                        <a:rPr lang="fr-FR" sz="1200" dirty="0" err="1"/>
                        <a:t>returning</a:t>
                      </a:r>
                      <a:r>
                        <a:rPr lang="fr-FR" sz="1200" dirty="0"/>
                        <a:t> data as JSON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Implement</a:t>
                      </a:r>
                      <a:r>
                        <a:rPr lang="fr-FR" sz="1200" dirty="0"/>
                        <a:t> a </a:t>
                      </a:r>
                      <a:r>
                        <a:rPr lang="fr-FR" sz="1200" dirty="0" err="1"/>
                        <a:t>search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address</a:t>
                      </a:r>
                      <a:r>
                        <a:rPr lang="fr-FR" sz="1200" dirty="0"/>
                        <a:t> box </a:t>
                      </a:r>
                      <a:r>
                        <a:rPr lang="fr-FR" sz="1200" dirty="0" err="1"/>
                        <a:t>that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consuming</a:t>
                      </a:r>
                      <a:r>
                        <a:rPr lang="fr-FR" sz="1200" dirty="0"/>
                        <a:t> the GET API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91009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Lun</a:t>
                      </a:r>
                      <a:r>
                        <a:rPr lang="en-US" dirty="0"/>
                        <a:t>. 24/06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Promise, </a:t>
                      </a:r>
                      <a:r>
                        <a:rPr lang="fr-FR" sz="1200" dirty="0" err="1"/>
                        <a:t>await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async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Async</a:t>
                      </a:r>
                      <a:r>
                        <a:rPr lang="fr-FR" sz="1200" dirty="0"/>
                        <a:t> module …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/>
                        <a:t>Avoiding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common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pitfalls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with</a:t>
                      </a:r>
                      <a:r>
                        <a:rPr lang="fr-FR" sz="1200" dirty="0"/>
                        <a:t> Async.js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165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Lun</a:t>
                      </a:r>
                      <a:r>
                        <a:rPr lang="en-US" dirty="0"/>
                        <a:t>. 01/07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Working with MongoDB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25319"/>
                  </a:ext>
                </a:extLst>
              </a:tr>
              <a:tr h="385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Lun</a:t>
                      </a:r>
                      <a:r>
                        <a:rPr lang="en-US" dirty="0"/>
                        <a:t>  08/07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Working with MongoDB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93994"/>
                  </a:ext>
                </a:extLst>
              </a:tr>
            </a:tbl>
          </a:graphicData>
        </a:graphic>
      </p:graphicFrame>
      <p:pic>
        <p:nvPicPr>
          <p:cNvPr id="8" name="Picture 2" descr="Image result for nodejs">
            <a:extLst>
              <a:ext uri="{FF2B5EF4-FFF2-40B4-BE49-F238E27FC236}">
                <a16:creationId xmlns:a16="http://schemas.microsoft.com/office/drawing/2014/main" id="{25AA33EA-3C0F-42A3-8EDB-01F51DD0D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1" r="-2862"/>
          <a:stretch/>
        </p:blipFill>
        <p:spPr bwMode="auto">
          <a:xfrm rot="21324327">
            <a:off x="6381996" y="2096526"/>
            <a:ext cx="1613971" cy="928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066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83E1-C531-42A3-A045-35E9A274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CEAFF-C3B6-4EE1-84C4-48461A18D54C}"/>
              </a:ext>
            </a:extLst>
          </p:cNvPr>
          <p:cNvSpPr/>
          <p:nvPr/>
        </p:nvSpPr>
        <p:spPr>
          <a:xfrm>
            <a:off x="457200" y="176518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Editeur de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Extensions:</a:t>
            </a:r>
          </a:p>
          <a:p>
            <a:endParaRPr lang="fr-FR" dirty="0"/>
          </a:p>
          <a:p>
            <a:r>
              <a:rPr lang="fr-FR" dirty="0"/>
              <a:t>Liens Utiles: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Node.js: https://nodejs.org/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Moteur V8 Javascript: </a:t>
            </a:r>
            <a:r>
              <a:rPr lang="fr-FR" dirty="0">
                <a:hlinkClick r:id="rId2"/>
              </a:rPr>
              <a:t>https://v8.dev/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 : </a:t>
            </a:r>
            <a:r>
              <a:rPr lang="en-US" dirty="0">
                <a:hlinkClick r:id="rId3"/>
              </a:rPr>
              <a:t>http://expressjs.com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4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41D-BD1F-48C5-9948-E5D489A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5192"/>
            <a:ext cx="7772400" cy="1470025"/>
          </a:xfrm>
        </p:spPr>
        <p:txBody>
          <a:bodyPr/>
          <a:lstStyle/>
          <a:p>
            <a:r>
              <a:rPr lang="fr-FR" dirty="0"/>
              <a:t>Questions/Sujets à enrichir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8815-3A65-4AC2-8842-E293515C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85216"/>
            <a:ext cx="7772399" cy="3915167"/>
          </a:xfrm>
        </p:spPr>
        <p:txBody>
          <a:bodyPr/>
          <a:lstStyle/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I/O Node.js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Moteur JS Edge, Firefox ? </a:t>
            </a:r>
            <a:br>
              <a:rPr lang="fr-FR" sz="1400" dirty="0"/>
            </a:br>
            <a:r>
              <a:rPr lang="fr-FR" sz="1400" dirty="0"/>
              <a:t>Firefox: 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GECKO engine </a:t>
            </a:r>
            <a:r>
              <a:rPr lang="fr-FR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written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in C++</a:t>
            </a:r>
            <a:br>
              <a:rPr lang="fr-FR" sz="1400" dirty="0"/>
            </a:br>
            <a:r>
              <a:rPr lang="fr-FR" sz="1400" dirty="0"/>
              <a:t>Edge: 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Originally built with Microsoft's own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EdgeHTML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Chakra engines, Edge is currently being rebuilt as a Chromium-based browser,[10][11] using the Blink and V8 engines, based upon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WebKit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As part of this big change, Microsoft intends to add support for Windows 7, 8, 8.1, and macOS.[12]</a:t>
            </a:r>
            <a:endParaRPr lang="fr-F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fr-FR" sz="1400" dirty="0" err="1"/>
              <a:t>Sleep</a:t>
            </a:r>
            <a:r>
              <a:rPr lang="fr-FR" sz="1400" dirty="0"/>
              <a:t> Node.js ?</a:t>
            </a:r>
          </a:p>
          <a:p>
            <a:pPr marL="25400" indent="0"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407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41D-BD1F-48C5-9948-E5D489A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5192"/>
            <a:ext cx="7772400" cy="1470025"/>
          </a:xfrm>
        </p:spPr>
        <p:txBody>
          <a:bodyPr/>
          <a:lstStyle/>
          <a:p>
            <a:r>
              <a:rPr lang="fr-FR" dirty="0"/>
              <a:t>Résumé du cours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8815-3A65-4AC2-8842-E293515C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80080"/>
            <a:ext cx="7772399" cy="4281047"/>
          </a:xfrm>
        </p:spPr>
        <p:txBody>
          <a:bodyPr/>
          <a:lstStyle/>
          <a:p>
            <a:pPr marL="311150" indent="-285750" algn="l">
              <a:buFontTx/>
              <a:buChar char="-"/>
            </a:pPr>
            <a:r>
              <a:rPr lang="en-US" sz="1400" dirty="0" err="1"/>
              <a:t>Utilisation</a:t>
            </a:r>
            <a:r>
              <a:rPr lang="en-US" sz="1400" dirty="0"/>
              <a:t> de </a:t>
            </a:r>
            <a:r>
              <a:rPr lang="en-US" sz="1400" dirty="0" err="1"/>
              <a:t>l’API</a:t>
            </a:r>
            <a:r>
              <a:rPr lang="en-US" sz="1400" dirty="0"/>
              <a:t> </a:t>
            </a:r>
            <a:r>
              <a:rPr lang="en-US" sz="1400" dirty="0" err="1"/>
              <a:t>mapbox</a:t>
            </a:r>
            <a:r>
              <a:rPr lang="en-US" sz="1400" dirty="0"/>
              <a:t>: </a:t>
            </a:r>
            <a:r>
              <a:rPr lang="en-US" sz="1400" dirty="0" err="1"/>
              <a:t>récupération</a:t>
            </a:r>
            <a:r>
              <a:rPr lang="en-US" sz="1400" dirty="0"/>
              <a:t> de la longitude et latitude avec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adresse</a:t>
            </a:r>
            <a:endParaRPr lang="en-US" sz="1400" dirty="0"/>
          </a:p>
          <a:p>
            <a:pPr marL="311150" indent="-285750" algn="l">
              <a:buFontTx/>
              <a:buChar char="-"/>
            </a:pPr>
            <a:r>
              <a:rPr lang="en-US" sz="1400" dirty="0" err="1"/>
              <a:t>Combinaison</a:t>
            </a:r>
            <a:r>
              <a:rPr lang="en-US" sz="1400" dirty="0"/>
              <a:t> des </a:t>
            </a:r>
            <a:r>
              <a:rPr lang="en-US" sz="1400" dirty="0" err="1"/>
              <a:t>fonctions</a:t>
            </a:r>
            <a:r>
              <a:rPr lang="en-US" sz="1400" dirty="0"/>
              <a:t> </a:t>
            </a:r>
            <a:r>
              <a:rPr lang="en-US" sz="1400" dirty="0" err="1"/>
              <a:t>getCoordinates</a:t>
            </a:r>
            <a:r>
              <a:rPr lang="en-US" sz="1400" dirty="0"/>
              <a:t> et </a:t>
            </a:r>
            <a:r>
              <a:rPr lang="en-US" sz="1400" dirty="0" err="1"/>
              <a:t>getGeocode</a:t>
            </a: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fr-FR" sz="14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11150" indent="-285750" algn="l">
              <a:buFontTx/>
              <a:buChar char="-"/>
            </a:pPr>
            <a:endParaRPr lang="en-US" sz="14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25400" indent="0" algn="l"/>
            <a:endParaRPr lang="fr-FR" sz="1400" dirty="0"/>
          </a:p>
          <a:p>
            <a:pPr marL="25400" indent="0"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160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41D-BD1F-48C5-9948-E5D489A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5192"/>
            <a:ext cx="7772400" cy="1470025"/>
          </a:xfrm>
        </p:spPr>
        <p:txBody>
          <a:bodyPr/>
          <a:lstStyle/>
          <a:p>
            <a:r>
              <a:rPr lang="fr-FR" dirty="0"/>
              <a:t>Résumé du cours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8815-3A65-4AC2-8842-E293515C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85216"/>
            <a:ext cx="7772399" cy="3915167"/>
          </a:xfrm>
        </p:spPr>
        <p:txBody>
          <a:bodyPr/>
          <a:lstStyle/>
          <a:p>
            <a:pPr marL="311150" indent="-285750" algn="l">
              <a:buFontTx/>
              <a:buChar char="-"/>
            </a:pPr>
            <a:r>
              <a:rPr lang="en-US" sz="1400" dirty="0"/>
              <a:t>Correction de </a:t>
            </a:r>
            <a:r>
              <a:rPr lang="en-US" sz="1400" dirty="0" err="1"/>
              <a:t>l’exercice</a:t>
            </a:r>
            <a:r>
              <a:rPr lang="en-US" sz="1400" dirty="0"/>
              <a:t> sur les notes</a:t>
            </a:r>
          </a:p>
          <a:p>
            <a:pPr marL="311150" indent="-285750" algn="l">
              <a:buFontTx/>
              <a:buChar char="-"/>
            </a:pPr>
            <a:r>
              <a:rPr lang="en-US" sz="1400" dirty="0"/>
              <a:t>Correction de </a:t>
            </a:r>
            <a:r>
              <a:rPr lang="en-US" sz="1400" dirty="0" err="1"/>
              <a:t>l’exercice</a:t>
            </a:r>
            <a:r>
              <a:rPr lang="en-US" sz="1400" dirty="0"/>
              <a:t> sur les </a:t>
            </a:r>
            <a:r>
              <a:rPr lang="en-US" sz="1400" dirty="0" err="1"/>
              <a:t>méthodes</a:t>
            </a:r>
            <a:r>
              <a:rPr lang="en-US" sz="1400" dirty="0"/>
              <a:t> (function au sein d’un </a:t>
            </a:r>
            <a:r>
              <a:rPr lang="en-US" sz="1400" dirty="0" err="1"/>
              <a:t>objet</a:t>
            </a:r>
            <a:r>
              <a:rPr lang="en-US" sz="1400" dirty="0"/>
              <a:t>) avec la </a:t>
            </a:r>
            <a:r>
              <a:rPr lang="en-US" sz="1400" dirty="0" err="1"/>
              <a:t>forme</a:t>
            </a:r>
            <a:r>
              <a:rPr lang="en-US" sz="1400" dirty="0"/>
              <a:t> arrow et </a:t>
            </a:r>
            <a:r>
              <a:rPr lang="en-US" sz="1400" dirty="0" err="1"/>
              <a:t>utilisation</a:t>
            </a:r>
            <a:r>
              <a:rPr lang="en-US" sz="1400" dirty="0"/>
              <a:t> de filter</a:t>
            </a:r>
          </a:p>
          <a:p>
            <a:pPr marL="311150" indent="-285750" algn="l">
              <a:buFontTx/>
              <a:buChar char="-"/>
            </a:pPr>
            <a:r>
              <a:rPr lang="en-US" sz="1400" dirty="0"/>
              <a:t>Code </a:t>
            </a:r>
            <a:r>
              <a:rPr lang="en-US" sz="1400" dirty="0" err="1"/>
              <a:t>synchrone</a:t>
            </a:r>
            <a:r>
              <a:rPr lang="en-US" sz="1400" dirty="0"/>
              <a:t>: execution </a:t>
            </a:r>
            <a:r>
              <a:rPr lang="en-US" sz="1400" dirty="0" err="1"/>
              <a:t>ligne</a:t>
            </a:r>
            <a:r>
              <a:rPr lang="en-US" sz="1400" dirty="0"/>
              <a:t> par </a:t>
            </a:r>
            <a:r>
              <a:rPr lang="en-US" sz="1400" dirty="0" err="1"/>
              <a:t>ligne</a:t>
            </a:r>
            <a:r>
              <a:rPr lang="en-US" sz="1400" dirty="0"/>
              <a:t> du code</a:t>
            </a:r>
          </a:p>
          <a:p>
            <a:pPr marL="311150" indent="-285750" algn="l">
              <a:buFontTx/>
              <a:buChar char="-"/>
            </a:pPr>
            <a:r>
              <a:rPr lang="en-US" sz="1400" dirty="0"/>
              <a:t>Code </a:t>
            </a:r>
            <a:r>
              <a:rPr lang="en-US" sz="1400" dirty="0" err="1"/>
              <a:t>asynchrone</a:t>
            </a:r>
            <a:r>
              <a:rPr lang="en-US" sz="1400" dirty="0"/>
              <a:t>: execution avec callback </a:t>
            </a:r>
            <a:r>
              <a:rPr lang="en-US" sz="1400" dirty="0" err="1"/>
              <a:t>asynchrone</a:t>
            </a:r>
            <a:r>
              <a:rPr lang="en-US" sz="1400" dirty="0"/>
              <a:t> (event loop and callback Queue). </a:t>
            </a:r>
            <a:r>
              <a:rPr lang="en-US" sz="1400" dirty="0" err="1"/>
              <a:t>Exemple</a:t>
            </a:r>
            <a:r>
              <a:rPr lang="en-US" sz="1400" dirty="0"/>
              <a:t> avec </a:t>
            </a:r>
            <a:r>
              <a:rPr lang="en-US" sz="1400" dirty="0" err="1"/>
              <a:t>SetTimeout</a:t>
            </a:r>
            <a:r>
              <a:rPr lang="en-US" sz="1400" dirty="0"/>
              <a:t> et </a:t>
            </a:r>
            <a:r>
              <a:rPr lang="en-US" sz="1400" dirty="0" err="1"/>
              <a:t>SetInterval</a:t>
            </a:r>
            <a:r>
              <a:rPr lang="en-US" sz="1400" dirty="0"/>
              <a:t>.</a:t>
            </a:r>
          </a:p>
          <a:p>
            <a:pPr marL="311150" indent="-285750" algn="l">
              <a:buFontTx/>
              <a:buChar char="-"/>
            </a:pPr>
            <a:r>
              <a:rPr lang="en-US" sz="1400" dirty="0" err="1"/>
              <a:t>Utilisation</a:t>
            </a:r>
            <a:r>
              <a:rPr lang="en-US" sz="1400" dirty="0"/>
              <a:t> de la </a:t>
            </a:r>
            <a:r>
              <a:rPr lang="en-US" sz="1400" dirty="0" err="1"/>
              <a:t>librairie</a:t>
            </a:r>
            <a:r>
              <a:rPr lang="en-US" sz="1400" dirty="0"/>
              <a:t> request pour </a:t>
            </a:r>
            <a:r>
              <a:rPr lang="en-US" sz="1400" dirty="0" err="1"/>
              <a:t>envoyer</a:t>
            </a:r>
            <a:r>
              <a:rPr lang="en-US" sz="1400" dirty="0"/>
              <a:t> des </a:t>
            </a:r>
            <a:r>
              <a:rPr lang="en-US" sz="1400" dirty="0" err="1"/>
              <a:t>requêtes</a:t>
            </a:r>
            <a:r>
              <a:rPr lang="en-US" sz="1400" dirty="0"/>
              <a:t> GET sur des API. </a:t>
            </a:r>
            <a:r>
              <a:rPr lang="en-US" sz="1400" dirty="0" err="1"/>
              <a:t>Paramètre</a:t>
            </a:r>
            <a:r>
              <a:rPr lang="en-US" sz="1400" dirty="0"/>
              <a:t> json true</a:t>
            </a:r>
          </a:p>
          <a:p>
            <a:pPr marL="311150" indent="-285750" algn="l">
              <a:buFontTx/>
              <a:buChar char="-"/>
            </a:pPr>
            <a:r>
              <a:rPr lang="en-US" sz="1400" dirty="0" err="1"/>
              <a:t>Utilisation</a:t>
            </a:r>
            <a:r>
              <a:rPr lang="en-US" sz="1400" dirty="0"/>
              <a:t> de </a:t>
            </a:r>
            <a:r>
              <a:rPr lang="en-US" sz="1400" dirty="0" err="1"/>
              <a:t>l’API</a:t>
            </a:r>
            <a:r>
              <a:rPr lang="en-US" sz="1400" dirty="0"/>
              <a:t> darksky.net (currently.</a:t>
            </a:r>
            <a:r>
              <a:rPr lang="fr-FR" sz="1400" dirty="0" err="1"/>
              <a:t>temperature</a:t>
            </a:r>
            <a:r>
              <a:rPr lang="fr-FR" sz="1400" dirty="0"/>
              <a:t>, </a:t>
            </a:r>
            <a:r>
              <a:rPr lang="fr-FR" sz="1400" dirty="0" err="1"/>
              <a:t>currently.precipProbability</a:t>
            </a:r>
            <a:r>
              <a:rPr lang="fr-FR" sz="1400" dirty="0"/>
              <a:t>) et options </a:t>
            </a:r>
            <a:r>
              <a:rPr lang="fr-FR" sz="1400" dirty="0" err="1"/>
              <a:t>celsius</a:t>
            </a:r>
            <a:r>
              <a:rPr lang="fr-FR" sz="1400" dirty="0"/>
              <a:t> et </a:t>
            </a:r>
            <a:r>
              <a:rPr lang="fr-FR" sz="1400" dirty="0" err="1"/>
              <a:t>francais</a:t>
            </a:r>
            <a:r>
              <a:rPr lang="fr-FR" sz="1400" dirty="0"/>
              <a:t>.</a:t>
            </a:r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en-US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311150" indent="-285750" algn="l">
              <a:buFontTx/>
              <a:buChar char="-"/>
            </a:pPr>
            <a:endParaRPr lang="fr-FR" sz="1400" dirty="0"/>
          </a:p>
          <a:p>
            <a:pPr marL="25400" indent="0" algn="l"/>
            <a:endParaRPr lang="fr-FR" sz="1400" dirty="0"/>
          </a:p>
          <a:p>
            <a:pPr marL="25400" indent="0"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01556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13430</TotalTime>
  <Words>1925</Words>
  <Application>Microsoft Office PowerPoint</Application>
  <PresentationFormat>On-screen Show (4:3)</PresentationFormat>
  <Paragraphs>366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Thème Office</vt:lpstr>
      <vt:lpstr>PowerPoint Presentation</vt:lpstr>
      <vt:lpstr>PowerPoint Presentation</vt:lpstr>
      <vt:lpstr>Programme du cours Node.js</vt:lpstr>
      <vt:lpstr>Cours 5</vt:lpstr>
      <vt:lpstr>Plan du module Node.js</vt:lpstr>
      <vt:lpstr>Environnement de travail</vt:lpstr>
      <vt:lpstr>Questions/Sujets à enrichir</vt:lpstr>
      <vt:lpstr>Résumé du cours 4</vt:lpstr>
      <vt:lpstr>Résumé du cours 3</vt:lpstr>
      <vt:lpstr>Résumé du cours 2</vt:lpstr>
      <vt:lpstr>Résumé du cours 1</vt:lpstr>
      <vt:lpstr>PowerPoint Presentation</vt:lpstr>
      <vt:lpstr>PowerPoint Presentation</vt:lpstr>
      <vt:lpstr>PowerPoint Presentation</vt:lpstr>
      <vt:lpstr>Express Framework http://expressjs.com</vt:lpstr>
      <vt:lpstr>Express Guides</vt:lpstr>
      <vt:lpstr>Création première routes</vt:lpstr>
      <vt:lpstr>Express - retour JSON</vt:lpstr>
      <vt:lpstr>PowerPoint Presentation</vt:lpstr>
      <vt:lpstr>Serve static files  (Servir les fichiers statiques)</vt:lpstr>
      <vt:lpstr>PowerPoint Presentation</vt:lpstr>
      <vt:lpstr>Serve CSS and JS files</vt:lpstr>
      <vt:lpstr>PowerPoint Presentation</vt:lpstr>
      <vt:lpstr>Templates in Node.js with hbs (Handlebars for Node.js)</vt:lpstr>
      <vt:lpstr>Utilisation des templates</vt:lpstr>
      <vt:lpstr>Créer des blocs de templates partials</vt:lpstr>
      <vt:lpstr>Etendre un template</vt:lpstr>
      <vt:lpstr>Afficher les données provenant d’objets ou d’Array</vt:lpstr>
      <vt:lpstr>PowerPoint Presentation</vt:lpstr>
      <vt:lpstr>Solution pour prise en compte changement dans les templates</vt:lpstr>
      <vt:lpstr>PowerPoint Presentation</vt:lpstr>
      <vt:lpstr>Gérer les erreurs 404</vt:lpstr>
      <vt:lpstr>PowerPoint Presentation</vt:lpstr>
      <vt:lpstr>PowerPoint Presentation</vt:lpstr>
      <vt:lpstr>PowerPoint Presentation</vt:lpstr>
      <vt:lpstr>A voir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Cohen</dc:creator>
  <cp:lastModifiedBy>Charles Cohen</cp:lastModifiedBy>
  <cp:revision>443</cp:revision>
  <dcterms:modified xsi:type="dcterms:W3CDTF">2019-06-17T15:36:30Z</dcterms:modified>
</cp:coreProperties>
</file>