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5"/>
  </p:notesMasterIdLst>
  <p:sldIdLst>
    <p:sldId id="256" r:id="rId2"/>
    <p:sldId id="261" r:id="rId3"/>
    <p:sldId id="263" r:id="rId4"/>
    <p:sldId id="264" r:id="rId5"/>
    <p:sldId id="258" r:id="rId6"/>
    <p:sldId id="257" r:id="rId7"/>
    <p:sldId id="259" r:id="rId8"/>
    <p:sldId id="266" r:id="rId9"/>
    <p:sldId id="267" r:id="rId10"/>
    <p:sldId id="268" r:id="rId11"/>
    <p:sldId id="269" r:id="rId12"/>
    <p:sldId id="270" r:id="rId13"/>
    <p:sldId id="271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Cousine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916C9A-E81B-132E-F982-23CE3C2CF077}" v="75" dt="2022-01-26T12:09:29.964"/>
  </p1510:revLst>
</p1510:revInfo>
</file>

<file path=ppt/tableStyles.xml><?xml version="1.0" encoding="utf-8"?>
<a:tblStyleLst xmlns:a="http://schemas.openxmlformats.org/drawingml/2006/main" def="{FC55EEA4-988B-492D-99E5-9B07CBB69424}">
  <a:tblStyle styleId="{FC55EEA4-988B-492D-99E5-9B07CBB694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216E642-95D0-4B56-8B43-F84085D1147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4660"/>
  </p:normalViewPr>
  <p:slideViewPr>
    <p:cSldViewPr snapToGrid="0">
      <p:cViewPr varScale="1">
        <p:scale>
          <a:sx n="90" d="100"/>
          <a:sy n="90" d="100"/>
        </p:scale>
        <p:origin x="6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án Aurelio Márquez Morales" userId="S::ivanaurelio.s258702@cesurformacion.com::5b6f4333-6cef-4b64-be25-4d7145c070cf" providerId="AD" clId="Web-{EB916C9A-E81B-132E-F982-23CE3C2CF077}"/>
    <pc:docChg chg="delSld modSld sldOrd">
      <pc:chgData name="Iván Aurelio Márquez Morales" userId="S::ivanaurelio.s258702@cesurformacion.com::5b6f4333-6cef-4b64-be25-4d7145c070cf" providerId="AD" clId="Web-{EB916C9A-E81B-132E-F982-23CE3C2CF077}" dt="2022-01-26T12:09:29.964" v="71" actId="20577"/>
      <pc:docMkLst>
        <pc:docMk/>
      </pc:docMkLst>
      <pc:sldChg chg="modSp">
        <pc:chgData name="Iván Aurelio Márquez Morales" userId="S::ivanaurelio.s258702@cesurformacion.com::5b6f4333-6cef-4b64-be25-4d7145c070cf" providerId="AD" clId="Web-{EB916C9A-E81B-132E-F982-23CE3C2CF077}" dt="2022-01-26T12:02:52.752" v="11" actId="1076"/>
        <pc:sldMkLst>
          <pc:docMk/>
          <pc:sldMk cId="0" sldId="256"/>
        </pc:sldMkLst>
        <pc:spChg chg="mod">
          <ac:chgData name="Iván Aurelio Márquez Morales" userId="S::ivanaurelio.s258702@cesurformacion.com::5b6f4333-6cef-4b64-be25-4d7145c070cf" providerId="AD" clId="Web-{EB916C9A-E81B-132E-F982-23CE3C2CF077}" dt="2022-01-26T12:02:52.752" v="11" actId="1076"/>
          <ac:spMkLst>
            <pc:docMk/>
            <pc:sldMk cId="0" sldId="256"/>
            <ac:spMk id="65" creationId="{00000000-0000-0000-0000-000000000000}"/>
          </ac:spMkLst>
        </pc:spChg>
      </pc:sldChg>
      <pc:sldChg chg="del">
        <pc:chgData name="Iván Aurelio Márquez Morales" userId="S::ivanaurelio.s258702@cesurformacion.com::5b6f4333-6cef-4b64-be25-4d7145c070cf" providerId="AD" clId="Web-{EB916C9A-E81B-132E-F982-23CE3C2CF077}" dt="2022-01-26T12:03:02.174" v="12"/>
        <pc:sldMkLst>
          <pc:docMk/>
          <pc:sldMk cId="1546714283" sldId="257"/>
        </pc:sldMkLst>
      </pc:sldChg>
      <pc:sldChg chg="modSp ord">
        <pc:chgData name="Iván Aurelio Márquez Morales" userId="S::ivanaurelio.s258702@cesurformacion.com::5b6f4333-6cef-4b64-be25-4d7145c070cf" providerId="AD" clId="Web-{EB916C9A-E81B-132E-F982-23CE3C2CF077}" dt="2022-01-26T12:07:35.493" v="49" actId="20577"/>
        <pc:sldMkLst>
          <pc:docMk/>
          <pc:sldMk cId="0" sldId="261"/>
        </pc:sldMkLst>
        <pc:spChg chg="mod">
          <ac:chgData name="Iván Aurelio Márquez Morales" userId="S::ivanaurelio.s258702@cesurformacion.com::5b6f4333-6cef-4b64-be25-4d7145c070cf" providerId="AD" clId="Web-{EB916C9A-E81B-132E-F982-23CE3C2CF077}" dt="2022-01-26T12:07:35.493" v="49" actId="20577"/>
          <ac:spMkLst>
            <pc:docMk/>
            <pc:sldMk cId="0" sldId="261"/>
            <ac:spMk id="109" creationId="{00000000-0000-0000-0000-000000000000}"/>
          </ac:spMkLst>
        </pc:spChg>
        <pc:spChg chg="mod">
          <ac:chgData name="Iván Aurelio Márquez Morales" userId="S::ivanaurelio.s258702@cesurformacion.com::5b6f4333-6cef-4b64-be25-4d7145c070cf" providerId="AD" clId="Web-{EB916C9A-E81B-132E-F982-23CE3C2CF077}" dt="2022-01-26T12:07:26.055" v="48" actId="20577"/>
          <ac:spMkLst>
            <pc:docMk/>
            <pc:sldMk cId="0" sldId="261"/>
            <ac:spMk id="110" creationId="{00000000-0000-0000-0000-000000000000}"/>
          </ac:spMkLst>
        </pc:spChg>
      </pc:sldChg>
      <pc:sldChg chg="modSp">
        <pc:chgData name="Iván Aurelio Márquez Morales" userId="S::ivanaurelio.s258702@cesurformacion.com::5b6f4333-6cef-4b64-be25-4d7145c070cf" providerId="AD" clId="Web-{EB916C9A-E81B-132E-F982-23CE3C2CF077}" dt="2022-01-26T12:09:29.964" v="71" actId="20577"/>
        <pc:sldMkLst>
          <pc:docMk/>
          <pc:sldMk cId="0" sldId="263"/>
        </pc:sldMkLst>
        <pc:spChg chg="mod">
          <ac:chgData name="Iván Aurelio Márquez Morales" userId="S::ivanaurelio.s258702@cesurformacion.com::5b6f4333-6cef-4b64-be25-4d7145c070cf" providerId="AD" clId="Web-{EB916C9A-E81B-132E-F982-23CE3C2CF077}" dt="2022-01-26T12:09:29.964" v="71" actId="20577"/>
          <ac:spMkLst>
            <pc:docMk/>
            <pc:sldMk cId="0" sldId="263"/>
            <ac:spMk id="134" creationId="{00000000-0000-0000-0000-000000000000}"/>
          </ac:spMkLst>
        </pc:spChg>
        <pc:spChg chg="mod">
          <ac:chgData name="Iván Aurelio Márquez Morales" userId="S::ivanaurelio.s258702@cesurformacion.com::5b6f4333-6cef-4b64-be25-4d7145c070cf" providerId="AD" clId="Web-{EB916C9A-E81B-132E-F982-23CE3C2CF077}" dt="2022-01-26T12:08:15.837" v="55" actId="20577"/>
          <ac:spMkLst>
            <pc:docMk/>
            <pc:sldMk cId="0" sldId="263"/>
            <ac:spMk id="135" creationId="{00000000-0000-0000-0000-000000000000}"/>
          </ac:spMkLst>
        </pc:spChg>
        <pc:spChg chg="mod">
          <ac:chgData name="Iván Aurelio Márquez Morales" userId="S::ivanaurelio.s258702@cesurformacion.com::5b6f4333-6cef-4b64-be25-4d7145c070cf" providerId="AD" clId="Web-{EB916C9A-E81B-132E-F982-23CE3C2CF077}" dt="2022-01-26T12:08:39.275" v="59" actId="20577"/>
          <ac:spMkLst>
            <pc:docMk/>
            <pc:sldMk cId="0" sldId="263"/>
            <ac:spMk id="13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6828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1812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6646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8729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1480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6728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14400" y="2980864"/>
            <a:ext cx="721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5400000">
            <a:off x="4527177" y="744699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2"/>
          <p:cNvSpPr/>
          <p:nvPr/>
        </p:nvSpPr>
        <p:spPr>
          <a:xfrm rot="10800000">
            <a:off x="660998" y="3645100"/>
            <a:ext cx="1080000" cy="9951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8296743" y="2299856"/>
            <a:ext cx="0" cy="2075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6" name="Google Shape;16;p2"/>
          <p:cNvSpPr/>
          <p:nvPr/>
        </p:nvSpPr>
        <p:spPr>
          <a:xfrm rot="-5400000">
            <a:off x="4525702" y="-1293868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17" name="Google Shape;17;p2"/>
          <p:cNvSpPr/>
          <p:nvPr/>
        </p:nvSpPr>
        <p:spPr>
          <a:xfrm>
            <a:off x="7216304" y="1888685"/>
            <a:ext cx="1395000" cy="12855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420778" y="1239803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731381" y="1239803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03/02/2022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67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16" y="0"/>
            <a:ext cx="914176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91700" y="96300"/>
            <a:ext cx="8966100" cy="49452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57200" y="1125000"/>
            <a:ext cx="8229600" cy="3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>
            <a:off x="968315" y="2775987"/>
            <a:ext cx="7212600" cy="10088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¿QUÉ ES XML?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343225" y="210033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¿Para qué se usa?</a:t>
            </a:r>
            <a:endParaRPr sz="32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343225" y="969016"/>
            <a:ext cx="8641032" cy="3964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s-E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El alimentador RSS facilita la gestión y publicación de información y noticia en sitios y blogs. RSS es una forma estandarizada de distribución de la información de las páginas web a los lectores de las páginas. Esta información se distribuye a través de las fuentes RSS o Canales RSS. Gracias al RSS, los lectores pasan a tener una herramienta útil para mantenerse informado sobre las noticias y webs que le resultan de interés, conservando y almacenando toda la información en un solo lugar que se actualiza de manera automática.</a:t>
            </a:r>
            <a:endParaRPr lang="en"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8467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215585" y="146764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Beneficios</a:t>
            </a:r>
            <a:endParaRPr sz="32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-298757" y="475735"/>
            <a:ext cx="9052464" cy="3964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br>
              <a:rPr lang="es-E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s-E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 Las páginas web y blogs distribuyen a través de los canales RSS las últimas actualizaciones de aquellos sitios son interés. A</a:t>
            </a:r>
            <a:r>
              <a:rPr lang="es-E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través de RSS podrás enterarte de las últimas noticias.</a:t>
            </a:r>
          </a:p>
          <a:p>
            <a:pPr algn="just"/>
            <a:br>
              <a:rPr lang="es-E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s-E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 La decisión está del lado del usuario ya que él es quien elige a qué páginas web suscribirse y cuando darse de baja de estas páginas web; El RSS supone un importante ahorro en el tiempo de navegación y búsqueda de información.</a:t>
            </a:r>
          </a:p>
          <a:p>
            <a:pPr marL="76200" indent="0" algn="just">
              <a:buNone/>
            </a:pPr>
            <a:endParaRPr lang="es-ES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s-E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 El RSS está libre de </a:t>
            </a:r>
            <a:r>
              <a:rPr lang="es-ES" sz="16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SPAM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porque no hay que dar la dirección de correo electrónico. Esto no ocurre con suscripciones por correo electrónico, en las que además de recibir noticias, es habitual recibir también </a:t>
            </a:r>
            <a:r>
              <a:rPr lang="es-ES" sz="16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SPAM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  <a:br>
              <a:rPr lang="es-E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br>
              <a:rPr lang="es-E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s-E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 La cancelación de la suscripción a la página web será rápida y sencilla. </a:t>
            </a:r>
            <a:br>
              <a:rPr lang="es-E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br>
              <a:rPr lang="es-E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s-E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 Recibir las fuentes o Canales RSS de tus páginas web favoritas es totalmente gratuito. Tanto los contenidos como la mayoría de los programas (lectores RSS) que permiten leer las noticias RSS son gratuitos.</a:t>
            </a: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365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293557" y="268186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Beneficios</a:t>
            </a:r>
            <a:endParaRPr sz="32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-181621" y="823066"/>
            <a:ext cx="9052464" cy="3964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br>
              <a:rPr lang="es-E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s-E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 Las páginas web y blogs distribuyen a través de los canales RSS las últimas actualizaciones de aquellos sitios son interés. A</a:t>
            </a:r>
            <a:r>
              <a:rPr lang="es-E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E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través de RSS podrás enterarte de las últimas noticias.</a:t>
            </a:r>
          </a:p>
          <a:p>
            <a:pPr algn="just"/>
            <a:br>
              <a:rPr lang="es-E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s-E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 La decisión está del lado del usuario ya que él es quien elige a qué páginas web suscribirse y cuando darse de baja de estas páginas web; El RSS supone un importante ahorro en el tiempo de navegación y búsqueda de información.</a:t>
            </a:r>
          </a:p>
          <a:p>
            <a:pPr marL="76200" indent="0" algn="just">
              <a:buNone/>
            </a:pPr>
            <a:endParaRPr lang="es-E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s-E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 El RSS está libre de </a:t>
            </a:r>
            <a:r>
              <a:rPr lang="es-ES" sz="14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SPAM</a:t>
            </a:r>
            <a:r>
              <a:rPr lang="es-E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porque no hay que dar la dirección de correo electrónico. Esto no ocurre con suscripciones por correo electrónico, en las que además de recibir noticias, es habitual recibir también </a:t>
            </a:r>
            <a:r>
              <a:rPr lang="es-ES" sz="14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SPAM</a:t>
            </a:r>
            <a:r>
              <a:rPr lang="es-E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  <a:br>
              <a:rPr lang="es-E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br>
              <a:rPr lang="es-E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s-E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 La cancelación de la suscripción a la página web será rápida y sencilla. </a:t>
            </a:r>
            <a:br>
              <a:rPr lang="es-E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br>
              <a:rPr lang="es-E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s-E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 Recibir las fuentes o Canales RSS de tus páginas web favoritas es totalmente gratuito. Tanto los contenidos como la mayoría de los programas (lectores RSS) que permiten leer las noticias RSS son gratuitos.</a:t>
            </a: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37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222673" y="587163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Última versión de RSS</a:t>
            </a:r>
            <a:endParaRPr sz="32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-68207" y="1943029"/>
            <a:ext cx="9052464" cy="3964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s-E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El sistema </a:t>
            </a:r>
            <a:r>
              <a:rPr lang="es-ES" sz="1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RSS</a:t>
            </a:r>
            <a:r>
              <a:rPr lang="es-E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está actualmente en la </a:t>
            </a:r>
            <a:r>
              <a:rPr lang="es-ES" sz="1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versión</a:t>
            </a:r>
            <a:r>
              <a:rPr lang="es-E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2.0, y el acrónimo es una abreviatura del término </a:t>
            </a:r>
            <a:r>
              <a:rPr lang="es-ES" sz="16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Really</a:t>
            </a:r>
            <a:r>
              <a:rPr lang="es-E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Simple </a:t>
            </a:r>
            <a:r>
              <a:rPr lang="es-ES" sz="16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Syndication</a:t>
            </a:r>
            <a:r>
              <a:rPr lang="es-E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(algo como "distribución muy simple"). Sus </a:t>
            </a:r>
            <a:r>
              <a:rPr lang="es-ES" sz="1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versiones</a:t>
            </a:r>
            <a:r>
              <a:rPr lang="es-E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anteriores se llamaban </a:t>
            </a:r>
            <a:r>
              <a:rPr lang="es-ES" sz="16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Rich</a:t>
            </a:r>
            <a:r>
              <a:rPr lang="es-E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Site </a:t>
            </a:r>
            <a:r>
              <a:rPr lang="es-ES" sz="16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Summary</a:t>
            </a:r>
            <a:r>
              <a:rPr lang="es-E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s-ES" sz="1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RSS</a:t>
            </a:r>
            <a:r>
              <a:rPr lang="es-E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0.91) y RDF Site </a:t>
            </a:r>
            <a:r>
              <a:rPr lang="es-ES" sz="16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Summary</a:t>
            </a:r>
            <a:r>
              <a:rPr lang="es-E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s-ES" sz="1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RSS</a:t>
            </a:r>
            <a:r>
              <a:rPr lang="es-E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0.9 y 1.0).</a:t>
            </a:r>
            <a:endParaRPr lang="es-ES" sz="16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421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XML</a:t>
            </a:r>
            <a:endParaRPr sz="32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" dirty="0"/>
              <a:t>Es </a:t>
            </a:r>
            <a:r>
              <a:rPr lang="en" dirty="0" err="1"/>
              <a:t>el</a:t>
            </a:r>
            <a:r>
              <a:rPr lang="en" dirty="0"/>
              <a:t> </a:t>
            </a:r>
            <a:r>
              <a:rPr lang="en" dirty="0" err="1"/>
              <a:t>acrónimo</a:t>
            </a:r>
            <a:r>
              <a:rPr lang="en" dirty="0"/>
              <a:t> de Extensible Markup Language, es </a:t>
            </a:r>
            <a:r>
              <a:rPr lang="en" dirty="0" err="1"/>
              <a:t>decir</a:t>
            </a:r>
            <a:r>
              <a:rPr lang="en" dirty="0"/>
              <a:t>, es </a:t>
            </a:r>
            <a:r>
              <a:rPr lang="en" b="1" dirty="0"/>
              <a:t>un </a:t>
            </a:r>
            <a:r>
              <a:rPr lang="en" b="1" dirty="0" err="1"/>
              <a:t>lenguaje</a:t>
            </a:r>
            <a:r>
              <a:rPr lang="en" b="1" dirty="0"/>
              <a:t> de </a:t>
            </a:r>
            <a:r>
              <a:rPr lang="en" b="1" dirty="0" err="1"/>
              <a:t>marcado</a:t>
            </a:r>
            <a:r>
              <a:rPr lang="en" b="1" dirty="0"/>
              <a:t> que define un conjunto de </a:t>
            </a:r>
            <a:r>
              <a:rPr lang="en" b="1" dirty="0" err="1"/>
              <a:t>reglas</a:t>
            </a:r>
            <a:r>
              <a:rPr lang="en" b="1" dirty="0"/>
              <a:t> para la </a:t>
            </a:r>
            <a:r>
              <a:rPr lang="en" b="1" dirty="0" err="1"/>
              <a:t>codificación</a:t>
            </a:r>
            <a:r>
              <a:rPr lang="en" b="1" dirty="0"/>
              <a:t> de </a:t>
            </a:r>
            <a:r>
              <a:rPr lang="en" b="1" dirty="0" err="1"/>
              <a:t>documentos</a:t>
            </a:r>
            <a:r>
              <a:rPr lang="en" dirty="0"/>
              <a:t>. </a:t>
            </a:r>
            <a:endParaRPr lang="en"/>
          </a:p>
          <a:p>
            <a:pPr marL="76200" indent="0">
              <a:buNone/>
            </a:pPr>
            <a:r>
              <a:rPr lang="en" dirty="0"/>
              <a:t>Se centra </a:t>
            </a:r>
            <a:r>
              <a:rPr lang="en" dirty="0" err="1"/>
              <a:t>en</a:t>
            </a:r>
            <a:r>
              <a:rPr lang="en" dirty="0"/>
              <a:t> la </a:t>
            </a:r>
            <a:r>
              <a:rPr lang="en" dirty="0" err="1"/>
              <a:t>simplicidad</a:t>
            </a:r>
            <a:r>
              <a:rPr lang="en" dirty="0"/>
              <a:t>, la </a:t>
            </a:r>
            <a:r>
              <a:rPr lang="en" dirty="0" err="1"/>
              <a:t>generalidad</a:t>
            </a:r>
            <a:r>
              <a:rPr lang="en" dirty="0"/>
              <a:t> y la </a:t>
            </a:r>
            <a:r>
              <a:rPr lang="en" dirty="0" err="1"/>
              <a:t>facilidad</a:t>
            </a:r>
            <a:r>
              <a:rPr lang="en" dirty="0"/>
              <a:t> de </a:t>
            </a:r>
            <a:r>
              <a:rPr lang="en" dirty="0" err="1"/>
              <a:t>uso</a:t>
            </a:r>
            <a:r>
              <a:rPr lang="en" dirty="0"/>
              <a:t> y, por lo tanto, se </a:t>
            </a:r>
            <a:r>
              <a:rPr lang="en" dirty="0" err="1"/>
              <a:t>utiliza</a:t>
            </a:r>
            <a:r>
              <a:rPr lang="en" dirty="0"/>
              <a:t> para </a:t>
            </a:r>
            <a:r>
              <a:rPr lang="en" dirty="0" err="1"/>
              <a:t>varios</a:t>
            </a:r>
            <a:r>
              <a:rPr lang="en" dirty="0"/>
              <a:t> </a:t>
            </a:r>
            <a:r>
              <a:rPr lang="en" dirty="0" err="1"/>
              <a:t>servicios</a:t>
            </a:r>
            <a:r>
              <a:rPr lang="en" dirty="0"/>
              <a:t> web.</a:t>
            </a: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Diferencias</a:t>
            </a:r>
            <a:r>
              <a:rPr lang="en" dirty="0"/>
              <a:t> entre XML y HTML</a:t>
            </a:r>
            <a:endParaRPr dirty="0"/>
          </a:p>
        </p:txBody>
      </p:sp>
      <p:sp>
        <p:nvSpPr>
          <p:cNvPr id="134" name="Google Shape;134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XML</a:t>
            </a:r>
          </a:p>
          <a:p>
            <a:pPr marL="171450" indent="-171450"/>
            <a:r>
              <a:rPr lang="en" sz="1000" dirty="0"/>
              <a:t>El XML es un lenguaje de marcado basado en texto que tiene una estructura de auto-descripción y puede definir efectivamente otro lenguaje de marcado. Por otro lado, el HTML es un lenguaje de mrcado predefinido y tiene una capacidad limitada</a:t>
            </a:r>
          </a:p>
          <a:p>
            <a:pPr marL="171450" indent="-171450"/>
            <a:r>
              <a:rPr lang="en" sz="1000" dirty="0"/>
              <a:t>El XML proporciona la estructura lógica del documento, mientras que la estructura del HTML está predefinida, utilizando tags heads e body;</a:t>
            </a:r>
          </a:p>
          <a:p>
            <a:pPr marL="171450" indent="-171450"/>
            <a:endParaRPr lang="en" sz="1000" dirty="0"/>
          </a:p>
          <a:p>
            <a:pPr marL="0" indent="0">
              <a:buNone/>
            </a:pPr>
            <a:endParaRPr lang="en" sz="1000" dirty="0"/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HTML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100" dirty="0"/>
              <a:t>El HTML se preocupa por formatear datos y para ello son las etiquetas que tiene el lenguaje, para formatear la información que se desea mostrar.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100" dirty="0"/>
              <a:t>El desarrollo del HTML estuvo marcado la competencia entre los distintos visores del mercado. Cada uno quería ser el mejor e inventaba etiquetas nuevas que a la larga entraban a formar parte del estándar del W3C, como la etiqueta &lt;FRAME&gt;.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100" dirty="0"/>
              <a:t>Procesar la información en HTML es inviable, por estar mezclada con los estilos y las etiquetas que formatean la información.</a:t>
            </a:r>
            <a:endParaRPr lang="en-US" sz="1100" dirty="0"/>
          </a:p>
        </p:txBody>
      </p:sp>
      <p:sp>
        <p:nvSpPr>
          <p:cNvPr id="137" name="Google Shape;137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A7E57E-DCE6-4C29-A34E-CC5D2843D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Características de XML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7E55D3-6ACE-4E67-AB17-99B2FCD8C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777" y="1239803"/>
            <a:ext cx="8229599" cy="3725700"/>
          </a:xfrm>
        </p:spPr>
        <p:txBody>
          <a:bodyPr/>
          <a:lstStyle/>
          <a:p>
            <a:r>
              <a:rPr lang="es-ES" sz="1400" dirty="0"/>
              <a:t>XML es un subconjunto de SGML que incorpora las tres características más importantes de este:</a:t>
            </a:r>
          </a:p>
          <a:p>
            <a:r>
              <a:rPr lang="es-ES" sz="1400" dirty="0"/>
              <a:t>Extensibilidad</a:t>
            </a:r>
          </a:p>
          <a:p>
            <a:r>
              <a:rPr lang="es-ES" sz="1400" dirty="0"/>
              <a:t>Estructura</a:t>
            </a:r>
          </a:p>
          <a:p>
            <a:r>
              <a:rPr lang="es-ES" sz="1400" dirty="0"/>
              <a:t>Validación</a:t>
            </a:r>
          </a:p>
          <a:p>
            <a:r>
              <a:rPr lang="es-ES" sz="1400" dirty="0"/>
              <a:t>Basado en texto.</a:t>
            </a:r>
          </a:p>
          <a:p>
            <a:r>
              <a:rPr lang="es-ES" sz="1400" dirty="0"/>
              <a:t>Orientado a los contenidos no presentación.</a:t>
            </a:r>
          </a:p>
          <a:p>
            <a:r>
              <a:rPr lang="es-ES" sz="1400" dirty="0"/>
              <a:t>Las etiquetas se definen para crear los documentos, no tienen un significado preestablecido.</a:t>
            </a:r>
          </a:p>
          <a:p>
            <a:r>
              <a:rPr lang="es-ES" sz="1400" dirty="0"/>
              <a:t>No es sustituto de HTML.</a:t>
            </a:r>
          </a:p>
          <a:p>
            <a:r>
              <a:rPr lang="es-ES" sz="1400" dirty="0"/>
              <a:t>No existe un visor genérico de XML.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E50964A-2D6B-4637-BC80-560FE47804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163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1962" y="365760"/>
            <a:ext cx="4147487" cy="1357496"/>
          </a:xfrm>
        </p:spPr>
        <p:txBody>
          <a:bodyPr spcFirstLastPara="1" vert="horz" wrap="square" lIns="68580" tIns="34290" rIns="68580" bIns="34290" rtlCol="0" anchor="b" anchorCtr="0">
            <a:normAutofit/>
          </a:bodyPr>
          <a:lstStyle/>
          <a:p>
            <a:pPr algn="r"/>
            <a:r>
              <a:rPr lang="en-US" sz="4950" b="1" u="sng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Sintaxis</a:t>
            </a:r>
            <a:r>
              <a:rPr lang="en-US" sz="495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XML</a:t>
            </a:r>
            <a:endParaRPr lang="en-US" sz="4950" b="1" u="sng" kern="1200" dirty="0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pic>
        <p:nvPicPr>
          <p:cNvPr id="4" name="Imagen 5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A2B8AF3F-E5BA-4222-8D1F-FE65083DA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50" y="1896899"/>
            <a:ext cx="3618099" cy="2480141"/>
          </a:xfrm>
          <a:prstGeom prst="rect">
            <a:avLst/>
          </a:prstGeom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AC2D8BF8-4BE7-4EB6-9040-85B8264D9558}"/>
              </a:ext>
            </a:extLst>
          </p:cNvPr>
          <p:cNvSpPr txBox="1">
            <a:spLocks/>
          </p:cNvSpPr>
          <p:nvPr/>
        </p:nvSpPr>
        <p:spPr>
          <a:xfrm>
            <a:off x="4957609" y="208580"/>
            <a:ext cx="3487832" cy="2359607"/>
          </a:xfrm>
          <a:prstGeom prst="rect">
            <a:avLst/>
          </a:prstGeom>
        </p:spPr>
        <p:txBody>
          <a:bodyPr vert="horz" lIns="68580" tIns="34290" rIns="68580" bIns="34290" rtlCol="0" anchor="t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3000" b="1" dirty="0">
                <a:ea typeface="+mn-lt"/>
                <a:cs typeface="+mn-lt"/>
              </a:rPr>
              <a:t>El documento puede tener una declaración XML:</a:t>
            </a:r>
            <a:endParaRPr lang="es-ES" sz="3000" b="1"/>
          </a:p>
          <a:p>
            <a:pPr algn="l"/>
            <a:endParaRPr lang="es-ES" sz="1500" dirty="0">
              <a:solidFill>
                <a:srgbClr val="000000"/>
              </a:solidFill>
              <a:latin typeface="Calibri"/>
              <a:cs typeface="Calibri"/>
            </a:endParaRPr>
          </a:p>
          <a:p>
            <a:pPr algn="l"/>
            <a:endParaRPr lang="es-ES" sz="1500" b="1" dirty="0">
              <a:solidFill>
                <a:srgbClr val="FF0000"/>
              </a:solidFill>
              <a:latin typeface="Consolas"/>
              <a:cs typeface="Calibri"/>
            </a:endParaRPr>
          </a:p>
          <a:p>
            <a:pPr algn="l"/>
            <a:br>
              <a:rPr lang="es-ES" sz="1500" dirty="0">
                <a:latin typeface="Consolas"/>
                <a:cs typeface="Calibri"/>
              </a:rPr>
            </a:br>
            <a:r>
              <a:rPr lang="es-ES" sz="1800" dirty="0">
                <a:latin typeface="Calibri"/>
                <a:cs typeface="Calibri"/>
              </a:rPr>
              <a:t>Donde </a:t>
            </a:r>
            <a:r>
              <a:rPr lang="es-ES" sz="1800" b="1" dirty="0">
                <a:latin typeface="Calibri"/>
                <a:cs typeface="Calibri"/>
              </a:rPr>
              <a:t>versión</a:t>
            </a:r>
            <a:r>
              <a:rPr lang="es-ES" sz="1800" dirty="0">
                <a:latin typeface="Calibri"/>
                <a:cs typeface="Calibri"/>
              </a:rPr>
              <a:t> es la versión de XML y la</a:t>
            </a:r>
            <a:r>
              <a:rPr lang="es-ES" sz="1800" b="1" dirty="0">
                <a:latin typeface="Calibri"/>
                <a:cs typeface="Calibri"/>
              </a:rPr>
              <a:t> codificación</a:t>
            </a:r>
            <a:r>
              <a:rPr lang="es-ES" sz="1800" dirty="0">
                <a:latin typeface="Calibri"/>
                <a:cs typeface="Calibri"/>
              </a:rPr>
              <a:t> especifica la codificación de caracteres usada en el documento.</a:t>
            </a:r>
            <a:endParaRPr lang="es-ES" sz="1800">
              <a:latin typeface="Calibri"/>
              <a:cs typeface="Calibri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7E82D7A-1367-448F-A55B-B455F6CE42E9}"/>
              </a:ext>
            </a:extLst>
          </p:cNvPr>
          <p:cNvSpPr txBox="1"/>
          <p:nvPr/>
        </p:nvSpPr>
        <p:spPr>
          <a:xfrm>
            <a:off x="4988499" y="2761508"/>
            <a:ext cx="3635891" cy="15927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" sz="1650" dirty="0">
                <a:latin typeface="Calibri"/>
                <a:cs typeface="Calibri"/>
              </a:rPr>
              <a:t>Un </a:t>
            </a:r>
            <a:r>
              <a:rPr lang="es" sz="1650" b="1" dirty="0">
                <a:latin typeface="Calibri"/>
                <a:cs typeface="Calibri"/>
              </a:rPr>
              <a:t>documento</a:t>
            </a:r>
            <a:r>
              <a:rPr lang="es" sz="1650" dirty="0">
                <a:latin typeface="Calibri"/>
                <a:cs typeface="Calibri"/>
              </a:rPr>
              <a:t> bien formado en XML es un documento que "se adhiere a las reglas de sintaxis especificadas por la especificación XML 1.0 en el sentido de que debe satisfacer tanto las estructuras físicas como las lógicas".</a:t>
            </a:r>
            <a:endParaRPr lang="es-ES" sz="1650" dirty="0">
              <a:latin typeface="Calibri"/>
              <a:cs typeface="Calibri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8284C4F-4937-412E-9E9D-B996FCB9A5A8}"/>
              </a:ext>
            </a:extLst>
          </p:cNvPr>
          <p:cNvSpPr txBox="1"/>
          <p:nvPr/>
        </p:nvSpPr>
        <p:spPr>
          <a:xfrm>
            <a:off x="4955241" y="1198470"/>
            <a:ext cx="3956797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050" b="1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s-ES" sz="1050" b="1" dirty="0" err="1">
                <a:solidFill>
                  <a:srgbClr val="FF0000"/>
                </a:solidFill>
                <a:latin typeface="Consolas"/>
              </a:rPr>
              <a:t>xml</a:t>
            </a:r>
            <a:r>
              <a:rPr lang="es-ES" sz="1050" b="1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s-ES" sz="1050" b="1" dirty="0" err="1">
                <a:solidFill>
                  <a:srgbClr val="FF0000"/>
                </a:solidFill>
                <a:latin typeface="Consolas"/>
              </a:rPr>
              <a:t>version</a:t>
            </a:r>
            <a:r>
              <a:rPr lang="es-ES" sz="1050" b="1" dirty="0">
                <a:solidFill>
                  <a:srgbClr val="FF0000"/>
                </a:solidFill>
                <a:latin typeface="Consolas"/>
              </a:rPr>
              <a:t>="1.0" </a:t>
            </a:r>
            <a:r>
              <a:rPr lang="es-ES" sz="1050" b="1" dirty="0" err="1">
                <a:solidFill>
                  <a:srgbClr val="FF0000"/>
                </a:solidFill>
                <a:latin typeface="Consolas"/>
              </a:rPr>
              <a:t>encoding</a:t>
            </a:r>
            <a:r>
              <a:rPr lang="es-ES" sz="1050" b="1" dirty="0">
                <a:solidFill>
                  <a:srgbClr val="FF0000"/>
                </a:solidFill>
                <a:latin typeface="Consolas"/>
              </a:rPr>
              <a:t>="UTF-8"?&gt;</a:t>
            </a:r>
            <a:endParaRPr lang="es-ES" sz="1050" dirty="0"/>
          </a:p>
        </p:txBody>
      </p:sp>
    </p:spTree>
    <p:extLst>
      <p:ext uri="{BB962C8B-B14F-4D97-AF65-F5344CB8AC3E}">
        <p14:creationId xmlns:p14="http://schemas.microsoft.com/office/powerpoint/2010/main" val="4105103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9145" y="-1043790"/>
            <a:ext cx="4147487" cy="2540623"/>
          </a:xfrm>
        </p:spPr>
        <p:txBody>
          <a:bodyPr spcFirstLastPara="1" vert="horz" wrap="square" lIns="68580" tIns="34290" rIns="68580" bIns="34290" rtlCol="0" anchor="b" anchorCtr="0">
            <a:normAutofit/>
          </a:bodyPr>
          <a:lstStyle/>
          <a:p>
            <a:pPr algn="r"/>
            <a:r>
              <a:rPr lang="en-US" sz="4950" b="1" u="sng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Sintaxis</a:t>
            </a:r>
            <a:r>
              <a:rPr lang="en-US" sz="495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XML</a:t>
            </a:r>
            <a:endParaRPr lang="en-US" sz="4950" b="1" u="sng" kern="1200" dirty="0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77369" y="487111"/>
            <a:ext cx="3646835" cy="4159535"/>
          </a:xfrm>
        </p:spPr>
        <p:txBody>
          <a:bodyPr spcFirstLastPara="1" vert="horz" wrap="square" lIns="68580" tIns="34290" rIns="68580" bIns="34290" rtlCol="0" anchor="ctr" anchorCtr="0">
            <a:normAutofit fontScale="85000" lnSpcReduction="20000"/>
          </a:bodyPr>
          <a:lstStyle/>
          <a:p>
            <a:pPr indent="-171450" algn="l">
              <a:buFont typeface="Arial" panose="020B0604020202020204" pitchFamily="34" charset="0"/>
              <a:buChar char="•"/>
            </a:pPr>
            <a:r>
              <a:rPr lang="es-ES_tradnl" b="1" dirty="0"/>
              <a:t>Estructura</a:t>
            </a:r>
            <a:r>
              <a:rPr lang="en-US" b="1" dirty="0"/>
              <a:t> del XML: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sz="1275" dirty="0"/>
              <a:t>Un Archivo XML </a:t>
            </a:r>
            <a:r>
              <a:rPr lang="en-US" sz="1275" dirty="0" err="1"/>
              <a:t>está</a:t>
            </a:r>
            <a:r>
              <a:rPr lang="en-US" sz="1275" dirty="0"/>
              <a:t> </a:t>
            </a:r>
            <a:r>
              <a:rPr lang="en-US" sz="1275" dirty="0" err="1"/>
              <a:t>estructurado</a:t>
            </a:r>
            <a:r>
              <a:rPr lang="en-US" sz="1275" dirty="0"/>
              <a:t> por </a:t>
            </a:r>
            <a:r>
              <a:rPr lang="en-US" sz="1275" dirty="0" err="1"/>
              <a:t>varios</a:t>
            </a:r>
            <a:r>
              <a:rPr lang="en-US" sz="1275" dirty="0"/>
              <a:t> </a:t>
            </a:r>
            <a:r>
              <a:rPr lang="es-ES" sz="1275" dirty="0"/>
              <a:t>elementos</a:t>
            </a:r>
            <a:r>
              <a:rPr lang="en-US" sz="1275" dirty="0"/>
              <a:t> XML, </a:t>
            </a:r>
            <a:r>
              <a:rPr lang="en-US" sz="1275" dirty="0" err="1"/>
              <a:t>también</a:t>
            </a:r>
            <a:r>
              <a:rPr lang="en-US" sz="1275" dirty="0"/>
              <a:t> </a:t>
            </a:r>
            <a:r>
              <a:rPr lang="en-US" sz="1275" dirty="0" err="1"/>
              <a:t>llamado</a:t>
            </a:r>
            <a:r>
              <a:rPr lang="en-US" sz="1275" dirty="0"/>
              <a:t> XML-</a:t>
            </a:r>
            <a:r>
              <a:rPr lang="en-US" sz="1275" dirty="0" err="1"/>
              <a:t>nodos</a:t>
            </a:r>
            <a:r>
              <a:rPr lang="en-US" sz="1275" dirty="0"/>
              <a:t> o las </a:t>
            </a:r>
            <a:r>
              <a:rPr lang="en-US" sz="1275" dirty="0" err="1"/>
              <a:t>etiquetas</a:t>
            </a:r>
            <a:r>
              <a:rPr lang="en-US" sz="1275" dirty="0"/>
              <a:t> XML. XML los </a:t>
            </a:r>
            <a:r>
              <a:rPr lang="en-US" sz="1275" dirty="0" err="1"/>
              <a:t>nombres</a:t>
            </a:r>
            <a:r>
              <a:rPr lang="en-US" sz="1275" dirty="0"/>
              <a:t> de los </a:t>
            </a:r>
            <a:r>
              <a:rPr lang="en-US" sz="1275" dirty="0" err="1"/>
              <a:t>elementos</a:t>
            </a:r>
            <a:r>
              <a:rPr lang="en-US" sz="1275" dirty="0"/>
              <a:t> </a:t>
            </a:r>
            <a:r>
              <a:rPr lang="en-US" sz="1275" dirty="0" err="1"/>
              <a:t>están</a:t>
            </a:r>
            <a:r>
              <a:rPr lang="en-US" sz="1275" dirty="0"/>
              <a:t> </a:t>
            </a:r>
            <a:r>
              <a:rPr lang="en-US" sz="1275" dirty="0" err="1"/>
              <a:t>encerrados</a:t>
            </a:r>
            <a:r>
              <a:rPr lang="en-US" sz="1275" dirty="0"/>
              <a:t> por </a:t>
            </a:r>
            <a:r>
              <a:rPr lang="en-US" sz="1275" dirty="0" err="1"/>
              <a:t>corchetes</a:t>
            </a:r>
            <a:r>
              <a:rPr lang="en-US" sz="1275" dirty="0"/>
              <a:t> </a:t>
            </a:r>
            <a:r>
              <a:rPr lang="en-US" sz="1275" dirty="0" err="1"/>
              <a:t>triangulares</a:t>
            </a:r>
            <a:r>
              <a:rPr lang="en-US" sz="1275" dirty="0"/>
              <a:t> &lt; &gt; </a:t>
            </a:r>
            <a:r>
              <a:rPr lang="en-US" sz="1275" dirty="0" err="1"/>
              <a:t>tal</a:t>
            </a:r>
            <a:r>
              <a:rPr lang="en-US" sz="1275" dirty="0"/>
              <a:t> y </a:t>
            </a:r>
            <a:r>
              <a:rPr lang="en-US" sz="1275" dirty="0" err="1"/>
              <a:t>como</a:t>
            </a:r>
            <a:r>
              <a:rPr lang="en-US" sz="1275" dirty="0"/>
              <a:t> se indica a </a:t>
            </a:r>
            <a:r>
              <a:rPr lang="en-US" sz="1275" dirty="0" err="1"/>
              <a:t>continuación</a:t>
            </a:r>
            <a:r>
              <a:rPr lang="en-US" sz="1275" dirty="0"/>
              <a:t>:</a:t>
            </a:r>
            <a:endParaRPr lang="en-US" sz="1275" dirty="0">
              <a:cs typeface="Calibri"/>
            </a:endParaRP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sz="1275" b="1" dirty="0"/>
              <a:t>&lt;element&gt;</a:t>
            </a:r>
            <a:endParaRPr lang="en-US" sz="1275" b="1" dirty="0">
              <a:cs typeface="Calibri"/>
            </a:endParaRPr>
          </a:p>
          <a:p>
            <a:pPr algn="l"/>
            <a:endParaRPr lang="en-US" sz="1275" b="1" dirty="0">
              <a:cs typeface="Calibri"/>
            </a:endParaRPr>
          </a:p>
          <a:p>
            <a:pPr algn="l"/>
            <a:r>
              <a:rPr lang="en-US" b="1" dirty="0"/>
              <a:t>Las </a:t>
            </a:r>
            <a:r>
              <a:rPr lang="en-US" b="1" dirty="0" err="1"/>
              <a:t>reglas</a:t>
            </a:r>
            <a:r>
              <a:rPr lang="en-US" b="1" dirty="0"/>
              <a:t> de la </a:t>
            </a:r>
            <a:r>
              <a:rPr lang="en-US" b="1" dirty="0" err="1"/>
              <a:t>sintaxis</a:t>
            </a:r>
            <a:r>
              <a:rPr lang="en-US" b="1" dirty="0"/>
              <a:t> de las </a:t>
            </a:r>
            <a:r>
              <a:rPr lang="en-US" b="1" dirty="0" err="1"/>
              <a:t>etiquetas</a:t>
            </a:r>
            <a:r>
              <a:rPr lang="en-US" b="1" dirty="0"/>
              <a:t> y </a:t>
            </a:r>
            <a:r>
              <a:rPr lang="en-US" b="1" dirty="0" err="1"/>
              <a:t>elementos</a:t>
            </a:r>
            <a:r>
              <a:rPr lang="en-US" b="1" dirty="0"/>
              <a:t>:</a:t>
            </a:r>
            <a:endParaRPr lang="en-US" dirty="0">
              <a:cs typeface="Calibri" panose="020F0502020204030204"/>
            </a:endParaRPr>
          </a:p>
          <a:p>
            <a:pPr algn="l"/>
            <a:endParaRPr lang="en-US" b="1" dirty="0"/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sz="1275" b="1" dirty="0" err="1"/>
              <a:t>Sintaxis</a:t>
            </a:r>
            <a:r>
              <a:rPr lang="en-US" sz="1275" b="1" dirty="0"/>
              <a:t> de </a:t>
            </a:r>
            <a:r>
              <a:rPr lang="en-US" sz="1275" b="1" dirty="0" err="1"/>
              <a:t>Elemento</a:t>
            </a:r>
            <a:r>
              <a:rPr lang="en-US" sz="1275" b="1" dirty="0"/>
              <a:t>: </a:t>
            </a:r>
            <a:r>
              <a:rPr lang="en-US" sz="1275" dirty="0"/>
              <a:t>XML Cada </a:t>
            </a:r>
            <a:r>
              <a:rPr lang="en-US" sz="1275" dirty="0" err="1"/>
              <a:t>elemento</a:t>
            </a:r>
            <a:r>
              <a:rPr lang="en-US" sz="1275" dirty="0"/>
              <a:t> </a:t>
            </a:r>
            <a:r>
              <a:rPr lang="en-US" sz="1275" dirty="0" err="1"/>
              <a:t>tiene</a:t>
            </a:r>
            <a:r>
              <a:rPr lang="en-US" sz="1275" dirty="0"/>
              <a:t> que </a:t>
            </a:r>
            <a:r>
              <a:rPr lang="en-US" sz="1275" dirty="0" err="1"/>
              <a:t>estar</a:t>
            </a:r>
            <a:r>
              <a:rPr lang="en-US" sz="1275" dirty="0"/>
              <a:t> </a:t>
            </a:r>
            <a:r>
              <a:rPr lang="en-US" sz="1275" dirty="0" err="1"/>
              <a:t>cerrada</a:t>
            </a:r>
            <a:r>
              <a:rPr lang="en-US" sz="1275" dirty="0"/>
              <a:t> o con </a:t>
            </a:r>
            <a:r>
              <a:rPr lang="en-US" sz="1275" dirty="0" err="1"/>
              <a:t>inicio</a:t>
            </a:r>
            <a:r>
              <a:rPr lang="en-US" sz="1275" dirty="0"/>
              <a:t> o final con </a:t>
            </a:r>
            <a:r>
              <a:rPr lang="en-US" sz="1275" dirty="0" err="1"/>
              <a:t>elementos</a:t>
            </a:r>
            <a:r>
              <a:rPr lang="en-US" sz="1275" dirty="0"/>
              <a:t> </a:t>
            </a:r>
            <a:r>
              <a:rPr lang="en-US" sz="1275" dirty="0" err="1"/>
              <a:t>como</a:t>
            </a:r>
            <a:r>
              <a:rPr lang="en-US" sz="1275" dirty="0"/>
              <a:t> se </a:t>
            </a:r>
            <a:r>
              <a:rPr lang="en-US" sz="1275" dirty="0" err="1"/>
              <a:t>muestra</a:t>
            </a:r>
            <a:r>
              <a:rPr lang="en-US" sz="1275" dirty="0"/>
              <a:t> a </a:t>
            </a:r>
            <a:r>
              <a:rPr lang="en-US" sz="1275" dirty="0" err="1"/>
              <a:t>continuación</a:t>
            </a:r>
            <a:r>
              <a:rPr lang="en-US" sz="1275" dirty="0"/>
              <a:t>:</a:t>
            </a:r>
            <a:endParaRPr lang="en-US" sz="1275" dirty="0">
              <a:cs typeface="Calibri"/>
            </a:endParaRP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sz="1275" b="1" dirty="0"/>
              <a:t>&lt;element&gt;....&lt;/element&gt;</a:t>
            </a:r>
            <a:endParaRPr lang="en-US" sz="1275" b="1" dirty="0">
              <a:cs typeface="Calibri"/>
            </a:endParaRP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sz="1275" b="1" dirty="0" err="1"/>
              <a:t>Elemento</a:t>
            </a:r>
            <a:r>
              <a:rPr lang="en-US" sz="1275" b="1" dirty="0"/>
              <a:t> </a:t>
            </a:r>
            <a:r>
              <a:rPr lang="en-US" sz="1275" b="1" dirty="0" err="1"/>
              <a:t>raíz</a:t>
            </a:r>
            <a:r>
              <a:rPr lang="en-US" sz="1275" b="1" dirty="0"/>
              <a:t>: </a:t>
            </a:r>
            <a:r>
              <a:rPr lang="en-US" sz="1275" dirty="0"/>
              <a:t>Un </a:t>
            </a:r>
            <a:r>
              <a:rPr lang="en-US" sz="1275" dirty="0" err="1"/>
              <a:t>documento</a:t>
            </a:r>
            <a:r>
              <a:rPr lang="en-US" sz="1275" dirty="0"/>
              <a:t> XML </a:t>
            </a:r>
            <a:r>
              <a:rPr lang="en-US" sz="1275" dirty="0" err="1"/>
              <a:t>sólo</a:t>
            </a:r>
            <a:r>
              <a:rPr lang="en-US" sz="1275" dirty="0"/>
              <a:t> </a:t>
            </a:r>
            <a:r>
              <a:rPr lang="en-US" sz="1275" dirty="0" err="1"/>
              <a:t>puede</a:t>
            </a:r>
            <a:r>
              <a:rPr lang="en-US" sz="1275" dirty="0"/>
              <a:t> </a:t>
            </a:r>
            <a:r>
              <a:rPr lang="en-US" sz="1275" dirty="0" err="1"/>
              <a:t>tener</a:t>
            </a:r>
            <a:r>
              <a:rPr lang="en-US" sz="1275" dirty="0"/>
              <a:t> un </a:t>
            </a:r>
            <a:r>
              <a:rPr lang="en-US" sz="1275" dirty="0" err="1"/>
              <a:t>elemento</a:t>
            </a:r>
            <a:r>
              <a:rPr lang="en-US" sz="1275" dirty="0"/>
              <a:t> </a:t>
            </a:r>
            <a:r>
              <a:rPr lang="en-US" sz="1275" dirty="0" err="1"/>
              <a:t>raíz</a:t>
            </a:r>
            <a:r>
              <a:rPr lang="en-US" sz="1275" dirty="0"/>
              <a:t>.</a:t>
            </a:r>
            <a:endParaRPr lang="en-US" sz="1275" dirty="0">
              <a:cs typeface="Calibri"/>
            </a:endParaRP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sz="1275" b="1" dirty="0" err="1"/>
              <a:t>Mayúsculas</a:t>
            </a:r>
            <a:r>
              <a:rPr lang="en-US" sz="1275" b="1" dirty="0"/>
              <a:t> y </a:t>
            </a:r>
            <a:r>
              <a:rPr lang="en-US" sz="1275" b="1" dirty="0" err="1"/>
              <a:t>minúsculas</a:t>
            </a:r>
            <a:r>
              <a:rPr lang="en-US" sz="1275" b="1" dirty="0"/>
              <a:t>: </a:t>
            </a:r>
            <a:r>
              <a:rPr lang="en-US" sz="1275" dirty="0"/>
              <a:t>Los </a:t>
            </a:r>
            <a:r>
              <a:rPr lang="en-US" sz="1275" dirty="0" err="1"/>
              <a:t>nombres</a:t>
            </a:r>
            <a:r>
              <a:rPr lang="en-US" sz="1275" dirty="0"/>
              <a:t> de los </a:t>
            </a:r>
            <a:r>
              <a:rPr lang="en-US" sz="1275" dirty="0" err="1"/>
              <a:t>elementos</a:t>
            </a:r>
            <a:r>
              <a:rPr lang="en-US" sz="1275" dirty="0"/>
              <a:t> XML son </a:t>
            </a:r>
            <a:r>
              <a:rPr lang="en-US" sz="1275" dirty="0" err="1"/>
              <a:t>sensibles</a:t>
            </a:r>
            <a:r>
              <a:rPr lang="en-US" sz="1275" dirty="0"/>
              <a:t> a las </a:t>
            </a:r>
            <a:r>
              <a:rPr lang="en-US" sz="1275" dirty="0" err="1"/>
              <a:t>mayúsculas</a:t>
            </a:r>
            <a:r>
              <a:rPr lang="en-US" sz="1275" dirty="0"/>
              <a:t> y </a:t>
            </a:r>
            <a:r>
              <a:rPr lang="en-US" sz="1275" dirty="0" err="1"/>
              <a:t>minúsculas</a:t>
            </a:r>
            <a:r>
              <a:rPr lang="en-US" sz="1275" dirty="0"/>
              <a:t>.</a:t>
            </a:r>
            <a:endParaRPr lang="en-US" sz="1275" dirty="0">
              <a:cs typeface="Calibri"/>
            </a:endParaRPr>
          </a:p>
        </p:txBody>
      </p:sp>
      <p:pic>
        <p:nvPicPr>
          <p:cNvPr id="7" name="Imagen 12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1CA672F1-1F07-4D6C-A346-65FDBF39F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42" y="1692947"/>
            <a:ext cx="3393701" cy="289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714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16007" y="-1059302"/>
            <a:ext cx="4147487" cy="2540623"/>
          </a:xfrm>
        </p:spPr>
        <p:txBody>
          <a:bodyPr spcFirstLastPara="1" vert="horz" wrap="square" lIns="68580" tIns="34290" rIns="68580" bIns="34290" rtlCol="0" anchor="b" anchorCtr="0">
            <a:normAutofit/>
          </a:bodyPr>
          <a:lstStyle/>
          <a:p>
            <a:pPr algn="r"/>
            <a:r>
              <a:rPr lang="en-US" sz="4950" b="1" u="sng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Sintaxis</a:t>
            </a:r>
            <a:r>
              <a:rPr lang="en-US" sz="495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XML</a:t>
            </a:r>
            <a:endParaRPr lang="en-US" sz="4950" b="1" u="sng" kern="1200" dirty="0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66332" y="1747672"/>
            <a:ext cx="3646835" cy="2821559"/>
          </a:xfrm>
        </p:spPr>
        <p:txBody>
          <a:bodyPr spcFirstLastPara="1" vert="horz" wrap="square" lIns="68580" tIns="34290" rIns="68580" bIns="34290" rtlCol="0" anchor="ctr" anchorCtr="0">
            <a:normAutofit/>
          </a:bodyPr>
          <a:lstStyle/>
          <a:p>
            <a:r>
              <a:rPr lang="en-US" sz="3300" b="1" u="sng" dirty="0" err="1"/>
              <a:t>Atributos</a:t>
            </a:r>
            <a:endParaRPr lang="en-US" sz="3300" b="1" u="sng" dirty="0" err="1">
              <a:cs typeface="Calibri" panose="020F0502020204030204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500" dirty="0">
                <a:ea typeface="+mn-lt"/>
                <a:cs typeface="+mn-lt"/>
              </a:rPr>
              <a:t>Un </a:t>
            </a:r>
            <a:r>
              <a:rPr lang="en-US" sz="1500" b="1" dirty="0" err="1">
                <a:ea typeface="+mn-lt"/>
                <a:cs typeface="+mn-lt"/>
              </a:rPr>
              <a:t>atributo</a:t>
            </a:r>
            <a:r>
              <a:rPr lang="en-US" sz="1500" dirty="0">
                <a:ea typeface="+mn-lt"/>
                <a:cs typeface="+mn-lt"/>
              </a:rPr>
              <a:t> </a:t>
            </a:r>
            <a:r>
              <a:rPr lang="en-US" sz="1500" dirty="0" err="1">
                <a:ea typeface="+mn-lt"/>
                <a:cs typeface="+mn-lt"/>
              </a:rPr>
              <a:t>especifica</a:t>
            </a:r>
            <a:r>
              <a:rPr lang="en-US" sz="1500" dirty="0">
                <a:ea typeface="+mn-lt"/>
                <a:cs typeface="+mn-lt"/>
              </a:rPr>
              <a:t> una </a:t>
            </a:r>
            <a:r>
              <a:rPr lang="en-US" sz="1500" dirty="0" err="1">
                <a:ea typeface="+mn-lt"/>
                <a:cs typeface="+mn-lt"/>
              </a:rPr>
              <a:t>propiedad</a:t>
            </a:r>
            <a:r>
              <a:rPr lang="en-US" sz="1500" dirty="0">
                <a:ea typeface="+mn-lt"/>
                <a:cs typeface="+mn-lt"/>
              </a:rPr>
              <a:t> para </a:t>
            </a:r>
            <a:r>
              <a:rPr lang="en-US" sz="1500" dirty="0" err="1">
                <a:ea typeface="+mn-lt"/>
                <a:cs typeface="+mn-lt"/>
              </a:rPr>
              <a:t>el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elemento</a:t>
            </a:r>
            <a:r>
              <a:rPr lang="en-US" sz="1500" dirty="0">
                <a:ea typeface="+mn-lt"/>
                <a:cs typeface="+mn-lt"/>
              </a:rPr>
              <a:t>, </a:t>
            </a:r>
            <a:r>
              <a:rPr lang="en-US" sz="1500" dirty="0" err="1">
                <a:ea typeface="+mn-lt"/>
                <a:cs typeface="+mn-lt"/>
              </a:rPr>
              <a:t>utilizando</a:t>
            </a:r>
            <a:r>
              <a:rPr lang="en-US" sz="1500" dirty="0">
                <a:ea typeface="+mn-lt"/>
                <a:cs typeface="+mn-lt"/>
              </a:rPr>
              <a:t> un par </a:t>
            </a:r>
            <a:r>
              <a:rPr lang="en-US" sz="1500" dirty="0" err="1">
                <a:ea typeface="+mn-lt"/>
                <a:cs typeface="+mn-lt"/>
              </a:rPr>
              <a:t>nombre</a:t>
            </a:r>
            <a:r>
              <a:rPr lang="en-US" sz="1500" dirty="0">
                <a:ea typeface="+mn-lt"/>
                <a:cs typeface="+mn-lt"/>
              </a:rPr>
              <a:t>/valor. Un </a:t>
            </a:r>
            <a:r>
              <a:rPr lang="en-US" sz="1500" dirty="0" err="1">
                <a:ea typeface="+mn-lt"/>
                <a:cs typeface="+mn-lt"/>
              </a:rPr>
              <a:t>elemento</a:t>
            </a:r>
            <a:r>
              <a:rPr lang="en-US" sz="1500" dirty="0">
                <a:ea typeface="+mn-lt"/>
                <a:cs typeface="+mn-lt"/>
              </a:rPr>
              <a:t> XML </a:t>
            </a:r>
            <a:r>
              <a:rPr lang="en-US" sz="1500" dirty="0" err="1">
                <a:ea typeface="+mn-lt"/>
                <a:cs typeface="+mn-lt"/>
              </a:rPr>
              <a:t>puede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tener</a:t>
            </a:r>
            <a:r>
              <a:rPr lang="en-US" sz="1500" dirty="0">
                <a:ea typeface="+mn-lt"/>
                <a:cs typeface="+mn-lt"/>
              </a:rPr>
              <a:t> uno o </a:t>
            </a:r>
            <a:r>
              <a:rPr lang="en-US" sz="1500" dirty="0" err="1">
                <a:ea typeface="+mn-lt"/>
                <a:cs typeface="+mn-lt"/>
              </a:rPr>
              <a:t>más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atributos</a:t>
            </a:r>
            <a:r>
              <a:rPr lang="en-US" sz="1500" dirty="0">
                <a:ea typeface="+mn-lt"/>
                <a:cs typeface="+mn-lt"/>
              </a:rPr>
              <a:t>. Por </a:t>
            </a:r>
            <a:r>
              <a:rPr lang="en-US" sz="1500" dirty="0" err="1">
                <a:ea typeface="+mn-lt"/>
                <a:cs typeface="+mn-lt"/>
              </a:rPr>
              <a:t>ejemplo</a:t>
            </a:r>
            <a:r>
              <a:rPr lang="en-US" sz="1500" dirty="0">
                <a:ea typeface="+mn-lt"/>
                <a:cs typeface="+mn-lt"/>
              </a:rPr>
              <a:t>:</a:t>
            </a:r>
            <a:endParaRPr lang="en-US" sz="1500" dirty="0">
              <a:cs typeface="Calibri"/>
            </a:endParaRPr>
          </a:p>
          <a:p>
            <a:pPr indent="-171450" algn="l">
              <a:buFont typeface="Arial" panose="020B0604020202020204" pitchFamily="34" charset="0"/>
              <a:buChar char="•"/>
            </a:pPr>
            <a:endParaRPr lang="en-US" sz="1500" dirty="0">
              <a:latin typeface="Consola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AB65BC3-50B9-4893-9847-5E737DBFA398}"/>
              </a:ext>
            </a:extLst>
          </p:cNvPr>
          <p:cNvSpPr txBox="1"/>
          <p:nvPr/>
        </p:nvSpPr>
        <p:spPr>
          <a:xfrm>
            <a:off x="4772675" y="894557"/>
            <a:ext cx="4066054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  <a:latin typeface="Consolas"/>
              </a:rPr>
              <a:t>&lt;a </a:t>
            </a:r>
            <a:r>
              <a:rPr lang="en-US" sz="1050" b="1" dirty="0" err="1">
                <a:solidFill>
                  <a:srgbClr val="FF0000"/>
                </a:solidFill>
                <a:latin typeface="Consolas"/>
              </a:rPr>
              <a:t>href</a:t>
            </a:r>
            <a:r>
              <a:rPr lang="en-US" sz="1050" b="1" dirty="0">
                <a:solidFill>
                  <a:srgbClr val="FF0000"/>
                </a:solidFill>
                <a:latin typeface="Consolas"/>
              </a:rPr>
              <a:t>="http://www.tutorialspoint.com/"&gt;Tutorialspoint!&lt;/a&gt;</a:t>
            </a:r>
          </a:p>
          <a:p>
            <a:endParaRPr lang="en-US" sz="1050" b="1" dirty="0">
              <a:solidFill>
                <a:srgbClr val="FF0000"/>
              </a:solidFill>
              <a:latin typeface="Consola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B8A4C5D-E214-41BE-A8D9-D61D84C1CE82}"/>
              </a:ext>
            </a:extLst>
          </p:cNvPr>
          <p:cNvSpPr txBox="1"/>
          <p:nvPr/>
        </p:nvSpPr>
        <p:spPr>
          <a:xfrm>
            <a:off x="4877730" y="1481321"/>
            <a:ext cx="3612216" cy="24468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 b="1" dirty="0">
                <a:ea typeface="+mn-lt"/>
                <a:cs typeface="+mn-lt"/>
              </a:rPr>
              <a:t>Reglas de los atributos:</a:t>
            </a:r>
            <a:endParaRPr lang="es-ES" sz="1050" dirty="0"/>
          </a:p>
          <a:p>
            <a:pPr marL="257175" indent="-257175">
              <a:buFont typeface="Arial"/>
              <a:buChar char="•"/>
            </a:pPr>
            <a:r>
              <a:rPr lang="es-ES" sz="1500" dirty="0">
                <a:ea typeface="+mn-lt"/>
                <a:cs typeface="+mn-lt"/>
              </a:rPr>
              <a:t>Nombres de atributos en XML (a diferencia del HTML) son sensibles a mayúsculas. Es decir, HREF y </a:t>
            </a:r>
            <a:r>
              <a:rPr lang="es-ES" sz="1500" dirty="0" err="1">
                <a:ea typeface="+mn-lt"/>
                <a:cs typeface="+mn-lt"/>
              </a:rPr>
              <a:t>href</a:t>
            </a:r>
            <a:r>
              <a:rPr lang="es-ES" sz="1500" dirty="0">
                <a:ea typeface="+mn-lt"/>
                <a:cs typeface="+mn-lt"/>
              </a:rPr>
              <a:t> son dos diferentes atributos XML.</a:t>
            </a:r>
          </a:p>
          <a:p>
            <a:pPr marL="257175" indent="-257175">
              <a:buFont typeface="Arial"/>
              <a:buChar char="•"/>
            </a:pPr>
            <a:endParaRPr lang="es-ES" sz="1500" dirty="0">
              <a:ea typeface="+mn-lt"/>
              <a:cs typeface="+mn-lt"/>
            </a:endParaRPr>
          </a:p>
          <a:p>
            <a:pPr marL="257175" indent="-257175">
              <a:buFont typeface="Arial"/>
              <a:buChar char="•"/>
            </a:pPr>
            <a:r>
              <a:rPr lang="es-ES" sz="1500" dirty="0">
                <a:ea typeface="+mn-lt"/>
                <a:cs typeface="+mn-lt"/>
              </a:rPr>
              <a:t>Un mismo atributo no puede tener dos valores en una sintaxis.</a:t>
            </a:r>
          </a:p>
          <a:p>
            <a:pPr algn="l"/>
            <a:endParaRPr lang="es-ES" sz="1050" dirty="0">
              <a:cs typeface="Calibri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7B4ABBA-31D7-4999-B7CB-1589A1B7BA2C}"/>
              </a:ext>
            </a:extLst>
          </p:cNvPr>
          <p:cNvSpPr txBox="1"/>
          <p:nvPr/>
        </p:nvSpPr>
        <p:spPr>
          <a:xfrm>
            <a:off x="4877730" y="3865173"/>
            <a:ext cx="3855944" cy="9925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57175" indent="-257175">
              <a:buFont typeface="Arial"/>
              <a:buChar char="•"/>
            </a:pPr>
            <a:r>
              <a:rPr lang="es-ES" sz="1500" dirty="0">
                <a:ea typeface="+mn-lt"/>
                <a:cs typeface="+mn-lt"/>
              </a:rPr>
              <a:t>Los nombres de los atributos se definen sin comillas, mientras que los valores de los atributos siempre debe aparecer entre comillas</a:t>
            </a:r>
            <a:endParaRPr lang="es-ES" sz="1050" dirty="0"/>
          </a:p>
        </p:txBody>
      </p:sp>
    </p:spTree>
    <p:extLst>
      <p:ext uri="{BB962C8B-B14F-4D97-AF65-F5344CB8AC3E}">
        <p14:creationId xmlns:p14="http://schemas.microsoft.com/office/powerpoint/2010/main" val="3041772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>
            <a:off x="968315" y="2775987"/>
            <a:ext cx="7212600" cy="10088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¿QUÉ ES RSS?</a:t>
            </a:r>
          </a:p>
        </p:txBody>
      </p:sp>
    </p:spTree>
    <p:extLst>
      <p:ext uri="{BB962C8B-B14F-4D97-AF65-F5344CB8AC3E}">
        <p14:creationId xmlns:p14="http://schemas.microsoft.com/office/powerpoint/2010/main" val="2780623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343225" y="436861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RSS</a:t>
            </a:r>
            <a:endParaRPr sz="32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251484" y="1179049"/>
            <a:ext cx="8641032" cy="3964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s-E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RSS</a:t>
            </a:r>
            <a:r>
              <a:rPr lang="es-E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son las siglas de </a:t>
            </a:r>
            <a:r>
              <a:rPr lang="es-ES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Really</a:t>
            </a:r>
            <a:r>
              <a:rPr lang="es-E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Simple </a:t>
            </a:r>
            <a:r>
              <a:rPr lang="es-ES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Syndication</a:t>
            </a:r>
            <a:r>
              <a:rPr lang="es-E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un formato que cumple con el estándar XML para compartir contenido en la web. Se utiliza para </a:t>
            </a:r>
            <a:r>
              <a:rPr lang="es-E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difundir información actualizada a usuarios que se han suscrito </a:t>
            </a:r>
            <a:r>
              <a:rPr lang="es-E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 una fuente de contenidos. El formato permite distribuir contenidos sin necesidad de un navegador, utilizando un </a:t>
            </a:r>
            <a:r>
              <a:rPr lang="es-E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software</a:t>
            </a:r>
            <a:r>
              <a:rPr lang="es-E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diseñado para leer estos contenidos RSS (agregador). También es posible utilizar el navegador de internet para visualizar los contenidos RSS. </a:t>
            </a:r>
            <a:endParaRPr lang="en"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8900479"/>
      </p:ext>
    </p:extLst>
  </p:cSld>
  <p:clrMapOvr>
    <a:masterClrMapping/>
  </p:clrMapOvr>
</p:sld>
</file>

<file path=ppt/theme/theme1.xml><?xml version="1.0" encoding="utf-8"?>
<a:theme xmlns:a="http://schemas.openxmlformats.org/drawingml/2006/main" name="Valentine template">
  <a:themeElements>
    <a:clrScheme name="Custom 347">
      <a:dk1>
        <a:srgbClr val="000000"/>
      </a:dk1>
      <a:lt1>
        <a:srgbClr val="FFFFFF"/>
      </a:lt1>
      <a:dk2>
        <a:srgbClr val="565F6F"/>
      </a:dk2>
      <a:lt2>
        <a:srgbClr val="DFE3E9"/>
      </a:lt2>
      <a:accent1>
        <a:srgbClr val="3D85C6"/>
      </a:accent1>
      <a:accent2>
        <a:srgbClr val="6FA8DC"/>
      </a:accent2>
      <a:accent3>
        <a:srgbClr val="9FC5E8"/>
      </a:accent3>
      <a:accent4>
        <a:srgbClr val="CFE2F3"/>
      </a:accent4>
      <a:accent5>
        <a:srgbClr val="D9D9D9"/>
      </a:accent5>
      <a:accent6>
        <a:srgbClr val="99999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1211</Words>
  <Application>Microsoft Office PowerPoint</Application>
  <PresentationFormat>Presentación en pantalla (16:9)</PresentationFormat>
  <Paragraphs>74</Paragraphs>
  <Slides>13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Cousine</vt:lpstr>
      <vt:lpstr>Calibri</vt:lpstr>
      <vt:lpstr>Consolas</vt:lpstr>
      <vt:lpstr>Arial</vt:lpstr>
      <vt:lpstr>Times New Roman</vt:lpstr>
      <vt:lpstr>Valentine template</vt:lpstr>
      <vt:lpstr>¿QUÉ ES XML?</vt:lpstr>
      <vt:lpstr>XML</vt:lpstr>
      <vt:lpstr>Diferencias entre XML y HTML</vt:lpstr>
      <vt:lpstr>Características de XML</vt:lpstr>
      <vt:lpstr>Sintaxis XML</vt:lpstr>
      <vt:lpstr>Sintaxis XML</vt:lpstr>
      <vt:lpstr>Sintaxis XML</vt:lpstr>
      <vt:lpstr>¿QUÉ ES RSS?</vt:lpstr>
      <vt:lpstr>RSS</vt:lpstr>
      <vt:lpstr>¿Para qué se usa?</vt:lpstr>
      <vt:lpstr>Beneficios</vt:lpstr>
      <vt:lpstr>Beneficios</vt:lpstr>
      <vt:lpstr>Última versión de RSS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</dc:title>
  <cp:lastModifiedBy>Juan José Aragón Egea</cp:lastModifiedBy>
  <cp:revision>41</cp:revision>
  <dcterms:modified xsi:type="dcterms:W3CDTF">2022-02-03T20:21:05Z</dcterms:modified>
</cp:coreProperties>
</file>