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3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4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4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4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44"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4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50"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52"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53"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5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5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5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60"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6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6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63"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6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16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28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28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080" y="0"/>
            <a:ext cx="9140400" cy="5142240"/>
          </a:xfrm>
          <a:prstGeom prst="rect">
            <a:avLst/>
          </a:prstGeom>
          <a:ln>
            <a:noFill/>
          </a:ln>
        </p:spPr>
      </p:pic>
      <p:sp>
        <p:nvSpPr>
          <p:cNvPr id="1" name="CustomShape 1"/>
          <p:cNvSpPr/>
          <p:nvPr/>
        </p:nvSpPr>
        <p:spPr>
          <a:xfrm>
            <a:off x="91800" y="96480"/>
            <a:ext cx="8964720" cy="4943880"/>
          </a:xfrm>
          <a:prstGeom prst="rect">
            <a:avLst/>
          </a:prstGeom>
          <a:noFill/>
          <a:ln w="9360">
            <a:solidFill>
              <a:srgbClr val="ffffff"/>
            </a:solidFill>
            <a:round/>
          </a:ln>
        </p:spPr>
        <p:style>
          <a:lnRef idx="0"/>
          <a:fillRef idx="0"/>
          <a:effectRef idx="0"/>
          <a:fontRef idx="minor"/>
        </p:style>
      </p:sp>
      <p:sp>
        <p:nvSpPr>
          <p:cNvPr id="2" name="CustomShape 2"/>
          <p:cNvSpPr/>
          <p:nvPr/>
        </p:nvSpPr>
        <p:spPr>
          <a:xfrm rot="5400000">
            <a:off x="4528800" y="743400"/>
            <a:ext cx="91080" cy="7105320"/>
          </a:xfrm>
          <a:custGeom>
            <a:avLst/>
            <a:gdLst/>
            <a:ahLst/>
            <a:rect l="l" t="t" r="r" b="b"/>
            <a:pathLst>
              <a:path w="4938" h="91029">
                <a:moveTo>
                  <a:pt x="0" y="0"/>
                </a:moveTo>
                <a:lnTo>
                  <a:pt x="4938" y="0"/>
                </a:lnTo>
                <a:lnTo>
                  <a:pt x="4938" y="91029"/>
                </a:lnTo>
                <a:lnTo>
                  <a:pt x="0" y="91029"/>
                </a:lnTo>
              </a:path>
            </a:pathLst>
          </a:custGeom>
          <a:noFill/>
          <a:ln w="9360">
            <a:solidFill>
              <a:srgbClr val="ffffff"/>
            </a:solidFill>
            <a:miter/>
          </a:ln>
        </p:spPr>
        <p:style>
          <a:lnRef idx="0"/>
          <a:fillRef idx="0"/>
          <a:effectRef idx="0"/>
          <a:fontRef idx="minor"/>
        </p:style>
      </p:sp>
      <p:sp>
        <p:nvSpPr>
          <p:cNvPr id="3" name="CustomShape 3"/>
          <p:cNvSpPr/>
          <p:nvPr/>
        </p:nvSpPr>
        <p:spPr>
          <a:xfrm rot="10800000">
            <a:off x="662400" y="3646440"/>
            <a:ext cx="1078560" cy="99360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4" name="CustomShape 4"/>
          <p:cNvSpPr/>
          <p:nvPr/>
        </p:nvSpPr>
        <p:spPr>
          <a:xfrm>
            <a:off x="8296920" y="2299680"/>
            <a:ext cx="360" cy="207360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sp>
        <p:nvSpPr>
          <p:cNvPr id="5" name="CustomShape 5"/>
          <p:cNvSpPr/>
          <p:nvPr/>
        </p:nvSpPr>
        <p:spPr>
          <a:xfrm rot="16200000">
            <a:off x="4525560" y="-1290960"/>
            <a:ext cx="91080" cy="7105320"/>
          </a:xfrm>
          <a:custGeom>
            <a:avLst/>
            <a:gdLst/>
            <a:ahLst/>
            <a:rect l="l" t="t" r="r" b="b"/>
            <a:pathLst>
              <a:path w="4938" h="91029">
                <a:moveTo>
                  <a:pt x="0" y="0"/>
                </a:moveTo>
                <a:lnTo>
                  <a:pt x="4938" y="0"/>
                </a:lnTo>
                <a:lnTo>
                  <a:pt x="4938" y="91029"/>
                </a:lnTo>
                <a:lnTo>
                  <a:pt x="0" y="91029"/>
                </a:lnTo>
              </a:path>
            </a:pathLst>
          </a:custGeom>
          <a:noFill/>
          <a:ln w="9360">
            <a:solidFill>
              <a:srgbClr val="ffffff"/>
            </a:solidFill>
            <a:prstDash val="dashDot"/>
            <a:miter/>
          </a:ln>
        </p:spPr>
        <p:style>
          <a:lnRef idx="0"/>
          <a:fillRef idx="0"/>
          <a:effectRef idx="0"/>
          <a:fontRef idx="minor"/>
        </p:style>
      </p:sp>
      <p:sp>
        <p:nvSpPr>
          <p:cNvPr id="6" name="CustomShape 6"/>
          <p:cNvSpPr/>
          <p:nvPr/>
        </p:nvSpPr>
        <p:spPr>
          <a:xfrm>
            <a:off x="7216200" y="1888560"/>
            <a:ext cx="1393560" cy="128412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7" name="PlaceHolder 7"/>
          <p:cNvSpPr>
            <a:spLocks noGrp="1"/>
          </p:cNvSpPr>
          <p:nvPr>
            <p:ph type="title"/>
          </p:nvPr>
        </p:nvSpPr>
        <p:spPr>
          <a:xfrm>
            <a:off x="457200" y="205200"/>
            <a:ext cx="8229240" cy="858600"/>
          </a:xfrm>
          <a:prstGeom prst="rect">
            <a:avLst/>
          </a:prstGeom>
        </p:spPr>
        <p:txBody>
          <a:bodyPr lIns="0" rIns="0" tIns="0" bIns="0" anchor="ctr">
            <a:noAutofit/>
          </a:bodyPr>
          <a:p>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8"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Arial"/>
              </a:rPr>
              <a:t>Segundo nivel del esquema</a:t>
            </a:r>
            <a:endParaRPr b="0" lang="es-E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45" name="Google Shape;6;p1" descr=""/>
          <p:cNvPicPr/>
          <p:nvPr/>
        </p:nvPicPr>
        <p:blipFill>
          <a:blip r:embed="rId2"/>
          <a:stretch/>
        </p:blipFill>
        <p:spPr>
          <a:xfrm>
            <a:off x="1080" y="0"/>
            <a:ext cx="9140400" cy="5142240"/>
          </a:xfrm>
          <a:prstGeom prst="rect">
            <a:avLst/>
          </a:prstGeom>
          <a:ln>
            <a:noFill/>
          </a:ln>
        </p:spPr>
      </p:pic>
      <p:sp>
        <p:nvSpPr>
          <p:cNvPr id="46" name="CustomShape 1"/>
          <p:cNvSpPr/>
          <p:nvPr/>
        </p:nvSpPr>
        <p:spPr>
          <a:xfrm>
            <a:off x="91800" y="96480"/>
            <a:ext cx="8964720" cy="4943880"/>
          </a:xfrm>
          <a:prstGeom prst="rect">
            <a:avLst/>
          </a:prstGeom>
          <a:noFill/>
          <a:ln w="9360">
            <a:solidFill>
              <a:srgbClr val="ffffff"/>
            </a:solidFill>
            <a:round/>
          </a:ln>
        </p:spPr>
        <p:style>
          <a:lnRef idx="0"/>
          <a:fillRef idx="0"/>
          <a:effectRef idx="0"/>
          <a:fontRef idx="minor"/>
        </p:style>
      </p:sp>
      <p:sp>
        <p:nvSpPr>
          <p:cNvPr id="47"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8"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Arial"/>
              </a:rPr>
              <a:t>Segundo nivel del esquema</a:t>
            </a:r>
            <a:endParaRPr b="0" lang="es-E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85" name="Google Shape;6;p1" descr=""/>
          <p:cNvPicPr/>
          <p:nvPr/>
        </p:nvPicPr>
        <p:blipFill>
          <a:blip r:embed="rId2"/>
          <a:stretch/>
        </p:blipFill>
        <p:spPr>
          <a:xfrm>
            <a:off x="1080" y="0"/>
            <a:ext cx="9140400" cy="5142240"/>
          </a:xfrm>
          <a:prstGeom prst="rect">
            <a:avLst/>
          </a:prstGeom>
          <a:ln>
            <a:noFill/>
          </a:ln>
        </p:spPr>
      </p:pic>
      <p:sp>
        <p:nvSpPr>
          <p:cNvPr id="86" name="CustomShape 1"/>
          <p:cNvSpPr/>
          <p:nvPr/>
        </p:nvSpPr>
        <p:spPr>
          <a:xfrm>
            <a:off x="91800" y="96480"/>
            <a:ext cx="8964720" cy="4943880"/>
          </a:xfrm>
          <a:prstGeom prst="rect">
            <a:avLst/>
          </a:prstGeom>
          <a:noFill/>
          <a:ln w="9360">
            <a:solidFill>
              <a:srgbClr val="ffffff"/>
            </a:solidFill>
            <a:round/>
          </a:ln>
        </p:spPr>
        <p:style>
          <a:lnRef idx="0"/>
          <a:fillRef idx="0"/>
          <a:effectRef idx="0"/>
          <a:fontRef idx="minor"/>
        </p:style>
      </p:sp>
      <p:sp>
        <p:nvSpPr>
          <p:cNvPr id="87" name="PlaceHolder 2"/>
          <p:cNvSpPr>
            <a:spLocks noGrp="1"/>
          </p:cNvSpPr>
          <p:nvPr>
            <p:ph type="title"/>
          </p:nvPr>
        </p:nvSpPr>
        <p:spPr>
          <a:xfrm>
            <a:off x="457200" y="205200"/>
            <a:ext cx="8228880" cy="858240"/>
          </a:xfrm>
          <a:prstGeom prst="rect">
            <a:avLst/>
          </a:prstGeom>
        </p:spPr>
        <p:txBody>
          <a:bodyPr lIns="0" rIns="0" tIns="0" bIns="0" anchor="ctr">
            <a:noAutofit/>
          </a:bodyPr>
          <a:p>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88" name="PlaceHolder 3"/>
          <p:cNvSpPr>
            <a:spLocks noGrp="1"/>
          </p:cNvSpPr>
          <p:nvPr>
            <p:ph type="body"/>
          </p:nvPr>
        </p:nvSpPr>
        <p:spPr>
          <a:xfrm>
            <a:off x="457200" y="1203480"/>
            <a:ext cx="4015440" cy="2982600"/>
          </a:xfrm>
          <a:prstGeom prst="rect">
            <a:avLst/>
          </a:prstGeom>
        </p:spPr>
        <p:txBody>
          <a:bodyPr lIns="0" rIns="0" tIns="0" bIns="0">
            <a:normAutofit fontScale="21000"/>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
        <p:nvSpPr>
          <p:cNvPr id="89" name="PlaceHolder 4"/>
          <p:cNvSpPr>
            <a:spLocks noGrp="1"/>
          </p:cNvSpPr>
          <p:nvPr>
            <p:ph type="body"/>
          </p:nvPr>
        </p:nvSpPr>
        <p:spPr>
          <a:xfrm>
            <a:off x="4674240" y="1203480"/>
            <a:ext cx="4015440" cy="2982600"/>
          </a:xfrm>
          <a:prstGeom prst="rect">
            <a:avLst/>
          </a:prstGeom>
        </p:spPr>
        <p:txBody>
          <a:bodyPr lIns="0" rIns="0" tIns="0" bIns="0">
            <a:normAutofit fontScale="21000"/>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26" name="Google Shape;6;p1" descr=""/>
          <p:cNvPicPr/>
          <p:nvPr/>
        </p:nvPicPr>
        <p:blipFill>
          <a:blip r:embed="rId2"/>
          <a:stretch/>
        </p:blipFill>
        <p:spPr>
          <a:xfrm>
            <a:off x="1080" y="0"/>
            <a:ext cx="9140400" cy="5142240"/>
          </a:xfrm>
          <a:prstGeom prst="rect">
            <a:avLst/>
          </a:prstGeom>
          <a:ln>
            <a:noFill/>
          </a:ln>
        </p:spPr>
      </p:pic>
      <p:sp>
        <p:nvSpPr>
          <p:cNvPr id="127" name="CustomShape 1"/>
          <p:cNvSpPr/>
          <p:nvPr/>
        </p:nvSpPr>
        <p:spPr>
          <a:xfrm>
            <a:off x="91800" y="96480"/>
            <a:ext cx="8964720" cy="4943880"/>
          </a:xfrm>
          <a:prstGeom prst="rect">
            <a:avLst/>
          </a:prstGeom>
          <a:noFill/>
          <a:ln w="9360">
            <a:solidFill>
              <a:srgbClr val="ffffff"/>
            </a:solidFill>
            <a:round/>
          </a:ln>
        </p:spPr>
        <p:style>
          <a:lnRef idx="0"/>
          <a:fillRef idx="0"/>
          <a:effectRef idx="0"/>
          <a:fontRef idx="minor"/>
        </p:style>
      </p:sp>
      <p:sp>
        <p:nvSpPr>
          <p:cNvPr id="128"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2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Arial"/>
              </a:rPr>
              <a:t>Segundo nivel del esquema</a:t>
            </a:r>
            <a:endParaRPr b="0" lang="es-E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968400" y="2775960"/>
            <a:ext cx="7211160" cy="1007280"/>
          </a:xfrm>
          <a:prstGeom prst="rect">
            <a:avLst/>
          </a:prstGeom>
          <a:noFill/>
          <a:ln>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XML?</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43080" y="209880"/>
            <a:ext cx="8228160" cy="411840"/>
          </a:xfrm>
          <a:prstGeom prst="rect">
            <a:avLst/>
          </a:prstGeom>
          <a:noFill/>
          <a:ln>
            <a:noFill/>
          </a:ln>
        </p:spPr>
        <p:txBody>
          <a:bodyPr lIns="0" rIns="0" tIns="91440" bIns="91440">
            <a:noAutofit/>
          </a:bodyPr>
          <a:p>
            <a:pPr>
              <a:lnSpc>
                <a:spcPct val="100000"/>
              </a:lnSpc>
              <a:tabLst>
                <a:tab algn="l" pos="0"/>
              </a:tabLst>
            </a:pPr>
            <a:r>
              <a:rPr b="0" lang="en" sz="3200" spc="-1" strike="noStrike">
                <a:solidFill>
                  <a:srgbClr val="ffffff"/>
                </a:solidFill>
                <a:latin typeface="Courier New"/>
                <a:ea typeface="Courier New"/>
              </a:rPr>
              <a:t>¿Para qué se usa?</a:t>
            </a:r>
            <a:endParaRPr b="0" lang="es-ES" sz="3200" spc="-1" strike="noStrike">
              <a:solidFill>
                <a:srgbClr val="000000"/>
              </a:solidFill>
              <a:latin typeface="Arial"/>
            </a:endParaRPr>
          </a:p>
        </p:txBody>
      </p:sp>
      <p:sp>
        <p:nvSpPr>
          <p:cNvPr id="195" name="TextShape 2"/>
          <p:cNvSpPr txBox="1"/>
          <p:nvPr/>
        </p:nvSpPr>
        <p:spPr>
          <a:xfrm>
            <a:off x="343080" y="969120"/>
            <a:ext cx="8639640" cy="3962880"/>
          </a:xfrm>
          <a:prstGeom prst="rect">
            <a:avLst/>
          </a:prstGeom>
          <a:noFill/>
          <a:ln>
            <a:noFill/>
          </a:ln>
        </p:spPr>
        <p:txBody>
          <a:bodyPr lIns="0" rIns="0" tIns="91440" bIns="91440">
            <a:noAutofit/>
          </a:bodyPr>
          <a:p>
            <a:pPr marL="76320" indent="-228240">
              <a:lnSpc>
                <a:spcPct val="100000"/>
              </a:lnSpc>
              <a:spcBef>
                <a:spcPts val="601"/>
              </a:spcBef>
              <a:buClr>
                <a:srgbClr val="ffffff"/>
              </a:buClr>
              <a:buFont typeface="Arial"/>
              <a:buChar char="•"/>
              <a:tabLst>
                <a:tab algn="l" pos="0"/>
              </a:tabLst>
            </a:pPr>
            <a:r>
              <a:rPr b="0" lang="es-ES" sz="2400" spc="-1" strike="noStrike">
                <a:solidFill>
                  <a:srgbClr val="ffffff"/>
                </a:solidFill>
                <a:latin typeface="Arial"/>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b="0" lang="es-ES" sz="2400" spc="-1" strike="noStrike">
              <a:solidFill>
                <a:srgbClr val="000000"/>
              </a:solidFill>
              <a:latin typeface="Arial"/>
            </a:endParaRPr>
          </a:p>
        </p:txBody>
      </p:sp>
      <p:sp>
        <p:nvSpPr>
          <p:cNvPr id="196"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F2B87321-EB30-4E90-9BBC-7A48AB30A4EC}"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15640" y="146880"/>
            <a:ext cx="8228160" cy="411840"/>
          </a:xfrm>
          <a:prstGeom prst="rect">
            <a:avLst/>
          </a:prstGeom>
          <a:noFill/>
          <a:ln>
            <a:noFill/>
          </a:ln>
        </p:spPr>
        <p:txBody>
          <a:bodyPr lIns="0" rIns="0" tIns="91440" bIns="91440">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solidFill>
                <a:srgbClr val="000000"/>
              </a:solidFill>
              <a:latin typeface="Arial"/>
            </a:endParaRPr>
          </a:p>
        </p:txBody>
      </p:sp>
      <p:sp>
        <p:nvSpPr>
          <p:cNvPr id="198" name="TextShape 2"/>
          <p:cNvSpPr txBox="1"/>
          <p:nvPr/>
        </p:nvSpPr>
        <p:spPr>
          <a:xfrm>
            <a:off x="236880" y="501120"/>
            <a:ext cx="8619120" cy="3962880"/>
          </a:xfrm>
          <a:prstGeom prst="rect">
            <a:avLst/>
          </a:prstGeom>
          <a:noFill/>
          <a:ln>
            <a:noFill/>
          </a:ln>
        </p:spPr>
        <p:txBody>
          <a:bodyPr lIns="0" rIns="0" tIns="91440" bIns="91440">
            <a:noAutofit/>
          </a:bodyPr>
          <a:p>
            <a:pPr algn="just">
              <a:lnSpc>
                <a:spcPct val="100000"/>
              </a:lnSpc>
              <a:spcBef>
                <a:spcPts val="601"/>
              </a:spcBef>
            </a:pPr>
            <a:br/>
            <a:r>
              <a:rPr b="0" lang="es-ES" sz="1600" spc="-1" strike="noStrike">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b="0" lang="es-ES" sz="1600" spc="-1" strike="noStrike">
              <a:solidFill>
                <a:srgbClr val="000000"/>
              </a:solidFill>
              <a:latin typeface="Arial"/>
            </a:endParaRPr>
          </a:p>
          <a:p>
            <a:pPr algn="just">
              <a:lnSpc>
                <a:spcPct val="100000"/>
              </a:lnSpc>
              <a:spcBef>
                <a:spcPts val="601"/>
              </a:spcBef>
            </a:pPr>
            <a:r>
              <a:rPr b="0" lang="es-ES" sz="1600" spc="-1" strike="noStrike">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b="0" lang="es-ES" sz="1600" spc="-1" strike="noStrike">
              <a:solidFill>
                <a:srgbClr val="000000"/>
              </a:solidFill>
              <a:latin typeface="Arial"/>
            </a:endParaRPr>
          </a:p>
          <a:p>
            <a:pPr algn="just">
              <a:lnSpc>
                <a:spcPct val="100000"/>
              </a:lnSpc>
              <a:spcBef>
                <a:spcPts val="601"/>
              </a:spcBef>
            </a:pPr>
            <a:r>
              <a:rPr b="0" lang="es-ES" sz="1600" spc="-1" strike="noStrike">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600" spc="-1" strike="noStrike">
              <a:solidFill>
                <a:srgbClr val="000000"/>
              </a:solidFill>
              <a:latin typeface="Arial"/>
            </a:endParaRPr>
          </a:p>
          <a:p>
            <a:pPr algn="just">
              <a:lnSpc>
                <a:spcPct val="100000"/>
              </a:lnSpc>
              <a:spcBef>
                <a:spcPts val="601"/>
              </a:spcBef>
            </a:pPr>
            <a:r>
              <a:rPr b="0" lang="es-ES" sz="1600" spc="-1" strike="noStrike">
                <a:solidFill>
                  <a:srgbClr val="ffffff"/>
                </a:solidFill>
                <a:latin typeface="Arial"/>
                <a:ea typeface="Courier New"/>
              </a:rPr>
              <a:t>- El RSS está libre de SPAM, porque no hay que dar la dirección de correo electrónico. Esto no ocurre con suscripciones por correo electrónico, en las que además de recibir noticias, es habitual recibir también SPAM. </a:t>
            </a:r>
            <a:endParaRPr b="0" lang="es-ES" sz="1600" spc="-1" strike="noStrike">
              <a:solidFill>
                <a:srgbClr val="000000"/>
              </a:solidFill>
              <a:latin typeface="Arial"/>
            </a:endParaRPr>
          </a:p>
          <a:p>
            <a:pPr algn="just">
              <a:lnSpc>
                <a:spcPct val="100000"/>
              </a:lnSpc>
              <a:spcBef>
                <a:spcPts val="601"/>
              </a:spcBef>
            </a:pPr>
            <a:r>
              <a:rPr b="0" lang="es-ES" sz="1600" spc="-1" strike="noStrike">
                <a:solidFill>
                  <a:srgbClr val="ffffff"/>
                </a:solidFill>
                <a:latin typeface="Arial"/>
                <a:ea typeface="Courier New"/>
              </a:rPr>
              <a:t>- La cancelación de la suscripción a la página web será rápida y sencilla. </a:t>
            </a:r>
            <a:endParaRPr b="0" lang="es-ES" sz="1600" spc="-1" strike="noStrike">
              <a:solidFill>
                <a:srgbClr val="000000"/>
              </a:solidFill>
              <a:latin typeface="Arial"/>
            </a:endParaRPr>
          </a:p>
          <a:p>
            <a:pPr algn="just">
              <a:lnSpc>
                <a:spcPct val="100000"/>
              </a:lnSpc>
              <a:spcBef>
                <a:spcPts val="601"/>
              </a:spcBef>
            </a:pPr>
            <a:r>
              <a:rPr b="0" lang="es-ES" sz="1600" spc="-1" strike="noStrike">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b="0" lang="es-ES" sz="1600" spc="-1" strike="noStrike">
              <a:solidFill>
                <a:srgbClr val="000000"/>
              </a:solidFill>
              <a:latin typeface="Arial"/>
            </a:endParaRPr>
          </a:p>
        </p:txBody>
      </p:sp>
      <p:sp>
        <p:nvSpPr>
          <p:cNvPr id="199"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2474505F-3A2C-420B-A7BA-D94B44261489}"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222840" y="587160"/>
            <a:ext cx="8228160" cy="411840"/>
          </a:xfrm>
          <a:prstGeom prst="rect">
            <a:avLst/>
          </a:prstGeom>
          <a:noFill/>
          <a:ln>
            <a:noFill/>
          </a:ln>
        </p:spPr>
        <p:txBody>
          <a:bodyPr lIns="0" rIns="0" tIns="91440" bIns="91440">
            <a:noAutofit/>
          </a:bodyPr>
          <a:p>
            <a:pPr>
              <a:lnSpc>
                <a:spcPct val="100000"/>
              </a:lnSpc>
              <a:tabLst>
                <a:tab algn="l" pos="0"/>
              </a:tabLst>
            </a:pPr>
            <a:r>
              <a:rPr b="0" lang="en" sz="3200" spc="-1" strike="noStrike">
                <a:solidFill>
                  <a:srgbClr val="ffffff"/>
                </a:solidFill>
                <a:latin typeface="Courier New"/>
                <a:ea typeface="Courier New"/>
              </a:rPr>
              <a:t>Última versión de RSS</a:t>
            </a:r>
            <a:endParaRPr b="0" lang="es-ES" sz="3200" spc="-1" strike="noStrike">
              <a:solidFill>
                <a:srgbClr val="000000"/>
              </a:solidFill>
              <a:latin typeface="Arial"/>
            </a:endParaRPr>
          </a:p>
        </p:txBody>
      </p:sp>
      <p:sp>
        <p:nvSpPr>
          <p:cNvPr id="201" name="TextShape 2"/>
          <p:cNvSpPr txBox="1"/>
          <p:nvPr/>
        </p:nvSpPr>
        <p:spPr>
          <a:xfrm>
            <a:off x="-68040" y="1942920"/>
            <a:ext cx="9051120" cy="3962880"/>
          </a:xfrm>
          <a:prstGeom prst="rect">
            <a:avLst/>
          </a:prstGeom>
          <a:noFill/>
          <a:ln>
            <a:noFill/>
          </a:ln>
        </p:spPr>
        <p:txBody>
          <a:bodyPr lIns="0" rIns="0" tIns="91440" bIns="91440">
            <a:noAutofit/>
          </a:bodyPr>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sistema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está actualmente en la </a:t>
            </a:r>
            <a:r>
              <a:rPr b="1" lang="es-ES" sz="1600" spc="-1" strike="noStrike">
                <a:solidFill>
                  <a:srgbClr val="ffffff"/>
                </a:solidFill>
                <a:latin typeface="arial"/>
                <a:ea typeface="Courier New"/>
              </a:rPr>
              <a:t>versión</a:t>
            </a:r>
            <a:r>
              <a:rPr b="0" lang="es-ES" sz="1600" spc="-1" strike="noStrike">
                <a:solidFill>
                  <a:srgbClr val="ffffff"/>
                </a:solidFill>
                <a:latin typeface="arial"/>
                <a:ea typeface="Courier New"/>
              </a:rPr>
              <a:t> 2.0, y el acrónimo es una abreviatura del término Really Simple Syndication (algo como "distribución muy simple"). Sus </a:t>
            </a:r>
            <a:r>
              <a:rPr b="1" lang="es-ES" sz="1600" spc="-1" strike="noStrike">
                <a:solidFill>
                  <a:srgbClr val="ffffff"/>
                </a:solidFill>
                <a:latin typeface="arial"/>
                <a:ea typeface="Courier New"/>
              </a:rPr>
              <a:t>versiones</a:t>
            </a:r>
            <a:r>
              <a:rPr b="0" lang="es-ES" sz="1600" spc="-1" strike="noStrike">
                <a:solidFill>
                  <a:srgbClr val="ffffff"/>
                </a:solidFill>
                <a:latin typeface="arial"/>
                <a:ea typeface="Courier New"/>
              </a:rPr>
              <a:t> anteriores se llamaban Rich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0.91) y RDF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 y 1.0).</a:t>
            </a:r>
            <a:endParaRPr b="0" lang="es-ES" sz="1600" spc="-1" strike="noStrike">
              <a:solidFill>
                <a:srgbClr val="000000"/>
              </a:solidFill>
              <a:latin typeface="Arial"/>
            </a:endParaRPr>
          </a:p>
        </p:txBody>
      </p:sp>
      <p:sp>
        <p:nvSpPr>
          <p:cNvPr id="202"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210E1B0E-5DCD-4A24-B563-96C60C5FCF1A}"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21600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¿Qué es una base de datos xml?</a:t>
            </a:r>
            <a:endParaRPr b="0" lang="es-ES" sz="3200" spc="-1" strike="noStrike">
              <a:solidFill>
                <a:srgbClr val="000000"/>
              </a:solidFill>
              <a:latin typeface="Arial"/>
            </a:endParaRPr>
          </a:p>
        </p:txBody>
      </p:sp>
      <p:sp>
        <p:nvSpPr>
          <p:cNvPr id="204" name="TextShape 2"/>
          <p:cNvSpPr txBox="1"/>
          <p:nvPr/>
        </p:nvSpPr>
        <p:spPr>
          <a:xfrm>
            <a:off x="360000" y="2336040"/>
            <a:ext cx="8098920" cy="3962880"/>
          </a:xfrm>
          <a:prstGeom prst="rect">
            <a:avLst/>
          </a:prstGeom>
          <a:noFill/>
          <a:ln>
            <a:noFill/>
          </a:ln>
        </p:spPr>
        <p:txBody>
          <a:bodyPr lIns="0" rIns="0" tIns="91440" bIns="91440">
            <a:noAutofit/>
          </a:bodyPr>
          <a:p>
            <a:pPr marL="228600" indent="-22824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En un </a:t>
            </a:r>
            <a:r>
              <a:rPr b="1" lang="es-ES" sz="1600" spc="-1" strike="noStrike">
                <a:solidFill>
                  <a:srgbClr val="ffffff"/>
                </a:solidFill>
                <a:latin typeface="arial"/>
                <a:ea typeface="Courier New"/>
              </a:rPr>
              <a:t>método</a:t>
            </a:r>
            <a:r>
              <a:rPr b="0" lang="es-ES" sz="1600" spc="-1" strike="noStrike">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b="0" lang="es-ES" sz="1600" spc="-1" strike="noStrike">
              <a:solidFill>
                <a:srgbClr val="000000"/>
              </a:solidFill>
              <a:latin typeface="Arial"/>
            </a:endParaRPr>
          </a:p>
        </p:txBody>
      </p:sp>
      <p:sp>
        <p:nvSpPr>
          <p:cNvPr id="205"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B000AFB5-3E2F-41D3-897D-42442BF57CFB}"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Caracteristicas Principales.</a:t>
            </a:r>
            <a:endParaRPr b="0" lang="es-ES" sz="3200" spc="-1" strike="noStrike">
              <a:solidFill>
                <a:srgbClr val="000000"/>
              </a:solidFill>
              <a:latin typeface="Arial"/>
            </a:endParaRPr>
          </a:p>
        </p:txBody>
      </p:sp>
      <p:sp>
        <p:nvSpPr>
          <p:cNvPr id="207" name="TextShape 2"/>
          <p:cNvSpPr txBox="1"/>
          <p:nvPr/>
        </p:nvSpPr>
        <p:spPr>
          <a:xfrm>
            <a:off x="180000" y="1656000"/>
            <a:ext cx="8098920" cy="3962880"/>
          </a:xfrm>
          <a:prstGeom prst="rect">
            <a:avLst/>
          </a:prstGeom>
          <a:noFill/>
          <a:ln>
            <a:noFill/>
          </a:ln>
        </p:spPr>
        <p:txBody>
          <a:bodyPr lIns="0" rIns="0" tIns="91440" bIns="91440">
            <a:noAutofit/>
          </a:bodyPr>
          <a:p>
            <a:pPr marL="228600" indent="-228240" algn="just">
              <a:lnSpc>
                <a:spcPct val="100000"/>
              </a:lnSpc>
              <a:spcBef>
                <a:spcPts val="601"/>
              </a:spcBef>
              <a:buClr>
                <a:srgbClr val="ffffff"/>
              </a:buClr>
              <a:buFont typeface="Arial"/>
              <a:buChar char="•"/>
            </a:pPr>
            <a:r>
              <a:rPr b="1" lang="es-ES" sz="1600" spc="-1" strike="noStrike">
                <a:solidFill>
                  <a:srgbClr val="ffffff"/>
                </a:solidFill>
                <a:latin typeface="arial"/>
                <a:ea typeface="Courier New"/>
              </a:rPr>
              <a:t>Las bases de datos en XML tienen una serie de características que las diferencian del resto:</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Emplean el lenguaje XML o Extensible Markup Language, un metalenguaje ideado por W3C para el almacenamiento de datos de forma legible.</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 información se dispone de forma jerárquica.</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incorporan etiquetas y marcajes que definen a los datos, es decir, explican qué es y qué significa cada conjunto de datos.</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que utilizan XML pueden albergar diferentes tipos de datos.</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b="0" lang="es-ES" sz="1600" spc="-1" strike="noStrike">
              <a:solidFill>
                <a:srgbClr val="000000"/>
              </a:solidFill>
              <a:latin typeface="Arial"/>
            </a:endParaRPr>
          </a:p>
        </p:txBody>
      </p:sp>
      <p:sp>
        <p:nvSpPr>
          <p:cNvPr id="208"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3B4009E1-BD86-4C66-966D-FB2FEA8AF3E2}"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Ventajas</a:t>
            </a:r>
            <a:endParaRPr b="0" lang="es-ES" sz="3200" spc="-1" strike="noStrike">
              <a:solidFill>
                <a:srgbClr val="000000"/>
              </a:solidFill>
              <a:latin typeface="Arial"/>
            </a:endParaRPr>
          </a:p>
        </p:txBody>
      </p:sp>
      <p:sp>
        <p:nvSpPr>
          <p:cNvPr id="210" name="TextShape 2"/>
          <p:cNvSpPr txBox="1"/>
          <p:nvPr/>
        </p:nvSpPr>
        <p:spPr>
          <a:xfrm>
            <a:off x="180000" y="1656000"/>
            <a:ext cx="8098920" cy="3962880"/>
          </a:xfrm>
          <a:prstGeom prst="rect">
            <a:avLst/>
          </a:prstGeom>
          <a:noFill/>
          <a:ln>
            <a:noFill/>
          </a:ln>
        </p:spPr>
        <p:txBody>
          <a:bodyPr lIns="0" rIns="0" tIns="91440" bIns="91440">
            <a:noAutofit/>
          </a:bodyPr>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fáciles de leer.</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XML son sencillos de procesar.</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Es un lenguaje que tiene una gran compatibilidad con SGML</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lenguaje XML es sencillo de estructurar con lo que se pueden diferenciar fácilmente las distintas partes de un documento.</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Se puede importar y exportar a otras aplicaciones, programas y formatos.</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Para los que no dominan del todo el XML, existen analizadores que permiten corregir errores de sintaxis, como XML Copy Editor.</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se pueden actualizar simplemente añadiendo nuevas etiquetas.</a:t>
            </a:r>
            <a:endParaRPr b="0" lang="es-ES" sz="1600" spc="-1" strike="noStrike">
              <a:solidFill>
                <a:srgbClr val="000000"/>
              </a:solidFill>
              <a:latin typeface="Arial"/>
            </a:endParaRPr>
          </a:p>
        </p:txBody>
      </p:sp>
      <p:sp>
        <p:nvSpPr>
          <p:cNvPr id="211"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A6D109B4-B0EB-4B2D-A84A-B92946194B0E}"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Desventajas</a:t>
            </a:r>
            <a:endParaRPr b="0" lang="es-ES" sz="3200" spc="-1" strike="noStrike">
              <a:solidFill>
                <a:srgbClr val="000000"/>
              </a:solidFill>
              <a:latin typeface="Arial"/>
            </a:endParaRPr>
          </a:p>
        </p:txBody>
      </p:sp>
      <p:sp>
        <p:nvSpPr>
          <p:cNvPr id="213" name="TextShape 2"/>
          <p:cNvSpPr txBox="1"/>
          <p:nvPr/>
        </p:nvSpPr>
        <p:spPr>
          <a:xfrm>
            <a:off x="180000" y="1656000"/>
            <a:ext cx="8098920" cy="3962880"/>
          </a:xfrm>
          <a:prstGeom prst="rect">
            <a:avLst/>
          </a:prstGeom>
          <a:noFill/>
          <a:ln>
            <a:noFill/>
          </a:ln>
        </p:spPr>
        <p:txBody>
          <a:bodyPr lIns="0" rIns="0" tIns="91440" bIns="91440">
            <a:noAutofit/>
          </a:bodyPr>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más lentas y requieren que los datos estén comprimidos para funcionar más rápidamente.</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búsquedas son más lentas que en una base de datos relacional, ya que se deben organizar a través de texto y etiquetas.</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 cierta limitación en cuanto a los gestores de bases de datos que pueden utilizar lenguaje XML.</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creadas con documentos XML no están preparadas para el almacenamiento de información a largo plazo.</a:t>
            </a: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b="0" lang="es-ES" sz="1600" spc="-1" strike="noStrike">
              <a:solidFill>
                <a:srgbClr val="000000"/>
              </a:solidFill>
              <a:latin typeface="Arial"/>
            </a:endParaRPr>
          </a:p>
        </p:txBody>
      </p:sp>
      <p:sp>
        <p:nvSpPr>
          <p:cNvPr id="214"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102A4291-4F4D-4547-9CEA-4188DDFCEC82}"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16" name="TextShape 2"/>
          <p:cNvSpPr txBox="1"/>
          <p:nvPr/>
        </p:nvSpPr>
        <p:spPr>
          <a:xfrm>
            <a:off x="180000" y="1656000"/>
            <a:ext cx="8098920" cy="3962880"/>
          </a:xfrm>
          <a:prstGeom prst="rect">
            <a:avLst/>
          </a:prstGeom>
          <a:noFill/>
          <a:ln>
            <a:noFill/>
          </a:ln>
        </p:spPr>
        <p:txBody>
          <a:bodyPr lIns="0" rIns="0" tIns="91440" bIns="91440">
            <a:noAutofit/>
          </a:bodyPr>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Activadas:</a:t>
            </a:r>
            <a:endParaRPr b="0" lang="es-ES" sz="1600" spc="-1" strike="noStrike">
              <a:solidFill>
                <a:srgbClr val="000000"/>
              </a:solidFill>
              <a:latin typeface="Arial"/>
            </a:endParaRPr>
          </a:p>
          <a:p>
            <a:pPr marL="228600" indent="-22824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228600" indent="-22824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Una base de datos relacional XML-enabled permite obtener los resultados de las consultas en formato XML</a:t>
            </a:r>
            <a:endParaRPr b="0" lang="es-ES" sz="1600" spc="-1" strike="noStrike">
              <a:solidFill>
                <a:srgbClr val="000000"/>
              </a:solidFill>
              <a:latin typeface="Arial"/>
            </a:endParaRPr>
          </a:p>
        </p:txBody>
      </p:sp>
      <p:sp>
        <p:nvSpPr>
          <p:cNvPr id="217"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909E7D27-F59C-4A08-ABF0-FB9C20CB977E}"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19" name="TextShape 2"/>
          <p:cNvSpPr txBox="1"/>
          <p:nvPr/>
        </p:nvSpPr>
        <p:spPr>
          <a:xfrm>
            <a:off x="180000" y="1656000"/>
            <a:ext cx="8098920" cy="3962880"/>
          </a:xfrm>
          <a:prstGeom prst="rect">
            <a:avLst/>
          </a:prstGeom>
          <a:noFill/>
          <a:ln>
            <a:noFill/>
          </a:ln>
        </p:spPr>
        <p:txBody>
          <a:bodyPr lIns="0" rIns="0" tIns="91440" bIns="91440">
            <a:noAutofit/>
          </a:bodyPr>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457200" indent="-38052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Nativas:</a:t>
            </a:r>
            <a:endParaRPr b="0" lang="es-ES" sz="1600" spc="-1" strike="noStrike">
              <a:solidFill>
                <a:srgbClr val="000000"/>
              </a:solidFill>
              <a:latin typeface="Arial"/>
            </a:endParaRPr>
          </a:p>
          <a:p>
            <a:pPr marL="228600" indent="-22824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 </a:t>
            </a:r>
            <a:r>
              <a:rPr b="0" lang="es-ES" sz="1600" spc="-1" strike="noStrike">
                <a:solidFill>
                  <a:srgbClr val="ffffff"/>
                </a:solidFill>
                <a:latin typeface="arial"/>
                <a:ea typeface="Courier New"/>
              </a:rPr>
              <a:t>Este tipo de base de datos en XML nativa no posee campos ni tablas, sino que  almacena documentos XML.</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228600" indent="-22824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Xpath, aunque hay otros como XML Infoset.</a:t>
            </a:r>
            <a:endParaRPr b="0" lang="es-ES" sz="1600" spc="-1" strike="noStrike">
              <a:solidFill>
                <a:srgbClr val="000000"/>
              </a:solidFill>
              <a:latin typeface="Arial"/>
            </a:endParaRPr>
          </a:p>
        </p:txBody>
      </p:sp>
      <p:sp>
        <p:nvSpPr>
          <p:cNvPr id="220"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994DA0C3-3B34-485B-89AD-0AF8471185EC}"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30760" y="0"/>
            <a:ext cx="8228160" cy="411840"/>
          </a:xfrm>
          <a:prstGeom prst="rect">
            <a:avLst/>
          </a:prstGeom>
          <a:noFill/>
          <a:ln>
            <a:noFill/>
          </a:ln>
        </p:spPr>
        <p:txBody>
          <a:bodyPr lIns="0" rIns="0" tIns="91440" bIns="91440">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br/>
            <a:br/>
            <a:r>
              <a:rPr b="0" lang="en" sz="3200" spc="-1" strike="noStrike">
                <a:solidFill>
                  <a:srgbClr val="ffffff"/>
                </a:solidFill>
                <a:latin typeface="Courier New"/>
                <a:ea typeface="Courier New"/>
              </a:rPr>
              <a:t>Diferencias entre bases de datos XML y bases de datos relacionales.</a:t>
            </a:r>
            <a:endParaRPr b="0" lang="es-ES" sz="3200" spc="-1" strike="noStrike">
              <a:solidFill>
                <a:srgbClr val="000000"/>
              </a:solidFill>
              <a:latin typeface="Arial"/>
            </a:endParaRPr>
          </a:p>
        </p:txBody>
      </p:sp>
      <p:sp>
        <p:nvSpPr>
          <p:cNvPr id="222" name="TextShape 2"/>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CDCB78F5-40CA-416E-8B95-9BCFF9209ED9}"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04280" y="493920"/>
            <a:ext cx="8228160" cy="411840"/>
          </a:xfrm>
          <a:prstGeom prst="rect">
            <a:avLst/>
          </a:prstGeom>
          <a:noFill/>
          <a:ln>
            <a:noFill/>
          </a:ln>
        </p:spPr>
        <p:txBody>
          <a:bodyPr lIns="0" rIns="0" tIns="91440" bIns="91440">
            <a:noAutofit/>
          </a:bodyPr>
          <a:p>
            <a:pPr>
              <a:lnSpc>
                <a:spcPct val="100000"/>
              </a:lnSpc>
              <a:tabLst>
                <a:tab algn="l" pos="0"/>
              </a:tabLst>
            </a:pPr>
            <a:r>
              <a:rPr b="0" lang="en" sz="3200" spc="-1" strike="noStrike">
                <a:solidFill>
                  <a:srgbClr val="ffffff"/>
                </a:solidFill>
                <a:latin typeface="Courier New"/>
                <a:ea typeface="Courier New"/>
              </a:rPr>
              <a:t>XML</a:t>
            </a:r>
            <a:endParaRPr b="0" lang="es-ES" sz="3200" spc="-1" strike="noStrike">
              <a:solidFill>
                <a:srgbClr val="000000"/>
              </a:solidFill>
              <a:latin typeface="Arial"/>
            </a:endParaRPr>
          </a:p>
        </p:txBody>
      </p:sp>
      <p:sp>
        <p:nvSpPr>
          <p:cNvPr id="168" name="TextShape 2"/>
          <p:cNvSpPr txBox="1"/>
          <p:nvPr/>
        </p:nvSpPr>
        <p:spPr>
          <a:xfrm>
            <a:off x="343080" y="1125000"/>
            <a:ext cx="8289360" cy="3637440"/>
          </a:xfrm>
          <a:prstGeom prst="rect">
            <a:avLst/>
          </a:prstGeom>
          <a:noFill/>
          <a:ln>
            <a:noFill/>
          </a:ln>
        </p:spPr>
        <p:txBody>
          <a:bodyPr lIns="0" rIns="0" tIns="91440" bIns="91440">
            <a:noAutofit/>
          </a:bodyPr>
          <a:p>
            <a:pPr marL="76320" indent="-228240">
              <a:lnSpc>
                <a:spcPct val="100000"/>
              </a:lnSpc>
              <a:spcBef>
                <a:spcPts val="601"/>
              </a:spcBef>
              <a:buClr>
                <a:srgbClr val="ffffff"/>
              </a:buClr>
              <a:buFont typeface="Arial"/>
              <a:buChar char="•"/>
              <a:tabLst>
                <a:tab algn="l" pos="0"/>
              </a:tabLst>
            </a:pPr>
            <a:r>
              <a:rPr b="0" lang="en" sz="2400" spc="-1" strike="noStrike">
                <a:solidFill>
                  <a:srgbClr val="ffffff"/>
                </a:solidFill>
                <a:latin typeface="Courier New"/>
                <a:ea typeface="Courier New"/>
              </a:rPr>
              <a:t>Es el acrónimo de Extensible Markup Language, es decir, es </a:t>
            </a:r>
            <a:r>
              <a:rPr b="1" lang="en" sz="2400" spc="-1" strike="noStrike">
                <a:solidFill>
                  <a:srgbClr val="ffffff"/>
                </a:solidFill>
                <a:latin typeface="Courier New"/>
                <a:ea typeface="Courier New"/>
              </a:rPr>
              <a:t>un lenguaje de marcado que define un conjunto de reglas para la codificación de documentos</a:t>
            </a:r>
            <a:r>
              <a:rPr b="0" lang="en" sz="2400" spc="-1" strike="noStrike">
                <a:solidFill>
                  <a:srgbClr val="ffffff"/>
                </a:solidFill>
                <a:latin typeface="Courier New"/>
                <a:ea typeface="Courier New"/>
              </a:rPr>
              <a:t>. </a:t>
            </a:r>
            <a:endParaRPr b="0" lang="es-ES" sz="2400" spc="-1" strike="noStrike">
              <a:solidFill>
                <a:srgbClr val="000000"/>
              </a:solidFill>
              <a:latin typeface="Arial"/>
            </a:endParaRPr>
          </a:p>
          <a:p>
            <a:pPr marL="76320" indent="-228240">
              <a:lnSpc>
                <a:spcPct val="100000"/>
              </a:lnSpc>
              <a:spcBef>
                <a:spcPts val="601"/>
              </a:spcBef>
              <a:buClr>
                <a:srgbClr val="ffffff"/>
              </a:buClr>
              <a:buFont typeface="Arial"/>
              <a:buChar char="•"/>
              <a:tabLst>
                <a:tab algn="l" pos="0"/>
              </a:tabLst>
            </a:pPr>
            <a:r>
              <a:rPr b="0" lang="en" sz="2400" spc="-1" strike="noStrike">
                <a:solidFill>
                  <a:srgbClr val="ffffff"/>
                </a:solidFill>
                <a:latin typeface="Courier New"/>
                <a:ea typeface="Courier New"/>
              </a:rPr>
              <a:t>Se centra en la simplicidad, la generalidad y la facilidad de uso y, por lo tanto, se utiliza para varios servicios web.</a:t>
            </a:r>
            <a:endParaRPr b="0" lang="es-ES" sz="2400" spc="-1" strike="noStrike">
              <a:solidFill>
                <a:srgbClr val="000000"/>
              </a:solidFill>
              <a:latin typeface="Arial"/>
            </a:endParaRPr>
          </a:p>
        </p:txBody>
      </p:sp>
      <p:sp>
        <p:nvSpPr>
          <p:cNvPr id="169"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DEDDCD37-7C4B-4842-9DA1-B92FC48A6777}"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3A09CEE2-C067-43FB-9585-FB471B0F2237}"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4" name="CustomShape 2"/>
          <p:cNvSpPr/>
          <p:nvPr/>
        </p:nvSpPr>
        <p:spPr>
          <a:xfrm>
            <a:off x="180000" y="180000"/>
            <a:ext cx="8098920" cy="3962880"/>
          </a:xfrm>
          <a:prstGeom prst="rect">
            <a:avLst/>
          </a:prstGeom>
          <a:noFill/>
          <a:ln>
            <a:noFill/>
          </a:ln>
        </p:spPr>
        <p:style>
          <a:lnRef idx="0"/>
          <a:fillRef idx="0"/>
          <a:effectRef idx="0"/>
          <a:fontRef idx="minor"/>
        </p:style>
        <p:txBody>
          <a:bodyPr lIns="90000" rIns="90000" tIns="91440" bIns="91440">
            <a:noAutofit/>
          </a:bodyPr>
          <a:p>
            <a:pPr marL="457200" indent="-38052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b="0" lang="es-ES" sz="1500" spc="-1" strike="noStrike">
              <a:latin typeface="Arial"/>
            </a:endParaRPr>
          </a:p>
          <a:p>
            <a:pPr marL="457200" indent="-38052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b="0" lang="es-ES" sz="1500" spc="-1" strike="noStrike">
              <a:latin typeface="Arial"/>
            </a:endParaRPr>
          </a:p>
          <a:p>
            <a:pPr marL="457200" indent="-38052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b="0" lang="es-ES" sz="1500" spc="-1" strike="noStrike">
              <a:latin typeface="Arial"/>
            </a:endParaRPr>
          </a:p>
          <a:p>
            <a:pPr marL="457200" indent="-38052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b="0" lang="es-ES" sz="1500" spc="-1" strike="noStrike">
              <a:latin typeface="Arial"/>
            </a:endParaRPr>
          </a:p>
          <a:p>
            <a:pPr algn="just">
              <a:lnSpc>
                <a:spcPct val="100000"/>
              </a:lnSpc>
              <a:spcBef>
                <a:spcPts val="601"/>
              </a:spcBef>
            </a:pPr>
            <a:endParaRPr b="0" lang="es-ES" sz="1500" spc="-1" strike="noStrike">
              <a:latin typeface="Arial"/>
            </a:endParaRPr>
          </a:p>
          <a:p>
            <a:pPr algn="just">
              <a:lnSpc>
                <a:spcPct val="100000"/>
              </a:lnSpc>
              <a:spcBef>
                <a:spcPts val="601"/>
              </a:spcBef>
            </a:pP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968400" y="2775960"/>
            <a:ext cx="7211160" cy="1007280"/>
          </a:xfrm>
          <a:prstGeom prst="rect">
            <a:avLst/>
          </a:prstGeom>
          <a:noFill/>
          <a:ln>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INTRODUCCIÓN A XQUERY</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104FF6DE-788B-4AC9-AEBA-5537C8AD08BB}"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7" name="CustomShape 2"/>
          <p:cNvSpPr/>
          <p:nvPr/>
        </p:nvSpPr>
        <p:spPr>
          <a:xfrm>
            <a:off x="269280" y="210960"/>
            <a:ext cx="8342280" cy="3962880"/>
          </a:xfrm>
          <a:prstGeom prst="rect">
            <a:avLst/>
          </a:prstGeom>
          <a:noFill/>
          <a:ln>
            <a:noFill/>
          </a:ln>
        </p:spPr>
        <p:style>
          <a:lnRef idx="0"/>
          <a:fillRef idx="0"/>
          <a:effectRef idx="0"/>
          <a:fontRef idx="minor"/>
        </p:style>
        <p:txBody>
          <a:bodyPr lIns="90000" rIns="90000" tIns="91440" bIns="91440">
            <a:noAutofit/>
          </a:bodyPr>
          <a:p>
            <a:pPr marL="76320" algn="just">
              <a:lnSpc>
                <a:spcPct val="100000"/>
              </a:lnSpc>
              <a:spcBef>
                <a:spcPts val="601"/>
              </a:spcBef>
            </a:pPr>
            <a:r>
              <a:rPr b="0" lang="es-ES" sz="2000" spc="-1" strike="noStrike">
                <a:solidFill>
                  <a:srgbClr val="ffffff"/>
                </a:solidFill>
                <a:latin typeface="Arial"/>
                <a:ea typeface="Courier New"/>
              </a:rPr>
              <a:t>¿QUÉ ES XQUERY?</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r>
              <a:rPr b="0" lang="es-ES" sz="1800" spc="-1" strike="noStrike">
                <a:solidFill>
                  <a:srgbClr val="ffffff"/>
                </a:solidFill>
                <a:latin typeface="Arial"/>
                <a:ea typeface="DejaVu Sans"/>
              </a:rPr>
              <a:t>XQuery es un lenguaje de consulta diseñado para colecciones de datos XML. Es semánticamente similar a SQL, aunque incluye algunas capacidades de programación.</a:t>
            </a:r>
            <a:endParaRPr b="0" lang="es-ES" sz="1800" spc="-1" strike="noStrike">
              <a:latin typeface="Arial"/>
            </a:endParaRPr>
          </a:p>
          <a:p>
            <a:pPr marL="76320"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695D9753-3333-41B9-AB11-3868E23D1FF6}"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9" name="CustomShape 2"/>
          <p:cNvSpPr/>
          <p:nvPr/>
        </p:nvSpPr>
        <p:spPr>
          <a:xfrm>
            <a:off x="269280" y="210960"/>
            <a:ext cx="8342280" cy="3962880"/>
          </a:xfrm>
          <a:prstGeom prst="rect">
            <a:avLst/>
          </a:prstGeom>
          <a:noFill/>
          <a:ln>
            <a:noFill/>
          </a:ln>
        </p:spPr>
        <p:style>
          <a:lnRef idx="0"/>
          <a:fillRef idx="0"/>
          <a:effectRef idx="0"/>
          <a:fontRef idx="minor"/>
        </p:style>
        <p:txBody>
          <a:bodyPr lIns="90000" rIns="90000" tIns="91440" bIns="91440">
            <a:noAutofit/>
          </a:bodyPr>
          <a:p>
            <a:pPr marL="76320" algn="just">
              <a:lnSpc>
                <a:spcPct val="100000"/>
              </a:lnSpc>
              <a:spcBef>
                <a:spcPts val="601"/>
              </a:spcBef>
            </a:pPr>
            <a:r>
              <a:rPr b="0" lang="es-ES" sz="2000" spc="-1" strike="noStrike">
                <a:solidFill>
                  <a:srgbClr val="ffffff"/>
                </a:solidFill>
                <a:latin typeface="Arial"/>
                <a:ea typeface="Courier New"/>
              </a:rPr>
              <a:t>¿PARA QUE SE USA?</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r>
              <a:rPr b="0" lang="es-ES" sz="1800" spc="-1" strike="noStrike">
                <a:solidFill>
                  <a:srgbClr val="ffffff"/>
                </a:solidFill>
                <a:latin typeface="Arial"/>
                <a:ea typeface="DejaVu Sans"/>
              </a:rPr>
              <a:t>XQuery proporciona los medios para extraer y manipular información de documentos XML, o de cualquier fuente de datos que pueda ser representada mediante XML como, por ejemplo, bases de datos relacionales o documentos ofimáticos.</a:t>
            </a: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5FDFC54D-4D9C-4B93-AD2C-A75695C8DD69}"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31" name="CustomShape 2"/>
          <p:cNvSpPr/>
          <p:nvPr/>
        </p:nvSpPr>
        <p:spPr>
          <a:xfrm>
            <a:off x="269280" y="210960"/>
            <a:ext cx="8342280" cy="3962880"/>
          </a:xfrm>
          <a:prstGeom prst="rect">
            <a:avLst/>
          </a:prstGeom>
          <a:noFill/>
          <a:ln>
            <a:noFill/>
          </a:ln>
        </p:spPr>
        <p:style>
          <a:lnRef idx="0"/>
          <a:fillRef idx="0"/>
          <a:effectRef idx="0"/>
          <a:fontRef idx="minor"/>
        </p:style>
        <p:txBody>
          <a:bodyPr lIns="90000" rIns="90000" tIns="91440" bIns="91440">
            <a:noAutofit/>
          </a:bodyPr>
          <a:p>
            <a:pPr marL="76320" algn="just">
              <a:lnSpc>
                <a:spcPct val="100000"/>
              </a:lnSpc>
              <a:spcBef>
                <a:spcPts val="601"/>
              </a:spcBef>
            </a:pPr>
            <a:r>
              <a:rPr b="0" lang="es-ES" sz="2000" spc="-1" strike="noStrike">
                <a:solidFill>
                  <a:srgbClr val="ffffff"/>
                </a:solidFill>
                <a:latin typeface="Arial"/>
                <a:ea typeface="Courier New"/>
              </a:rPr>
              <a:t>REGLAS DE SINTAXIS DE XQUERY</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285840" indent="-285480">
              <a:lnSpc>
                <a:spcPct val="100000"/>
              </a:lnSpc>
              <a:buClr>
                <a:srgbClr val="ffffff"/>
              </a:buClr>
              <a:buFont typeface="Arial"/>
              <a:buChar char="•"/>
            </a:pPr>
            <a:r>
              <a:rPr b="0" lang="es-ES" sz="1800" spc="-1" strike="noStrike">
                <a:solidFill>
                  <a:srgbClr val="ffffff"/>
                </a:solidFill>
                <a:latin typeface="Verdana"/>
                <a:ea typeface="DejaVu Sans"/>
              </a:rPr>
              <a:t>XQuery es sensible a mayúsculas.</a:t>
            </a:r>
            <a:endParaRPr b="0" lang="es-ES" sz="1800" spc="-1" strike="noStrike">
              <a:latin typeface="Arial"/>
            </a:endParaRPr>
          </a:p>
          <a:p>
            <a:pPr>
              <a:lnSpc>
                <a:spcPct val="100000"/>
              </a:lnSpc>
            </a:pPr>
            <a:endParaRPr b="0" lang="es-ES" sz="1800" spc="-1" strike="noStrike">
              <a:latin typeface="Arial"/>
            </a:endParaRPr>
          </a:p>
          <a:p>
            <a:pPr marL="285840" indent="-285480">
              <a:lnSpc>
                <a:spcPct val="100000"/>
              </a:lnSpc>
              <a:buClr>
                <a:srgbClr val="ffffff"/>
              </a:buClr>
              <a:buFont typeface="Arial"/>
              <a:buChar char="•"/>
            </a:pPr>
            <a:r>
              <a:rPr b="0" lang="es-ES" sz="1800" spc="-1" strike="noStrike">
                <a:solidFill>
                  <a:srgbClr val="ffffff"/>
                </a:solidFill>
                <a:latin typeface="Verdana"/>
                <a:ea typeface="DejaVu Sans"/>
              </a:rPr>
              <a:t>Los elementos, atributos y variables deben tener nombres de XML válidos.</a:t>
            </a:r>
            <a:endParaRPr b="0" lang="es-ES" sz="1800" spc="-1" strike="noStrike">
              <a:latin typeface="Arial"/>
            </a:endParaRPr>
          </a:p>
          <a:p>
            <a:pPr>
              <a:lnSpc>
                <a:spcPct val="100000"/>
              </a:lnSpc>
            </a:pPr>
            <a:endParaRPr b="0" lang="es-ES" sz="1800" spc="-1" strike="noStrike">
              <a:latin typeface="Arial"/>
            </a:endParaRPr>
          </a:p>
          <a:p>
            <a:pPr marL="285840" indent="-285480">
              <a:lnSpc>
                <a:spcPct val="100000"/>
              </a:lnSpc>
              <a:buClr>
                <a:srgbClr val="ffffff"/>
              </a:buClr>
              <a:buFont typeface="Arial"/>
              <a:buChar char="•"/>
            </a:pPr>
            <a:r>
              <a:rPr b="0" lang="es-ES" sz="1800" spc="-1" strike="noStrike">
                <a:solidFill>
                  <a:srgbClr val="ffffff"/>
                </a:solidFill>
                <a:latin typeface="Verdana"/>
                <a:ea typeface="DejaVu Sans"/>
              </a:rPr>
              <a:t>Un valor de cadena XQuery puede estar entre comillas simples o dobles.</a:t>
            </a:r>
            <a:endParaRPr b="0" lang="es-ES" sz="1800" spc="-1" strike="noStrike">
              <a:latin typeface="Arial"/>
            </a:endParaRPr>
          </a:p>
          <a:p>
            <a:pPr>
              <a:lnSpc>
                <a:spcPct val="100000"/>
              </a:lnSpc>
            </a:pPr>
            <a:endParaRPr b="0" lang="es-ES" sz="1800" spc="-1" strike="noStrike">
              <a:latin typeface="Arial"/>
            </a:endParaRPr>
          </a:p>
          <a:p>
            <a:pPr marL="285840" indent="-285480">
              <a:lnSpc>
                <a:spcPct val="100000"/>
              </a:lnSpc>
              <a:buClr>
                <a:srgbClr val="ffffff"/>
              </a:buClr>
              <a:buFont typeface="Arial"/>
              <a:buChar char="•"/>
            </a:pPr>
            <a:r>
              <a:rPr b="0" lang="es-ES" sz="1800" spc="-1" strike="noStrike">
                <a:solidFill>
                  <a:srgbClr val="ffffff"/>
                </a:solidFill>
                <a:latin typeface="Verdana"/>
                <a:ea typeface="DejaVu Sans"/>
              </a:rPr>
              <a:t>Una variable XQuery se define con un “$” seguido de un nombre, por ejemplo, $servicios.</a:t>
            </a:r>
            <a:endParaRPr b="0" lang="es-ES" sz="1800" spc="-1" strike="noStrike">
              <a:latin typeface="Arial"/>
            </a:endParaRPr>
          </a:p>
          <a:p>
            <a:pPr>
              <a:lnSpc>
                <a:spcPct val="100000"/>
              </a:lnSpc>
            </a:pPr>
            <a:endParaRPr b="0" lang="es-ES" sz="1800" spc="-1" strike="noStrike">
              <a:latin typeface="Arial"/>
            </a:endParaRPr>
          </a:p>
          <a:p>
            <a:pPr marL="285840" indent="-285480">
              <a:lnSpc>
                <a:spcPct val="100000"/>
              </a:lnSpc>
              <a:buClr>
                <a:srgbClr val="ffffff"/>
              </a:buClr>
              <a:buFont typeface="Arial"/>
              <a:buChar char="•"/>
            </a:pPr>
            <a:r>
              <a:rPr b="0" lang="es-ES" sz="1800" spc="-1" strike="noStrike">
                <a:solidFill>
                  <a:srgbClr val="ffffff"/>
                </a:solidFill>
                <a:latin typeface="Verdana"/>
                <a:ea typeface="DejaVu Sans"/>
              </a:rPr>
              <a:t>Los comentarios de XQuery se abren con (: y se cierran con :)</a:t>
            </a: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04280" y="493920"/>
            <a:ext cx="8228160" cy="411840"/>
          </a:xfrm>
          <a:prstGeom prst="rect">
            <a:avLst/>
          </a:prstGeom>
          <a:noFill/>
          <a:ln>
            <a:noFill/>
          </a:ln>
        </p:spPr>
        <p:txBody>
          <a:bodyPr lIns="0" rIns="0" tIns="91440" bIns="91440">
            <a:noAutofit/>
          </a:bodyPr>
          <a:p>
            <a:pPr>
              <a:lnSpc>
                <a:spcPct val="100000"/>
              </a:lnSpc>
            </a:pPr>
            <a:r>
              <a:rPr b="0" lang="en" sz="2000" spc="-1" strike="noStrike">
                <a:solidFill>
                  <a:srgbClr val="ffffff"/>
                </a:solidFill>
                <a:latin typeface="Courier New"/>
                <a:ea typeface="Courier New"/>
              </a:rPr>
              <a:t>Diferencias entre XML y HTML</a:t>
            </a:r>
            <a:endParaRPr b="0" lang="es-ES" sz="2000" spc="-1" strike="noStrike">
              <a:solidFill>
                <a:srgbClr val="000000"/>
              </a:solidFill>
              <a:latin typeface="Arial"/>
            </a:endParaRPr>
          </a:p>
        </p:txBody>
      </p:sp>
      <p:sp>
        <p:nvSpPr>
          <p:cNvPr id="171" name="TextShape 2"/>
          <p:cNvSpPr txBox="1"/>
          <p:nvPr/>
        </p:nvSpPr>
        <p:spPr>
          <a:xfrm>
            <a:off x="420840" y="1239840"/>
            <a:ext cx="3993120" cy="3724200"/>
          </a:xfrm>
          <a:prstGeom prst="rect">
            <a:avLst/>
          </a:prstGeom>
          <a:noFill/>
          <a:ln>
            <a:noFill/>
          </a:ln>
        </p:spPr>
        <p:txBody>
          <a:bodyPr lIns="0" rIns="0" tIns="91440" bIns="91440">
            <a:noAutofit/>
          </a:bodyPr>
          <a:p>
            <a:pPr marL="228600" indent="-228240">
              <a:lnSpc>
                <a:spcPct val="100000"/>
              </a:lnSpc>
              <a:spcBef>
                <a:spcPts val="601"/>
              </a:spcBef>
              <a:buClr>
                <a:srgbClr val="ffffff"/>
              </a:buClr>
              <a:buFont typeface="Arial"/>
              <a:buChar char="•"/>
              <a:tabLst>
                <a:tab algn="l" pos="0"/>
              </a:tabLst>
            </a:pPr>
            <a:r>
              <a:rPr b="1" lang="en" sz="1800" spc="-1" strike="noStrike">
                <a:solidFill>
                  <a:srgbClr val="ffffff"/>
                </a:solidFill>
                <a:latin typeface="Courier New"/>
                <a:ea typeface="Courier New"/>
              </a:rPr>
              <a:t>XML</a:t>
            </a:r>
            <a:endParaRPr b="0" lang="es-ES" sz="1800" spc="-1" strike="noStrike">
              <a:solidFill>
                <a:srgbClr val="000000"/>
              </a:solidFill>
              <a:latin typeface="Arial"/>
            </a:endParaRPr>
          </a:p>
          <a:p>
            <a:pPr marL="171360" indent="-17100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b="0" lang="es-ES" sz="1000" spc="-1" strike="noStrike">
              <a:solidFill>
                <a:srgbClr val="000000"/>
              </a:solidFill>
              <a:latin typeface="Arial"/>
            </a:endParaRPr>
          </a:p>
          <a:p>
            <a:pPr marL="171360" indent="-17100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proporciona la estructura lógica del documento, mientras que la estructura del HTML está predefinida, utilizando tags heads y body;</a:t>
            </a: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p:txBody>
      </p:sp>
      <p:sp>
        <p:nvSpPr>
          <p:cNvPr id="172" name="TextShape 3"/>
          <p:cNvSpPr txBox="1"/>
          <p:nvPr/>
        </p:nvSpPr>
        <p:spPr>
          <a:xfrm>
            <a:off x="4731480" y="1239840"/>
            <a:ext cx="3993120" cy="3724200"/>
          </a:xfrm>
          <a:prstGeom prst="rect">
            <a:avLst/>
          </a:prstGeom>
          <a:noFill/>
          <a:ln>
            <a:noFill/>
          </a:ln>
        </p:spPr>
        <p:txBody>
          <a:bodyPr lIns="0" rIns="0" tIns="91440" bIns="91440">
            <a:noAutofit/>
          </a:bodyPr>
          <a:p>
            <a:pPr marL="228600" indent="-228240">
              <a:lnSpc>
                <a:spcPct val="100000"/>
              </a:lnSpc>
              <a:spcBef>
                <a:spcPts val="601"/>
              </a:spcBef>
              <a:buClr>
                <a:srgbClr val="ffffff"/>
              </a:buClr>
              <a:buFont typeface="Arial"/>
              <a:buChar char="•"/>
              <a:tabLst>
                <a:tab algn="l" pos="0"/>
              </a:tabLst>
            </a:pPr>
            <a:r>
              <a:rPr b="1" lang="en" sz="1800" spc="-1" strike="noStrike">
                <a:solidFill>
                  <a:srgbClr val="ffffff"/>
                </a:solidFill>
                <a:latin typeface="Courier New"/>
                <a:ea typeface="Courier New"/>
              </a:rPr>
              <a:t>HTML</a:t>
            </a:r>
            <a:endParaRPr b="0" lang="es-ES" sz="1800" spc="-1" strike="noStrike">
              <a:solidFill>
                <a:srgbClr val="000000"/>
              </a:solidFill>
              <a:latin typeface="Arial"/>
            </a:endParaRPr>
          </a:p>
          <a:p>
            <a:pPr marL="228600" indent="-22824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El HTML se preocupa por formatear datos y para ello son las etiquetas que tiene el lenguaje, para formatear la información que se desea mostrar.</a:t>
            </a:r>
            <a:endParaRPr b="0" lang="es-ES" sz="1100" spc="-1" strike="noStrike">
              <a:solidFill>
                <a:srgbClr val="000000"/>
              </a:solidFill>
              <a:latin typeface="Arial"/>
            </a:endParaRPr>
          </a:p>
          <a:p>
            <a:pPr marL="228600" indent="-22824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b="0" lang="es-ES" sz="1100" spc="-1" strike="noStrike">
              <a:solidFill>
                <a:srgbClr val="000000"/>
              </a:solidFill>
              <a:latin typeface="Arial"/>
            </a:endParaRPr>
          </a:p>
          <a:p>
            <a:pPr marL="228600" indent="-22824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Procesar la información en HTML es inviable, por estar mezclada con los estilos y las etiquetas que formatean la información.</a:t>
            </a:r>
            <a:endParaRPr b="0" lang="es-ES" sz="1100" spc="-1" strike="noStrike">
              <a:solidFill>
                <a:srgbClr val="000000"/>
              </a:solidFill>
              <a:latin typeface="Arial"/>
            </a:endParaRPr>
          </a:p>
        </p:txBody>
      </p:sp>
      <p:sp>
        <p:nvSpPr>
          <p:cNvPr id="173" name="TextShape 4"/>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3087718F-C1F5-445D-8D44-9F074FF5318F}"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04280" y="493920"/>
            <a:ext cx="8228160" cy="411840"/>
          </a:xfrm>
          <a:prstGeom prst="rect">
            <a:avLst/>
          </a:prstGeom>
          <a:noFill/>
          <a:ln>
            <a:noFill/>
          </a:ln>
        </p:spPr>
        <p:txBody>
          <a:bodyPr lIns="0" rIns="0" tIns="91440" bIns="91440">
            <a:noAutofit/>
          </a:bodyPr>
          <a:p>
            <a:pPr>
              <a:lnSpc>
                <a:spcPct val="100000"/>
              </a:lnSpc>
            </a:pPr>
            <a:r>
              <a:rPr b="0" lang="es-ES" sz="2000" spc="-1" strike="noStrike">
                <a:solidFill>
                  <a:srgbClr val="ffffff"/>
                </a:solidFill>
                <a:latin typeface="Courier New"/>
                <a:ea typeface="Courier New"/>
              </a:rPr>
              <a:t>Características de XML</a:t>
            </a:r>
            <a:endParaRPr b="0" lang="es-ES" sz="2000" spc="-1" strike="noStrike">
              <a:solidFill>
                <a:srgbClr val="000000"/>
              </a:solidFill>
              <a:latin typeface="Arial"/>
            </a:endParaRPr>
          </a:p>
        </p:txBody>
      </p:sp>
      <p:sp>
        <p:nvSpPr>
          <p:cNvPr id="175" name="TextShape 2"/>
          <p:cNvSpPr txBox="1"/>
          <p:nvPr/>
        </p:nvSpPr>
        <p:spPr>
          <a:xfrm>
            <a:off x="420840" y="1239840"/>
            <a:ext cx="8228160" cy="3724200"/>
          </a:xfrm>
          <a:prstGeom prst="rect">
            <a:avLst/>
          </a:prstGeom>
          <a:noFill/>
          <a:ln>
            <a:noFill/>
          </a:ln>
        </p:spPr>
        <p:txBody>
          <a:bodyPr lIns="0" rIns="0" tIns="91440" bIns="91440">
            <a:noAutofit/>
          </a:bodyPr>
          <a:p>
            <a:pPr marL="457200" indent="-342720">
              <a:lnSpc>
                <a:spcPct val="100000"/>
              </a:lnSpc>
              <a:spcBef>
                <a:spcPts val="601"/>
              </a:spcBef>
              <a:buClr>
                <a:srgbClr val="ffffff"/>
              </a:buClr>
              <a:buFont typeface="Cousine"/>
              <a:buChar char="▪"/>
            </a:pPr>
            <a:r>
              <a:rPr b="1" lang="es-ES" sz="1400" spc="-1" strike="noStrike">
                <a:solidFill>
                  <a:srgbClr val="ffffff"/>
                </a:solidFill>
                <a:latin typeface="Courier New"/>
                <a:ea typeface="Courier New"/>
              </a:rPr>
              <a:t>XML incorpora las siguientes características:</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Extensibilidad</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Estructura</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Validación</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Basado en texto.</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Las etiquetas se definen para crear los documentos, no tienen un significado preestablecido.</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es sustituto de HTML.</a:t>
            </a:r>
            <a:endParaRPr b="0" lang="es-ES" sz="1400" spc="-1" strike="noStrike">
              <a:solidFill>
                <a:srgbClr val="000000"/>
              </a:solidFill>
              <a:latin typeface="Arial"/>
            </a:endParaRPr>
          </a:p>
          <a:p>
            <a:pPr marL="457200" indent="-34272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existe un visor genérico de XML.</a:t>
            </a:r>
            <a:endParaRPr b="0" lang="es-ES" sz="1400" spc="-1" strike="noStrike">
              <a:solidFill>
                <a:srgbClr val="000000"/>
              </a:solidFill>
              <a:latin typeface="Arial"/>
            </a:endParaRPr>
          </a:p>
        </p:txBody>
      </p:sp>
      <p:sp>
        <p:nvSpPr>
          <p:cNvPr id="176"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7338D931-F7AC-425F-B613-659703D1E32F}" type="slidenum">
              <a:rPr b="0" lang="es-ES"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31840" y="365760"/>
            <a:ext cx="4146120" cy="1356120"/>
          </a:xfrm>
          <a:prstGeom prst="rect">
            <a:avLst/>
          </a:prstGeom>
          <a:noFill/>
          <a:ln>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pic>
        <p:nvPicPr>
          <p:cNvPr id="178" name="Imagen 5" descr="Interfaz de usuario gráfica, Texto&#10;&#10;Descripción generada automáticamente"/>
          <p:cNvPicPr/>
          <p:nvPr/>
        </p:nvPicPr>
        <p:blipFill>
          <a:blip r:embed="rId1"/>
          <a:stretch/>
        </p:blipFill>
        <p:spPr>
          <a:xfrm>
            <a:off x="321480" y="1896840"/>
            <a:ext cx="3616560" cy="2478600"/>
          </a:xfrm>
          <a:prstGeom prst="rect">
            <a:avLst/>
          </a:prstGeom>
          <a:ln>
            <a:noFill/>
          </a:ln>
        </p:spPr>
      </p:pic>
      <p:sp>
        <p:nvSpPr>
          <p:cNvPr id="179" name="CustomShape 2"/>
          <p:cNvSpPr/>
          <p:nvPr/>
        </p:nvSpPr>
        <p:spPr>
          <a:xfrm>
            <a:off x="4957560" y="208440"/>
            <a:ext cx="3486240" cy="2358000"/>
          </a:xfrm>
          <a:prstGeom prst="rect">
            <a:avLst/>
          </a:prstGeom>
          <a:noFill/>
          <a:ln>
            <a:noFill/>
          </a:ln>
        </p:spPr>
        <p:style>
          <a:lnRef idx="0"/>
          <a:fillRef idx="0"/>
          <a:effectRef idx="0"/>
          <a:fontRef idx="minor"/>
        </p:style>
        <p:txBody>
          <a:bodyPr lIns="68760" rIns="68760" tIns="34200" bIns="34200">
            <a:normAutofit fontScale="48000"/>
          </a:bodyPr>
          <a:p>
            <a:pPr>
              <a:lnSpc>
                <a:spcPct val="90000"/>
              </a:lnSpc>
              <a:spcBef>
                <a:spcPts val="1001"/>
              </a:spcBef>
              <a:tabLst>
                <a:tab algn="l" pos="0"/>
              </a:tabLst>
            </a:pPr>
            <a:r>
              <a:rPr b="1" lang="es-ES" sz="3000" spc="-1" strike="noStrike">
                <a:solidFill>
                  <a:srgbClr val="ffffff"/>
                </a:solidFill>
                <a:latin typeface="Arial"/>
                <a:ea typeface="Arial"/>
              </a:rPr>
              <a:t>El documento puede tener una declaración XML:</a:t>
            </a: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br/>
            <a:r>
              <a:rPr b="0" lang="es-ES" sz="1800" spc="-1" strike="noStrike">
                <a:solidFill>
                  <a:srgbClr val="ffffff"/>
                </a:solidFill>
                <a:latin typeface="Arial"/>
                <a:ea typeface="Arial"/>
              </a:rPr>
              <a:t>Donde </a:t>
            </a:r>
            <a:r>
              <a:rPr b="1" lang="es-ES" sz="1800" spc="-1" strike="noStrike">
                <a:solidFill>
                  <a:srgbClr val="ffffff"/>
                </a:solidFill>
                <a:latin typeface="Arial"/>
                <a:ea typeface="Arial"/>
              </a:rPr>
              <a:t>versión</a:t>
            </a:r>
            <a:r>
              <a:rPr b="0" lang="es-ES" sz="1800" spc="-1" strike="noStrike">
                <a:solidFill>
                  <a:srgbClr val="ffffff"/>
                </a:solidFill>
                <a:latin typeface="Arial"/>
                <a:ea typeface="Arial"/>
              </a:rPr>
              <a:t> es la versión de XML y la</a:t>
            </a:r>
            <a:r>
              <a:rPr b="1" lang="es-ES" sz="1800" spc="-1" strike="noStrike">
                <a:solidFill>
                  <a:srgbClr val="ffffff"/>
                </a:solidFill>
                <a:latin typeface="Arial"/>
                <a:ea typeface="Arial"/>
              </a:rPr>
              <a:t> codificación</a:t>
            </a:r>
            <a:r>
              <a:rPr b="0" lang="es-ES" sz="1800" spc="-1" strike="noStrike">
                <a:solidFill>
                  <a:srgbClr val="ffffff"/>
                </a:solidFill>
                <a:latin typeface="Arial"/>
                <a:ea typeface="Arial"/>
              </a:rPr>
              <a:t> especifica la codificación de caracteres usada en el documento.</a:t>
            </a:r>
            <a:endParaRPr b="0" lang="es-ES" sz="1800" spc="-1" strike="noStrike">
              <a:latin typeface="Arial"/>
            </a:endParaRPr>
          </a:p>
        </p:txBody>
      </p:sp>
      <p:sp>
        <p:nvSpPr>
          <p:cNvPr id="180" name="CustomShape 3"/>
          <p:cNvSpPr/>
          <p:nvPr/>
        </p:nvSpPr>
        <p:spPr>
          <a:xfrm>
            <a:off x="4988520" y="2761560"/>
            <a:ext cx="3634560" cy="1827000"/>
          </a:xfrm>
          <a:prstGeom prst="rect">
            <a:avLst/>
          </a:prstGeom>
          <a:noFill/>
          <a:ln>
            <a:noFill/>
          </a:ln>
        </p:spPr>
        <p:style>
          <a:lnRef idx="0"/>
          <a:fillRef idx="0"/>
          <a:effectRef idx="0"/>
          <a:fontRef idx="minor"/>
        </p:style>
        <p:txBody>
          <a:bodyPr lIns="68760" rIns="68760" tIns="34200" bIns="34200">
            <a:spAutoFit/>
          </a:bodyPr>
          <a:p>
            <a:pPr>
              <a:lnSpc>
                <a:spcPct val="100000"/>
              </a:lnSpc>
            </a:pPr>
            <a:r>
              <a:rPr b="0" lang="es" sz="1650" spc="-1" strike="noStrike">
                <a:solidFill>
                  <a:srgbClr val="ffffff"/>
                </a:solidFill>
                <a:latin typeface="Arial"/>
                <a:ea typeface="Arial"/>
              </a:rPr>
              <a:t>Un </a:t>
            </a:r>
            <a:r>
              <a:rPr b="1" lang="es" sz="1650" spc="-1" strike="noStrike">
                <a:solidFill>
                  <a:srgbClr val="ffffff"/>
                </a:solidFill>
                <a:latin typeface="Arial"/>
                <a:ea typeface="Arial"/>
              </a:rPr>
              <a:t>documento</a:t>
            </a:r>
            <a:r>
              <a:rPr b="0" lang="es" sz="1650" spc="-1" strike="noStrike">
                <a:solidFill>
                  <a:srgbClr val="ffffff"/>
                </a:solidFill>
                <a:latin typeface="Arial"/>
                <a:ea typeface="Arial"/>
              </a:rPr>
              <a:t> bien formado en XML es un documento que "se adhiere a las reglas de sintaxis especificadas por la especificación XML 1.0 en el sentido de que debe satisfacer tanto las estructuras físicas como las lógicas".</a:t>
            </a:r>
            <a:endParaRPr b="0" lang="es-ES" sz="1650" spc="-1" strike="noStrike">
              <a:latin typeface="Arial"/>
            </a:endParaRPr>
          </a:p>
        </p:txBody>
      </p:sp>
      <p:sp>
        <p:nvSpPr>
          <p:cNvPr id="181" name="CustomShape 4"/>
          <p:cNvSpPr/>
          <p:nvPr/>
        </p:nvSpPr>
        <p:spPr>
          <a:xfrm>
            <a:off x="4955400" y="1198440"/>
            <a:ext cx="3955320" cy="227880"/>
          </a:xfrm>
          <a:prstGeom prst="rect">
            <a:avLst/>
          </a:prstGeom>
          <a:noFill/>
          <a:ln>
            <a:noFill/>
          </a:ln>
        </p:spPr>
        <p:style>
          <a:lnRef idx="0"/>
          <a:fillRef idx="0"/>
          <a:effectRef idx="0"/>
          <a:fontRef idx="minor"/>
        </p:style>
        <p:txBody>
          <a:bodyPr lIns="68760" rIns="68760" tIns="34200" bIns="34200">
            <a:spAutoFit/>
          </a:bodyPr>
          <a:p>
            <a:pPr>
              <a:lnSpc>
                <a:spcPct val="100000"/>
              </a:lnSpc>
            </a:pPr>
            <a:r>
              <a:rPr b="1" lang="es-ES" sz="1050" spc="-1" strike="noStrike">
                <a:solidFill>
                  <a:srgbClr val="ffffff"/>
                </a:solidFill>
                <a:latin typeface="Consolas"/>
                <a:ea typeface="Arial"/>
              </a:rPr>
              <a:t>&lt;?xml version="1.0" encoding="UTF-8"?&gt;</a:t>
            </a:r>
            <a:endParaRPr b="0" lang="es-ES" sz="1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19160" y="-1043640"/>
            <a:ext cx="4146120" cy="2539080"/>
          </a:xfrm>
          <a:prstGeom prst="rect">
            <a:avLst/>
          </a:prstGeom>
          <a:noFill/>
          <a:ln>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sp>
        <p:nvSpPr>
          <p:cNvPr id="183" name="TextShape 2"/>
          <p:cNvSpPr txBox="1"/>
          <p:nvPr/>
        </p:nvSpPr>
        <p:spPr>
          <a:xfrm>
            <a:off x="4877280" y="487080"/>
            <a:ext cx="3645360" cy="4158000"/>
          </a:xfrm>
          <a:prstGeom prst="rect">
            <a:avLst/>
          </a:prstGeom>
          <a:noFill/>
          <a:ln>
            <a:noFill/>
          </a:ln>
        </p:spPr>
        <p:txBody>
          <a:bodyPr lIns="68760" rIns="68760" tIns="34200" bIns="34200" anchor="ctr">
            <a:normAutofit fontScale="56000"/>
          </a:bodyPr>
          <a:p>
            <a:pPr marL="216000" indent="-171000">
              <a:lnSpc>
                <a:spcPct val="100000"/>
              </a:lnSpc>
              <a:spcBef>
                <a:spcPts val="601"/>
              </a:spcBef>
              <a:buClr>
                <a:srgbClr val="ffffff"/>
              </a:buClr>
              <a:buFont typeface="Arial"/>
              <a:buChar char="•"/>
            </a:pPr>
            <a:r>
              <a:rPr b="1" lang="es-ES_tradnl" sz="1800" spc="-1" strike="noStrike">
                <a:solidFill>
                  <a:srgbClr val="ffffff"/>
                </a:solidFill>
                <a:latin typeface="Courier New"/>
                <a:ea typeface="Courier New"/>
              </a:rPr>
              <a:t>Estructura</a:t>
            </a:r>
            <a:r>
              <a:rPr b="1" lang="en-US" sz="1800" spc="-1" strike="noStrike">
                <a:solidFill>
                  <a:srgbClr val="ffffff"/>
                </a:solidFill>
                <a:latin typeface="Courier New"/>
                <a:ea typeface="Courier New"/>
              </a:rPr>
              <a:t> del XML:</a:t>
            </a:r>
            <a:endParaRPr b="0" lang="es-ES" sz="1800" spc="-1" strike="noStrike">
              <a:latin typeface="Arial"/>
            </a:endParaRPr>
          </a:p>
          <a:p>
            <a:pPr marL="216000" indent="-171000">
              <a:lnSpc>
                <a:spcPct val="100000"/>
              </a:lnSpc>
              <a:spcBef>
                <a:spcPts val="601"/>
              </a:spcBef>
              <a:buClr>
                <a:srgbClr val="ffffff"/>
              </a:buClr>
              <a:buFont typeface="Arial"/>
              <a:buChar char="•"/>
            </a:pPr>
            <a:r>
              <a:rPr b="0" lang="en-US" sz="1280" spc="-1" strike="noStrike">
                <a:solidFill>
                  <a:srgbClr val="ffffff"/>
                </a:solidFill>
                <a:latin typeface="Courier New"/>
                <a:ea typeface="Courier New"/>
              </a:rPr>
              <a:t>Un Archivo XML está estructurado por varios </a:t>
            </a:r>
            <a:r>
              <a:rPr b="0" lang="es-ES" sz="1280" spc="-1" strike="noStrike">
                <a:solidFill>
                  <a:srgbClr val="ffffff"/>
                </a:solidFill>
                <a:latin typeface="Courier New"/>
                <a:ea typeface="Courier New"/>
              </a:rPr>
              <a:t>elementos</a:t>
            </a:r>
            <a:r>
              <a:rPr b="0" lang="en-US" sz="1280" spc="-1" strike="noStrike">
                <a:solidFill>
                  <a:srgbClr val="ffffff"/>
                </a:solidFill>
                <a:latin typeface="Courier New"/>
                <a:ea typeface="Courier New"/>
              </a:rPr>
              <a:t> XML, también llamado XML-nodos o las etiquetas XML. Los nombres de los elementos están encerrados por corchetes triangulares &lt; &gt; tal y como se indica a continuación:</a:t>
            </a:r>
            <a:endParaRPr b="0" lang="es-ES" sz="1280" spc="-1" strike="noStrike">
              <a:latin typeface="Arial"/>
            </a:endParaRPr>
          </a:p>
          <a:p>
            <a:pPr marL="216000" indent="-171000">
              <a:lnSpc>
                <a:spcPct val="100000"/>
              </a:lnSpc>
              <a:spcBef>
                <a:spcPts val="601"/>
              </a:spcBef>
              <a:buClr>
                <a:srgbClr val="ffffff"/>
              </a:buClr>
              <a:buFont typeface="Arial"/>
              <a:buChar char="•"/>
            </a:pPr>
            <a:r>
              <a:rPr b="1" lang="en-US" sz="1280" spc="-1" strike="noStrike">
                <a:solidFill>
                  <a:srgbClr val="ffffff"/>
                </a:solidFill>
                <a:latin typeface="Courier New"/>
                <a:ea typeface="Courier New"/>
              </a:rPr>
              <a:t>&lt;element&gt;</a:t>
            </a:r>
            <a:endParaRPr b="0" lang="es-ES" sz="1280" spc="-1" strike="noStrike">
              <a:latin typeface="Arial"/>
            </a:endParaRPr>
          </a:p>
          <a:p>
            <a:pPr>
              <a:lnSpc>
                <a:spcPct val="100000"/>
              </a:lnSpc>
              <a:spcBef>
                <a:spcPts val="601"/>
              </a:spcBef>
              <a:tabLst>
                <a:tab algn="l" pos="0"/>
              </a:tabLst>
            </a:pPr>
            <a:endParaRPr b="0" lang="es-ES" sz="1280" spc="-1" strike="noStrike">
              <a:latin typeface="Arial"/>
            </a:endParaRPr>
          </a:p>
          <a:p>
            <a:pPr marL="228600" indent="-228240">
              <a:lnSpc>
                <a:spcPct val="100000"/>
              </a:lnSpc>
              <a:spcBef>
                <a:spcPts val="601"/>
              </a:spcBef>
              <a:buClr>
                <a:srgbClr val="ffffff"/>
              </a:buClr>
              <a:buFont typeface="Arial"/>
              <a:buChar char="•"/>
              <a:tabLst>
                <a:tab algn="l" pos="0"/>
              </a:tabLst>
            </a:pPr>
            <a:r>
              <a:rPr b="1" lang="en-US" sz="1800" spc="-1" strike="noStrike">
                <a:solidFill>
                  <a:srgbClr val="ffffff"/>
                </a:solidFill>
                <a:latin typeface="Courier New"/>
                <a:ea typeface="Courier New"/>
              </a:rPr>
              <a:t>Las reglas de la sintaxis de las etiquetas y elementos:</a:t>
            </a:r>
            <a:endParaRPr b="0" lang="es-ES" sz="1800" spc="-1" strike="noStrike">
              <a:latin typeface="Arial"/>
            </a:endParaRPr>
          </a:p>
          <a:p>
            <a:pPr>
              <a:lnSpc>
                <a:spcPct val="100000"/>
              </a:lnSpc>
              <a:spcBef>
                <a:spcPts val="601"/>
              </a:spcBef>
              <a:tabLst>
                <a:tab algn="l" pos="0"/>
              </a:tabLst>
            </a:pPr>
            <a:endParaRPr b="0" lang="es-ES" sz="1800" spc="-1" strike="noStrike">
              <a:latin typeface="Arial"/>
            </a:endParaRPr>
          </a:p>
          <a:p>
            <a:pPr marL="216000" indent="-17100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Sintaxis de Elemento: </a:t>
            </a:r>
            <a:r>
              <a:rPr b="0" lang="en-US" sz="1280" spc="-1" strike="noStrike">
                <a:solidFill>
                  <a:srgbClr val="ffffff"/>
                </a:solidFill>
                <a:latin typeface="Courier New"/>
                <a:ea typeface="Courier New"/>
              </a:rPr>
              <a:t>Cada elemento tiene que estar cerrado con los elementos como se muestra a continuación:</a:t>
            </a:r>
            <a:endParaRPr b="0" lang="es-ES" sz="1280" spc="-1" strike="noStrike">
              <a:latin typeface="Arial"/>
            </a:endParaRPr>
          </a:p>
          <a:p>
            <a:pPr marL="216000" indent="-17100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&lt;element&gt;....&lt;/element&gt;</a:t>
            </a:r>
            <a:endParaRPr b="0" lang="es-ES" sz="1280" spc="-1" strike="noStrike">
              <a:latin typeface="Arial"/>
            </a:endParaRPr>
          </a:p>
          <a:p>
            <a:pPr marL="216000" indent="-17100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Elemento raíz: </a:t>
            </a:r>
            <a:r>
              <a:rPr b="0" lang="en-US" sz="1280" spc="-1" strike="noStrike">
                <a:solidFill>
                  <a:srgbClr val="ffffff"/>
                </a:solidFill>
                <a:latin typeface="Courier New"/>
                <a:ea typeface="Courier New"/>
              </a:rPr>
              <a:t>Un documento XML sólo puede tener un elemento raíz.</a:t>
            </a:r>
            <a:endParaRPr b="0" lang="es-ES" sz="1280" spc="-1" strike="noStrike">
              <a:latin typeface="Arial"/>
            </a:endParaRPr>
          </a:p>
          <a:p>
            <a:pPr marL="216000" indent="-17100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Mayúsculas y minúsculas: </a:t>
            </a:r>
            <a:r>
              <a:rPr b="0" lang="en-US" sz="1280" spc="-1" strike="noStrike">
                <a:solidFill>
                  <a:srgbClr val="ffffff"/>
                </a:solidFill>
                <a:latin typeface="Courier New"/>
                <a:ea typeface="Courier New"/>
              </a:rPr>
              <a:t>Los nombres de los elementos XML son sensibles a las mayúsculas y minúsculas.</a:t>
            </a:r>
            <a:endParaRPr b="0" lang="es-ES" sz="1280" spc="-1" strike="noStrike">
              <a:latin typeface="Arial"/>
            </a:endParaRPr>
          </a:p>
        </p:txBody>
      </p:sp>
      <p:pic>
        <p:nvPicPr>
          <p:cNvPr id="184" name="Imagen 12" descr="Interfaz de usuario gráfica, Texto&#10;&#10;Descripción generada automáticamente"/>
          <p:cNvPicPr/>
          <p:nvPr/>
        </p:nvPicPr>
        <p:blipFill>
          <a:blip r:embed="rId1"/>
          <a:stretch/>
        </p:blipFill>
        <p:spPr>
          <a:xfrm>
            <a:off x="383400" y="1693080"/>
            <a:ext cx="3392280" cy="2890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6080" y="-1059480"/>
            <a:ext cx="4146120" cy="2539080"/>
          </a:xfrm>
          <a:prstGeom prst="rect">
            <a:avLst/>
          </a:prstGeom>
          <a:noFill/>
          <a:ln>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sp>
        <p:nvSpPr>
          <p:cNvPr id="186" name="TextShape 2"/>
          <p:cNvSpPr txBox="1"/>
          <p:nvPr/>
        </p:nvSpPr>
        <p:spPr>
          <a:xfrm>
            <a:off x="566280" y="1747800"/>
            <a:ext cx="3645360" cy="2820240"/>
          </a:xfrm>
          <a:prstGeom prst="rect">
            <a:avLst/>
          </a:prstGeom>
          <a:noFill/>
          <a:ln>
            <a:noFill/>
          </a:ln>
        </p:spPr>
        <p:txBody>
          <a:bodyPr lIns="68760" rIns="68760" tIns="34200" bIns="34200" anchor="ctr">
            <a:normAutofit/>
          </a:bodyPr>
          <a:p>
            <a:pPr marL="228600" indent="-228240" algn="ctr">
              <a:lnSpc>
                <a:spcPct val="100000"/>
              </a:lnSpc>
              <a:spcBef>
                <a:spcPts val="601"/>
              </a:spcBef>
              <a:buClr>
                <a:srgbClr val="ffffff"/>
              </a:buClr>
              <a:buFont typeface="Arial"/>
              <a:buChar char="•"/>
              <a:tabLst>
                <a:tab algn="l" pos="0"/>
              </a:tabLst>
            </a:pPr>
            <a:r>
              <a:rPr b="1" lang="en-US" sz="3300" spc="-1" strike="noStrike" u="sng">
                <a:solidFill>
                  <a:srgbClr val="ffffff"/>
                </a:solidFill>
                <a:uFillTx/>
                <a:latin typeface="Courier New"/>
                <a:ea typeface="Courier New"/>
              </a:rPr>
              <a:t>Atributos</a:t>
            </a:r>
            <a:endParaRPr b="0" lang="es-ES" sz="3300" spc="-1" strike="noStrike">
              <a:latin typeface="Arial"/>
            </a:endParaRPr>
          </a:p>
          <a:p>
            <a:pPr marL="216000" indent="-215640" algn="just">
              <a:lnSpc>
                <a:spcPct val="100000"/>
              </a:lnSpc>
              <a:spcBef>
                <a:spcPts val="601"/>
              </a:spcBef>
              <a:buClr>
                <a:srgbClr val="ffffff"/>
              </a:buClr>
              <a:buFont typeface="Arial"/>
              <a:buChar char="•"/>
              <a:tabLst>
                <a:tab algn="l" pos="0"/>
              </a:tabLst>
            </a:pPr>
            <a:r>
              <a:rPr b="0" lang="en-US" sz="1500" spc="-1" strike="noStrike">
                <a:solidFill>
                  <a:srgbClr val="ffffff"/>
                </a:solidFill>
                <a:latin typeface="Courier New"/>
                <a:ea typeface="Arial"/>
              </a:rPr>
              <a:t>Un </a:t>
            </a:r>
            <a:r>
              <a:rPr b="1" lang="en-US" sz="1500" spc="-1" strike="noStrike">
                <a:solidFill>
                  <a:srgbClr val="ffffff"/>
                </a:solidFill>
                <a:latin typeface="Courier New"/>
                <a:ea typeface="Arial"/>
              </a:rPr>
              <a:t>atributo</a:t>
            </a:r>
            <a:r>
              <a:rPr b="0" lang="en-US" sz="1500" spc="-1" strike="noStrike">
                <a:solidFill>
                  <a:srgbClr val="ffffff"/>
                </a:solidFill>
                <a:latin typeface="Courier New"/>
                <a:ea typeface="Arial"/>
              </a:rPr>
              <a:t> especifica</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una propiedad para el elemento, utilizando</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un</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par</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nombre/valor. Un elemento XML puede tener uno o más atributos.</a:t>
            </a:r>
            <a:endParaRPr b="0" lang="es-ES" sz="1500" spc="-1" strike="noStrike">
              <a:latin typeface="Arial"/>
            </a:endParaRPr>
          </a:p>
          <a:p>
            <a:pPr>
              <a:lnSpc>
                <a:spcPct val="100000"/>
              </a:lnSpc>
              <a:spcBef>
                <a:spcPts val="601"/>
              </a:spcBef>
              <a:tabLst>
                <a:tab algn="l" pos="0"/>
              </a:tabLst>
            </a:pPr>
            <a:endParaRPr b="0" lang="es-ES" sz="1500" spc="-1" strike="noStrike">
              <a:latin typeface="Arial"/>
            </a:endParaRPr>
          </a:p>
        </p:txBody>
      </p:sp>
      <p:sp>
        <p:nvSpPr>
          <p:cNvPr id="187" name="CustomShape 3"/>
          <p:cNvSpPr/>
          <p:nvPr/>
        </p:nvSpPr>
        <p:spPr>
          <a:xfrm>
            <a:off x="4772520" y="894600"/>
            <a:ext cx="4064760" cy="616680"/>
          </a:xfrm>
          <a:prstGeom prst="rect">
            <a:avLst/>
          </a:prstGeom>
          <a:noFill/>
          <a:ln>
            <a:noFill/>
          </a:ln>
        </p:spPr>
        <p:style>
          <a:lnRef idx="0"/>
          <a:fillRef idx="0"/>
          <a:effectRef idx="0"/>
          <a:fontRef idx="minor"/>
        </p:style>
        <p:txBody>
          <a:bodyPr lIns="68760" rIns="68760" tIns="34200" bIns="34200">
            <a:sp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
        <p:nvSpPr>
          <p:cNvPr id="188" name="CustomShape 4"/>
          <p:cNvSpPr/>
          <p:nvPr/>
        </p:nvSpPr>
        <p:spPr>
          <a:xfrm>
            <a:off x="5028840" y="572040"/>
            <a:ext cx="3610800" cy="2853720"/>
          </a:xfrm>
          <a:prstGeom prst="rect">
            <a:avLst/>
          </a:prstGeom>
          <a:noFill/>
          <a:ln>
            <a:noFill/>
          </a:ln>
        </p:spPr>
        <p:style>
          <a:lnRef idx="0"/>
          <a:fillRef idx="0"/>
          <a:effectRef idx="0"/>
          <a:fontRef idx="minor"/>
        </p:style>
        <p:txBody>
          <a:bodyPr lIns="68760" rIns="68760" tIns="34200" bIns="34200">
            <a:spAutoFit/>
          </a:bodyPr>
          <a:p>
            <a:pPr>
              <a:lnSpc>
                <a:spcPct val="100000"/>
              </a:lnSpc>
            </a:pPr>
            <a:r>
              <a:rPr b="1" lang="es-ES" sz="2400" spc="-1" strike="noStrike">
                <a:solidFill>
                  <a:srgbClr val="ffffff"/>
                </a:solidFill>
                <a:latin typeface="Arial"/>
                <a:ea typeface="Arial"/>
              </a:rPr>
              <a:t>Reglas de los atributos:</a:t>
            </a:r>
            <a:endParaRPr b="0" lang="es-ES" sz="2400" spc="-1" strike="noStrike">
              <a:latin typeface="Arial"/>
            </a:endParaRPr>
          </a:p>
          <a:p>
            <a:pPr>
              <a:lnSpc>
                <a:spcPct val="100000"/>
              </a:lnSpc>
            </a:pPr>
            <a:endParaRPr b="0" lang="es-ES" sz="2400" spc="-1" strike="noStrike">
              <a:latin typeface="Arial"/>
            </a:endParaRPr>
          </a:p>
          <a:p>
            <a:pPr marL="257040" indent="-256680">
              <a:lnSpc>
                <a:spcPct val="100000"/>
              </a:lnSpc>
              <a:buClr>
                <a:srgbClr val="000000"/>
              </a:buClr>
              <a:buFont typeface="Arial"/>
              <a:buChar char="•"/>
            </a:pPr>
            <a:r>
              <a:rPr b="0" lang="es-ES" sz="1500" spc="-1" strike="noStrike">
                <a:solidFill>
                  <a:srgbClr val="ffffff"/>
                </a:solidFill>
                <a:latin typeface="Arial"/>
                <a:ea typeface="Arial"/>
              </a:rPr>
              <a:t>Nombres de atributos en XML (a diferencia del HTML) son sensibles a mayúsculas. </a:t>
            </a:r>
            <a:endParaRPr b="0" lang="es-ES" sz="1500" spc="-1" strike="noStrike">
              <a:latin typeface="Arial"/>
            </a:endParaRPr>
          </a:p>
          <a:p>
            <a:pPr marL="257040" indent="-256680">
              <a:lnSpc>
                <a:spcPct val="100000"/>
              </a:lnSpc>
              <a:buClr>
                <a:srgbClr val="000000"/>
              </a:buClr>
              <a:buFont typeface="Arial"/>
              <a:buChar char="•"/>
            </a:pPr>
            <a:r>
              <a:rPr b="0" lang="es-ES" sz="1500" spc="-1" strike="noStrike">
                <a:solidFill>
                  <a:srgbClr val="ffffff"/>
                </a:solidFill>
                <a:latin typeface="Arial"/>
                <a:ea typeface="Arial"/>
              </a:rPr>
              <a:t>HREF y href son dos atributos diferentes.</a:t>
            </a:r>
            <a:endParaRPr b="0" lang="es-ES" sz="1500" spc="-1" strike="noStrike">
              <a:latin typeface="Arial"/>
            </a:endParaRPr>
          </a:p>
          <a:p>
            <a:pPr>
              <a:lnSpc>
                <a:spcPct val="100000"/>
              </a:lnSpc>
            </a:pPr>
            <a:endParaRPr b="0" lang="es-ES" sz="1500" spc="-1" strike="noStrike">
              <a:latin typeface="Arial"/>
            </a:endParaRPr>
          </a:p>
          <a:p>
            <a:pPr marL="257040" indent="-256680">
              <a:lnSpc>
                <a:spcPct val="100000"/>
              </a:lnSpc>
              <a:buClr>
                <a:srgbClr val="000000"/>
              </a:buClr>
              <a:buFont typeface="Arial"/>
              <a:buChar char="•"/>
            </a:pPr>
            <a:r>
              <a:rPr b="0" lang="es-ES" sz="1500" spc="-1" strike="noStrike">
                <a:solidFill>
                  <a:srgbClr val="ffffff"/>
                </a:solidFill>
                <a:latin typeface="Arial"/>
                <a:ea typeface="Arial"/>
              </a:rPr>
              <a:t>Un mismo atributo no puede tener dos valores en una sintaxis.</a:t>
            </a:r>
            <a:endParaRPr b="0" lang="es-ES" sz="1500" spc="-1" strike="noStrike">
              <a:latin typeface="Arial"/>
            </a:endParaRPr>
          </a:p>
          <a:p>
            <a:pPr>
              <a:lnSpc>
                <a:spcPct val="100000"/>
              </a:lnSpc>
            </a:pPr>
            <a:endParaRPr b="0" lang="es-ES" sz="1500" spc="-1" strike="noStrike">
              <a:latin typeface="Arial"/>
            </a:endParaRPr>
          </a:p>
        </p:txBody>
      </p:sp>
      <p:sp>
        <p:nvSpPr>
          <p:cNvPr id="189" name="CustomShape 5"/>
          <p:cNvSpPr/>
          <p:nvPr/>
        </p:nvSpPr>
        <p:spPr>
          <a:xfrm>
            <a:off x="5040000" y="3420000"/>
            <a:ext cx="3854520" cy="981000"/>
          </a:xfrm>
          <a:prstGeom prst="rect">
            <a:avLst/>
          </a:prstGeom>
          <a:noFill/>
          <a:ln>
            <a:noFill/>
          </a:ln>
        </p:spPr>
        <p:style>
          <a:lnRef idx="0"/>
          <a:fillRef idx="0"/>
          <a:effectRef idx="0"/>
          <a:fontRef idx="minor"/>
        </p:style>
        <p:txBody>
          <a:bodyPr lIns="68760" rIns="68760" tIns="34200" bIns="34200">
            <a:spAutoFit/>
          </a:bodyPr>
          <a:p>
            <a:pPr marL="257040" indent="-256680">
              <a:lnSpc>
                <a:spcPct val="100000"/>
              </a:lnSpc>
              <a:buClr>
                <a:srgbClr val="000000"/>
              </a:buClr>
              <a:buFont typeface="Arial"/>
              <a:buChar char="•"/>
            </a:pPr>
            <a:r>
              <a:rPr b="0" lang="es-ES" sz="1500" spc="-1" strike="noStrike">
                <a:solidFill>
                  <a:srgbClr val="ffffff"/>
                </a:solidFill>
                <a:latin typeface="Arial"/>
                <a:ea typeface="Arial"/>
              </a:rPr>
              <a:t>Los nombres de los atributos se definen sin comillas, mientras que los valores de los atributos siempre debe aparecer entre comillas</a:t>
            </a: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968400" y="2775960"/>
            <a:ext cx="7211160" cy="1007280"/>
          </a:xfrm>
          <a:prstGeom prst="rect">
            <a:avLst/>
          </a:prstGeom>
          <a:noFill/>
          <a:ln>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RSS?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43080" y="437040"/>
            <a:ext cx="8228160" cy="411840"/>
          </a:xfrm>
          <a:prstGeom prst="rect">
            <a:avLst/>
          </a:prstGeom>
          <a:noFill/>
          <a:ln>
            <a:noFill/>
          </a:ln>
        </p:spPr>
        <p:txBody>
          <a:bodyPr lIns="0" rIns="0" tIns="91440" bIns="91440">
            <a:noAutofit/>
          </a:bodyPr>
          <a:p>
            <a:pPr>
              <a:lnSpc>
                <a:spcPct val="100000"/>
              </a:lnSpc>
              <a:tabLst>
                <a:tab algn="l" pos="0"/>
              </a:tabLst>
            </a:pPr>
            <a:r>
              <a:rPr b="0" lang="en" sz="3200" spc="-1" strike="noStrike">
                <a:solidFill>
                  <a:srgbClr val="ffffff"/>
                </a:solidFill>
                <a:latin typeface="Courier New"/>
                <a:ea typeface="Courier New"/>
              </a:rPr>
              <a:t>RSS</a:t>
            </a:r>
            <a:endParaRPr b="0" lang="es-ES" sz="3200" spc="-1" strike="noStrike">
              <a:solidFill>
                <a:srgbClr val="000000"/>
              </a:solidFill>
              <a:latin typeface="Arial"/>
            </a:endParaRPr>
          </a:p>
        </p:txBody>
      </p:sp>
      <p:sp>
        <p:nvSpPr>
          <p:cNvPr id="192" name="TextShape 2"/>
          <p:cNvSpPr txBox="1"/>
          <p:nvPr/>
        </p:nvSpPr>
        <p:spPr>
          <a:xfrm>
            <a:off x="251640" y="1179000"/>
            <a:ext cx="8639640" cy="3962880"/>
          </a:xfrm>
          <a:prstGeom prst="rect">
            <a:avLst/>
          </a:prstGeom>
          <a:noFill/>
          <a:ln>
            <a:noFill/>
          </a:ln>
        </p:spPr>
        <p:txBody>
          <a:bodyPr lIns="0" rIns="0" tIns="91440" bIns="91440">
            <a:noAutofit/>
          </a:bodyPr>
          <a:p>
            <a:pPr marL="76320" indent="-228240">
              <a:lnSpc>
                <a:spcPct val="100000"/>
              </a:lnSpc>
              <a:spcBef>
                <a:spcPts val="601"/>
              </a:spcBef>
              <a:buClr>
                <a:srgbClr val="ffffff"/>
              </a:buClr>
              <a:buFont typeface="Arial"/>
              <a:buChar char="•"/>
              <a:tabLst>
                <a:tab algn="l" pos="0"/>
              </a:tabLst>
            </a:pPr>
            <a:r>
              <a:rPr b="1" lang="es-ES" sz="2400" spc="-1" strike="noStrike">
                <a:solidFill>
                  <a:srgbClr val="ffffff"/>
                </a:solidFill>
                <a:latin typeface="Arial"/>
                <a:ea typeface="Courier New"/>
              </a:rPr>
              <a:t>RSS</a:t>
            </a:r>
            <a:r>
              <a:rPr b="0" lang="es-ES" sz="2400" spc="-1" strike="noStrike">
                <a:solidFill>
                  <a:srgbClr val="ffffff"/>
                </a:solidFill>
                <a:latin typeface="Arial"/>
                <a:ea typeface="Courier New"/>
              </a:rPr>
              <a:t> son las siglas de </a:t>
            </a:r>
            <a:r>
              <a:rPr b="0" i="1" lang="es-ES" sz="2400" spc="-1" strike="noStrike">
                <a:solidFill>
                  <a:srgbClr val="ffffff"/>
                </a:solidFill>
                <a:latin typeface="Arial"/>
                <a:ea typeface="Courier New"/>
              </a:rPr>
              <a:t>Really Simple Syndication</a:t>
            </a:r>
            <a:r>
              <a:rPr b="0" lang="es-ES" sz="2400" spc="-1" strike="noStrike">
                <a:solidFill>
                  <a:srgbClr val="ffffff"/>
                </a:solidFill>
                <a:latin typeface="Arial"/>
                <a:ea typeface="Courier New"/>
              </a:rPr>
              <a:t>, un formato que cumple con el estándar XML para compartir contenido en la web. Se utiliza para </a:t>
            </a:r>
            <a:r>
              <a:rPr b="1" lang="es-ES" sz="2400" spc="-1" strike="noStrike">
                <a:solidFill>
                  <a:srgbClr val="ffffff"/>
                </a:solidFill>
                <a:latin typeface="Arial"/>
                <a:ea typeface="Courier New"/>
              </a:rPr>
              <a:t>difundir información actualizada a usuarios que se han suscrito </a:t>
            </a:r>
            <a:r>
              <a:rPr b="0" lang="es-ES" sz="2400" spc="-1" strike="noStrike">
                <a:solidFill>
                  <a:srgbClr val="ffffff"/>
                </a:solidFill>
                <a:latin typeface="Arial"/>
                <a:ea typeface="Courier New"/>
              </a:rPr>
              <a:t>a una fuente de contenidos. El formato permite distribuir contenidos sin necesidad de un navegador, utilizando un </a:t>
            </a:r>
            <a:r>
              <a:rPr b="0" i="1" lang="es-ES" sz="2400" spc="-1" strike="noStrike">
                <a:solidFill>
                  <a:srgbClr val="ffffff"/>
                </a:solidFill>
                <a:latin typeface="Arial"/>
                <a:ea typeface="Courier New"/>
              </a:rPr>
              <a:t>software</a:t>
            </a:r>
            <a:r>
              <a:rPr b="0" lang="es-ES" sz="2400" spc="-1" strike="noStrike">
                <a:solidFill>
                  <a:srgbClr val="ffffff"/>
                </a:solidFill>
                <a:latin typeface="Arial"/>
                <a:ea typeface="Courier New"/>
              </a:rPr>
              <a:t> diseñado para leer estos contenidos RSS (agregador). También es posible utilizar el navegador de internet para visualizar los contenidos RSS. </a:t>
            </a:r>
            <a:endParaRPr b="0" lang="es-ES" sz="2400" spc="-1" strike="noStrike">
              <a:solidFill>
                <a:srgbClr val="000000"/>
              </a:solidFill>
              <a:latin typeface="Arial"/>
            </a:endParaRPr>
          </a:p>
        </p:txBody>
      </p:sp>
      <p:sp>
        <p:nvSpPr>
          <p:cNvPr id="193" name="TextShape 3"/>
          <p:cNvSpPr txBox="1"/>
          <p:nvPr/>
        </p:nvSpPr>
        <p:spPr>
          <a:xfrm>
            <a:off x="8523000" y="4641480"/>
            <a:ext cx="459720" cy="290520"/>
          </a:xfrm>
          <a:prstGeom prst="rect">
            <a:avLst/>
          </a:prstGeom>
          <a:noFill/>
          <a:ln>
            <a:noFill/>
          </a:ln>
        </p:spPr>
        <p:txBody>
          <a:bodyPr lIns="90000" rIns="90000" tIns="91440" bIns="91440">
            <a:noAutofit/>
          </a:bodyPr>
          <a:p>
            <a:pPr algn="r">
              <a:lnSpc>
                <a:spcPct val="100000"/>
              </a:lnSpc>
              <a:tabLst>
                <a:tab algn="l" pos="0"/>
              </a:tabLst>
            </a:pPr>
            <a:fld id="{77743E63-8405-4D0D-A874-F862B6C12418}"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LibreOffice/6.4.7.2$Linux_X86_64 LibreOffice_project/40$Build-2</Application>
  <Words>1975</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2022-02-15T10:49:35Z</dcterms:modified>
  <cp:revision>49</cp:revision>
  <dc:subject/>
  <dc: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(16:9)</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