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58" r:id="rId6"/>
    <p:sldId id="257" r:id="rId7"/>
    <p:sldId id="25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ousin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16C9A-E81B-132E-F982-23CE3C2CF077}" v="75" dt="2022-01-26T12:09:29.964"/>
  </p1510:revLst>
</p1510:revInfo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0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án Aurelio Márquez Morales" userId="S::ivanaurelio.s258702@cesurformacion.com::5b6f4333-6cef-4b64-be25-4d7145c070cf" providerId="AD" clId="Web-{EB916C9A-E81B-132E-F982-23CE3C2CF077}"/>
    <pc:docChg chg="delSld modSld sldOrd">
      <pc:chgData name="Iván Aurelio Márquez Morales" userId="S::ivanaurelio.s258702@cesurformacion.com::5b6f4333-6cef-4b64-be25-4d7145c070cf" providerId="AD" clId="Web-{EB916C9A-E81B-132E-F982-23CE3C2CF077}" dt="2022-01-26T12:09:29.964" v="71" actId="20577"/>
      <pc:docMkLst>
        <pc:docMk/>
      </pc:docMkLst>
      <pc:sldChg chg="modSp">
        <pc:chgData name="Iván Aurelio Márquez Morales" userId="S::ivanaurelio.s258702@cesurformacion.com::5b6f4333-6cef-4b64-be25-4d7145c070cf" providerId="AD" clId="Web-{EB916C9A-E81B-132E-F982-23CE3C2CF077}" dt="2022-01-26T12:02:52.752" v="11" actId="1076"/>
        <pc:sldMkLst>
          <pc:docMk/>
          <pc:sldMk cId="0" sldId="256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2:52.752" v="11" actId="1076"/>
          <ac:spMkLst>
            <pc:docMk/>
            <pc:sldMk cId="0" sldId="256"/>
            <ac:spMk id="65" creationId="{00000000-0000-0000-0000-000000000000}"/>
          </ac:spMkLst>
        </pc:spChg>
      </pc:sldChg>
      <pc:sldChg chg="del">
        <pc:chgData name="Iván Aurelio Márquez Morales" userId="S::ivanaurelio.s258702@cesurformacion.com::5b6f4333-6cef-4b64-be25-4d7145c070cf" providerId="AD" clId="Web-{EB916C9A-E81B-132E-F982-23CE3C2CF077}" dt="2022-01-26T12:03:02.174" v="12"/>
        <pc:sldMkLst>
          <pc:docMk/>
          <pc:sldMk cId="0" sldId="257"/>
        </pc:sldMkLst>
      </pc:sldChg>
      <pc:sldChg chg="modSp ord">
        <pc:chgData name="Iván Aurelio Márquez Morales" userId="S::ivanaurelio.s258702@cesurformacion.com::5b6f4333-6cef-4b64-be25-4d7145c070cf" providerId="AD" clId="Web-{EB916C9A-E81B-132E-F982-23CE3C2CF077}" dt="2022-01-26T12:07:35.493" v="49" actId="20577"/>
        <pc:sldMkLst>
          <pc:docMk/>
          <pc:sldMk cId="0" sldId="261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7:35.493" v="49" actId="20577"/>
          <ac:spMkLst>
            <pc:docMk/>
            <pc:sldMk cId="0" sldId="261"/>
            <ac:spMk id="109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7:26.055" v="48" actId="20577"/>
          <ac:spMkLst>
            <pc:docMk/>
            <pc:sldMk cId="0" sldId="261"/>
            <ac:spMk id="110" creationId="{00000000-0000-0000-0000-000000000000}"/>
          </ac:spMkLst>
        </pc:spChg>
      </pc:sldChg>
      <pc:sldChg chg="modSp">
        <pc:chgData name="Iván Aurelio Márquez Morales" userId="S::ivanaurelio.s258702@cesurformacion.com::5b6f4333-6cef-4b64-be25-4d7145c070cf" providerId="AD" clId="Web-{EB916C9A-E81B-132E-F982-23CE3C2CF077}" dt="2022-01-26T12:09:29.964" v="71" actId="20577"/>
        <pc:sldMkLst>
          <pc:docMk/>
          <pc:sldMk cId="0" sldId="263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9:29.964" v="71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8:15.837" v="55" actId="20577"/>
          <ac:spMkLst>
            <pc:docMk/>
            <pc:sldMk cId="0" sldId="263"/>
            <ac:spMk id="135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8:39.275" v="59" actId="20577"/>
          <ac:spMkLst>
            <pc:docMk/>
            <pc:sldMk cId="0" sldId="263"/>
            <ac:spMk id="1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68315" y="2775987"/>
            <a:ext cx="7212600" cy="1008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¿QUE ES XML?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XML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" dirty="0"/>
              <a:t>Es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n" dirty="0" err="1"/>
              <a:t>acrónimo</a:t>
            </a:r>
            <a:r>
              <a:rPr lang="en" dirty="0"/>
              <a:t> de Extensible Markup Language, es </a:t>
            </a:r>
            <a:r>
              <a:rPr lang="en" dirty="0" err="1"/>
              <a:t>decir</a:t>
            </a:r>
            <a:r>
              <a:rPr lang="en" dirty="0"/>
              <a:t>, es </a:t>
            </a:r>
            <a:r>
              <a:rPr lang="en" b="1" dirty="0"/>
              <a:t>un </a:t>
            </a:r>
            <a:r>
              <a:rPr lang="en" b="1" dirty="0" err="1"/>
              <a:t>lenguaje</a:t>
            </a:r>
            <a:r>
              <a:rPr lang="en" b="1" dirty="0"/>
              <a:t> de </a:t>
            </a:r>
            <a:r>
              <a:rPr lang="en" b="1" dirty="0" err="1"/>
              <a:t>marcado</a:t>
            </a:r>
            <a:r>
              <a:rPr lang="en" b="1" dirty="0"/>
              <a:t> que define un conjunto de </a:t>
            </a:r>
            <a:r>
              <a:rPr lang="en" b="1" dirty="0" err="1"/>
              <a:t>reglas</a:t>
            </a:r>
            <a:r>
              <a:rPr lang="en" b="1" dirty="0"/>
              <a:t> para la </a:t>
            </a:r>
            <a:r>
              <a:rPr lang="en" b="1" dirty="0" err="1"/>
              <a:t>codificación</a:t>
            </a:r>
            <a:r>
              <a:rPr lang="en" b="1" dirty="0"/>
              <a:t> de </a:t>
            </a:r>
            <a:r>
              <a:rPr lang="en" b="1" dirty="0" err="1"/>
              <a:t>documentos</a:t>
            </a:r>
            <a:r>
              <a:rPr lang="en" dirty="0"/>
              <a:t>. </a:t>
            </a:r>
            <a:endParaRPr lang="en"/>
          </a:p>
          <a:p>
            <a:pPr marL="76200" indent="0">
              <a:buNone/>
            </a:pPr>
            <a:r>
              <a:rPr lang="en" dirty="0"/>
              <a:t>Se centra </a:t>
            </a:r>
            <a:r>
              <a:rPr lang="en" dirty="0" err="1"/>
              <a:t>en</a:t>
            </a:r>
            <a:r>
              <a:rPr lang="en" dirty="0"/>
              <a:t> la </a:t>
            </a:r>
            <a:r>
              <a:rPr lang="en" dirty="0" err="1"/>
              <a:t>simplicidad</a:t>
            </a:r>
            <a:r>
              <a:rPr lang="en" dirty="0"/>
              <a:t>, la </a:t>
            </a:r>
            <a:r>
              <a:rPr lang="en" dirty="0" err="1"/>
              <a:t>generalidad</a:t>
            </a:r>
            <a:r>
              <a:rPr lang="en" dirty="0"/>
              <a:t> y la </a:t>
            </a:r>
            <a:r>
              <a:rPr lang="en" dirty="0" err="1"/>
              <a:t>facilidad</a:t>
            </a:r>
            <a:r>
              <a:rPr lang="en" dirty="0"/>
              <a:t> de </a:t>
            </a:r>
            <a:r>
              <a:rPr lang="en" dirty="0" err="1"/>
              <a:t>uso</a:t>
            </a:r>
            <a:r>
              <a:rPr lang="en" dirty="0"/>
              <a:t> y, por lo tanto, se </a:t>
            </a:r>
            <a:r>
              <a:rPr lang="en" dirty="0" err="1"/>
              <a:t>utiliza</a:t>
            </a:r>
            <a:r>
              <a:rPr lang="en" dirty="0"/>
              <a:t> para </a:t>
            </a:r>
            <a:r>
              <a:rPr lang="en" dirty="0" err="1"/>
              <a:t>varios</a:t>
            </a:r>
            <a:r>
              <a:rPr lang="en" dirty="0"/>
              <a:t> </a:t>
            </a:r>
            <a:r>
              <a:rPr lang="en" dirty="0" err="1"/>
              <a:t>servicios</a:t>
            </a:r>
            <a:r>
              <a:rPr lang="en" dirty="0"/>
              <a:t> web.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Diferencias</a:t>
            </a:r>
            <a:r>
              <a:rPr lang="en" dirty="0"/>
              <a:t> entre XML y HTML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XML</a:t>
            </a:r>
          </a:p>
          <a:p>
            <a:pPr marL="171450" indent="-171450"/>
            <a:r>
              <a:rPr lang="en" sz="1000" dirty="0"/>
              <a:t>El XML es un lenguaje de marcado basado en texto que tiene una estructura de auto-descripción y puede definir efectivamente otro lenguaje de marcado. Por otro lado, el HTML es un lenguaje de mrcado predefinido y tiene una capacidad limitada</a:t>
            </a:r>
          </a:p>
          <a:p>
            <a:pPr marL="171450" indent="-171450"/>
            <a:r>
              <a:rPr lang="en" sz="1000" dirty="0"/>
              <a:t>El XML proporciona la estructura lógica del documento, mientras que la estructura del HTML está predefinida, utilizando tags heads e body;</a:t>
            </a:r>
          </a:p>
          <a:p>
            <a:pPr marL="171450" indent="-171450"/>
            <a:endParaRPr lang="en" sz="1000" dirty="0"/>
          </a:p>
          <a:p>
            <a:pPr marL="0" indent="0">
              <a:buNone/>
            </a:pPr>
            <a:endParaRPr lang="en" sz="1000"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HTML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El HTML se preocupa por formatear datos y para ello son las etiquetas que tiene el lenguaje, para formatear la información que se desea mostrar.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El desarrollo del HTML estuvo marcado la competencia entre los distintos visores del mercado. Cada uno quería ser el mejor e inventaba etiquetas nuevas que a la larga entraban a formar parte del estándar del W3C, como la etiqueta &lt;FRAME&gt;.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Procesar la información en HTML es inviable, por estar mezclada con los estilos y las etiquetas que formatean la información.</a:t>
            </a:r>
            <a:endParaRPr lang="en-US" sz="1100"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7E57E-DCE6-4C29-A34E-CC5D2843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XML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E55D3-6ACE-4E67-AB17-99B2FCD8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77" y="1239803"/>
            <a:ext cx="8229599" cy="3725700"/>
          </a:xfrm>
        </p:spPr>
        <p:txBody>
          <a:bodyPr/>
          <a:lstStyle/>
          <a:p>
            <a:r>
              <a:rPr lang="es-ES" sz="1400" dirty="0"/>
              <a:t>XML es un subconjunto de SGML que incorpora las tres características más importantes de este:</a:t>
            </a:r>
          </a:p>
          <a:p>
            <a:r>
              <a:rPr lang="es-ES" sz="1400" dirty="0"/>
              <a:t>Extensibilidad</a:t>
            </a:r>
          </a:p>
          <a:p>
            <a:r>
              <a:rPr lang="es-ES" sz="1400" dirty="0"/>
              <a:t>Estructura</a:t>
            </a:r>
          </a:p>
          <a:p>
            <a:r>
              <a:rPr lang="es-ES" sz="1400" dirty="0"/>
              <a:t>Validación</a:t>
            </a:r>
          </a:p>
          <a:p>
            <a:r>
              <a:rPr lang="es-ES" sz="1400" dirty="0"/>
              <a:t>Basado en texto.</a:t>
            </a:r>
          </a:p>
          <a:p>
            <a:r>
              <a:rPr lang="es-ES" sz="1400" dirty="0"/>
              <a:t>Orientado a los contenidos no presentación.</a:t>
            </a:r>
          </a:p>
          <a:p>
            <a:r>
              <a:rPr lang="es-ES" sz="1400" dirty="0"/>
              <a:t>Las etiquetas se definen para crear los documentos, no tienen un significado preestablecido.</a:t>
            </a:r>
          </a:p>
          <a:p>
            <a:r>
              <a:rPr lang="es-ES" sz="1400" dirty="0"/>
              <a:t>No es sustituto de HTML.</a:t>
            </a:r>
          </a:p>
          <a:p>
            <a:r>
              <a:rPr lang="es-ES" sz="1400" dirty="0"/>
              <a:t>No existe un visor genérico de XML.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50964A-2D6B-4637-BC80-560FE4780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6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962" y="365760"/>
            <a:ext cx="4147487" cy="1357496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r"/>
            <a:r>
              <a:rPr lang="en-US" sz="495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495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495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2B8AF3F-E5BA-4222-8D1F-FE65083D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0" y="1896899"/>
            <a:ext cx="3618099" cy="2480141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C2D8BF8-4BE7-4EB6-9040-85B8264D9558}"/>
              </a:ext>
            </a:extLst>
          </p:cNvPr>
          <p:cNvSpPr txBox="1">
            <a:spLocks/>
          </p:cNvSpPr>
          <p:nvPr/>
        </p:nvSpPr>
        <p:spPr>
          <a:xfrm>
            <a:off x="4957609" y="208580"/>
            <a:ext cx="3487832" cy="2359607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000" b="1" dirty="0">
                <a:ea typeface="+mn-lt"/>
                <a:cs typeface="+mn-lt"/>
              </a:rPr>
              <a:t>El documento puede tener una declaración XML:</a:t>
            </a:r>
            <a:endParaRPr lang="es-ES" sz="3000" b="1"/>
          </a:p>
          <a:p>
            <a:pPr algn="l"/>
            <a:endParaRPr lang="es-ES" sz="15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/>
            <a:endParaRPr lang="es-ES" sz="1500" b="1" dirty="0">
              <a:solidFill>
                <a:srgbClr val="FF0000"/>
              </a:solidFill>
              <a:latin typeface="Consolas"/>
              <a:cs typeface="Calibri"/>
            </a:endParaRPr>
          </a:p>
          <a:p>
            <a:pPr algn="l"/>
            <a:br>
              <a:rPr lang="es-ES" sz="1500" dirty="0">
                <a:latin typeface="Consolas"/>
                <a:cs typeface="Calibri"/>
              </a:rPr>
            </a:br>
            <a:r>
              <a:rPr lang="es-ES" sz="1800" dirty="0">
                <a:latin typeface="Calibri"/>
                <a:cs typeface="Calibri"/>
              </a:rPr>
              <a:t>Donde </a:t>
            </a:r>
            <a:r>
              <a:rPr lang="es-ES" sz="1800" b="1" dirty="0">
                <a:latin typeface="Calibri"/>
                <a:cs typeface="Calibri"/>
              </a:rPr>
              <a:t>versión</a:t>
            </a:r>
            <a:r>
              <a:rPr lang="es-ES" sz="1800" dirty="0">
                <a:latin typeface="Calibri"/>
                <a:cs typeface="Calibri"/>
              </a:rPr>
              <a:t> es la versión de XML y la</a:t>
            </a:r>
            <a:r>
              <a:rPr lang="es-ES" sz="1800" b="1" dirty="0">
                <a:latin typeface="Calibri"/>
                <a:cs typeface="Calibri"/>
              </a:rPr>
              <a:t> codificación</a:t>
            </a:r>
            <a:r>
              <a:rPr lang="es-ES" sz="1800" dirty="0">
                <a:latin typeface="Calibri"/>
                <a:cs typeface="Calibri"/>
              </a:rPr>
              <a:t> especifica la codificación de caracteres usada en el documento.</a:t>
            </a:r>
            <a:endParaRPr lang="es-ES" sz="1800">
              <a:latin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E82D7A-1367-448F-A55B-B455F6CE42E9}"/>
              </a:ext>
            </a:extLst>
          </p:cNvPr>
          <p:cNvSpPr txBox="1"/>
          <p:nvPr/>
        </p:nvSpPr>
        <p:spPr>
          <a:xfrm>
            <a:off x="4988499" y="2761508"/>
            <a:ext cx="3635891" cy="15927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1650" dirty="0">
                <a:latin typeface="Calibri"/>
                <a:cs typeface="Calibri"/>
              </a:rPr>
              <a:t>Un </a:t>
            </a:r>
            <a:r>
              <a:rPr lang="es" sz="1650" b="1" dirty="0">
                <a:latin typeface="Calibri"/>
                <a:cs typeface="Calibri"/>
              </a:rPr>
              <a:t>documento</a:t>
            </a:r>
            <a:r>
              <a:rPr lang="es" sz="1650" dirty="0">
                <a:latin typeface="Calibri"/>
                <a:cs typeface="Calibri"/>
              </a:rPr>
              <a:t> bien formado en XML es un documento que "se adhiere a las reglas de sintaxis especificadas por la especificación XML 1.0 en el sentido de que debe satisfacer tanto las estructuras físicas como las lógicas".</a:t>
            </a:r>
            <a:endParaRPr lang="es-ES" sz="1650" dirty="0">
              <a:latin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284C4F-4937-412E-9E9D-B996FCB9A5A8}"/>
              </a:ext>
            </a:extLst>
          </p:cNvPr>
          <p:cNvSpPr txBox="1"/>
          <p:nvPr/>
        </p:nvSpPr>
        <p:spPr>
          <a:xfrm>
            <a:off x="4955241" y="1198470"/>
            <a:ext cx="395679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50" b="1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s-ES" sz="1050" b="1" dirty="0" err="1">
                <a:solidFill>
                  <a:srgbClr val="FF0000"/>
                </a:solidFill>
                <a:latin typeface="Consolas"/>
              </a:rPr>
              <a:t>xml</a:t>
            </a:r>
            <a:r>
              <a:rPr lang="es-ES" sz="1050" b="1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s-ES" sz="1050" b="1" dirty="0" err="1">
                <a:solidFill>
                  <a:srgbClr val="FF0000"/>
                </a:solidFill>
                <a:latin typeface="Consolas"/>
              </a:rPr>
              <a:t>version</a:t>
            </a:r>
            <a:r>
              <a:rPr lang="es-ES" sz="1050" b="1" dirty="0">
                <a:solidFill>
                  <a:srgbClr val="FF0000"/>
                </a:solidFill>
                <a:latin typeface="Consolas"/>
              </a:rPr>
              <a:t>="1.0" </a:t>
            </a:r>
            <a:r>
              <a:rPr lang="es-ES" sz="1050" b="1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es-ES" sz="1050" b="1" dirty="0">
                <a:solidFill>
                  <a:srgbClr val="FF0000"/>
                </a:solidFill>
                <a:latin typeface="Consolas"/>
              </a:rPr>
              <a:t>="UTF-8"?&gt;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410510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5" y="-1043790"/>
            <a:ext cx="4147487" cy="2540623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r"/>
            <a:r>
              <a:rPr lang="en-US" sz="495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495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495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77369" y="487111"/>
            <a:ext cx="3646835" cy="4159535"/>
          </a:xfrm>
        </p:spPr>
        <p:txBody>
          <a:bodyPr spcFirstLastPara="1" vert="horz" wrap="square" lIns="68580" tIns="34290" rIns="68580" bIns="34290" rtlCol="0" anchor="ctr" anchorCtr="0">
            <a:normAutofit fontScale="85000" lnSpcReduction="20000"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s-ES_tradnl" b="1" dirty="0"/>
              <a:t>Estructura</a:t>
            </a:r>
            <a:r>
              <a:rPr lang="en-US" b="1" dirty="0"/>
              <a:t> del XML: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dirty="0"/>
              <a:t>Un Archivo XML </a:t>
            </a:r>
            <a:r>
              <a:rPr lang="en-US" sz="1275" dirty="0" err="1"/>
              <a:t>está</a:t>
            </a:r>
            <a:r>
              <a:rPr lang="en-US" sz="1275" dirty="0"/>
              <a:t> </a:t>
            </a:r>
            <a:r>
              <a:rPr lang="en-US" sz="1275" dirty="0" err="1"/>
              <a:t>estructurado</a:t>
            </a:r>
            <a:r>
              <a:rPr lang="en-US" sz="1275" dirty="0"/>
              <a:t> por </a:t>
            </a:r>
            <a:r>
              <a:rPr lang="en-US" sz="1275" dirty="0" err="1"/>
              <a:t>varios</a:t>
            </a:r>
            <a:r>
              <a:rPr lang="en-US" sz="1275" dirty="0"/>
              <a:t> </a:t>
            </a:r>
            <a:r>
              <a:rPr lang="es-ES" sz="1275" dirty="0"/>
              <a:t>elementos</a:t>
            </a:r>
            <a:r>
              <a:rPr lang="en-US" sz="1275" dirty="0"/>
              <a:t> XML, </a:t>
            </a:r>
            <a:r>
              <a:rPr lang="en-US" sz="1275" dirty="0" err="1"/>
              <a:t>también</a:t>
            </a:r>
            <a:r>
              <a:rPr lang="en-US" sz="1275" dirty="0"/>
              <a:t> </a:t>
            </a:r>
            <a:r>
              <a:rPr lang="en-US" sz="1275" dirty="0" err="1"/>
              <a:t>llamado</a:t>
            </a:r>
            <a:r>
              <a:rPr lang="en-US" sz="1275" dirty="0"/>
              <a:t> XML-</a:t>
            </a:r>
            <a:r>
              <a:rPr lang="en-US" sz="1275" dirty="0" err="1"/>
              <a:t>nodos</a:t>
            </a:r>
            <a:r>
              <a:rPr lang="en-US" sz="1275" dirty="0"/>
              <a:t> o las </a:t>
            </a:r>
            <a:r>
              <a:rPr lang="en-US" sz="1275" dirty="0" err="1"/>
              <a:t>etiquetas</a:t>
            </a:r>
            <a:r>
              <a:rPr lang="en-US" sz="1275" dirty="0"/>
              <a:t> XML. XML los </a:t>
            </a:r>
            <a:r>
              <a:rPr lang="en-US" sz="1275" dirty="0" err="1"/>
              <a:t>nombres</a:t>
            </a:r>
            <a:r>
              <a:rPr lang="en-US" sz="1275" dirty="0"/>
              <a:t> de los </a:t>
            </a:r>
            <a:r>
              <a:rPr lang="en-US" sz="1275" dirty="0" err="1"/>
              <a:t>elementos</a:t>
            </a:r>
            <a:r>
              <a:rPr lang="en-US" sz="1275" dirty="0"/>
              <a:t> </a:t>
            </a:r>
            <a:r>
              <a:rPr lang="en-US" sz="1275" dirty="0" err="1"/>
              <a:t>están</a:t>
            </a:r>
            <a:r>
              <a:rPr lang="en-US" sz="1275" dirty="0"/>
              <a:t> </a:t>
            </a:r>
            <a:r>
              <a:rPr lang="en-US" sz="1275" dirty="0" err="1"/>
              <a:t>encerrados</a:t>
            </a:r>
            <a:r>
              <a:rPr lang="en-US" sz="1275" dirty="0"/>
              <a:t> por </a:t>
            </a:r>
            <a:r>
              <a:rPr lang="en-US" sz="1275" dirty="0" err="1"/>
              <a:t>corchetes</a:t>
            </a:r>
            <a:r>
              <a:rPr lang="en-US" sz="1275" dirty="0"/>
              <a:t> </a:t>
            </a:r>
            <a:r>
              <a:rPr lang="en-US" sz="1275" dirty="0" err="1"/>
              <a:t>triangulares</a:t>
            </a:r>
            <a:r>
              <a:rPr lang="en-US" sz="1275" dirty="0"/>
              <a:t> &lt; &gt; </a:t>
            </a:r>
            <a:r>
              <a:rPr lang="en-US" sz="1275" dirty="0" err="1"/>
              <a:t>tal</a:t>
            </a:r>
            <a:r>
              <a:rPr lang="en-US" sz="1275" dirty="0"/>
              <a:t> y </a:t>
            </a:r>
            <a:r>
              <a:rPr lang="en-US" sz="1275" dirty="0" err="1"/>
              <a:t>como</a:t>
            </a:r>
            <a:r>
              <a:rPr lang="en-US" sz="1275" dirty="0"/>
              <a:t> se indica a </a:t>
            </a:r>
            <a:r>
              <a:rPr lang="en-US" sz="1275" dirty="0" err="1"/>
              <a:t>continuación</a:t>
            </a:r>
            <a:r>
              <a:rPr lang="en-US" sz="1275" dirty="0"/>
              <a:t>:</a:t>
            </a:r>
            <a:endParaRPr lang="en-US" sz="1275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/>
              <a:t>&lt;element&gt;</a:t>
            </a:r>
            <a:endParaRPr lang="en-US" sz="1275" b="1" dirty="0">
              <a:cs typeface="Calibri"/>
            </a:endParaRPr>
          </a:p>
          <a:p>
            <a:pPr algn="l"/>
            <a:endParaRPr lang="en-US" sz="1275" b="1" dirty="0">
              <a:cs typeface="Calibri"/>
            </a:endParaRPr>
          </a:p>
          <a:p>
            <a:pPr algn="l"/>
            <a:r>
              <a:rPr lang="en-US" b="1" dirty="0"/>
              <a:t>Las </a:t>
            </a:r>
            <a:r>
              <a:rPr lang="en-US" b="1" dirty="0" err="1"/>
              <a:t>reglas</a:t>
            </a:r>
            <a:r>
              <a:rPr lang="en-US" b="1" dirty="0"/>
              <a:t> de la </a:t>
            </a:r>
            <a:r>
              <a:rPr lang="en-US" b="1" dirty="0" err="1"/>
              <a:t>sintaxis</a:t>
            </a:r>
            <a:r>
              <a:rPr lang="en-US" b="1" dirty="0"/>
              <a:t> de las </a:t>
            </a:r>
            <a:r>
              <a:rPr lang="en-US" b="1" dirty="0" err="1"/>
              <a:t>etiquetas</a:t>
            </a:r>
            <a:r>
              <a:rPr lang="en-US" b="1" dirty="0"/>
              <a:t> y </a:t>
            </a:r>
            <a:r>
              <a:rPr lang="en-US" b="1" dirty="0" err="1"/>
              <a:t>elementos</a:t>
            </a:r>
            <a:r>
              <a:rPr lang="en-US" b="1" dirty="0"/>
              <a:t>:</a:t>
            </a:r>
            <a:endParaRPr lang="en-US" dirty="0">
              <a:cs typeface="Calibri" panose="020F0502020204030204"/>
            </a:endParaRPr>
          </a:p>
          <a:p>
            <a:pPr algn="l"/>
            <a:endParaRPr lang="en-US" b="1" dirty="0"/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 err="1"/>
              <a:t>Sintaxis</a:t>
            </a:r>
            <a:r>
              <a:rPr lang="en-US" sz="1275" b="1" dirty="0"/>
              <a:t> de </a:t>
            </a:r>
            <a:r>
              <a:rPr lang="en-US" sz="1275" b="1" dirty="0" err="1"/>
              <a:t>Elemento</a:t>
            </a:r>
            <a:r>
              <a:rPr lang="en-US" sz="1275" b="1" dirty="0"/>
              <a:t>: </a:t>
            </a:r>
            <a:r>
              <a:rPr lang="en-US" sz="1275" dirty="0"/>
              <a:t>XML Cada </a:t>
            </a:r>
            <a:r>
              <a:rPr lang="en-US" sz="1275" dirty="0" err="1"/>
              <a:t>elemento</a:t>
            </a:r>
            <a:r>
              <a:rPr lang="en-US" sz="1275" dirty="0"/>
              <a:t> </a:t>
            </a:r>
            <a:r>
              <a:rPr lang="en-US" sz="1275" dirty="0" err="1"/>
              <a:t>tiene</a:t>
            </a:r>
            <a:r>
              <a:rPr lang="en-US" sz="1275" dirty="0"/>
              <a:t> que </a:t>
            </a:r>
            <a:r>
              <a:rPr lang="en-US" sz="1275" dirty="0" err="1"/>
              <a:t>estar</a:t>
            </a:r>
            <a:r>
              <a:rPr lang="en-US" sz="1275" dirty="0"/>
              <a:t> </a:t>
            </a:r>
            <a:r>
              <a:rPr lang="en-US" sz="1275" dirty="0" err="1"/>
              <a:t>cerrada</a:t>
            </a:r>
            <a:r>
              <a:rPr lang="en-US" sz="1275" dirty="0"/>
              <a:t> o con </a:t>
            </a:r>
            <a:r>
              <a:rPr lang="en-US" sz="1275" dirty="0" err="1"/>
              <a:t>inicio</a:t>
            </a:r>
            <a:r>
              <a:rPr lang="en-US" sz="1275" dirty="0"/>
              <a:t> o final con </a:t>
            </a:r>
            <a:r>
              <a:rPr lang="en-US" sz="1275" dirty="0" err="1"/>
              <a:t>elementos</a:t>
            </a:r>
            <a:r>
              <a:rPr lang="en-US" sz="1275" dirty="0"/>
              <a:t> </a:t>
            </a:r>
            <a:r>
              <a:rPr lang="en-US" sz="1275" dirty="0" err="1"/>
              <a:t>como</a:t>
            </a:r>
            <a:r>
              <a:rPr lang="en-US" sz="1275" dirty="0"/>
              <a:t> se </a:t>
            </a:r>
            <a:r>
              <a:rPr lang="en-US" sz="1275" dirty="0" err="1"/>
              <a:t>muestra</a:t>
            </a:r>
            <a:r>
              <a:rPr lang="en-US" sz="1275" dirty="0"/>
              <a:t> a </a:t>
            </a:r>
            <a:r>
              <a:rPr lang="en-US" sz="1275" dirty="0" err="1"/>
              <a:t>continuación</a:t>
            </a:r>
            <a:r>
              <a:rPr lang="en-US" sz="1275" dirty="0"/>
              <a:t>:</a:t>
            </a:r>
            <a:endParaRPr lang="en-US" sz="1275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/>
              <a:t>&lt;element&gt;....&lt;/element&gt;</a:t>
            </a:r>
            <a:endParaRPr lang="en-US" sz="1275" b="1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 err="1"/>
              <a:t>Elemento</a:t>
            </a:r>
            <a:r>
              <a:rPr lang="en-US" sz="1275" b="1" dirty="0"/>
              <a:t> </a:t>
            </a:r>
            <a:r>
              <a:rPr lang="en-US" sz="1275" b="1" dirty="0" err="1"/>
              <a:t>raíz</a:t>
            </a:r>
            <a:r>
              <a:rPr lang="en-US" sz="1275" b="1" dirty="0"/>
              <a:t>: </a:t>
            </a:r>
            <a:r>
              <a:rPr lang="en-US" sz="1275" dirty="0"/>
              <a:t>Un </a:t>
            </a:r>
            <a:r>
              <a:rPr lang="en-US" sz="1275" dirty="0" err="1"/>
              <a:t>documento</a:t>
            </a:r>
            <a:r>
              <a:rPr lang="en-US" sz="1275" dirty="0"/>
              <a:t> XML </a:t>
            </a:r>
            <a:r>
              <a:rPr lang="en-US" sz="1275" dirty="0" err="1"/>
              <a:t>sólo</a:t>
            </a:r>
            <a:r>
              <a:rPr lang="en-US" sz="1275" dirty="0"/>
              <a:t> </a:t>
            </a:r>
            <a:r>
              <a:rPr lang="en-US" sz="1275" dirty="0" err="1"/>
              <a:t>puede</a:t>
            </a:r>
            <a:r>
              <a:rPr lang="en-US" sz="1275" dirty="0"/>
              <a:t> </a:t>
            </a:r>
            <a:r>
              <a:rPr lang="en-US" sz="1275" dirty="0" err="1"/>
              <a:t>tener</a:t>
            </a:r>
            <a:r>
              <a:rPr lang="en-US" sz="1275" dirty="0"/>
              <a:t> un </a:t>
            </a:r>
            <a:r>
              <a:rPr lang="en-US" sz="1275" dirty="0" err="1"/>
              <a:t>elemento</a:t>
            </a:r>
            <a:r>
              <a:rPr lang="en-US" sz="1275" dirty="0"/>
              <a:t> </a:t>
            </a:r>
            <a:r>
              <a:rPr lang="en-US" sz="1275" dirty="0" err="1"/>
              <a:t>raíz</a:t>
            </a:r>
            <a:r>
              <a:rPr lang="en-US" sz="1275" dirty="0"/>
              <a:t>.</a:t>
            </a:r>
            <a:endParaRPr lang="en-US" sz="1275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 err="1"/>
              <a:t>Mayúsculas</a:t>
            </a:r>
            <a:r>
              <a:rPr lang="en-US" sz="1275" b="1" dirty="0"/>
              <a:t> y </a:t>
            </a:r>
            <a:r>
              <a:rPr lang="en-US" sz="1275" b="1" dirty="0" err="1"/>
              <a:t>minúsculas</a:t>
            </a:r>
            <a:r>
              <a:rPr lang="en-US" sz="1275" b="1" dirty="0"/>
              <a:t>: </a:t>
            </a:r>
            <a:r>
              <a:rPr lang="en-US" sz="1275" dirty="0"/>
              <a:t>Los </a:t>
            </a:r>
            <a:r>
              <a:rPr lang="en-US" sz="1275" dirty="0" err="1"/>
              <a:t>nombres</a:t>
            </a:r>
            <a:r>
              <a:rPr lang="en-US" sz="1275" dirty="0"/>
              <a:t> de los </a:t>
            </a:r>
            <a:r>
              <a:rPr lang="en-US" sz="1275" dirty="0" err="1"/>
              <a:t>elementos</a:t>
            </a:r>
            <a:r>
              <a:rPr lang="en-US" sz="1275" dirty="0"/>
              <a:t> XML son </a:t>
            </a:r>
            <a:r>
              <a:rPr lang="en-US" sz="1275" dirty="0" err="1"/>
              <a:t>sensibles</a:t>
            </a:r>
            <a:r>
              <a:rPr lang="en-US" sz="1275" dirty="0"/>
              <a:t> a las </a:t>
            </a:r>
            <a:r>
              <a:rPr lang="en-US" sz="1275" dirty="0" err="1"/>
              <a:t>mayúsculas</a:t>
            </a:r>
            <a:r>
              <a:rPr lang="en-US" sz="1275" dirty="0"/>
              <a:t> y </a:t>
            </a:r>
            <a:r>
              <a:rPr lang="en-US" sz="1275" dirty="0" err="1"/>
              <a:t>minúsculas</a:t>
            </a:r>
            <a:r>
              <a:rPr lang="en-US" sz="1275" dirty="0"/>
              <a:t>.</a:t>
            </a:r>
            <a:endParaRPr lang="en-US" sz="1275" dirty="0">
              <a:cs typeface="Calibri"/>
            </a:endParaRPr>
          </a:p>
        </p:txBody>
      </p:sp>
      <p:pic>
        <p:nvPicPr>
          <p:cNvPr id="7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CA672F1-1F07-4D6C-A346-65FDBF39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2" y="1692947"/>
            <a:ext cx="3393701" cy="28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007" y="-1059302"/>
            <a:ext cx="4147487" cy="2540623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r"/>
            <a:r>
              <a:rPr lang="en-US" sz="495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495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495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32" y="1747672"/>
            <a:ext cx="3646835" cy="2821559"/>
          </a:xfr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r>
              <a:rPr lang="en-US" sz="3300" b="1" u="sng" dirty="0" err="1"/>
              <a:t>Atributos</a:t>
            </a:r>
            <a:endParaRPr lang="en-US" sz="3300" b="1" u="sng" dirty="0" err="1">
              <a:cs typeface="Calibri" panose="020F0502020204030204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ea typeface="+mn-lt"/>
                <a:cs typeface="+mn-lt"/>
              </a:rPr>
              <a:t>Un </a:t>
            </a:r>
            <a:r>
              <a:rPr lang="en-US" sz="1500" b="1" dirty="0" err="1">
                <a:ea typeface="+mn-lt"/>
                <a:cs typeface="+mn-lt"/>
              </a:rPr>
              <a:t>atributo</a:t>
            </a:r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 dirty="0" err="1">
                <a:ea typeface="+mn-lt"/>
                <a:cs typeface="+mn-lt"/>
              </a:rPr>
              <a:t>especifica</a:t>
            </a:r>
            <a:r>
              <a:rPr lang="en-US" sz="1500" dirty="0">
                <a:ea typeface="+mn-lt"/>
                <a:cs typeface="+mn-lt"/>
              </a:rPr>
              <a:t> una </a:t>
            </a:r>
            <a:r>
              <a:rPr lang="en-US" sz="1500" dirty="0" err="1">
                <a:ea typeface="+mn-lt"/>
                <a:cs typeface="+mn-lt"/>
              </a:rPr>
              <a:t>propiedad</a:t>
            </a:r>
            <a:r>
              <a:rPr lang="en-US" sz="1500" dirty="0">
                <a:ea typeface="+mn-lt"/>
                <a:cs typeface="+mn-lt"/>
              </a:rPr>
              <a:t> para </a:t>
            </a:r>
            <a:r>
              <a:rPr lang="en-US" sz="1500" dirty="0" err="1">
                <a:ea typeface="+mn-lt"/>
                <a:cs typeface="+mn-lt"/>
              </a:rPr>
              <a:t>el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elemento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dirty="0" err="1">
                <a:ea typeface="+mn-lt"/>
                <a:cs typeface="+mn-lt"/>
              </a:rPr>
              <a:t>utilizando</a:t>
            </a:r>
            <a:r>
              <a:rPr lang="en-US" sz="1500" dirty="0">
                <a:ea typeface="+mn-lt"/>
                <a:cs typeface="+mn-lt"/>
              </a:rPr>
              <a:t> un par </a:t>
            </a:r>
            <a:r>
              <a:rPr lang="en-US" sz="1500" dirty="0" err="1">
                <a:ea typeface="+mn-lt"/>
                <a:cs typeface="+mn-lt"/>
              </a:rPr>
              <a:t>nombre</a:t>
            </a:r>
            <a:r>
              <a:rPr lang="en-US" sz="1500" dirty="0">
                <a:ea typeface="+mn-lt"/>
                <a:cs typeface="+mn-lt"/>
              </a:rPr>
              <a:t>/valor. Un </a:t>
            </a:r>
            <a:r>
              <a:rPr lang="en-US" sz="1500" dirty="0" err="1">
                <a:ea typeface="+mn-lt"/>
                <a:cs typeface="+mn-lt"/>
              </a:rPr>
              <a:t>elemento</a:t>
            </a:r>
            <a:r>
              <a:rPr lang="en-US" sz="1500" dirty="0">
                <a:ea typeface="+mn-lt"/>
                <a:cs typeface="+mn-lt"/>
              </a:rPr>
              <a:t> XML </a:t>
            </a:r>
            <a:r>
              <a:rPr lang="en-US" sz="1500" dirty="0" err="1">
                <a:ea typeface="+mn-lt"/>
                <a:cs typeface="+mn-lt"/>
              </a:rPr>
              <a:t>puede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tener</a:t>
            </a:r>
            <a:r>
              <a:rPr lang="en-US" sz="1500" dirty="0">
                <a:ea typeface="+mn-lt"/>
                <a:cs typeface="+mn-lt"/>
              </a:rPr>
              <a:t> uno o </a:t>
            </a:r>
            <a:r>
              <a:rPr lang="en-US" sz="1500" dirty="0" err="1">
                <a:ea typeface="+mn-lt"/>
                <a:cs typeface="+mn-lt"/>
              </a:rPr>
              <a:t>más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atributos</a:t>
            </a:r>
            <a:r>
              <a:rPr lang="en-US" sz="1500" dirty="0">
                <a:ea typeface="+mn-lt"/>
                <a:cs typeface="+mn-lt"/>
              </a:rPr>
              <a:t>. Por </a:t>
            </a:r>
            <a:r>
              <a:rPr lang="en-US" sz="1500" dirty="0" err="1">
                <a:ea typeface="+mn-lt"/>
                <a:cs typeface="+mn-lt"/>
              </a:rPr>
              <a:t>ejemplo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 sz="1500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sz="1500" dirty="0">
              <a:latin typeface="Consola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B65BC3-50B9-4893-9847-5E737DBFA398}"/>
              </a:ext>
            </a:extLst>
          </p:cNvPr>
          <p:cNvSpPr txBox="1"/>
          <p:nvPr/>
        </p:nvSpPr>
        <p:spPr>
          <a:xfrm>
            <a:off x="4772675" y="894557"/>
            <a:ext cx="40660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Consolas"/>
              </a:rPr>
              <a:t>&lt;a </a:t>
            </a:r>
            <a:r>
              <a:rPr lang="en-US" sz="1050" b="1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sz="1050" b="1" dirty="0">
                <a:solidFill>
                  <a:srgbClr val="FF0000"/>
                </a:solidFill>
                <a:latin typeface="Consolas"/>
              </a:rPr>
              <a:t>="http://www.tutorialspoint.com/"&gt;Tutorialspoint!&lt;/a&gt;</a:t>
            </a:r>
          </a:p>
          <a:p>
            <a:endParaRPr lang="en-US" sz="1050" b="1" dirty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8A4C5D-E214-41BE-A8D9-D61D84C1CE82}"/>
              </a:ext>
            </a:extLst>
          </p:cNvPr>
          <p:cNvSpPr txBox="1"/>
          <p:nvPr/>
        </p:nvSpPr>
        <p:spPr>
          <a:xfrm>
            <a:off x="4877730" y="1481321"/>
            <a:ext cx="3612216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ea typeface="+mn-lt"/>
                <a:cs typeface="+mn-lt"/>
              </a:rPr>
              <a:t>Reglas de los atributos:</a:t>
            </a:r>
            <a:endParaRPr lang="es-ES" sz="1050" dirty="0"/>
          </a:p>
          <a:p>
            <a:pPr marL="257175" indent="-257175">
              <a:buFont typeface="Arial"/>
              <a:buChar char="•"/>
            </a:pPr>
            <a:r>
              <a:rPr lang="es-ES" sz="1500" dirty="0">
                <a:ea typeface="+mn-lt"/>
                <a:cs typeface="+mn-lt"/>
              </a:rPr>
              <a:t>Nombres de atributos en XML (a diferencia del HTML) son sensibles a mayúsculas. Es decir, HREF y </a:t>
            </a:r>
            <a:r>
              <a:rPr lang="es-ES" sz="1500" dirty="0" err="1">
                <a:ea typeface="+mn-lt"/>
                <a:cs typeface="+mn-lt"/>
              </a:rPr>
              <a:t>href</a:t>
            </a:r>
            <a:r>
              <a:rPr lang="es-ES" sz="1500" dirty="0">
                <a:ea typeface="+mn-lt"/>
                <a:cs typeface="+mn-lt"/>
              </a:rPr>
              <a:t> son dos diferentes atributos XML.</a:t>
            </a:r>
          </a:p>
          <a:p>
            <a:pPr marL="257175" indent="-257175">
              <a:buFont typeface="Arial"/>
              <a:buChar char="•"/>
            </a:pPr>
            <a:endParaRPr lang="es-ES" sz="1500" dirty="0">
              <a:ea typeface="+mn-lt"/>
              <a:cs typeface="+mn-lt"/>
            </a:endParaRPr>
          </a:p>
          <a:p>
            <a:pPr marL="257175" indent="-257175">
              <a:buFont typeface="Arial"/>
              <a:buChar char="•"/>
            </a:pPr>
            <a:r>
              <a:rPr lang="es-ES" sz="1500" dirty="0">
                <a:ea typeface="+mn-lt"/>
                <a:cs typeface="+mn-lt"/>
              </a:rPr>
              <a:t>Un mismo atributo no puede tener dos valores en una sintaxis.</a:t>
            </a:r>
          </a:p>
          <a:p>
            <a:pPr algn="l"/>
            <a:endParaRPr lang="es-ES" sz="1050" dirty="0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B4ABBA-31D7-4999-B7CB-1589A1B7BA2C}"/>
              </a:ext>
            </a:extLst>
          </p:cNvPr>
          <p:cNvSpPr txBox="1"/>
          <p:nvPr/>
        </p:nvSpPr>
        <p:spPr>
          <a:xfrm>
            <a:off x="4877730" y="3865173"/>
            <a:ext cx="3855944" cy="992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s-ES" sz="1500" dirty="0">
                <a:ea typeface="+mn-lt"/>
                <a:cs typeface="+mn-lt"/>
              </a:rPr>
              <a:t>Los nombres de los atributos se definen sin comillas, mientras que los valores de los atributos siempre debe aparecer entre comillas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041772228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605</Words>
  <Application>Microsoft Office PowerPoint</Application>
  <PresentationFormat>Presentación en pantalla (16:9)</PresentationFormat>
  <Paragraphs>52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Cousine</vt:lpstr>
      <vt:lpstr>Arial</vt:lpstr>
      <vt:lpstr>Consolas</vt:lpstr>
      <vt:lpstr>Calibri</vt:lpstr>
      <vt:lpstr>Valentine template</vt:lpstr>
      <vt:lpstr>¿QUE ES XML?</vt:lpstr>
      <vt:lpstr>XML</vt:lpstr>
      <vt:lpstr>Diferencias entre XML y HTML</vt:lpstr>
      <vt:lpstr>Características de XML</vt:lpstr>
      <vt:lpstr>Sintaxis XML</vt:lpstr>
      <vt:lpstr>Sintaxis XML</vt:lpstr>
      <vt:lpstr>Sintaxis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</dc:title>
  <cp:lastModifiedBy>David Navarro Fajardo</cp:lastModifiedBy>
  <cp:revision>40</cp:revision>
  <dcterms:modified xsi:type="dcterms:W3CDTF">2022-02-01T11:23:24Z</dcterms:modified>
</cp:coreProperties>
</file>