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5" r:id="rId10"/>
    <p:sldId id="266" r:id="rId11"/>
    <p:sldId id="264" r:id="rId12"/>
    <p:sldId id="267" r:id="rId13"/>
    <p:sldId id="268" r:id="rId14"/>
    <p:sldId id="269" r:id="rId15"/>
    <p:sldId id="271" r:id="rId16"/>
    <p:sldId id="270" r:id="rId17"/>
    <p:sldId id="272" r:id="rId18"/>
    <p:sldId id="273" r:id="rId19"/>
    <p:sldId id="274" r:id="rId20"/>
    <p:sldId id="276" r:id="rId21"/>
    <p:sldId id="275" r:id="rId22"/>
    <p:sldId id="277" r:id="rId23"/>
    <p:sldId id="285" r:id="rId24"/>
    <p:sldId id="286" r:id="rId25"/>
    <p:sldId id="278" r:id="rId26"/>
    <p:sldId id="287" r:id="rId27"/>
    <p:sldId id="288" r:id="rId28"/>
    <p:sldId id="289" r:id="rId29"/>
    <p:sldId id="290" r:id="rId30"/>
    <p:sldId id="279" r:id="rId31"/>
    <p:sldId id="280" r:id="rId32"/>
    <p:sldId id="319" r:id="rId33"/>
    <p:sldId id="318" r:id="rId34"/>
    <p:sldId id="281" r:id="rId35"/>
    <p:sldId id="282" r:id="rId36"/>
    <p:sldId id="320" r:id="rId37"/>
    <p:sldId id="321" r:id="rId38"/>
    <p:sldId id="322" r:id="rId39"/>
    <p:sldId id="284" r:id="rId40"/>
    <p:sldId id="283" r:id="rId41"/>
    <p:sldId id="291" r:id="rId42"/>
    <p:sldId id="292" r:id="rId43"/>
    <p:sldId id="293" r:id="rId44"/>
    <p:sldId id="299" r:id="rId45"/>
    <p:sldId id="296" r:id="rId46"/>
    <p:sldId id="297" r:id="rId47"/>
    <p:sldId id="298" r:id="rId48"/>
    <p:sldId id="301" r:id="rId49"/>
    <p:sldId id="300" r:id="rId50"/>
    <p:sldId id="303" r:id="rId51"/>
    <p:sldId id="302" r:id="rId52"/>
    <p:sldId id="304" r:id="rId53"/>
    <p:sldId id="305" r:id="rId54"/>
    <p:sldId id="308" r:id="rId55"/>
    <p:sldId id="309" r:id="rId56"/>
    <p:sldId id="311" r:id="rId57"/>
    <p:sldId id="310" r:id="rId58"/>
    <p:sldId id="314" r:id="rId59"/>
    <p:sldId id="315" r:id="rId60"/>
    <p:sldId id="316" r:id="rId61"/>
    <p:sldId id="317" r:id="rId6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varScale="1">
        <p:scale>
          <a:sx n="65" d="100"/>
          <a:sy n="65" d="100"/>
        </p:scale>
        <p:origin x="6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8:34:05.758"/>
    </inkml:context>
    <inkml:brush xml:id="br0">
      <inkml:brushProperty name="width" value="0.1" units="cm"/>
      <inkml:brushProperty name="height" value="0.1" units="cm"/>
      <inkml:brushProperty name="color" value="#E71224"/>
      <inkml:brushProperty name="ignorePressure" value="1"/>
    </inkml:brush>
  </inkml:definitions>
  <inkml:trace contextRef="#ctx0" brushRef="#br0">1 2384,'9541'-2379,"-9524"2375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8:34:18.986"/>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8:34:24.038"/>
    </inkml:context>
    <inkml:brush xml:id="br0">
      <inkml:brushProperty name="width" value="0.1" units="cm"/>
      <inkml:brushProperty name="height" value="0.1" units="cm"/>
      <inkml:brushProperty name="color" value="#E71224"/>
      <inkml:brushProperty name="ignorePressure" value="1"/>
    </inkml:brush>
  </inkml:definitions>
  <inkml:trace contextRef="#ctx0" brushRef="#br0">1 1,'8940'3254,"-8926"-3249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0563A-2B10-4E1B-A73C-5D383E26660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0D1F3CA-1251-4D04-BBD3-5F0EF2028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A5BDB93-9A9D-40A8-B56B-8B156B66476A}"/>
              </a:ext>
            </a:extLst>
          </p:cNvPr>
          <p:cNvSpPr>
            <a:spLocks noGrp="1"/>
          </p:cNvSpPr>
          <p:nvPr>
            <p:ph type="dt" sz="half" idx="10"/>
          </p:nvPr>
        </p:nvSpPr>
        <p:spPr/>
        <p:txBody>
          <a:bodyPr/>
          <a:lstStyle/>
          <a:p>
            <a:fld id="{57EA71EF-8120-4C1E-919A-A7B86660D0A6}" type="datetimeFigureOut">
              <a:rPr lang="es-ES" smtClean="0"/>
              <a:t>13/02/2022</a:t>
            </a:fld>
            <a:endParaRPr lang="es-ES"/>
          </a:p>
        </p:txBody>
      </p:sp>
      <p:sp>
        <p:nvSpPr>
          <p:cNvPr id="5" name="Marcador de pie de página 4">
            <a:extLst>
              <a:ext uri="{FF2B5EF4-FFF2-40B4-BE49-F238E27FC236}">
                <a16:creationId xmlns:a16="http://schemas.microsoft.com/office/drawing/2014/main" id="{3B9E5F18-97DC-4955-9827-C8770E599C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C84B0D6-565C-4D8B-BD5F-6CEAAC7A81BB}"/>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32854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310A4-0671-4CB1-8B26-90713C16E2A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E17E286-B850-4EF2-A1CC-B1438FF3794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888D0E7-11A4-4FC7-A906-9830187CBC6C}"/>
              </a:ext>
            </a:extLst>
          </p:cNvPr>
          <p:cNvSpPr>
            <a:spLocks noGrp="1"/>
          </p:cNvSpPr>
          <p:nvPr>
            <p:ph type="dt" sz="half" idx="10"/>
          </p:nvPr>
        </p:nvSpPr>
        <p:spPr/>
        <p:txBody>
          <a:bodyPr/>
          <a:lstStyle/>
          <a:p>
            <a:fld id="{57EA71EF-8120-4C1E-919A-A7B86660D0A6}" type="datetimeFigureOut">
              <a:rPr lang="es-ES" smtClean="0"/>
              <a:t>13/02/2022</a:t>
            </a:fld>
            <a:endParaRPr lang="es-ES"/>
          </a:p>
        </p:txBody>
      </p:sp>
      <p:sp>
        <p:nvSpPr>
          <p:cNvPr id="5" name="Marcador de pie de página 4">
            <a:extLst>
              <a:ext uri="{FF2B5EF4-FFF2-40B4-BE49-F238E27FC236}">
                <a16:creationId xmlns:a16="http://schemas.microsoft.com/office/drawing/2014/main" id="{82A1F94E-5239-47B3-9FBB-46263198025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DAD8B99-0889-4A4A-9673-F92E92493F7A}"/>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405617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AAF6689-77AC-43C0-A9DF-966A1CA3E6F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1D8260C-A8D9-4BD3-90BF-B20C9949DCF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A04CADA-DBC1-4AF8-BB10-6E842F870ABC}"/>
              </a:ext>
            </a:extLst>
          </p:cNvPr>
          <p:cNvSpPr>
            <a:spLocks noGrp="1"/>
          </p:cNvSpPr>
          <p:nvPr>
            <p:ph type="dt" sz="half" idx="10"/>
          </p:nvPr>
        </p:nvSpPr>
        <p:spPr/>
        <p:txBody>
          <a:bodyPr/>
          <a:lstStyle/>
          <a:p>
            <a:fld id="{57EA71EF-8120-4C1E-919A-A7B86660D0A6}" type="datetimeFigureOut">
              <a:rPr lang="es-ES" smtClean="0"/>
              <a:t>13/02/2022</a:t>
            </a:fld>
            <a:endParaRPr lang="es-ES"/>
          </a:p>
        </p:txBody>
      </p:sp>
      <p:sp>
        <p:nvSpPr>
          <p:cNvPr id="5" name="Marcador de pie de página 4">
            <a:extLst>
              <a:ext uri="{FF2B5EF4-FFF2-40B4-BE49-F238E27FC236}">
                <a16:creationId xmlns:a16="http://schemas.microsoft.com/office/drawing/2014/main" id="{F1681EEF-3F61-4D33-A52B-6D757064679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BE9B592-AD52-4C00-BD53-813729ED0CAB}"/>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329301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95E4C-281D-436C-89E7-C8429DDCDA2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CBBC361-DC0D-463E-B4C4-278C89B7CCF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4E55FA1-2200-495E-B441-14DD325D08A1}"/>
              </a:ext>
            </a:extLst>
          </p:cNvPr>
          <p:cNvSpPr>
            <a:spLocks noGrp="1"/>
          </p:cNvSpPr>
          <p:nvPr>
            <p:ph type="dt" sz="half" idx="10"/>
          </p:nvPr>
        </p:nvSpPr>
        <p:spPr/>
        <p:txBody>
          <a:bodyPr/>
          <a:lstStyle/>
          <a:p>
            <a:fld id="{57EA71EF-8120-4C1E-919A-A7B86660D0A6}" type="datetimeFigureOut">
              <a:rPr lang="es-ES" smtClean="0"/>
              <a:t>13/02/2022</a:t>
            </a:fld>
            <a:endParaRPr lang="es-ES"/>
          </a:p>
        </p:txBody>
      </p:sp>
      <p:sp>
        <p:nvSpPr>
          <p:cNvPr id="5" name="Marcador de pie de página 4">
            <a:extLst>
              <a:ext uri="{FF2B5EF4-FFF2-40B4-BE49-F238E27FC236}">
                <a16:creationId xmlns:a16="http://schemas.microsoft.com/office/drawing/2014/main" id="{4BF34AC2-F8AB-4FC1-B0A8-A634D70B1AA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938B3F7-92A7-4B97-885B-53FBFBFB6E37}"/>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393604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9A6E6-D8F5-49ED-85C5-16D17E74DAD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1C04834-D047-4B8C-A056-1A46399EA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4BE7191-9412-4BB5-8E2E-D17D200AB12A}"/>
              </a:ext>
            </a:extLst>
          </p:cNvPr>
          <p:cNvSpPr>
            <a:spLocks noGrp="1"/>
          </p:cNvSpPr>
          <p:nvPr>
            <p:ph type="dt" sz="half" idx="10"/>
          </p:nvPr>
        </p:nvSpPr>
        <p:spPr/>
        <p:txBody>
          <a:bodyPr/>
          <a:lstStyle/>
          <a:p>
            <a:fld id="{57EA71EF-8120-4C1E-919A-A7B86660D0A6}" type="datetimeFigureOut">
              <a:rPr lang="es-ES" smtClean="0"/>
              <a:t>13/02/2022</a:t>
            </a:fld>
            <a:endParaRPr lang="es-ES"/>
          </a:p>
        </p:txBody>
      </p:sp>
      <p:sp>
        <p:nvSpPr>
          <p:cNvPr id="5" name="Marcador de pie de página 4">
            <a:extLst>
              <a:ext uri="{FF2B5EF4-FFF2-40B4-BE49-F238E27FC236}">
                <a16:creationId xmlns:a16="http://schemas.microsoft.com/office/drawing/2014/main" id="{72E7F60D-33BB-4212-B17A-8FE0C43870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3DCC8C0-A358-4A81-B51E-22A7FDEAE797}"/>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1882243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A912F1-33BB-4320-AF68-DD2BF4A837D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E34FE82-1DC0-4B61-97E9-1F3A939316A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CE27F8A-E9DA-4AE6-82F3-330164005A2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FC78EB9-301B-42E6-9F08-EF3BB1868CC5}"/>
              </a:ext>
            </a:extLst>
          </p:cNvPr>
          <p:cNvSpPr>
            <a:spLocks noGrp="1"/>
          </p:cNvSpPr>
          <p:nvPr>
            <p:ph type="dt" sz="half" idx="10"/>
          </p:nvPr>
        </p:nvSpPr>
        <p:spPr/>
        <p:txBody>
          <a:bodyPr/>
          <a:lstStyle/>
          <a:p>
            <a:fld id="{57EA71EF-8120-4C1E-919A-A7B86660D0A6}" type="datetimeFigureOut">
              <a:rPr lang="es-ES" smtClean="0"/>
              <a:t>13/02/2022</a:t>
            </a:fld>
            <a:endParaRPr lang="es-ES"/>
          </a:p>
        </p:txBody>
      </p:sp>
      <p:sp>
        <p:nvSpPr>
          <p:cNvPr id="6" name="Marcador de pie de página 5">
            <a:extLst>
              <a:ext uri="{FF2B5EF4-FFF2-40B4-BE49-F238E27FC236}">
                <a16:creationId xmlns:a16="http://schemas.microsoft.com/office/drawing/2014/main" id="{EE593DD6-5D78-444D-91DB-2F9FD16A581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3AEDF31-25E4-49E7-BF4B-91C4CCEEDCC7}"/>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282188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EA52CD-A94F-4661-AB22-22ED32B07DE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105984C-77E2-4DE6-A385-7DF10C33B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AA66AC5-6869-4EE0-BD00-56092914D6F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1EE76D5-12F9-450E-94DC-2AA2B4C8D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AD6043F-6877-43BF-8674-B3B52E123D3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5895FB1-0B39-436C-BF66-3A80F4468F23}"/>
              </a:ext>
            </a:extLst>
          </p:cNvPr>
          <p:cNvSpPr>
            <a:spLocks noGrp="1"/>
          </p:cNvSpPr>
          <p:nvPr>
            <p:ph type="dt" sz="half" idx="10"/>
          </p:nvPr>
        </p:nvSpPr>
        <p:spPr/>
        <p:txBody>
          <a:bodyPr/>
          <a:lstStyle/>
          <a:p>
            <a:fld id="{57EA71EF-8120-4C1E-919A-A7B86660D0A6}" type="datetimeFigureOut">
              <a:rPr lang="es-ES" smtClean="0"/>
              <a:t>13/02/2022</a:t>
            </a:fld>
            <a:endParaRPr lang="es-ES"/>
          </a:p>
        </p:txBody>
      </p:sp>
      <p:sp>
        <p:nvSpPr>
          <p:cNvPr id="8" name="Marcador de pie de página 7">
            <a:extLst>
              <a:ext uri="{FF2B5EF4-FFF2-40B4-BE49-F238E27FC236}">
                <a16:creationId xmlns:a16="http://schemas.microsoft.com/office/drawing/2014/main" id="{271A31B8-B891-48D9-A9FC-74B661A0B2B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5A205D9-120B-459C-8372-EDC99F813848}"/>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95725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B2409-AC8B-4942-BF70-E187088C314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2873787-B0F6-44A7-8BE7-1242C4A12081}"/>
              </a:ext>
            </a:extLst>
          </p:cNvPr>
          <p:cNvSpPr>
            <a:spLocks noGrp="1"/>
          </p:cNvSpPr>
          <p:nvPr>
            <p:ph type="dt" sz="half" idx="10"/>
          </p:nvPr>
        </p:nvSpPr>
        <p:spPr/>
        <p:txBody>
          <a:bodyPr/>
          <a:lstStyle/>
          <a:p>
            <a:fld id="{57EA71EF-8120-4C1E-919A-A7B86660D0A6}" type="datetimeFigureOut">
              <a:rPr lang="es-ES" smtClean="0"/>
              <a:t>13/02/2022</a:t>
            </a:fld>
            <a:endParaRPr lang="es-ES"/>
          </a:p>
        </p:txBody>
      </p:sp>
      <p:sp>
        <p:nvSpPr>
          <p:cNvPr id="4" name="Marcador de pie de página 3">
            <a:extLst>
              <a:ext uri="{FF2B5EF4-FFF2-40B4-BE49-F238E27FC236}">
                <a16:creationId xmlns:a16="http://schemas.microsoft.com/office/drawing/2014/main" id="{C8817BAA-D0AB-44F2-B4BD-75BDA194834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542428E-BA06-4017-8544-790335C4341D}"/>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178416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A8E37D3-A1FA-4C39-A58F-77A047E40D83}"/>
              </a:ext>
            </a:extLst>
          </p:cNvPr>
          <p:cNvSpPr>
            <a:spLocks noGrp="1"/>
          </p:cNvSpPr>
          <p:nvPr>
            <p:ph type="dt" sz="half" idx="10"/>
          </p:nvPr>
        </p:nvSpPr>
        <p:spPr/>
        <p:txBody>
          <a:bodyPr/>
          <a:lstStyle/>
          <a:p>
            <a:fld id="{57EA71EF-8120-4C1E-919A-A7B86660D0A6}" type="datetimeFigureOut">
              <a:rPr lang="es-ES" smtClean="0"/>
              <a:t>13/02/2022</a:t>
            </a:fld>
            <a:endParaRPr lang="es-ES"/>
          </a:p>
        </p:txBody>
      </p:sp>
      <p:sp>
        <p:nvSpPr>
          <p:cNvPr id="3" name="Marcador de pie de página 2">
            <a:extLst>
              <a:ext uri="{FF2B5EF4-FFF2-40B4-BE49-F238E27FC236}">
                <a16:creationId xmlns:a16="http://schemas.microsoft.com/office/drawing/2014/main" id="{5FABC39F-81DC-4672-9A27-28BB063E862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9CC7D0D-2079-4C4D-BBA3-B0E52667ED24}"/>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192846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9E7A9-8864-4CAD-B022-CD0BAF4F88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2A4406F-3404-4BEA-8F2B-7824A7602F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D240B8D-93C8-4F43-AA94-A36687005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BC93B-5407-4A01-8EFC-494724B4540E}"/>
              </a:ext>
            </a:extLst>
          </p:cNvPr>
          <p:cNvSpPr>
            <a:spLocks noGrp="1"/>
          </p:cNvSpPr>
          <p:nvPr>
            <p:ph type="dt" sz="half" idx="10"/>
          </p:nvPr>
        </p:nvSpPr>
        <p:spPr/>
        <p:txBody>
          <a:bodyPr/>
          <a:lstStyle/>
          <a:p>
            <a:fld id="{57EA71EF-8120-4C1E-919A-A7B86660D0A6}" type="datetimeFigureOut">
              <a:rPr lang="es-ES" smtClean="0"/>
              <a:t>13/02/2022</a:t>
            </a:fld>
            <a:endParaRPr lang="es-ES"/>
          </a:p>
        </p:txBody>
      </p:sp>
      <p:sp>
        <p:nvSpPr>
          <p:cNvPr id="6" name="Marcador de pie de página 5">
            <a:extLst>
              <a:ext uri="{FF2B5EF4-FFF2-40B4-BE49-F238E27FC236}">
                <a16:creationId xmlns:a16="http://schemas.microsoft.com/office/drawing/2014/main" id="{D9B3782F-2C94-44EF-960E-0320E77E762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BC686A6-6166-471A-8043-73A55EF13E48}"/>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321691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7DE89-AC2C-408F-B13B-D3145358D6C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63957BA-2520-43B8-9B85-2EAC1E9B9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B9424E0-4677-48F2-8914-506F10925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9CA4B6D-A619-4665-A819-A949A5C20F98}"/>
              </a:ext>
            </a:extLst>
          </p:cNvPr>
          <p:cNvSpPr>
            <a:spLocks noGrp="1"/>
          </p:cNvSpPr>
          <p:nvPr>
            <p:ph type="dt" sz="half" idx="10"/>
          </p:nvPr>
        </p:nvSpPr>
        <p:spPr/>
        <p:txBody>
          <a:bodyPr/>
          <a:lstStyle/>
          <a:p>
            <a:fld id="{57EA71EF-8120-4C1E-919A-A7B86660D0A6}" type="datetimeFigureOut">
              <a:rPr lang="es-ES" smtClean="0"/>
              <a:t>13/02/2022</a:t>
            </a:fld>
            <a:endParaRPr lang="es-ES"/>
          </a:p>
        </p:txBody>
      </p:sp>
      <p:sp>
        <p:nvSpPr>
          <p:cNvPr id="6" name="Marcador de pie de página 5">
            <a:extLst>
              <a:ext uri="{FF2B5EF4-FFF2-40B4-BE49-F238E27FC236}">
                <a16:creationId xmlns:a16="http://schemas.microsoft.com/office/drawing/2014/main" id="{8524CDC4-A7C6-46F6-A652-68CBF4F5A25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E0A5491-7D8D-45AF-B65E-B79B721B13BB}"/>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95224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4D97EF-E4F1-4E84-A25A-8F4E834B8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F2B2AF4-F80B-4CAB-A170-ED5EFA5FF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F5D7E33-262A-4106-8D32-F93DCEBE0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A71EF-8120-4C1E-919A-A7B86660D0A6}" type="datetimeFigureOut">
              <a:rPr lang="es-ES" smtClean="0"/>
              <a:t>13/02/2022</a:t>
            </a:fld>
            <a:endParaRPr lang="es-ES"/>
          </a:p>
        </p:txBody>
      </p:sp>
      <p:sp>
        <p:nvSpPr>
          <p:cNvPr id="5" name="Marcador de pie de página 4">
            <a:extLst>
              <a:ext uri="{FF2B5EF4-FFF2-40B4-BE49-F238E27FC236}">
                <a16:creationId xmlns:a16="http://schemas.microsoft.com/office/drawing/2014/main" id="{52A06DB0-7F1C-45C7-9838-EF43216D4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02010702-3EF4-425D-BF99-DF51B4C4B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54183-AD9C-444C-97F6-DDA5E194B3B9}" type="slidenum">
              <a:rPr lang="es-ES" smtClean="0"/>
              <a:t>‹Nº›</a:t>
            </a:fld>
            <a:endParaRPr lang="es-ES"/>
          </a:p>
        </p:txBody>
      </p:sp>
    </p:spTree>
    <p:extLst>
      <p:ext uri="{BB962C8B-B14F-4D97-AF65-F5344CB8AC3E}">
        <p14:creationId xmlns:p14="http://schemas.microsoft.com/office/powerpoint/2010/main" val="351506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www.google.com/search?hl=en&amp;q=allinurl%3Adocs.oracle.com+javase+docs+api+string"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www.google.com/search?hl=en&amp;q=allinurl%3Adocs.oracle.com+javase+docs+api+string"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customXml" Target="../ink/ink2.xml"/><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customXml" Target="../ink/ink1.xml"/><Relationship Id="rId10" Type="http://schemas.openxmlformats.org/officeDocument/2006/relationships/image" Target="../media/image8.png"/><Relationship Id="rId4" Type="http://schemas.openxmlformats.org/officeDocument/2006/relationships/image" Target="../media/image5.jpg"/><Relationship Id="rId9" Type="http://schemas.openxmlformats.org/officeDocument/2006/relationships/customXml" Target="../ink/ink3.xml"/></Relationships>
</file>

<file path=ppt/slides/_rels/slide30.xml.rels><?xml version="1.0" encoding="UTF-8" standalone="yes"?>
<Relationships xmlns="http://schemas.openxmlformats.org/package/2006/relationships"><Relationship Id="rId3" Type="http://schemas.openxmlformats.org/officeDocument/2006/relationships/hyperlink" Target="http://www.google.com/search?hl=en&amp;q=allinurl%3Adocs.oracle.com+javase+docs+api+string" TargetMode="External"/><Relationship Id="rId2" Type="http://schemas.openxmlformats.org/officeDocument/2006/relationships/hyperlink" Target="https://curiotecnology.blogspot.com.es/2016/10/por-que-string-es-inmutable-en-java.html"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www.google.com/search?hl=en&amp;q=allinurl%3Adocs.oracle.com+javase+docs+api+integer"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www.google.com/search?hl=en&amp;q=allinurl%3Adocs.oracle.com+javase+docs+api+string" TargetMode="External"/><Relationship Id="rId2" Type="http://schemas.openxmlformats.org/officeDocument/2006/relationships/hyperlink" Target="http://www.google.com/search?hl=en&amp;q=allinurl%3Adocs.oracle.com+javase+docs+api+integer"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www.google.com/search?hl=en&amp;q=allinurl%3Adocs.oracle.com+javase+docs+api+system"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s://www.jetbrains.com/es-es/teamcity/ci-cd-guide/ci-cd-tools/"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000">
                <a:solidFill>
                  <a:srgbClr val="FFFFFF"/>
                </a:solidFill>
              </a:rPr>
              <a:t>INTRODUCCIÓN A TDD</a:t>
            </a:r>
          </a:p>
        </p:txBody>
      </p:sp>
      <p:pic>
        <p:nvPicPr>
          <p:cNvPr id="6" name="Imagen 5" descr="Diagrama&#10;&#10;Descripción generada automáticamente">
            <a:extLst>
              <a:ext uri="{FF2B5EF4-FFF2-40B4-BE49-F238E27FC236}">
                <a16:creationId xmlns:a16="http://schemas.microsoft.com/office/drawing/2014/main" id="{0A445163-8A89-4F00-8889-F504A1C56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990" y="961812"/>
            <a:ext cx="4721419" cy="4930987"/>
          </a:xfrm>
          <a:prstGeom prst="rect">
            <a:avLst/>
          </a:prstGeom>
        </p:spPr>
      </p:pic>
    </p:spTree>
    <p:extLst>
      <p:ext uri="{BB962C8B-B14F-4D97-AF65-F5344CB8AC3E}">
        <p14:creationId xmlns:p14="http://schemas.microsoft.com/office/powerpoint/2010/main" val="406964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3200" dirty="0">
                <a:solidFill>
                  <a:srgbClr val="FFFFFF"/>
                </a:solidFill>
                <a:latin typeface="+mn-lt"/>
              </a:rPr>
              <a:t>Ficheros</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3724882" y="2274838"/>
            <a:ext cx="7827037" cy="2554545"/>
          </a:xfrm>
          <a:prstGeom prst="rect">
            <a:avLst/>
          </a:prstGeom>
          <a:noFill/>
        </p:spPr>
        <p:txBody>
          <a:bodyPr wrap="square">
            <a:spAutoFit/>
          </a:bodyPr>
          <a:lstStyle/>
          <a:p>
            <a:pPr algn="l"/>
            <a:r>
              <a:rPr lang="es-ES" sz="2000" b="0" i="0" dirty="0">
                <a:solidFill>
                  <a:srgbClr val="333333"/>
                </a:solidFill>
                <a:effectLst/>
                <a:latin typeface="Arial" panose="020B0604020202020204" pitchFamily="34" charset="0"/>
              </a:rPr>
              <a:t>1- Posibles comentarios sobre la clase (autor, fecha, licencias, etc..)</a:t>
            </a:r>
          </a:p>
          <a:p>
            <a:pPr algn="l"/>
            <a:endParaRPr lang="es-ES" sz="2000" b="0" i="0" dirty="0">
              <a:solidFill>
                <a:srgbClr val="333333"/>
              </a:solidFill>
              <a:effectLst/>
              <a:latin typeface="Arial" panose="020B0604020202020204" pitchFamily="34" charset="0"/>
            </a:endParaRPr>
          </a:p>
          <a:p>
            <a:pPr algn="l"/>
            <a:r>
              <a:rPr lang="es-ES" sz="2000" b="0" i="0" dirty="0">
                <a:solidFill>
                  <a:srgbClr val="333333"/>
                </a:solidFill>
                <a:effectLst/>
                <a:latin typeface="Arial" panose="020B0604020202020204" pitchFamily="34" charset="0"/>
              </a:rPr>
              <a:t>2- Sentencia </a:t>
            </a:r>
            <a:r>
              <a:rPr lang="es-ES" sz="2000" b="0" i="1" dirty="0" err="1">
                <a:solidFill>
                  <a:srgbClr val="333333"/>
                </a:solidFill>
                <a:effectLst/>
                <a:latin typeface="Arial" panose="020B0604020202020204" pitchFamily="34" charset="0"/>
              </a:rPr>
              <a:t>package</a:t>
            </a:r>
            <a:r>
              <a:rPr lang="es-ES" sz="2000" b="0" i="0" dirty="0">
                <a:solidFill>
                  <a:srgbClr val="333333"/>
                </a:solidFill>
                <a:effectLst/>
                <a:latin typeface="Arial" panose="020B0604020202020204" pitchFamily="34" charset="0"/>
              </a:rPr>
              <a:t>. Toda clase debe estar en un paquete.</a:t>
            </a:r>
          </a:p>
          <a:p>
            <a:pPr algn="l"/>
            <a:endParaRPr lang="es-ES" sz="2000" b="0" i="0" dirty="0">
              <a:solidFill>
                <a:srgbClr val="333333"/>
              </a:solidFill>
              <a:effectLst/>
              <a:latin typeface="Arial" panose="020B0604020202020204" pitchFamily="34" charset="0"/>
            </a:endParaRPr>
          </a:p>
          <a:p>
            <a:pPr algn="l"/>
            <a:r>
              <a:rPr lang="es-ES" sz="2000" b="0" i="0" dirty="0">
                <a:solidFill>
                  <a:srgbClr val="333333"/>
                </a:solidFill>
                <a:effectLst/>
                <a:latin typeface="Arial" panose="020B0604020202020204" pitchFamily="34" charset="0"/>
              </a:rPr>
              <a:t>3- Sentencias </a:t>
            </a:r>
            <a:r>
              <a:rPr lang="es-ES" sz="2000" b="0" i="1" dirty="0">
                <a:solidFill>
                  <a:srgbClr val="333333"/>
                </a:solidFill>
                <a:effectLst/>
                <a:latin typeface="Arial" panose="020B0604020202020204" pitchFamily="34" charset="0"/>
              </a:rPr>
              <a:t>import</a:t>
            </a:r>
            <a:r>
              <a:rPr lang="es-ES" sz="2000" b="0" i="0" dirty="0">
                <a:solidFill>
                  <a:srgbClr val="333333"/>
                </a:solidFill>
                <a:effectLst/>
                <a:latin typeface="Arial" panose="020B0604020202020204" pitchFamily="34" charset="0"/>
              </a:rPr>
              <a:t>. Importar cada clase en una línea separada.</a:t>
            </a:r>
          </a:p>
          <a:p>
            <a:pPr algn="l"/>
            <a:endParaRPr lang="es-ES" sz="2000" b="0" i="0" dirty="0">
              <a:solidFill>
                <a:srgbClr val="333333"/>
              </a:solidFill>
              <a:effectLst/>
              <a:latin typeface="Arial" panose="020B0604020202020204" pitchFamily="34" charset="0"/>
            </a:endParaRPr>
          </a:p>
          <a:p>
            <a:pPr algn="l"/>
            <a:r>
              <a:rPr lang="es-ES" sz="2000" dirty="0">
                <a:solidFill>
                  <a:srgbClr val="333333"/>
                </a:solidFill>
                <a:latin typeface="Arial" panose="020B0604020202020204" pitchFamily="34" charset="0"/>
              </a:rPr>
              <a:t>4- </a:t>
            </a:r>
            <a:r>
              <a:rPr lang="es-ES" sz="2000" b="0" i="0" dirty="0">
                <a:solidFill>
                  <a:srgbClr val="333333"/>
                </a:solidFill>
                <a:effectLst/>
                <a:latin typeface="Arial" panose="020B0604020202020204" pitchFamily="34" charset="0"/>
              </a:rPr>
              <a:t>La definición de una única clase o interface </a:t>
            </a:r>
            <a:r>
              <a:rPr lang="es-ES" sz="2000" b="1" i="0" dirty="0">
                <a:solidFill>
                  <a:srgbClr val="333333"/>
                </a:solidFill>
                <a:effectLst/>
                <a:latin typeface="Arial" panose="020B0604020202020204" pitchFamily="34" charset="0"/>
              </a:rPr>
              <a:t>cuyo nombre es idéntico al nombre del fichero sin la extensión</a:t>
            </a:r>
            <a:r>
              <a:rPr lang="es-ES" sz="2000" b="0" i="0" dirty="0">
                <a:solidFill>
                  <a:srgbClr val="333333"/>
                </a:solidFill>
                <a:effectLst/>
                <a:latin typeface="Arial" panose="020B0604020202020204" pitchFamily="34" charset="0"/>
              </a:rPr>
              <a:t>.</a:t>
            </a:r>
          </a:p>
        </p:txBody>
      </p:sp>
      <p:sp>
        <p:nvSpPr>
          <p:cNvPr id="11" name="CuadroTexto 10">
            <a:extLst>
              <a:ext uri="{FF2B5EF4-FFF2-40B4-BE49-F238E27FC236}">
                <a16:creationId xmlns:a16="http://schemas.microsoft.com/office/drawing/2014/main" id="{94AC30F6-3469-40ED-87B2-CB269C8D0007}"/>
              </a:ext>
            </a:extLst>
          </p:cNvPr>
          <p:cNvSpPr txBox="1"/>
          <p:nvPr/>
        </p:nvSpPr>
        <p:spPr>
          <a:xfrm>
            <a:off x="3724883" y="666558"/>
            <a:ext cx="7827036" cy="1015663"/>
          </a:xfrm>
          <a:prstGeom prst="rect">
            <a:avLst/>
          </a:prstGeom>
          <a:noFill/>
        </p:spPr>
        <p:txBody>
          <a:bodyPr wrap="square">
            <a:spAutoFit/>
          </a:bodyPr>
          <a:lstStyle/>
          <a:p>
            <a:pPr algn="l"/>
            <a:r>
              <a:rPr lang="es-ES" sz="2000" b="0" i="0" dirty="0">
                <a:solidFill>
                  <a:srgbClr val="333333"/>
                </a:solidFill>
                <a:effectLst/>
                <a:latin typeface="Arial" panose="020B0604020202020204" pitchFamily="34" charset="0"/>
              </a:rPr>
              <a:t>Todos los ficheros fuente de java son ficheros de texto plano cuyo nombre termina con la extensión </a:t>
            </a:r>
            <a:r>
              <a:rPr lang="es-ES" sz="2000" b="0" i="1" dirty="0">
                <a:solidFill>
                  <a:srgbClr val="333333"/>
                </a:solidFill>
                <a:effectLst/>
                <a:latin typeface="Arial" panose="020B0604020202020204" pitchFamily="34" charset="0"/>
              </a:rPr>
              <a:t>.java</a:t>
            </a:r>
            <a:r>
              <a:rPr lang="es-ES" sz="2000" b="0" i="0" dirty="0">
                <a:solidFill>
                  <a:srgbClr val="333333"/>
                </a:solidFill>
                <a:effectLst/>
                <a:latin typeface="Arial" panose="020B0604020202020204" pitchFamily="34" charset="0"/>
              </a:rPr>
              <a:t> Dentro de cada fichero </a:t>
            </a:r>
            <a:r>
              <a:rPr lang="es-ES" sz="2000" b="0" i="1" dirty="0">
                <a:solidFill>
                  <a:srgbClr val="333333"/>
                </a:solidFill>
                <a:effectLst/>
                <a:latin typeface="Arial" panose="020B0604020202020204" pitchFamily="34" charset="0"/>
              </a:rPr>
              <a:t>.java</a:t>
            </a:r>
            <a:r>
              <a:rPr lang="es-ES" sz="2000" b="0" i="0" dirty="0">
                <a:solidFill>
                  <a:srgbClr val="333333"/>
                </a:solidFill>
                <a:effectLst/>
                <a:latin typeface="Arial" panose="020B0604020202020204" pitchFamily="34" charset="0"/>
              </a:rPr>
              <a:t> tenemos 4 partes en el siguiente orden:</a:t>
            </a:r>
          </a:p>
        </p:txBody>
      </p:sp>
      <p:sp>
        <p:nvSpPr>
          <p:cNvPr id="10" name="CuadroTexto 9">
            <a:extLst>
              <a:ext uri="{FF2B5EF4-FFF2-40B4-BE49-F238E27FC236}">
                <a16:creationId xmlns:a16="http://schemas.microsoft.com/office/drawing/2014/main" id="{53E3EDDB-7E15-49D2-9BC3-A7B8711C7B2A}"/>
              </a:ext>
            </a:extLst>
          </p:cNvPr>
          <p:cNvSpPr txBox="1"/>
          <p:nvPr/>
        </p:nvSpPr>
        <p:spPr>
          <a:xfrm>
            <a:off x="3724881" y="5177269"/>
            <a:ext cx="7827038"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1" u="none" strike="noStrike" cap="none" normalizeH="0" baseline="0" dirty="0">
                <a:ln>
                  <a:noFill/>
                </a:ln>
                <a:solidFill>
                  <a:srgbClr val="808080"/>
                </a:solidFill>
                <a:effectLst/>
                <a:latin typeface="Consolas" panose="020B0609020204030204" pitchFamily="49" charset="0"/>
              </a:rPr>
              <a:t>/* Correcto */                      </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1" u="none" strike="noStrike" cap="none" normalizeH="0" baseline="0" dirty="0">
                <a:ln>
                  <a:noFill/>
                </a:ln>
                <a:solidFill>
                  <a:srgbClr val="808080"/>
                </a:solidFill>
                <a:effectLst/>
                <a:latin typeface="Consolas" panose="020B0609020204030204" pitchFamily="49" charset="0"/>
              </a:rPr>
              <a:t>/* Incorrecto */</a:t>
            </a:r>
            <a:r>
              <a:rPr kumimoji="0" lang="es-ES" altLang="es-E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B1B100"/>
                </a:solidFill>
                <a:effectLst/>
                <a:latin typeface="Consolas" panose="020B0609020204030204" pitchFamily="49" charset="0"/>
              </a:rPr>
              <a:t>import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339933"/>
                </a:solidFill>
                <a:effectLst/>
                <a:latin typeface="Consolas" panose="020B0609020204030204" pitchFamily="49" charset="0"/>
              </a:rPr>
              <a:t>java.awt.Frame</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B1B100"/>
                </a:solidFill>
                <a:effectLst/>
                <a:latin typeface="Consolas" panose="020B0609020204030204" pitchFamily="49" charset="0"/>
              </a:rPr>
              <a:t>import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339933"/>
                </a:solidFill>
                <a:effectLst/>
                <a:latin typeface="Consolas" panose="020B0609020204030204" pitchFamily="49" charset="0"/>
              </a:rPr>
              <a:t>java.awt</a:t>
            </a:r>
            <a:r>
              <a:rPr kumimoji="0" lang="es-ES" altLang="es-ES" b="0" i="0" u="none" strike="noStrike" cap="none" normalizeH="0" baseline="0" dirty="0">
                <a:ln>
                  <a:noFill/>
                </a:ln>
                <a:solidFill>
                  <a:srgbClr val="339933"/>
                </a:solidFill>
                <a:effectLst/>
                <a:latin typeface="Consolas" panose="020B0609020204030204" pitchFamily="49" charset="0"/>
              </a:rPr>
              <a:t>.*</a:t>
            </a:r>
            <a:r>
              <a:rPr kumimoji="0" lang="es-ES" altLang="es-ES" b="0" i="0" u="none" strike="noStrike" cap="none" normalizeH="0" baseline="0" dirty="0">
                <a:ln>
                  <a:noFill/>
                </a:ln>
                <a:solidFill>
                  <a:srgbClr val="66CC66"/>
                </a:solidFill>
                <a:effectLst/>
                <a:latin typeface="Consolas" panose="020B0609020204030204" pitchFamily="49" charset="0"/>
              </a:rPr>
              <a:t>; </a:t>
            </a:r>
            <a:endParaRPr kumimoji="0" lang="es-ES" altLang="es-ES"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B1B100"/>
                </a:solidFill>
                <a:effectLst/>
                <a:latin typeface="Consolas" panose="020B0609020204030204" pitchFamily="49" charset="0"/>
              </a:rPr>
              <a:t>import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339933"/>
                </a:solidFill>
                <a:effectLst/>
                <a:latin typeface="Consolas" panose="020B0609020204030204" pitchFamily="49" charset="0"/>
              </a:rPr>
              <a:t>java.awt.Graphics</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1445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3200" dirty="0">
                <a:solidFill>
                  <a:srgbClr val="FFFFFF"/>
                </a:solidFill>
                <a:latin typeface="+mn-lt"/>
              </a:rPr>
              <a:t>Ficheros</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4054777" y="1919633"/>
            <a:ext cx="6744929" cy="4154984"/>
          </a:xfrm>
          <a:prstGeom prst="rect">
            <a:avLst/>
          </a:prstGeom>
          <a:noFill/>
        </p:spPr>
        <p:txBody>
          <a:bodyPr wrap="square">
            <a:spAutoFit/>
          </a:bodyPr>
          <a:lstStyle/>
          <a:p>
            <a:pPr algn="l"/>
            <a:r>
              <a:rPr lang="es-ES" sz="2400" b="0" i="0" dirty="0">
                <a:solidFill>
                  <a:srgbClr val="333333"/>
                </a:solidFill>
                <a:effectLst/>
                <a:latin typeface="Arial" panose="020B0604020202020204" pitchFamily="34" charset="0"/>
              </a:rPr>
              <a:t>1- Sentencia </a:t>
            </a:r>
            <a:r>
              <a:rPr lang="es-ES" sz="2400" b="0" i="1" dirty="0" err="1">
                <a:solidFill>
                  <a:srgbClr val="333333"/>
                </a:solidFill>
                <a:effectLst/>
                <a:latin typeface="Arial" panose="020B0604020202020204" pitchFamily="34" charset="0"/>
              </a:rPr>
              <a:t>class</a:t>
            </a:r>
            <a:r>
              <a:rPr lang="es-ES" sz="2400" b="0" i="1" dirty="0">
                <a:solidFill>
                  <a:srgbClr val="333333"/>
                </a:solidFill>
                <a:effectLst/>
                <a:latin typeface="Arial" panose="020B0604020202020204" pitchFamily="34" charset="0"/>
              </a:rPr>
              <a:t> o interface</a:t>
            </a:r>
            <a:endParaRPr lang="es-ES" sz="2400" b="0" i="0" dirty="0">
              <a:solidFill>
                <a:srgbClr val="333333"/>
              </a:solidFill>
              <a:effectLst/>
              <a:latin typeface="Arial" panose="020B0604020202020204" pitchFamily="34" charset="0"/>
            </a:endParaRPr>
          </a:p>
          <a:p>
            <a:pPr algn="l"/>
            <a:endParaRPr lang="es-ES" sz="2400" b="0" i="0" dirty="0">
              <a:solidFill>
                <a:srgbClr val="333333"/>
              </a:solidFill>
              <a:effectLst/>
              <a:latin typeface="Arial" panose="020B0604020202020204" pitchFamily="34" charset="0"/>
            </a:endParaRPr>
          </a:p>
          <a:p>
            <a:pPr algn="l"/>
            <a:r>
              <a:rPr lang="es-ES" sz="2400" dirty="0">
                <a:solidFill>
                  <a:srgbClr val="333333"/>
                </a:solidFill>
                <a:latin typeface="Arial" panose="020B0604020202020204" pitchFamily="34" charset="0"/>
              </a:rPr>
              <a:t>2- </a:t>
            </a:r>
            <a:r>
              <a:rPr lang="es-ES" sz="2400" b="0" i="0" dirty="0">
                <a:solidFill>
                  <a:srgbClr val="333333"/>
                </a:solidFill>
                <a:effectLst/>
                <a:latin typeface="Arial" panose="020B0604020202020204" pitchFamily="34" charset="0"/>
              </a:rPr>
              <a:t>Variables de clase (</a:t>
            </a:r>
            <a:r>
              <a:rPr lang="es-ES" sz="2400" b="0" i="0" dirty="0" err="1">
                <a:solidFill>
                  <a:srgbClr val="333333"/>
                </a:solidFill>
                <a:effectLst/>
                <a:latin typeface="Arial" panose="020B0604020202020204" pitchFamily="34" charset="0"/>
              </a:rPr>
              <a:t>static</a:t>
            </a:r>
            <a:r>
              <a:rPr lang="es-ES" sz="2400" b="0" i="0" dirty="0">
                <a:solidFill>
                  <a:srgbClr val="333333"/>
                </a:solidFill>
                <a:effectLst/>
                <a:latin typeface="Arial" panose="020B0604020202020204" pitchFamily="34" charset="0"/>
              </a:rPr>
              <a:t>)</a:t>
            </a:r>
          </a:p>
          <a:p>
            <a:pPr algn="l"/>
            <a:r>
              <a:rPr lang="es-ES" sz="2400" b="0" i="0" dirty="0">
                <a:solidFill>
                  <a:srgbClr val="333333"/>
                </a:solidFill>
                <a:effectLst/>
                <a:latin typeface="Arial" panose="020B0604020202020204" pitchFamily="34" charset="0"/>
              </a:rPr>
              <a:t>Variables de instancia (Atributos de la clase)</a:t>
            </a:r>
          </a:p>
          <a:p>
            <a:pPr algn="l"/>
            <a:endParaRPr lang="es-ES" sz="2400" b="0" i="0" dirty="0">
              <a:solidFill>
                <a:srgbClr val="333333"/>
              </a:solidFill>
              <a:effectLst/>
              <a:latin typeface="Arial" panose="020B0604020202020204" pitchFamily="34" charset="0"/>
            </a:endParaRPr>
          </a:p>
          <a:p>
            <a:pPr algn="l"/>
            <a:r>
              <a:rPr lang="es-ES" sz="2400" dirty="0">
                <a:solidFill>
                  <a:srgbClr val="333333"/>
                </a:solidFill>
                <a:latin typeface="Arial" panose="020B0604020202020204" pitchFamily="34" charset="0"/>
              </a:rPr>
              <a:t>3- </a:t>
            </a:r>
            <a:r>
              <a:rPr lang="es-ES" sz="2400" b="0" i="0" dirty="0">
                <a:solidFill>
                  <a:srgbClr val="333333"/>
                </a:solidFill>
                <a:effectLst/>
                <a:latin typeface="Arial" panose="020B0604020202020204" pitchFamily="34" charset="0"/>
              </a:rPr>
              <a:t>Constructores (Si hay sobrecarga deben ir seguidos)</a:t>
            </a:r>
          </a:p>
          <a:p>
            <a:pPr algn="l"/>
            <a:endParaRPr lang="es-ES" sz="2400" b="0" i="0" dirty="0">
              <a:solidFill>
                <a:srgbClr val="333333"/>
              </a:solidFill>
              <a:effectLst/>
              <a:latin typeface="Arial" panose="020B0604020202020204" pitchFamily="34" charset="0"/>
            </a:endParaRPr>
          </a:p>
          <a:p>
            <a:pPr algn="l"/>
            <a:r>
              <a:rPr lang="es-ES" sz="2400" dirty="0">
                <a:solidFill>
                  <a:srgbClr val="333333"/>
                </a:solidFill>
                <a:latin typeface="Arial" panose="020B0604020202020204" pitchFamily="34" charset="0"/>
              </a:rPr>
              <a:t>4-</a:t>
            </a:r>
            <a:r>
              <a:rPr lang="es-ES" sz="2400" b="0" i="0" dirty="0">
                <a:solidFill>
                  <a:srgbClr val="333333"/>
                </a:solidFill>
                <a:effectLst/>
                <a:latin typeface="Arial" panose="020B0604020202020204" pitchFamily="34" charset="0"/>
              </a:rPr>
              <a:t>Métodos (Si hay sobrecarga deben ir seguidos)</a:t>
            </a:r>
          </a:p>
          <a:p>
            <a:pPr algn="l"/>
            <a:endParaRPr lang="es-ES" sz="2400" b="0" i="0" dirty="0">
              <a:solidFill>
                <a:srgbClr val="333333"/>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94AC30F6-3469-40ED-87B2-CB269C8D0007}"/>
              </a:ext>
            </a:extLst>
          </p:cNvPr>
          <p:cNvSpPr txBox="1"/>
          <p:nvPr/>
        </p:nvSpPr>
        <p:spPr>
          <a:xfrm>
            <a:off x="4054777" y="653730"/>
            <a:ext cx="7193325" cy="830997"/>
          </a:xfrm>
          <a:prstGeom prst="rect">
            <a:avLst/>
          </a:prstGeom>
          <a:noFill/>
        </p:spPr>
        <p:txBody>
          <a:bodyPr wrap="square">
            <a:spAutoFit/>
          </a:bodyPr>
          <a:lstStyle/>
          <a:p>
            <a:pPr algn="l"/>
            <a:r>
              <a:rPr lang="es-ES" sz="2400" i="0" dirty="0">
                <a:solidFill>
                  <a:srgbClr val="333333"/>
                </a:solidFill>
                <a:effectLst/>
                <a:latin typeface="Arial" panose="020B0604020202020204" pitchFamily="34" charset="0"/>
              </a:rPr>
              <a:t>Posteriormente dentro de la definición de la clase, aplicamos el siguiente orden:</a:t>
            </a:r>
          </a:p>
        </p:txBody>
      </p:sp>
    </p:spTree>
    <p:extLst>
      <p:ext uri="{BB962C8B-B14F-4D97-AF65-F5344CB8AC3E}">
        <p14:creationId xmlns:p14="http://schemas.microsoft.com/office/powerpoint/2010/main" val="30763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dirty="0">
                <a:solidFill>
                  <a:srgbClr val="FFFFFF"/>
                </a:solidFill>
                <a:latin typeface="+mn-lt"/>
              </a:rPr>
              <a:t>Declaración de variables</a:t>
            </a:r>
          </a:p>
        </p:txBody>
      </p:sp>
      <p:sp>
        <p:nvSpPr>
          <p:cNvPr id="10" name="CuadroTexto 9">
            <a:extLst>
              <a:ext uri="{FF2B5EF4-FFF2-40B4-BE49-F238E27FC236}">
                <a16:creationId xmlns:a16="http://schemas.microsoft.com/office/drawing/2014/main" id="{C46896B5-845D-44C7-90B9-9F45BF69EC5E}"/>
              </a:ext>
            </a:extLst>
          </p:cNvPr>
          <p:cNvSpPr txBox="1"/>
          <p:nvPr/>
        </p:nvSpPr>
        <p:spPr>
          <a:xfrm>
            <a:off x="4202471" y="1321109"/>
            <a:ext cx="7179492"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ES" altLang="es-ES" sz="2400" b="0" i="0" strike="noStrike" cap="none" normalizeH="0" baseline="0" dirty="0">
                <a:ln>
                  <a:noFill/>
                </a:ln>
                <a:solidFill>
                  <a:srgbClr val="333333"/>
                </a:solidFill>
                <a:effectLst/>
                <a:latin typeface="Arial" panose="020B0604020202020204" pitchFamily="34" charset="0"/>
                <a:cs typeface="Arial" panose="020B0604020202020204" pitchFamily="34" charset="0"/>
              </a:rPr>
              <a:t>Una sola declaración por línea.</a:t>
            </a:r>
          </a:p>
          <a:p>
            <a:pPr marR="0" lvl="0" algn="l" defTabSz="914400" rtl="0" eaLnBrk="0" fontAlgn="base" latinLnBrk="0" hangingPunct="0">
              <a:lnSpc>
                <a:spcPct val="100000"/>
              </a:lnSpc>
              <a:spcBef>
                <a:spcPct val="0"/>
              </a:spcBef>
              <a:spcAft>
                <a:spcPct val="0"/>
              </a:spcAft>
              <a:buClrTx/>
              <a:buSzTx/>
              <a:tabLst/>
            </a:pPr>
            <a:endParaRPr lang="es-ES" altLang="es-ES" sz="2400" dirty="0">
              <a:solidFill>
                <a:srgbClr val="333333"/>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s-ES" altLang="es-ES" sz="2400" dirty="0">
              <a:solidFill>
                <a:srgbClr val="333333"/>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s-ES" altLang="es-ES" sz="2400" dirty="0">
              <a:solidFill>
                <a:srgbClr val="333333"/>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ES" altLang="es-ES" sz="2400" b="0" i="0" u="none" strike="noStrike" cap="none" normalizeH="0" baseline="0" dirty="0" err="1">
                <a:ln>
                  <a:noFill/>
                </a:ln>
                <a:solidFill>
                  <a:srgbClr val="993333"/>
                </a:solidFill>
                <a:effectLst/>
                <a:latin typeface="Consolas" panose="020B0609020204030204" pitchFamily="49" charset="0"/>
              </a:rPr>
              <a:t>int</a:t>
            </a:r>
            <a:r>
              <a:rPr kumimoji="0" lang="es-ES" altLang="es-ES" sz="2400" b="0" i="0" u="none" strike="noStrike" cap="none" normalizeH="0" baseline="0" dirty="0">
                <a:ln>
                  <a:noFill/>
                </a:ln>
                <a:solidFill>
                  <a:srgbClr val="333333"/>
                </a:solidFill>
                <a:effectLst/>
                <a:latin typeface="Consolas" panose="020B0609020204030204" pitchFamily="49" charset="0"/>
              </a:rPr>
              <a:t> edad</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a:t>
            </a:r>
          </a:p>
          <a:p>
            <a:pPr marR="0" lvl="0" algn="l" defTabSz="914400" rtl="0" eaLnBrk="0" fontAlgn="base" latinLnBrk="0" hangingPunct="0">
              <a:lnSpc>
                <a:spcPct val="100000"/>
              </a:lnSpc>
              <a:spcBef>
                <a:spcPct val="0"/>
              </a:spcBef>
              <a:spcAft>
                <a:spcPct val="0"/>
              </a:spcAft>
              <a:buClrTx/>
              <a:buSzTx/>
              <a:tabLst/>
            </a:pPr>
            <a:r>
              <a:rPr kumimoji="0" lang="es-ES" altLang="es-ES" sz="2400" b="0" i="0" u="none" strike="noStrike" cap="none" normalizeH="0" baseline="0" dirty="0" err="1">
                <a:ln>
                  <a:noFill/>
                </a:ln>
                <a:solidFill>
                  <a:srgbClr val="993333"/>
                </a:solidFill>
                <a:effectLst/>
                <a:latin typeface="Consolas" panose="020B0609020204030204" pitchFamily="49" charset="0"/>
              </a:rPr>
              <a:t>int</a:t>
            </a:r>
            <a:r>
              <a:rPr kumimoji="0" lang="es-ES" altLang="es-ES" sz="2400" b="0" i="0" u="none" strike="noStrike" cap="none" normalizeH="0" baseline="0" dirty="0">
                <a:ln>
                  <a:noFill/>
                </a:ln>
                <a:solidFill>
                  <a:srgbClr val="333333"/>
                </a:solidFill>
                <a:effectLst/>
                <a:latin typeface="Consolas" panose="020B0609020204030204" pitchFamily="49" charset="0"/>
              </a:rPr>
              <a:t> cantidad</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chemeClr val="tx1"/>
                </a:solidFill>
                <a:effectLst/>
              </a:rPr>
              <a:t>   </a:t>
            </a:r>
            <a:endParaRPr kumimoji="0" lang="es-ES" altLang="es-E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067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dirty="0">
                <a:solidFill>
                  <a:srgbClr val="FFFFFF"/>
                </a:solidFill>
                <a:latin typeface="+mn-lt"/>
              </a:rPr>
              <a:t>Declaración de variables</a:t>
            </a:r>
          </a:p>
        </p:txBody>
      </p:sp>
      <p:sp>
        <p:nvSpPr>
          <p:cNvPr id="11" name="CuadroTexto 10">
            <a:extLst>
              <a:ext uri="{FF2B5EF4-FFF2-40B4-BE49-F238E27FC236}">
                <a16:creationId xmlns:a16="http://schemas.microsoft.com/office/drawing/2014/main" id="{94AC30F6-3469-40ED-87B2-CB269C8D0007}"/>
              </a:ext>
            </a:extLst>
          </p:cNvPr>
          <p:cNvSpPr txBox="1"/>
          <p:nvPr/>
        </p:nvSpPr>
        <p:spPr>
          <a:xfrm>
            <a:off x="4032514" y="366203"/>
            <a:ext cx="7193325" cy="2554545"/>
          </a:xfrm>
          <a:prstGeom prst="rect">
            <a:avLst/>
          </a:prstGeom>
          <a:noFill/>
        </p:spPr>
        <p:txBody>
          <a:bodyPr wrap="square">
            <a:spAutoFit/>
          </a:bodyPr>
          <a:lstStyle/>
          <a:p>
            <a:pPr marL="342900" indent="-342900" algn="l">
              <a:buFont typeface="Arial" panose="020B0604020202020204" pitchFamily="34" charset="0"/>
              <a:buChar char="•"/>
            </a:pPr>
            <a:r>
              <a:rPr lang="es-ES" sz="2000" b="0" i="0" dirty="0">
                <a:solidFill>
                  <a:srgbClr val="333333"/>
                </a:solidFill>
                <a:effectLst/>
                <a:latin typeface="Arial" panose="020B0604020202020204" pitchFamily="34" charset="0"/>
              </a:rPr>
              <a:t>Las variables locales se deben inicializar en el momento de declararlas o justo después. Se declaran justo antes de su uso, para reducir su ámbito.</a:t>
            </a:r>
          </a:p>
          <a:p>
            <a:pPr marL="342900" indent="-342900" algn="l">
              <a:buFont typeface="Arial" panose="020B0604020202020204" pitchFamily="34" charset="0"/>
              <a:buChar char="•"/>
            </a:pPr>
            <a:endParaRPr lang="es-ES" sz="2000" b="0" i="0" dirty="0">
              <a:solidFill>
                <a:srgbClr val="333333"/>
              </a:solidFill>
              <a:effectLst/>
              <a:latin typeface="Arial" panose="020B0604020202020204" pitchFamily="34" charset="0"/>
            </a:endParaRPr>
          </a:p>
          <a:p>
            <a:pPr marL="342900" indent="-342900" algn="l">
              <a:buFont typeface="Arial" panose="020B0604020202020204" pitchFamily="34" charset="0"/>
              <a:buChar char="•"/>
            </a:pPr>
            <a:r>
              <a:rPr lang="es-ES" sz="2000" b="0" i="0" dirty="0">
                <a:solidFill>
                  <a:srgbClr val="333333"/>
                </a:solidFill>
                <a:effectLst/>
                <a:latin typeface="Arial" panose="020B0604020202020204" pitchFamily="34" charset="0"/>
              </a:rPr>
              <a:t>Las variables de instancia o de clase se declaran al comienzo de la definición de la clase.</a:t>
            </a:r>
          </a:p>
          <a:p>
            <a:pPr marL="342900" indent="-342900" algn="l">
              <a:buFont typeface="Arial" panose="020B0604020202020204" pitchFamily="34" charset="0"/>
              <a:buChar char="•"/>
            </a:pPr>
            <a:endParaRPr lang="es-ES" sz="2000" b="0" i="0" dirty="0">
              <a:solidFill>
                <a:srgbClr val="333333"/>
              </a:solidFill>
              <a:effectLst/>
              <a:latin typeface="Arial" panose="020B0604020202020204" pitchFamily="34" charset="0"/>
            </a:endParaRPr>
          </a:p>
          <a:p>
            <a:pPr marL="342900" indent="-342900" algn="l">
              <a:buFont typeface="Arial" panose="020B0604020202020204" pitchFamily="34" charset="0"/>
              <a:buChar char="•"/>
            </a:pPr>
            <a:r>
              <a:rPr lang="es-ES" sz="2000" b="0" i="0" dirty="0">
                <a:solidFill>
                  <a:srgbClr val="333333"/>
                </a:solidFill>
                <a:effectLst/>
                <a:latin typeface="Arial" panose="020B0604020202020204" pitchFamily="34" charset="0"/>
              </a:rPr>
              <a:t>Los </a:t>
            </a:r>
            <a:r>
              <a:rPr lang="es-ES" sz="2000" b="0" i="0" dirty="0" err="1">
                <a:solidFill>
                  <a:srgbClr val="333333"/>
                </a:solidFill>
                <a:effectLst/>
                <a:latin typeface="Arial" panose="020B0604020202020204" pitchFamily="34" charset="0"/>
              </a:rPr>
              <a:t>arrays</a:t>
            </a:r>
            <a:r>
              <a:rPr lang="es-ES" sz="2000" b="0" i="0" dirty="0">
                <a:solidFill>
                  <a:srgbClr val="333333"/>
                </a:solidFill>
                <a:effectLst/>
                <a:latin typeface="Arial" panose="020B0604020202020204" pitchFamily="34" charset="0"/>
              </a:rPr>
              <a:t> se pueden inicializar en bloque:</a:t>
            </a:r>
          </a:p>
        </p:txBody>
      </p:sp>
      <p:sp>
        <p:nvSpPr>
          <p:cNvPr id="10" name="CuadroTexto 9">
            <a:extLst>
              <a:ext uri="{FF2B5EF4-FFF2-40B4-BE49-F238E27FC236}">
                <a16:creationId xmlns:a16="http://schemas.microsoft.com/office/drawing/2014/main" id="{DDD1348D-7DD0-46A2-B89B-E6BBB590A1F6}"/>
              </a:ext>
            </a:extLst>
          </p:cNvPr>
          <p:cNvSpPr txBox="1"/>
          <p:nvPr/>
        </p:nvSpPr>
        <p:spPr>
          <a:xfrm>
            <a:off x="4581176" y="3360398"/>
            <a:ext cx="6096000"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err="1">
                <a:ln>
                  <a:noFill/>
                </a:ln>
                <a:solidFill>
                  <a:srgbClr val="993333"/>
                </a:solidFill>
                <a:effectLst/>
                <a:latin typeface="Consolas" panose="020B0609020204030204" pitchFamily="49" charset="0"/>
              </a:rPr>
              <a:t>int</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array </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CC66CC"/>
                </a:solidFill>
                <a:effectLst/>
                <a:latin typeface="Consolas" panose="020B0609020204030204" pitchFamily="49" charset="0"/>
              </a:rPr>
              <a:t>0</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CC66CC"/>
                </a:solidFill>
                <a:effectLst/>
                <a:latin typeface="Consolas" panose="020B0609020204030204" pitchFamily="49" charset="0"/>
              </a:rPr>
              <a:t>1</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CC66CC"/>
                </a:solidFill>
                <a:effectLst/>
                <a:latin typeface="Consolas" panose="020B0609020204030204" pitchFamily="49" charset="0"/>
              </a:rPr>
              <a:t>2</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CC66CC"/>
                </a:solidFill>
                <a:effectLst/>
                <a:latin typeface="Consolas" panose="020B0609020204030204" pitchFamily="49" charset="0"/>
              </a:rPr>
              <a:t>3</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400" b="0" i="1"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1" u="none" strike="noStrike" cap="none" normalizeH="0" baseline="0" dirty="0">
                <a:ln>
                  <a:noFill/>
                </a:ln>
                <a:solidFill>
                  <a:srgbClr val="808080"/>
                </a:solidFill>
                <a:effectLst/>
                <a:latin typeface="Consolas" panose="020B0609020204030204" pitchFamily="49" charset="0"/>
              </a:rPr>
              <a:t>// </a:t>
            </a:r>
            <a:r>
              <a:rPr lang="es-ES" altLang="es-ES" sz="2400" i="1" dirty="0">
                <a:solidFill>
                  <a:srgbClr val="808080"/>
                </a:solidFill>
                <a:latin typeface="Consolas" panose="020B0609020204030204" pitchFamily="49" charset="0"/>
              </a:rPr>
              <a:t>o</a:t>
            </a:r>
            <a:r>
              <a:rPr kumimoji="0" lang="es-ES" altLang="es-E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err="1">
                <a:ln>
                  <a:noFill/>
                </a:ln>
                <a:solidFill>
                  <a:srgbClr val="993333"/>
                </a:solidFill>
                <a:effectLst/>
                <a:latin typeface="Consolas" panose="020B0609020204030204" pitchFamily="49" charset="0"/>
              </a:rPr>
              <a:t>int</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array </a:t>
            </a:r>
            <a:r>
              <a:rPr kumimoji="0" lang="es-ES" altLang="es-ES" sz="24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CC66CC"/>
                </a:solidFill>
                <a:effectLst/>
                <a:latin typeface="Consolas" panose="020B0609020204030204" pitchFamily="49" charset="0"/>
              </a:rPr>
              <a:t>0</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CC66CC"/>
                </a:solidFill>
                <a:effectLst/>
                <a:latin typeface="Consolas" panose="020B0609020204030204" pitchFamily="49" charset="0"/>
              </a:rPr>
              <a:t>1</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CC66CC"/>
                </a:solidFill>
                <a:effectLst/>
                <a:latin typeface="Consolas" panose="020B0609020204030204" pitchFamily="49" charset="0"/>
              </a:rPr>
              <a:t>2</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CC66CC"/>
                </a:solidFill>
                <a:effectLst/>
                <a:latin typeface="Consolas" panose="020B0609020204030204" pitchFamily="49" charset="0"/>
              </a:rPr>
              <a:t>3</a:t>
            </a:r>
            <a:r>
              <a:rPr kumimoji="0" lang="es-ES" altLang="es-E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chemeClr val="tx1"/>
                </a:solidFill>
                <a:effectLst/>
              </a:rPr>
              <a:t> </a:t>
            </a:r>
            <a:endParaRPr kumimoji="0" lang="es-ES" altLang="es-E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828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dirty="0">
                <a:solidFill>
                  <a:srgbClr val="FFFFFF"/>
                </a:solidFill>
                <a:latin typeface="+mn-lt"/>
              </a:rPr>
              <a:t>Declaración de variables</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4360759" y="4028371"/>
            <a:ext cx="7492179"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sng" strike="noStrike" cap="none" normalizeH="0" baseline="0" dirty="0" err="1">
                <a:ln>
                  <a:noFill/>
                </a:ln>
                <a:solidFill>
                  <a:srgbClr val="000066"/>
                </a:solidFill>
                <a:effectLst/>
                <a:latin typeface="Consolas" panose="020B0609020204030204" pitchFamily="49" charset="0"/>
                <a:hlinkClick r:id="rId2"/>
              </a:rPr>
              <a:t>String</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nombres</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1" u="none" strike="noStrike" cap="none" normalizeH="0" baseline="0" dirty="0">
                <a:ln>
                  <a:noFill/>
                </a:ln>
                <a:solidFill>
                  <a:srgbClr val="808080"/>
                </a:solidFill>
                <a:effectLst/>
                <a:latin typeface="Consolas" panose="020B0609020204030204" pitchFamily="49" charset="0"/>
              </a:rPr>
              <a:t>//correcto</a:t>
            </a:r>
            <a:endParaRPr kumimoji="0" lang="es-ES" altLang="es-ES" sz="2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err="1">
                <a:ln>
                  <a:noFill/>
                </a:ln>
                <a:solidFill>
                  <a:srgbClr val="000066"/>
                </a:solidFill>
                <a:effectLst/>
                <a:latin typeface="Consolas" panose="020B0609020204030204" pitchFamily="49" charset="0"/>
                <a:hlinkClick r:id="rId2"/>
              </a:rPr>
              <a:t>String</a:t>
            </a:r>
            <a:r>
              <a:rPr kumimoji="0" lang="es-ES" altLang="es-ES" sz="2400" b="0" i="0" u="none" strike="noStrike" cap="none" normalizeH="0" baseline="0" dirty="0">
                <a:ln>
                  <a:noFill/>
                </a:ln>
                <a:solidFill>
                  <a:srgbClr val="333333"/>
                </a:solidFill>
                <a:effectLst/>
                <a:latin typeface="Consolas" panose="020B0609020204030204" pitchFamily="49" charset="0"/>
              </a:rPr>
              <a:t> nombres</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1" u="none" strike="noStrike" cap="none" normalizeH="0" baseline="0" dirty="0">
                <a:ln>
                  <a:noFill/>
                </a:ln>
                <a:solidFill>
                  <a:srgbClr val="808080"/>
                </a:solidFill>
                <a:effectLst/>
                <a:latin typeface="Consolas" panose="020B0609020204030204" pitchFamily="49" charset="0"/>
              </a:rPr>
              <a:t>//incorrecto</a:t>
            </a:r>
            <a:r>
              <a:rPr kumimoji="0" lang="es-ES" altLang="es-ES" sz="1800" b="0" i="0" u="none" strike="noStrike" cap="none" normalizeH="0" baseline="0" dirty="0">
                <a:ln>
                  <a:noFill/>
                </a:ln>
                <a:solidFill>
                  <a:schemeClr val="tx1"/>
                </a:solidFill>
                <a:effectLst/>
              </a:rPr>
              <a:t> </a:t>
            </a:r>
            <a:endParaRPr kumimoji="0" lang="es-ES" altLang="es-ES" sz="4800" b="0" i="0" u="none" strike="noStrike" cap="none" normalizeH="0" baseline="0" dirty="0">
              <a:ln>
                <a:noFill/>
              </a:ln>
              <a:solidFill>
                <a:schemeClr val="tx1"/>
              </a:solidFill>
              <a:effectLst/>
              <a:latin typeface="Arial" panose="020B0604020202020204" pitchFamily="34" charset="0"/>
            </a:endParaRPr>
          </a:p>
          <a:p>
            <a:pPr algn="l"/>
            <a:endParaRPr lang="es-ES" sz="2400" b="0" i="0" dirty="0">
              <a:solidFill>
                <a:srgbClr val="333333"/>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94AC30F6-3469-40ED-87B2-CB269C8D0007}"/>
              </a:ext>
            </a:extLst>
          </p:cNvPr>
          <p:cNvSpPr txBox="1"/>
          <p:nvPr/>
        </p:nvSpPr>
        <p:spPr>
          <a:xfrm>
            <a:off x="4032514" y="2074363"/>
            <a:ext cx="7492179" cy="1200329"/>
          </a:xfrm>
          <a:prstGeom prst="rect">
            <a:avLst/>
          </a:prstGeom>
          <a:noFill/>
        </p:spPr>
        <p:txBody>
          <a:bodyPr wrap="square">
            <a:spAutoFit/>
          </a:bodyPr>
          <a:lstStyle/>
          <a:p>
            <a:r>
              <a:rPr lang="es-ES" sz="2400" b="0" i="0" dirty="0">
                <a:solidFill>
                  <a:srgbClr val="333333"/>
                </a:solidFill>
                <a:effectLst/>
                <a:latin typeface="Arial" panose="020B0604020202020204" pitchFamily="34" charset="0"/>
              </a:rPr>
              <a:t>Los </a:t>
            </a:r>
            <a:r>
              <a:rPr lang="es-ES" sz="2400" b="0" i="0" dirty="0" err="1">
                <a:solidFill>
                  <a:srgbClr val="333333"/>
                </a:solidFill>
                <a:effectLst/>
                <a:latin typeface="Arial" panose="020B0604020202020204" pitchFamily="34" charset="0"/>
              </a:rPr>
              <a:t>arrays</a:t>
            </a:r>
            <a:r>
              <a:rPr lang="es-ES" sz="2400" b="0" i="0" dirty="0">
                <a:solidFill>
                  <a:srgbClr val="333333"/>
                </a:solidFill>
                <a:effectLst/>
                <a:latin typeface="Arial" panose="020B0604020202020204" pitchFamily="34" charset="0"/>
              </a:rPr>
              <a:t> tienen los corchetes [ ] unidos a su tipo de datos:</a:t>
            </a:r>
          </a:p>
          <a:p>
            <a:pPr algn="l"/>
            <a:endParaRPr lang="es-ES" sz="240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16470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800" dirty="0">
                <a:solidFill>
                  <a:srgbClr val="FFFFFF"/>
                </a:solidFill>
                <a:latin typeface="+mn-lt"/>
              </a:rPr>
              <a:t>Nombre </a:t>
            </a:r>
            <a:br>
              <a:rPr lang="es-ES" sz="1800" dirty="0">
                <a:solidFill>
                  <a:srgbClr val="FFFFFF"/>
                </a:solidFill>
                <a:latin typeface="+mn-lt"/>
              </a:rPr>
            </a:br>
            <a:r>
              <a:rPr lang="es-ES" sz="1800" dirty="0">
                <a:solidFill>
                  <a:srgbClr val="FFFFFF"/>
                </a:solidFill>
                <a:latin typeface="+mn-lt"/>
              </a:rPr>
              <a:t>de</a:t>
            </a:r>
            <a:br>
              <a:rPr lang="es-ES" sz="1800" dirty="0">
                <a:solidFill>
                  <a:srgbClr val="FFFFFF"/>
                </a:solidFill>
                <a:latin typeface="+mn-lt"/>
              </a:rPr>
            </a:br>
            <a:r>
              <a:rPr lang="es-ES" sz="1800" dirty="0">
                <a:solidFill>
                  <a:srgbClr val="FFFFFF"/>
                </a:solidFill>
                <a:latin typeface="+mn-lt"/>
              </a:rPr>
              <a:t>identificadores</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3755922" y="2986424"/>
            <a:ext cx="7492179" cy="3785652"/>
          </a:xfrm>
          <a:prstGeom prst="rect">
            <a:avLst/>
          </a:prstGeom>
          <a:noFill/>
        </p:spPr>
        <p:txBody>
          <a:bodyPr wrap="square">
            <a:spAutoFit/>
          </a:bodyPr>
          <a:lstStyle/>
          <a:p>
            <a:pPr algn="l">
              <a:buFont typeface="Arial" panose="020B0604020202020204" pitchFamily="34" charset="0"/>
              <a:buChar char="•"/>
            </a:pPr>
            <a:r>
              <a:rPr lang="es-ES" b="0" i="0" dirty="0">
                <a:solidFill>
                  <a:srgbClr val="333333"/>
                </a:solidFill>
                <a:effectLst/>
                <a:latin typeface="Arial" panose="020B0604020202020204" pitchFamily="34" charset="0"/>
              </a:rPr>
              <a:t>Nombre de </a:t>
            </a:r>
            <a:r>
              <a:rPr lang="es-ES" b="1" i="0" dirty="0" err="1">
                <a:solidFill>
                  <a:srgbClr val="333333"/>
                </a:solidFill>
                <a:effectLst/>
                <a:latin typeface="Arial" panose="020B0604020202020204" pitchFamily="34" charset="0"/>
              </a:rPr>
              <a:t>Package</a:t>
            </a:r>
            <a:r>
              <a:rPr lang="es-ES" b="0" i="0" dirty="0">
                <a:solidFill>
                  <a:srgbClr val="333333"/>
                </a:solidFill>
                <a:effectLst/>
                <a:latin typeface="Arial" panose="020B0604020202020204" pitchFamily="34" charset="0"/>
              </a:rPr>
              <a:t>: siempre en minúsculas.</a:t>
            </a:r>
          </a:p>
          <a:p>
            <a:pPr algn="l"/>
            <a:endParaRPr lang="es-ES" b="0" i="0" dirty="0">
              <a:solidFill>
                <a:srgbClr val="333333"/>
              </a:solidFill>
              <a:effectLst/>
              <a:latin typeface="Arial" panose="020B0604020202020204" pitchFamily="34" charset="0"/>
            </a:endParaRPr>
          </a:p>
          <a:p>
            <a:pPr algn="l">
              <a:buFont typeface="Arial" panose="020B0604020202020204" pitchFamily="34" charset="0"/>
              <a:buChar char="•"/>
            </a:pPr>
            <a:r>
              <a:rPr lang="es-ES" b="0" i="0" dirty="0">
                <a:solidFill>
                  <a:srgbClr val="333333"/>
                </a:solidFill>
                <a:effectLst/>
                <a:latin typeface="Arial" panose="020B0604020202020204" pitchFamily="34" charset="0"/>
              </a:rPr>
              <a:t>Nombre de las </a:t>
            </a:r>
            <a:r>
              <a:rPr lang="es-ES" b="1" i="0" dirty="0">
                <a:solidFill>
                  <a:srgbClr val="333333"/>
                </a:solidFill>
                <a:effectLst/>
                <a:latin typeface="Arial" panose="020B0604020202020204" pitchFamily="34" charset="0"/>
              </a:rPr>
              <a:t>clases o interfaces</a:t>
            </a:r>
            <a:r>
              <a:rPr lang="es-ES" b="0" i="0"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UpperCamelCase</a:t>
            </a:r>
            <a:r>
              <a:rPr lang="es-ES" b="0" i="0" dirty="0">
                <a:solidFill>
                  <a:srgbClr val="333333"/>
                </a:solidFill>
                <a:effectLst/>
                <a:latin typeface="Arial" panose="020B0604020202020204" pitchFamily="34" charset="0"/>
              </a:rPr>
              <a:t>.</a:t>
            </a:r>
          </a:p>
          <a:p>
            <a:pPr algn="l"/>
            <a:endParaRPr lang="es-ES" b="0" i="0" dirty="0">
              <a:solidFill>
                <a:srgbClr val="333333"/>
              </a:solidFill>
              <a:effectLst/>
              <a:latin typeface="Arial" panose="020B0604020202020204" pitchFamily="34" charset="0"/>
            </a:endParaRPr>
          </a:p>
          <a:p>
            <a:pPr algn="l">
              <a:buFont typeface="Arial" panose="020B0604020202020204" pitchFamily="34" charset="0"/>
              <a:buChar char="•"/>
            </a:pPr>
            <a:r>
              <a:rPr lang="es-ES" b="0" i="0" dirty="0">
                <a:solidFill>
                  <a:srgbClr val="333333"/>
                </a:solidFill>
                <a:effectLst/>
                <a:latin typeface="Arial" panose="020B0604020202020204" pitchFamily="34" charset="0"/>
              </a:rPr>
              <a:t>Nombre de los </a:t>
            </a:r>
            <a:r>
              <a:rPr lang="es-ES" b="1" i="0" dirty="0">
                <a:solidFill>
                  <a:srgbClr val="333333"/>
                </a:solidFill>
                <a:effectLst/>
                <a:latin typeface="Arial" panose="020B0604020202020204" pitchFamily="34" charset="0"/>
              </a:rPr>
              <a:t>métodos</a:t>
            </a:r>
            <a:r>
              <a:rPr lang="es-ES" b="0" i="0"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lowerCamelCase</a:t>
            </a:r>
            <a:r>
              <a:rPr lang="es-ES" b="0" i="0" dirty="0">
                <a:solidFill>
                  <a:srgbClr val="333333"/>
                </a:solidFill>
                <a:effectLst/>
                <a:latin typeface="Arial" panose="020B0604020202020204" pitchFamily="34" charset="0"/>
              </a:rPr>
              <a:t>. Suelen ser verbos o frases.</a:t>
            </a:r>
          </a:p>
          <a:p>
            <a:pPr algn="l"/>
            <a:endParaRPr lang="es-ES" b="0" i="0" dirty="0">
              <a:solidFill>
                <a:srgbClr val="333333"/>
              </a:solidFill>
              <a:effectLst/>
              <a:latin typeface="Arial" panose="020B0604020202020204" pitchFamily="34" charset="0"/>
            </a:endParaRPr>
          </a:p>
          <a:p>
            <a:pPr algn="l">
              <a:buFont typeface="Arial" panose="020B0604020202020204" pitchFamily="34" charset="0"/>
              <a:buChar char="•"/>
            </a:pPr>
            <a:r>
              <a:rPr lang="es-ES" b="0" i="0" dirty="0">
                <a:solidFill>
                  <a:srgbClr val="333333"/>
                </a:solidFill>
                <a:effectLst/>
                <a:latin typeface="Arial" panose="020B0604020202020204" pitchFamily="34" charset="0"/>
              </a:rPr>
              <a:t>Nombres de </a:t>
            </a:r>
            <a:r>
              <a:rPr lang="es-ES" b="1" i="0" dirty="0">
                <a:solidFill>
                  <a:srgbClr val="333333"/>
                </a:solidFill>
                <a:effectLst/>
                <a:latin typeface="Arial" panose="020B0604020202020204" pitchFamily="34" charset="0"/>
              </a:rPr>
              <a:t>constantes</a:t>
            </a:r>
            <a:r>
              <a:rPr lang="es-ES" b="0" i="0" dirty="0">
                <a:solidFill>
                  <a:srgbClr val="333333"/>
                </a:solidFill>
                <a:effectLst/>
                <a:latin typeface="Arial" panose="020B0604020202020204" pitchFamily="34" charset="0"/>
              </a:rPr>
              <a:t>: </a:t>
            </a:r>
            <a:r>
              <a:rPr lang="es-ES" b="0" i="1" dirty="0">
                <a:solidFill>
                  <a:srgbClr val="333333"/>
                </a:solidFill>
                <a:effectLst/>
                <a:latin typeface="Arial" panose="020B0604020202020204" pitchFamily="34" charset="0"/>
              </a:rPr>
              <a:t>CONSTANT_CASE</a:t>
            </a:r>
            <a:r>
              <a:rPr lang="es-ES" b="0" i="0" dirty="0">
                <a:solidFill>
                  <a:srgbClr val="333333"/>
                </a:solidFill>
                <a:effectLst/>
                <a:latin typeface="Arial" panose="020B0604020202020204" pitchFamily="34" charset="0"/>
              </a:rPr>
              <a:t>. Todo el mayúsculas, separando con barra baja.</a:t>
            </a:r>
          </a:p>
          <a:p>
            <a:pPr algn="l"/>
            <a:endParaRPr lang="es-ES" b="0" i="0" dirty="0">
              <a:solidFill>
                <a:srgbClr val="333333"/>
              </a:solidFill>
              <a:effectLst/>
              <a:latin typeface="Arial" panose="020B0604020202020204" pitchFamily="34" charset="0"/>
            </a:endParaRPr>
          </a:p>
          <a:p>
            <a:pPr algn="l">
              <a:buFont typeface="Arial" panose="020B0604020202020204" pitchFamily="34" charset="0"/>
              <a:buChar char="•"/>
            </a:pPr>
            <a:r>
              <a:rPr lang="es-ES" b="1" i="0" dirty="0">
                <a:solidFill>
                  <a:srgbClr val="333333"/>
                </a:solidFill>
                <a:effectLst/>
                <a:latin typeface="Arial" panose="020B0604020202020204" pitchFamily="34" charset="0"/>
              </a:rPr>
              <a:t>Variables locales, atributos de la clase, nombres de parámetros</a:t>
            </a:r>
            <a:r>
              <a:rPr lang="es-ES" b="0" i="0"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lowerCamelCase</a:t>
            </a:r>
            <a:r>
              <a:rPr lang="es-ES" b="0" i="0" dirty="0">
                <a:solidFill>
                  <a:srgbClr val="333333"/>
                </a:solidFill>
                <a:effectLst/>
                <a:latin typeface="Arial" panose="020B0604020202020204" pitchFamily="34" charset="0"/>
              </a:rPr>
              <a:t>.</a:t>
            </a:r>
          </a:p>
          <a:p>
            <a:pPr algn="l"/>
            <a:endParaRPr lang="es-ES" sz="2400" b="0" i="0" dirty="0">
              <a:solidFill>
                <a:srgbClr val="333333"/>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94AC30F6-3469-40ED-87B2-CB269C8D0007}"/>
              </a:ext>
            </a:extLst>
          </p:cNvPr>
          <p:cNvSpPr txBox="1"/>
          <p:nvPr/>
        </p:nvSpPr>
        <p:spPr>
          <a:xfrm>
            <a:off x="3755922" y="369828"/>
            <a:ext cx="7492179"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Para los identificadores podemos usar las letras anglosajonas y números de la tabla </a:t>
            </a:r>
            <a:r>
              <a:rPr kumimoji="0" lang="es-ES" altLang="es-ES" sz="2000" b="0" i="0" u="none" strike="noStrike" cap="none" normalizeH="0" baseline="0" dirty="0">
                <a:ln>
                  <a:noFill/>
                </a:ln>
                <a:solidFill>
                  <a:schemeClr val="tx1"/>
                </a:solidFill>
                <a:effectLst/>
              </a:rPr>
              <a:t>ASCII</a:t>
            </a:r>
            <a:r>
              <a:rPr kumimoji="0" lang="es-ES" altLang="es-E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No se debe usar caracteres con tilde ni la (ñ). Las barras bajas o guiones tampoco se usan. </a:t>
            </a:r>
            <a:r>
              <a:rPr kumimoji="0" lang="es-ES" altLang="es-ES"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Los nombres de los identificadores deben ser siempre lo más descriptivos posible, ya sea variable, método o clase</a:t>
            </a:r>
            <a:r>
              <a:rPr kumimoji="0" lang="es-ES" altLang="es-E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Solo se usan identificadores de un solo carácter para representar los contadores del bucle </a:t>
            </a:r>
            <a:r>
              <a:rPr kumimoji="0" lang="es-ES" altLang="es-ES" sz="2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for</a:t>
            </a:r>
            <a:r>
              <a:rPr kumimoji="0" lang="es-ES" altLang="es-E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y comienzan en la letra </a:t>
            </a:r>
            <a:r>
              <a:rPr kumimoji="0" lang="es-ES" altLang="es-ES" sz="2000" b="0" i="1" u="none" strike="noStrike" cap="none" normalizeH="0" baseline="0" dirty="0">
                <a:ln>
                  <a:noFill/>
                </a:ln>
                <a:solidFill>
                  <a:srgbClr val="333333"/>
                </a:solidFill>
                <a:effectLst/>
                <a:latin typeface="Arial" panose="020B0604020202020204" pitchFamily="34" charset="0"/>
                <a:cs typeface="Arial" panose="020B0604020202020204" pitchFamily="34" charset="0"/>
              </a:rPr>
              <a:t>i</a:t>
            </a:r>
            <a:r>
              <a:rPr kumimoji="0" lang="es-ES" altLang="es-E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es-ES" altLang="es-ES" sz="2000" b="0" i="0" u="none" strike="noStrike" cap="none" normalizeH="0" baseline="0" dirty="0">
                <a:ln>
                  <a:noFill/>
                </a:ln>
                <a:solidFill>
                  <a:schemeClr val="tx1"/>
                </a:solidFill>
                <a:effectLst/>
              </a:rPr>
              <a:t> </a:t>
            </a:r>
            <a:endParaRPr kumimoji="0" lang="es-ES" altLang="es-E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3265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Magic </a:t>
            </a:r>
            <a:r>
              <a:rPr lang="es-ES" sz="2800" b="1" i="0" dirty="0" err="1">
                <a:solidFill>
                  <a:schemeClr val="bg1"/>
                </a:solidFill>
                <a:effectLst/>
                <a:latin typeface="Arial" panose="020B0604020202020204" pitchFamily="34" charset="0"/>
              </a:rPr>
              <a:t>Numbers</a:t>
            </a:r>
            <a:endParaRPr lang="es-ES" sz="2800" b="1" i="0" dirty="0">
              <a:solidFill>
                <a:schemeClr val="bg1"/>
              </a:solidFill>
              <a:effectLst/>
              <a:latin typeface="Arial" panose="020B0604020202020204" pitchFamily="34" charset="0"/>
            </a:endParaRPr>
          </a:p>
        </p:txBody>
      </p:sp>
      <p:sp>
        <p:nvSpPr>
          <p:cNvPr id="9" name="CuadroTexto 8">
            <a:extLst>
              <a:ext uri="{FF2B5EF4-FFF2-40B4-BE49-F238E27FC236}">
                <a16:creationId xmlns:a16="http://schemas.microsoft.com/office/drawing/2014/main" id="{CE95AA45-2D63-4A97-8B73-6E891297D615}"/>
              </a:ext>
            </a:extLst>
          </p:cNvPr>
          <p:cNvSpPr txBox="1"/>
          <p:nvPr/>
        </p:nvSpPr>
        <p:spPr>
          <a:xfrm>
            <a:off x="3755923" y="2278228"/>
            <a:ext cx="7924800" cy="29238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1" u="none" strike="noStrike" cap="none" normalizeH="0" baseline="0" dirty="0">
                <a:ln>
                  <a:noFill/>
                </a:ln>
                <a:solidFill>
                  <a:srgbClr val="808080"/>
                </a:solidFill>
                <a:effectLst/>
                <a:latin typeface="Consolas" panose="020B0609020204030204" pitchFamily="49" charset="0"/>
              </a:rPr>
              <a:t>//incorrecto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993333"/>
                </a:solidFill>
                <a:effectLst/>
                <a:latin typeface="Consolas" panose="020B0609020204030204" pitchFamily="49" charset="0"/>
              </a:rPr>
              <a:t>int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precioConIva</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precioBase</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CC66CC"/>
                </a:solidFill>
                <a:effectLst/>
                <a:latin typeface="Consolas" panose="020B0609020204030204" pitchFamily="49" charset="0"/>
              </a:rPr>
              <a:t>0.21</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precioBase</a:t>
            </a:r>
            <a:r>
              <a:rPr kumimoji="0" lang="es-ES" altLang="es-ES" sz="20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1" u="none" strike="noStrike" cap="none" normalizeH="0" baseline="0" dirty="0">
                <a:ln>
                  <a:noFill/>
                </a:ln>
                <a:solidFill>
                  <a:srgbClr val="808080"/>
                </a:solidFill>
                <a:effectLst/>
                <a:latin typeface="Consolas" panose="020B0609020204030204" pitchFamily="49" charset="0"/>
              </a:rPr>
              <a:t>//correcto</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1" u="none" strike="noStrike" cap="none" normalizeH="0" baseline="0" dirty="0">
                <a:ln>
                  <a:noFill/>
                </a:ln>
                <a:solidFill>
                  <a:srgbClr val="808080"/>
                </a:solidFill>
                <a:effectLst/>
                <a:latin typeface="Consolas" panose="020B0609020204030204" pitchFamily="49" charset="0"/>
              </a:rPr>
              <a:t>//Se define en la clase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B1B100"/>
                </a:solidFill>
                <a:effectLst/>
                <a:latin typeface="Consolas" panose="020B0609020204030204" pitchFamily="49" charset="0"/>
              </a:rPr>
              <a:t>final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B1B100"/>
                </a:solidFill>
                <a:effectLst/>
                <a:latin typeface="Consolas" panose="020B0609020204030204" pitchFamily="49" charset="0"/>
              </a:rPr>
              <a:t>static</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993333"/>
                </a:solidFill>
                <a:effectLst/>
                <a:latin typeface="Consolas" panose="020B0609020204030204" pitchFamily="49" charset="0"/>
              </a:rPr>
              <a:t>double</a:t>
            </a:r>
            <a:r>
              <a:rPr kumimoji="0" lang="es-ES" altLang="es-ES" sz="2000" b="0" i="0" u="none" strike="noStrike" cap="none" normalizeH="0" baseline="0" dirty="0">
                <a:ln>
                  <a:noFill/>
                </a:ln>
                <a:solidFill>
                  <a:srgbClr val="333333"/>
                </a:solidFill>
                <a:effectLst/>
                <a:latin typeface="Consolas" panose="020B0609020204030204" pitchFamily="49" charset="0"/>
              </a:rPr>
              <a:t> IVA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CC66CC"/>
                </a:solidFill>
                <a:effectLst/>
                <a:latin typeface="Consolas" panose="020B0609020204030204" pitchFamily="49" charset="0"/>
              </a:rPr>
              <a:t>0.21</a:t>
            </a:r>
            <a:r>
              <a:rPr kumimoji="0" lang="es-ES" altLang="es-ES" sz="20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1" u="none" strike="noStrike" cap="none" normalizeH="0" baseline="0" dirty="0">
                <a:ln>
                  <a:noFill/>
                </a:ln>
                <a:solidFill>
                  <a:srgbClr val="808080"/>
                </a:solidFill>
                <a:effectLst/>
                <a:latin typeface="Consolas" panose="020B0609020204030204" pitchFamily="49" charset="0"/>
              </a:rPr>
              <a:t>//Se utiliza en un método</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993333"/>
                </a:solidFill>
                <a:effectLst/>
                <a:latin typeface="Consolas" panose="020B0609020204030204" pitchFamily="49" charset="0"/>
              </a:rPr>
              <a:t>int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precioConIva</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precioBase</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IVA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precioBase</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endParaRPr kumimoji="0" lang="es-ES" altLang="es-ES" sz="2000" b="0" i="0" u="none" strike="noStrike" cap="none" normalizeH="0" baseline="0" dirty="0">
              <a:ln>
                <a:noFill/>
              </a:ln>
              <a:solidFill>
                <a:schemeClr val="tx1"/>
              </a:solidFill>
              <a:effectLst/>
              <a:latin typeface="Arial" panose="020B0604020202020204" pitchFamily="34" charset="0"/>
            </a:endParaRPr>
          </a:p>
          <a:p>
            <a:pPr algn="l"/>
            <a:endParaRPr lang="es-ES" sz="2400" b="0" i="0" dirty="0">
              <a:solidFill>
                <a:srgbClr val="333333"/>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94AC30F6-3469-40ED-87B2-CB269C8D0007}"/>
              </a:ext>
            </a:extLst>
          </p:cNvPr>
          <p:cNvSpPr txBox="1"/>
          <p:nvPr/>
        </p:nvSpPr>
        <p:spPr>
          <a:xfrm>
            <a:off x="3755923" y="653730"/>
            <a:ext cx="8141109" cy="1323439"/>
          </a:xfrm>
          <a:prstGeom prst="rect">
            <a:avLst/>
          </a:prstGeom>
          <a:noFill/>
        </p:spPr>
        <p:txBody>
          <a:bodyPr wrap="square">
            <a:spAutoFit/>
          </a:bodyPr>
          <a:lstStyle/>
          <a:p>
            <a:r>
              <a:rPr lang="es-ES" sz="2000" b="0" i="0" dirty="0">
                <a:solidFill>
                  <a:srgbClr val="333333"/>
                </a:solidFill>
                <a:effectLst/>
                <a:latin typeface="Arial" panose="020B0604020202020204" pitchFamily="34" charset="0"/>
              </a:rPr>
              <a:t>Se conoce bajo este nombre a cualquier valor literal (“texto” o numérico) empleado en el código sin ninguna explicación. Se deben sustituir siempre que se pueda por una constante que identifique su finalidad.</a:t>
            </a:r>
            <a:endParaRPr lang="es-ES" sz="200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432123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Estructura del</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 código</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4032514" y="550869"/>
            <a:ext cx="7492179" cy="3046988"/>
          </a:xfrm>
          <a:prstGeom prst="rect">
            <a:avLst/>
          </a:prstGeom>
          <a:noFill/>
        </p:spPr>
        <p:txBody>
          <a:bodyPr wrap="square">
            <a:spAutoFit/>
          </a:bodyPr>
          <a:lstStyle/>
          <a:p>
            <a:pPr marL="342900" indent="-342900" algn="l">
              <a:buFont typeface="Arial" panose="020B0604020202020204" pitchFamily="34" charset="0"/>
              <a:buChar char="•"/>
            </a:pPr>
            <a:r>
              <a:rPr lang="es-ES" sz="2400" b="0" i="0" dirty="0">
                <a:solidFill>
                  <a:srgbClr val="333333"/>
                </a:solidFill>
                <a:effectLst/>
                <a:latin typeface="Arial" panose="020B0604020202020204" pitchFamily="34" charset="0"/>
              </a:rPr>
              <a:t>Debemos usar la codificación UTF-8</a:t>
            </a:r>
          </a:p>
          <a:p>
            <a:pPr algn="l"/>
            <a:endParaRPr lang="es-ES" sz="2400" b="0" i="0" dirty="0">
              <a:solidFill>
                <a:srgbClr val="333333"/>
              </a:solidFill>
              <a:effectLst/>
              <a:latin typeface="Arial" panose="020B0604020202020204" pitchFamily="34" charset="0"/>
            </a:endParaRPr>
          </a:p>
          <a:p>
            <a:pPr marL="342900" indent="-342900" algn="l">
              <a:buFont typeface="Arial" panose="020B0604020202020204" pitchFamily="34" charset="0"/>
              <a:buChar char="•"/>
            </a:pPr>
            <a:r>
              <a:rPr lang="es-ES" sz="2400" b="0" i="0" dirty="0">
                <a:solidFill>
                  <a:srgbClr val="333333"/>
                </a:solidFill>
                <a:effectLst/>
                <a:latin typeface="Arial" panose="020B0604020202020204" pitchFamily="34" charset="0"/>
              </a:rPr>
              <a:t>En las sentencias de control de flujo (</a:t>
            </a:r>
            <a:r>
              <a:rPr lang="es-ES" sz="2400" b="0" i="0" dirty="0" err="1">
                <a:solidFill>
                  <a:srgbClr val="333333"/>
                </a:solidFill>
                <a:effectLst/>
                <a:latin typeface="Arial" panose="020B0604020202020204" pitchFamily="34" charset="0"/>
              </a:rPr>
              <a:t>if</a:t>
            </a:r>
            <a:r>
              <a:rPr lang="es-ES" sz="2400" b="0" i="0" dirty="0">
                <a:solidFill>
                  <a:srgbClr val="333333"/>
                </a:solidFill>
                <a:effectLst/>
                <a:latin typeface="Arial" panose="020B0604020202020204" pitchFamily="34" charset="0"/>
              </a:rPr>
              <a:t>, </a:t>
            </a:r>
            <a:r>
              <a:rPr lang="es-ES" sz="2400" b="0" i="0" dirty="0" err="1">
                <a:solidFill>
                  <a:srgbClr val="333333"/>
                </a:solidFill>
                <a:effectLst/>
                <a:latin typeface="Arial" panose="020B0604020202020204" pitchFamily="34" charset="0"/>
              </a:rPr>
              <a:t>else</a:t>
            </a:r>
            <a:r>
              <a:rPr lang="es-ES" sz="2400" b="0" i="0" dirty="0">
                <a:solidFill>
                  <a:srgbClr val="333333"/>
                </a:solidFill>
                <a:effectLst/>
                <a:latin typeface="Arial" panose="020B0604020202020204" pitchFamily="34" charset="0"/>
              </a:rPr>
              <a:t>, </a:t>
            </a:r>
            <a:r>
              <a:rPr lang="es-ES" sz="2400" b="0" i="0" dirty="0" err="1">
                <a:solidFill>
                  <a:srgbClr val="333333"/>
                </a:solidFill>
                <a:effectLst/>
                <a:latin typeface="Arial" panose="020B0604020202020204" pitchFamily="34" charset="0"/>
              </a:rPr>
              <a:t>for</a:t>
            </a:r>
            <a:r>
              <a:rPr lang="es-ES" sz="2400" b="0" i="0" dirty="0">
                <a:solidFill>
                  <a:srgbClr val="333333"/>
                </a:solidFill>
                <a:effectLst/>
                <a:latin typeface="Arial" panose="020B0604020202020204" pitchFamily="34" charset="0"/>
              </a:rPr>
              <a:t>, do-</a:t>
            </a:r>
            <a:r>
              <a:rPr lang="es-ES" sz="2400" b="0" i="0" dirty="0" err="1">
                <a:solidFill>
                  <a:srgbClr val="333333"/>
                </a:solidFill>
                <a:effectLst/>
                <a:latin typeface="Arial" panose="020B0604020202020204" pitchFamily="34" charset="0"/>
              </a:rPr>
              <a:t>while</a:t>
            </a:r>
            <a:r>
              <a:rPr lang="es-ES" sz="2400" b="0" i="0" dirty="0">
                <a:solidFill>
                  <a:srgbClr val="333333"/>
                </a:solidFill>
                <a:effectLst/>
                <a:latin typeface="Arial" panose="020B0604020202020204" pitchFamily="34" charset="0"/>
              </a:rPr>
              <a:t>, try-catch-</a:t>
            </a:r>
            <a:r>
              <a:rPr lang="es-ES" sz="2400" b="0" i="0" dirty="0" err="1">
                <a:solidFill>
                  <a:srgbClr val="333333"/>
                </a:solidFill>
                <a:effectLst/>
                <a:latin typeface="Arial" panose="020B0604020202020204" pitchFamily="34" charset="0"/>
              </a:rPr>
              <a:t>finally</a:t>
            </a:r>
            <a:r>
              <a:rPr lang="es-ES" sz="2400" b="0" i="0" dirty="0">
                <a:solidFill>
                  <a:srgbClr val="333333"/>
                </a:solidFill>
                <a:effectLst/>
                <a:latin typeface="Arial" panose="020B0604020202020204" pitchFamily="34" charset="0"/>
              </a:rPr>
              <a:t>) se incluyen llaves { }, incluso si no contienen código o es una sola instrucción. Se alinean las llaves {} al inicio de línea.</a:t>
            </a:r>
          </a:p>
          <a:p>
            <a:pPr algn="l"/>
            <a:endParaRPr lang="es-ES" sz="2400" b="0" i="0" dirty="0">
              <a:solidFill>
                <a:srgbClr val="333333"/>
              </a:solidFill>
              <a:effectLst/>
              <a:latin typeface="Arial" panose="020B0604020202020204" pitchFamily="34" charset="0"/>
            </a:endParaRPr>
          </a:p>
        </p:txBody>
      </p:sp>
      <p:sp>
        <p:nvSpPr>
          <p:cNvPr id="10" name="CuadroTexto 9">
            <a:extLst>
              <a:ext uri="{FF2B5EF4-FFF2-40B4-BE49-F238E27FC236}">
                <a16:creationId xmlns:a16="http://schemas.microsoft.com/office/drawing/2014/main" id="{974DE054-4381-444B-B01D-F1AC6B11733F}"/>
              </a:ext>
            </a:extLst>
          </p:cNvPr>
          <p:cNvSpPr txBox="1"/>
          <p:nvPr/>
        </p:nvSpPr>
        <p:spPr>
          <a:xfrm>
            <a:off x="4296697" y="3500735"/>
            <a:ext cx="6096000"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B1B100"/>
                </a:solidFill>
                <a:effectLst/>
                <a:latin typeface="Consolas" panose="020B0609020204030204" pitchFamily="49" charset="0"/>
              </a:rPr>
              <a:t>if</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B1B100"/>
                </a:solidFill>
                <a:effectLst/>
                <a:latin typeface="Consolas" panose="020B0609020204030204" pitchFamily="49" charset="0"/>
              </a:rPr>
              <a:t>final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&lt;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indice</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filaInicial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indice</a:t>
            </a:r>
            <a:r>
              <a:rPr kumimoji="0" lang="es-ES" altLang="es-ES" sz="2000" b="0" i="0" u="none" strike="noStrike" cap="none" normalizeH="0" baseline="0" dirty="0">
                <a:ln>
                  <a:noFill/>
                </a:ln>
                <a:solidFill>
                  <a:srgbClr val="333333"/>
                </a:solidFill>
                <a:effectLst/>
                <a:latin typeface="Consolas" panose="020B0609020204030204" pitchFamily="49" charset="0"/>
              </a:rPr>
              <a:t> – </a:t>
            </a:r>
            <a:r>
              <a:rPr kumimoji="0" lang="es-ES" altLang="es-ES" sz="2000" b="0" i="0" u="none" strike="noStrike" cap="none" normalizeH="0" baseline="0" dirty="0" err="1">
                <a:ln>
                  <a:noFill/>
                </a:ln>
                <a:solidFill>
                  <a:srgbClr val="333333"/>
                </a:solidFill>
                <a:effectLst/>
                <a:latin typeface="Consolas" panose="020B0609020204030204" pitchFamily="49" charset="0"/>
              </a:rPr>
              <a:t>numeroFilas</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66CC66"/>
                </a:solidFill>
                <a:effectLst/>
                <a:latin typeface="Consolas" panose="020B0609020204030204" pitchFamily="49" charset="0"/>
              </a:rPr>
              <a:t>}</a:t>
            </a:r>
            <a:r>
              <a:rPr lang="es-ES" altLang="es-ES" sz="2000" dirty="0">
                <a:solidFill>
                  <a:srgbClr val="66CC66"/>
                </a:solidFill>
                <a:latin typeface="Consolas" panose="020B0609020204030204" pitchFamily="49" charset="0"/>
              </a:rPr>
              <a:t> </a:t>
            </a:r>
            <a:r>
              <a:rPr kumimoji="0" lang="es-ES" altLang="es-ES" sz="2000" b="0" i="0" u="none" strike="noStrike" cap="none" normalizeH="0" baseline="0" dirty="0" err="1">
                <a:ln>
                  <a:noFill/>
                </a:ln>
                <a:solidFill>
                  <a:srgbClr val="B1B100"/>
                </a:solidFill>
                <a:effectLst/>
                <a:latin typeface="Consolas" panose="020B0609020204030204" pitchFamily="49" charset="0"/>
              </a:rPr>
              <a:t>else</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B1B100"/>
                </a:solidFill>
                <a:effectLst/>
                <a:latin typeface="Consolas" panose="020B0609020204030204" pitchFamily="49" charset="0"/>
              </a:rPr>
              <a:t>if</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err="1">
                <a:ln>
                  <a:noFill/>
                </a:ln>
                <a:solidFill>
                  <a:srgbClr val="333333"/>
                </a:solidFill>
                <a:effectLst/>
                <a:latin typeface="Consolas" panose="020B0609020204030204" pitchFamily="49" charset="0"/>
              </a:rPr>
              <a:t>indice</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&lt;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filaInicial</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filaInicial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indice</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chemeClr val="tx1"/>
                </a:solidFill>
                <a:effectLst/>
              </a:rPr>
              <a:t>    </a:t>
            </a:r>
            <a:endParaRPr kumimoji="0" lang="es-ES" altLang="es-E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7038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Estructura del</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 código</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4032514" y="1536174"/>
            <a:ext cx="7492179" cy="3785652"/>
          </a:xfrm>
          <a:prstGeom prst="rect">
            <a:avLst/>
          </a:prstGeom>
          <a:noFill/>
        </p:spPr>
        <p:txBody>
          <a:bodyPr wrap="square">
            <a:spAutoFit/>
          </a:bodyPr>
          <a:lstStyle/>
          <a:p>
            <a:pPr algn="l">
              <a:buFont typeface="Arial" panose="020B0604020202020204" pitchFamily="34" charset="0"/>
              <a:buChar char="•"/>
            </a:pPr>
            <a:r>
              <a:rPr lang="es-ES" sz="2000" b="0" i="0" dirty="0">
                <a:solidFill>
                  <a:srgbClr val="333333"/>
                </a:solidFill>
                <a:effectLst/>
                <a:latin typeface="Arial" panose="020B0604020202020204" pitchFamily="34" charset="0"/>
              </a:rPr>
              <a:t>Una sola instrucción por línea.</a:t>
            </a:r>
          </a:p>
          <a:p>
            <a:pPr algn="l"/>
            <a:endParaRPr lang="es-ES" sz="2000" b="0" i="0" dirty="0">
              <a:solidFill>
                <a:srgbClr val="333333"/>
              </a:solidFill>
              <a:effectLst/>
              <a:latin typeface="Arial" panose="020B0604020202020204" pitchFamily="34" charset="0"/>
            </a:endParaRPr>
          </a:p>
          <a:p>
            <a:pPr algn="l">
              <a:buFont typeface="Arial" panose="020B0604020202020204" pitchFamily="34" charset="0"/>
              <a:buChar char="•"/>
            </a:pPr>
            <a:r>
              <a:rPr lang="es-ES" sz="2000" b="0" i="0" dirty="0">
                <a:solidFill>
                  <a:srgbClr val="333333"/>
                </a:solidFill>
                <a:effectLst/>
                <a:latin typeface="Arial" panose="020B0604020202020204" pitchFamily="34" charset="0"/>
              </a:rPr>
              <a:t>Las líneas de código no deben superar los 100 caracteres. Si no, se deben </a:t>
            </a:r>
            <a:r>
              <a:rPr lang="es-ES" sz="2000" b="1" i="0" dirty="0">
                <a:solidFill>
                  <a:srgbClr val="333333"/>
                </a:solidFill>
                <a:effectLst/>
                <a:latin typeface="Arial" panose="020B0604020202020204" pitchFamily="34" charset="0"/>
              </a:rPr>
              <a:t>romper</a:t>
            </a:r>
            <a:r>
              <a:rPr lang="es-ES" sz="2000" b="0" i="0" dirty="0">
                <a:solidFill>
                  <a:srgbClr val="333333"/>
                </a:solidFill>
                <a:effectLst/>
                <a:latin typeface="Arial" panose="020B0604020202020204" pitchFamily="34" charset="0"/>
              </a:rPr>
              <a:t> antes de algún operador.</a:t>
            </a:r>
          </a:p>
          <a:p>
            <a:pPr algn="l"/>
            <a:endParaRPr lang="es-ES" sz="2000" b="0" i="0" dirty="0">
              <a:solidFill>
                <a:srgbClr val="333333"/>
              </a:solidFill>
              <a:effectLst/>
              <a:latin typeface="Arial" panose="020B0604020202020204" pitchFamily="34" charset="0"/>
            </a:endParaRPr>
          </a:p>
          <a:p>
            <a:pPr algn="l">
              <a:buFont typeface="Arial" panose="020B0604020202020204" pitchFamily="34" charset="0"/>
              <a:buChar char="•"/>
            </a:pPr>
            <a:r>
              <a:rPr lang="es-ES" sz="2000" b="0" i="0" dirty="0">
                <a:solidFill>
                  <a:srgbClr val="333333"/>
                </a:solidFill>
                <a:effectLst/>
                <a:latin typeface="Arial" panose="020B0604020202020204" pitchFamily="34" charset="0"/>
              </a:rPr>
              <a:t>Si la declaración del método es demasiado larga, o una expresión aritmética es demasiado larga, o en una sentencia </a:t>
            </a:r>
            <a:r>
              <a:rPr lang="es-ES" sz="2000" b="0" i="1" dirty="0" err="1">
                <a:solidFill>
                  <a:srgbClr val="333333"/>
                </a:solidFill>
                <a:effectLst/>
                <a:latin typeface="Arial" panose="020B0604020202020204" pitchFamily="34" charset="0"/>
              </a:rPr>
              <a:t>if</a:t>
            </a:r>
            <a:r>
              <a:rPr lang="es-ES" sz="2000" b="0" i="0" dirty="0">
                <a:solidFill>
                  <a:srgbClr val="333333"/>
                </a:solidFill>
                <a:effectLst/>
                <a:latin typeface="Arial" panose="020B0604020202020204" pitchFamily="34" charset="0"/>
              </a:rPr>
              <a:t>, debo romper.</a:t>
            </a:r>
          </a:p>
          <a:p>
            <a:pPr algn="l"/>
            <a:endParaRPr lang="es-ES" sz="2000" b="0" i="0" dirty="0">
              <a:solidFill>
                <a:srgbClr val="333333"/>
              </a:solidFill>
              <a:effectLst/>
              <a:latin typeface="Arial" panose="020B0604020202020204" pitchFamily="34" charset="0"/>
            </a:endParaRPr>
          </a:p>
          <a:p>
            <a:pPr algn="l">
              <a:buFont typeface="Arial" panose="020B0604020202020204" pitchFamily="34" charset="0"/>
              <a:buChar char="•"/>
            </a:pPr>
            <a:r>
              <a:rPr lang="es-ES" sz="2000" b="0" i="0" dirty="0">
                <a:solidFill>
                  <a:srgbClr val="333333"/>
                </a:solidFill>
                <a:effectLst/>
                <a:latin typeface="Arial" panose="020B0604020202020204" pitchFamily="34" charset="0"/>
              </a:rPr>
              <a:t>Si una operación aritmética o lógica se compone de distintos tipos de operaciones con distinta jerarquía, se deben usar paréntesis para facilitar su legibilidad.</a:t>
            </a:r>
          </a:p>
        </p:txBody>
      </p:sp>
    </p:spTree>
    <p:extLst>
      <p:ext uri="{BB962C8B-B14F-4D97-AF65-F5344CB8AC3E}">
        <p14:creationId xmlns:p14="http://schemas.microsoft.com/office/powerpoint/2010/main" val="3816057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Estructura del</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 código</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3588774" y="1874728"/>
            <a:ext cx="8603226" cy="33024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err="1">
                <a:ln>
                  <a:noFill/>
                </a:ln>
                <a:solidFill>
                  <a:srgbClr val="B1B100"/>
                </a:solidFill>
                <a:effectLst/>
                <a:latin typeface="Consolas" panose="020B0609020204030204" pitchFamily="49" charset="0"/>
              </a:rPr>
              <a:t>public</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err="1">
                <a:ln>
                  <a:noFill/>
                </a:ln>
                <a:solidFill>
                  <a:srgbClr val="993333"/>
                </a:solidFill>
                <a:effectLst/>
                <a:latin typeface="Consolas" panose="020B0609020204030204" pitchFamily="49" charset="0"/>
              </a:rPr>
              <a:t>void</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err="1">
                <a:ln>
                  <a:noFill/>
                </a:ln>
                <a:solidFill>
                  <a:srgbClr val="333333"/>
                </a:solidFill>
                <a:effectLst/>
                <a:latin typeface="Consolas" panose="020B0609020204030204" pitchFamily="49" charset="0"/>
              </a:rPr>
              <a:t>ejecutarAccion</a:t>
            </a:r>
            <a:r>
              <a:rPr kumimoji="0" lang="es-ES" altLang="es-ES" sz="15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err="1">
                <a:ln>
                  <a:noFill/>
                </a:ln>
                <a:solidFill>
                  <a:srgbClr val="333333"/>
                </a:solidFill>
                <a:effectLst/>
                <a:latin typeface="Consolas" panose="020B0609020204030204" pitchFamily="49" charset="0"/>
              </a:rPr>
              <a:t>TipoParametro</a:t>
            </a:r>
            <a:r>
              <a:rPr kumimoji="0" lang="es-ES" altLang="es-ES" sz="1500" b="0" i="0" u="none" strike="noStrike" cap="none" normalizeH="0" baseline="0" dirty="0">
                <a:ln>
                  <a:noFill/>
                </a:ln>
                <a:solidFill>
                  <a:srgbClr val="333333"/>
                </a:solidFill>
                <a:effectLst/>
                <a:latin typeface="Consolas" panose="020B0609020204030204" pitchFamily="49" charset="0"/>
              </a:rPr>
              <a:t> parametro1, </a:t>
            </a:r>
            <a:r>
              <a:rPr kumimoji="0" lang="es-ES" altLang="es-ES" sz="1500" b="0" i="0" u="none" strike="noStrike" cap="none" normalizeH="0" baseline="0" dirty="0" err="1">
                <a:ln>
                  <a:noFill/>
                </a:ln>
                <a:solidFill>
                  <a:srgbClr val="333333"/>
                </a:solidFill>
                <a:effectLst/>
                <a:latin typeface="Consolas" panose="020B0609020204030204" pitchFamily="49" charset="0"/>
              </a:rPr>
              <a:t>TipoParametro</a:t>
            </a:r>
            <a:r>
              <a:rPr kumimoji="0" lang="es-ES" altLang="es-ES" sz="1500" b="0" i="0" u="none" strike="noStrike" cap="none" normalizeH="0" baseline="0" dirty="0">
                <a:ln>
                  <a:noFill/>
                </a:ln>
                <a:solidFill>
                  <a:srgbClr val="333333"/>
                </a:solidFill>
                <a:effectLst/>
                <a:latin typeface="Consolas" panose="020B0609020204030204" pitchFamily="49" charset="0"/>
              </a:rPr>
              <a:t> parametro2, </a:t>
            </a:r>
            <a:r>
              <a:rPr kumimoji="0" lang="es-ES" altLang="es-ES" sz="1500" b="0" i="0" u="none" strike="noStrike" cap="none" normalizeH="0" baseline="0" dirty="0" err="1">
                <a:ln>
                  <a:noFill/>
                </a:ln>
                <a:solidFill>
                  <a:srgbClr val="333333"/>
                </a:solidFill>
                <a:effectLst/>
                <a:latin typeface="Consolas" panose="020B0609020204030204" pitchFamily="49" charset="0"/>
              </a:rPr>
              <a:t>TipoParametro</a:t>
            </a:r>
            <a:r>
              <a:rPr kumimoji="0" lang="es-ES" altLang="es-ES" sz="1500" b="0" i="0" u="none" strike="noStrike" cap="none" normalizeH="0" baseline="0" dirty="0">
                <a:ln>
                  <a:noFill/>
                </a:ln>
                <a:solidFill>
                  <a:srgbClr val="333333"/>
                </a:solidFill>
                <a:effectLst/>
                <a:latin typeface="Consolas" panose="020B0609020204030204" pitchFamily="49" charset="0"/>
              </a:rPr>
              <a:t> parametro3</a:t>
            </a:r>
            <a:r>
              <a:rPr kumimoji="0" lang="es-ES" altLang="es-ES" sz="1500" b="0" i="0" u="none" strike="noStrike" cap="none" normalizeH="0" baseline="0" dirty="0">
                <a:ln>
                  <a:noFill/>
                </a:ln>
                <a:solidFill>
                  <a:srgbClr val="66CC66"/>
                </a:solidFill>
                <a:effectLst/>
                <a:latin typeface="Consolas" panose="020B0609020204030204" pitchFamily="49" charset="0"/>
              </a:rPr>
              <a:t>){</a:t>
            </a:r>
            <a:endParaRPr kumimoji="0" lang="es-ES" altLang="es-ES" sz="15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5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err="1">
                <a:ln>
                  <a:noFill/>
                </a:ln>
                <a:solidFill>
                  <a:srgbClr val="B1B100"/>
                </a:solidFill>
                <a:effectLst/>
                <a:latin typeface="Consolas" panose="020B0609020204030204" pitchFamily="49" charset="0"/>
              </a:rPr>
              <a:t>if</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condicion1 </a:t>
            </a:r>
            <a:r>
              <a:rPr kumimoji="0" lang="es-ES" altLang="es-ES" sz="1500" b="0" i="0" u="none" strike="noStrike" cap="none" normalizeH="0" baseline="0" dirty="0">
                <a:ln>
                  <a:noFill/>
                </a:ln>
                <a:solidFill>
                  <a:srgbClr val="66CC66"/>
                </a:solidFill>
                <a:effectLst/>
                <a:latin typeface="Consolas" panose="020B0609020204030204" pitchFamily="49" charset="0"/>
              </a:rPr>
              <a:t>&amp;&amp;</a:t>
            </a:r>
            <a:r>
              <a:rPr kumimoji="0" lang="es-ES" altLang="es-ES" sz="1500" b="0" i="0" u="none" strike="noStrike" cap="none" normalizeH="0" baseline="0" dirty="0">
                <a:ln>
                  <a:noFill/>
                </a:ln>
                <a:solidFill>
                  <a:srgbClr val="333333"/>
                </a:solidFill>
                <a:effectLst/>
                <a:latin typeface="Consolas" panose="020B0609020204030204" pitchFamily="49" charset="0"/>
              </a:rPr>
              <a:t> condicion2</a:t>
            </a:r>
            <a:r>
              <a:rPr kumimoji="0" lang="es-ES" altLang="es-ES" sz="15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333333"/>
                </a:solidFill>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condicion3 </a:t>
            </a:r>
            <a:r>
              <a:rPr kumimoji="0" lang="es-ES" altLang="es-ES" sz="1500" b="0" i="0" u="none" strike="noStrike" cap="none" normalizeH="0" baseline="0" dirty="0">
                <a:ln>
                  <a:noFill/>
                </a:ln>
                <a:solidFill>
                  <a:srgbClr val="66CC66"/>
                </a:solidFill>
                <a:effectLst/>
                <a:latin typeface="Consolas" panose="020B0609020204030204" pitchFamily="49" charset="0"/>
              </a:rPr>
              <a:t>&amp;&amp;</a:t>
            </a:r>
            <a:r>
              <a:rPr kumimoji="0" lang="es-ES" altLang="es-ES" sz="1500" b="0" i="0" u="none" strike="noStrike" cap="none" normalizeH="0" baseline="0" dirty="0">
                <a:ln>
                  <a:noFill/>
                </a:ln>
                <a:solidFill>
                  <a:srgbClr val="333333"/>
                </a:solidFill>
                <a:effectLst/>
                <a:latin typeface="Consolas" panose="020B0609020204030204" pitchFamily="49" charset="0"/>
              </a:rPr>
              <a:t> condicion4</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333333"/>
                </a:solidFill>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condicion5 </a:t>
            </a:r>
            <a:r>
              <a:rPr kumimoji="0" lang="es-ES" altLang="es-ES" sz="1500" b="0" i="0" u="none" strike="noStrike" cap="none" normalizeH="0" baseline="0" dirty="0">
                <a:ln>
                  <a:noFill/>
                </a:ln>
                <a:solidFill>
                  <a:srgbClr val="66CC66"/>
                </a:solidFill>
                <a:effectLst/>
                <a:latin typeface="Consolas" panose="020B0609020204030204" pitchFamily="49" charset="0"/>
              </a:rPr>
              <a:t>&amp;&amp;</a:t>
            </a:r>
            <a:r>
              <a:rPr kumimoji="0" lang="es-ES" altLang="es-ES" sz="1500" b="0" i="0" u="none" strike="noStrike" cap="none" normalizeH="0" baseline="0" dirty="0">
                <a:ln>
                  <a:noFill/>
                </a:ln>
                <a:solidFill>
                  <a:srgbClr val="333333"/>
                </a:solidFill>
                <a:effectLst/>
                <a:latin typeface="Consolas" panose="020B0609020204030204" pitchFamily="49" charset="0"/>
              </a:rPr>
              <a:t> condicion6</a:t>
            </a:r>
            <a:r>
              <a:rPr kumimoji="0" lang="es-ES" altLang="es-ES" sz="15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err="1">
                <a:ln>
                  <a:noFill/>
                </a:ln>
                <a:solidFill>
                  <a:srgbClr val="333333"/>
                </a:solidFill>
                <a:effectLst/>
                <a:latin typeface="Consolas" panose="020B0609020204030204" pitchFamily="49" charset="0"/>
              </a:rPr>
              <a:t>llamarMetodo</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66CC66"/>
                </a:solidFill>
                <a:effectLst/>
                <a:latin typeface="Consolas" panose="020B0609020204030204" pitchFamily="49" charset="0"/>
              </a:rPr>
              <a:t>}</a:t>
            </a:r>
            <a:endParaRPr kumimoji="0" lang="es-ES" altLang="es-ES" sz="15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5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333333"/>
                </a:solidFill>
                <a:effectLst/>
                <a:latin typeface="Consolas" panose="020B0609020204030204" pitchFamily="49" charset="0"/>
              </a:rPr>
              <a:t>longName1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longName2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longName3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longName4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longName5</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CC66CC"/>
                </a:solidFill>
                <a:effectLst/>
                <a:latin typeface="Consolas" panose="020B0609020204030204" pitchFamily="49" charset="0"/>
              </a:rPr>
              <a:t>4</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longname6</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500" b="0" i="1"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1" u="none" strike="noStrike" cap="none" normalizeH="0" baseline="0" dirty="0">
                <a:ln>
                  <a:noFill/>
                </a:ln>
                <a:solidFill>
                  <a:srgbClr val="808080"/>
                </a:solidFill>
                <a:effectLst/>
                <a:latin typeface="Consolas" panose="020B0609020204030204" pitchFamily="49" charset="0"/>
              </a:rPr>
              <a:t>//Siempre con el operador al principio de línea</a:t>
            </a:r>
            <a:r>
              <a:rPr kumimoji="0" lang="es-ES" altLang="es-ES" sz="1500" b="0" i="0" u="none" strike="noStrike" cap="none" normalizeH="0" baseline="0" dirty="0">
                <a:ln>
                  <a:noFill/>
                </a:ln>
                <a:solidFill>
                  <a:schemeClr val="tx1"/>
                </a:solidFill>
                <a:effectLst/>
              </a:rPr>
              <a:t> </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118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800" dirty="0">
                <a:solidFill>
                  <a:srgbClr val="FFFFFF"/>
                </a:solidFill>
                <a:latin typeface="+mn-lt"/>
              </a:rPr>
              <a:t>¿QUÉ ES TDD Y EN QUE CONSISTE?</a:t>
            </a:r>
          </a:p>
        </p:txBody>
      </p:sp>
      <p:sp>
        <p:nvSpPr>
          <p:cNvPr id="7" name="CuadroTexto 6">
            <a:extLst>
              <a:ext uri="{FF2B5EF4-FFF2-40B4-BE49-F238E27FC236}">
                <a16:creationId xmlns:a16="http://schemas.microsoft.com/office/drawing/2014/main" id="{8AD0FEF8-54AF-4145-9AC3-EE1EF1EAF305}"/>
              </a:ext>
            </a:extLst>
          </p:cNvPr>
          <p:cNvSpPr txBox="1"/>
          <p:nvPr/>
        </p:nvSpPr>
        <p:spPr>
          <a:xfrm>
            <a:off x="3768451" y="328229"/>
            <a:ext cx="7573819" cy="1877437"/>
          </a:xfrm>
          <a:prstGeom prst="rect">
            <a:avLst/>
          </a:prstGeom>
          <a:noFill/>
        </p:spPr>
        <p:txBody>
          <a:bodyPr wrap="square">
            <a:spAutoFit/>
          </a:bodyPr>
          <a:lstStyle/>
          <a:p>
            <a:pPr algn="just"/>
            <a:r>
              <a:rPr lang="es-ES" sz="2000" b="0" i="0" dirty="0">
                <a:solidFill>
                  <a:srgbClr val="181F2C"/>
                </a:solidFill>
                <a:effectLst/>
                <a:latin typeface="Graphik"/>
              </a:rPr>
              <a:t>TDD o Test-</a:t>
            </a:r>
            <a:r>
              <a:rPr lang="es-ES" sz="2000" b="0" i="0" dirty="0" err="1">
                <a:solidFill>
                  <a:srgbClr val="181F2C"/>
                </a:solidFill>
                <a:effectLst/>
                <a:latin typeface="Graphik"/>
              </a:rPr>
              <a:t>Driven</a:t>
            </a:r>
            <a:r>
              <a:rPr lang="es-ES" sz="2000" b="0" i="0" dirty="0">
                <a:solidFill>
                  <a:srgbClr val="181F2C"/>
                </a:solidFill>
                <a:effectLst/>
                <a:latin typeface="Graphik"/>
              </a:rPr>
              <a:t> </a:t>
            </a:r>
            <a:r>
              <a:rPr lang="es-ES" sz="2000" b="0" i="0" dirty="0" err="1">
                <a:solidFill>
                  <a:srgbClr val="181F2C"/>
                </a:solidFill>
                <a:effectLst/>
                <a:latin typeface="Graphik"/>
              </a:rPr>
              <a:t>Development</a:t>
            </a:r>
            <a:r>
              <a:rPr lang="es-ES" sz="2000" b="0" i="0" dirty="0">
                <a:solidFill>
                  <a:srgbClr val="181F2C"/>
                </a:solidFill>
                <a:effectLst/>
                <a:latin typeface="Graphik"/>
              </a:rPr>
              <a:t> es una práctica de programación que consiste en escribir primero las pruebas, después escribir el código fuente que pase la prueba satisfactoriamente y, por último, refactorizar el código escrito.</a:t>
            </a:r>
          </a:p>
          <a:p>
            <a:br>
              <a:rPr lang="es-ES" dirty="0"/>
            </a:br>
            <a:endParaRPr lang="es-ES" dirty="0"/>
          </a:p>
        </p:txBody>
      </p:sp>
      <p:pic>
        <p:nvPicPr>
          <p:cNvPr id="5" name="Imagen 4" descr="Diagrama&#10;&#10;Descripción generada automáticamente">
            <a:extLst>
              <a:ext uri="{FF2B5EF4-FFF2-40B4-BE49-F238E27FC236}">
                <a16:creationId xmlns:a16="http://schemas.microsoft.com/office/drawing/2014/main" id="{F7D14C13-981F-451C-8A8F-14225565D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047" y="1696889"/>
            <a:ext cx="4305394" cy="3086749"/>
          </a:xfrm>
          <a:prstGeom prst="rect">
            <a:avLst/>
          </a:prstGeom>
        </p:spPr>
      </p:pic>
    </p:spTree>
    <p:extLst>
      <p:ext uri="{BB962C8B-B14F-4D97-AF65-F5344CB8AC3E}">
        <p14:creationId xmlns:p14="http://schemas.microsoft.com/office/powerpoint/2010/main" val="1656779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Estructura del</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 código</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3392433" y="617264"/>
            <a:ext cx="8603226" cy="1015663"/>
          </a:xfrm>
          <a:prstGeom prst="rect">
            <a:avLst/>
          </a:prstGeom>
          <a:noFill/>
        </p:spPr>
        <p:txBody>
          <a:bodyPr wrap="square">
            <a:spAutoFit/>
          </a:bodyPr>
          <a:lstStyle/>
          <a:p>
            <a:pPr algn="l">
              <a:buFont typeface="Arial" panose="020B0604020202020204" pitchFamily="34" charset="0"/>
              <a:buChar char="•"/>
            </a:pPr>
            <a:r>
              <a:rPr lang="es-ES" sz="2000" b="0" i="0" dirty="0">
                <a:solidFill>
                  <a:srgbClr val="333333"/>
                </a:solidFill>
                <a:effectLst/>
                <a:latin typeface="Arial" panose="020B0604020202020204" pitchFamily="34" charset="0"/>
              </a:rPr>
              <a:t>Los espacios en blanco mejoran la legibilidad. Se deben colocar entre operadores, después de los puntos y coma de los bucles </a:t>
            </a:r>
            <a:r>
              <a:rPr lang="es-ES" sz="2000" b="0" i="0" dirty="0" err="1">
                <a:solidFill>
                  <a:srgbClr val="333333"/>
                </a:solidFill>
                <a:effectLst/>
                <a:latin typeface="Arial" panose="020B0604020202020204" pitchFamily="34" charset="0"/>
              </a:rPr>
              <a:t>for</a:t>
            </a:r>
            <a:r>
              <a:rPr lang="es-ES" sz="2000" b="0" i="0" dirty="0">
                <a:solidFill>
                  <a:srgbClr val="333333"/>
                </a:solidFill>
                <a:effectLst/>
                <a:latin typeface="Arial" panose="020B0604020202020204" pitchFamily="34" charset="0"/>
              </a:rPr>
              <a:t>, después de los operadores de asignación, etc.</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96928" y="1910781"/>
            <a:ext cx="7511846"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333333"/>
                </a:solidFill>
                <a:effectLst/>
                <a:latin typeface="Consolas" panose="020B0609020204030204" pitchFamily="49" charset="0"/>
              </a:rPr>
              <a:t>cantidadTotal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cantidadInicial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cantidadFinal</a:t>
            </a:r>
            <a:r>
              <a:rPr kumimoji="0" lang="es-ES" altLang="es-ES" sz="20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0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B1B100"/>
                </a:solidFill>
                <a:effectLst/>
                <a:latin typeface="Consolas" panose="020B0609020204030204" pitchFamily="49" charset="0"/>
              </a:rPr>
              <a:t>for</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err="1">
                <a:ln>
                  <a:noFill/>
                </a:ln>
                <a:solidFill>
                  <a:srgbClr val="993333"/>
                </a:solidFill>
                <a:effectLst/>
                <a:latin typeface="Consolas" panose="020B0609020204030204" pitchFamily="49" charset="0"/>
              </a:rPr>
              <a:t>int</a:t>
            </a:r>
            <a:r>
              <a:rPr kumimoji="0" lang="es-ES" altLang="es-ES" sz="2000" b="0" i="0" u="none" strike="noStrike" cap="none" normalizeH="0" baseline="0" dirty="0">
                <a:ln>
                  <a:noFill/>
                </a:ln>
                <a:solidFill>
                  <a:srgbClr val="333333"/>
                </a:solidFill>
                <a:effectLst/>
                <a:latin typeface="Consolas" panose="020B0609020204030204" pitchFamily="49" charset="0"/>
              </a:rPr>
              <a:t> i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CC66CC"/>
                </a:solidFill>
                <a:effectLst/>
                <a:latin typeface="Consolas" panose="020B0609020204030204" pitchFamily="49" charset="0"/>
              </a:rPr>
              <a:t>0</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i </a:t>
            </a:r>
            <a:r>
              <a:rPr kumimoji="0" lang="es-ES" altLang="es-ES" sz="2000" b="0" i="0" u="none" strike="noStrike" cap="none" normalizeH="0" baseline="0" dirty="0">
                <a:ln>
                  <a:noFill/>
                </a:ln>
                <a:solidFill>
                  <a:srgbClr val="66CC66"/>
                </a:solidFill>
                <a:effectLst/>
                <a:latin typeface="Consolas" panose="020B0609020204030204" pitchFamily="49" charset="0"/>
              </a:rPr>
              <a:t>&lt;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cantidadTotal</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i</a:t>
            </a:r>
            <a:r>
              <a:rPr kumimoji="0" lang="es-ES" altLang="es-ES" sz="2000" b="0" i="0" u="none" strike="noStrike" cap="none" normalizeH="0" baseline="0" dirty="0">
                <a:ln>
                  <a:noFill/>
                </a:ln>
                <a:solidFill>
                  <a:srgbClr val="66CC66"/>
                </a:solidFill>
                <a:effectLst/>
                <a:latin typeface="Consolas" panose="020B0609020204030204" pitchFamily="49" charset="0"/>
              </a:rPr>
              <a:t>++){</a:t>
            </a:r>
            <a:endParaRPr kumimoji="0" lang="es-ES" altLang="es-ES" sz="20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B1B100"/>
                </a:solidFill>
                <a:effectLst/>
                <a:latin typeface="Consolas" panose="020B0609020204030204" pitchFamily="49" charset="0"/>
              </a:rPr>
              <a:t>public</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000066"/>
                </a:solidFill>
                <a:effectLst/>
                <a:latin typeface="Consolas" panose="020B0609020204030204" pitchFamily="49" charset="0"/>
                <a:hlinkClick r:id="rId2"/>
              </a:rPr>
              <a:t>String</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getItem</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err="1">
                <a:ln>
                  <a:noFill/>
                </a:ln>
                <a:solidFill>
                  <a:srgbClr val="993333"/>
                </a:solidFill>
                <a:effectLst/>
                <a:latin typeface="Consolas" panose="020B0609020204030204" pitchFamily="49" charset="0"/>
              </a:rPr>
              <a:t>int</a:t>
            </a:r>
            <a:r>
              <a:rPr kumimoji="0" lang="es-ES" altLang="es-ES" sz="2000" b="0" i="0" u="none" strike="noStrike" cap="none" normalizeH="0" baseline="0" dirty="0">
                <a:ln>
                  <a:noFill/>
                </a:ln>
                <a:solidFill>
                  <a:srgbClr val="333333"/>
                </a:solidFill>
                <a:effectLst/>
                <a:latin typeface="Consolas" panose="020B0609020204030204" pitchFamily="49" charset="0"/>
              </a:rPr>
              <a:t> fila, </a:t>
            </a:r>
            <a:r>
              <a:rPr kumimoji="0" lang="es-ES" altLang="es-ES" sz="2000" b="0" i="0" u="none" strike="noStrike" cap="none" normalizeH="0" baseline="0" dirty="0" err="1">
                <a:ln>
                  <a:noFill/>
                </a:ln>
                <a:solidFill>
                  <a:srgbClr val="993333"/>
                </a:solidFill>
                <a:effectLst/>
                <a:latin typeface="Consolas" panose="020B0609020204030204" pitchFamily="49" charset="0"/>
              </a:rPr>
              <a:t>int</a:t>
            </a:r>
            <a:r>
              <a:rPr kumimoji="0" lang="es-ES" altLang="es-ES" sz="2000" b="0" i="0" u="none" strike="noStrike" cap="none" normalizeH="0" baseline="0" dirty="0">
                <a:ln>
                  <a:noFill/>
                </a:ln>
                <a:solidFill>
                  <a:srgbClr val="333333"/>
                </a:solidFill>
                <a:effectLst/>
                <a:latin typeface="Consolas" panose="020B0609020204030204" pitchFamily="49" charset="0"/>
              </a:rPr>
              <a:t> columna</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endParaRPr kumimoji="0" lang="es-ES" altLang="es-ES" sz="20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333333"/>
                </a:solidFill>
                <a:effectLst/>
                <a:latin typeface="Consolas" panose="020B0609020204030204" pitchFamily="49" charset="0"/>
              </a:rPr>
              <a:t>getItem</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err="1">
                <a:ln>
                  <a:noFill/>
                </a:ln>
                <a:solidFill>
                  <a:srgbClr val="333333"/>
                </a:solidFill>
                <a:effectLst/>
                <a:latin typeface="Consolas" panose="020B0609020204030204" pitchFamily="49" charset="0"/>
              </a:rPr>
              <a:t>cantidadInicial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cantidadFinal</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chemeClr val="tx1"/>
                </a:solidFill>
                <a:effectLst/>
              </a:rPr>
              <a:t> </a:t>
            </a:r>
            <a:endParaRPr kumimoji="0" lang="es-ES" altLang="es-ES" sz="2000" b="0" i="0" u="none" strike="noStrike" cap="none" normalizeH="0" baseline="0" dirty="0">
              <a:ln>
                <a:noFill/>
              </a:ln>
              <a:solidFill>
                <a:schemeClr val="tx1"/>
              </a:solidFill>
              <a:effectLst/>
              <a:latin typeface="Arial" panose="020B0604020202020204" pitchFamily="34" charset="0"/>
            </a:endParaRPr>
          </a:p>
        </p:txBody>
      </p:sp>
      <p:sp>
        <p:nvSpPr>
          <p:cNvPr id="10" name="CuadroTexto 9">
            <a:extLst>
              <a:ext uri="{FF2B5EF4-FFF2-40B4-BE49-F238E27FC236}">
                <a16:creationId xmlns:a16="http://schemas.microsoft.com/office/drawing/2014/main" id="{BC4E5D37-9F57-4DF5-BD36-691A8CEAE9C3}"/>
              </a:ext>
            </a:extLst>
          </p:cNvPr>
          <p:cNvSpPr txBox="1"/>
          <p:nvPr/>
        </p:nvSpPr>
        <p:spPr>
          <a:xfrm>
            <a:off x="3392433" y="5666510"/>
            <a:ext cx="8603225" cy="707886"/>
          </a:xfrm>
          <a:prstGeom prst="rect">
            <a:avLst/>
          </a:prstGeom>
          <a:noFill/>
        </p:spPr>
        <p:txBody>
          <a:bodyPr wrap="square">
            <a:spAutoFit/>
          </a:bodyPr>
          <a:lstStyle/>
          <a:p>
            <a:r>
              <a:rPr lang="es-ES" sz="2000" b="0" i="0" dirty="0">
                <a:solidFill>
                  <a:srgbClr val="333333"/>
                </a:solidFill>
                <a:effectLst/>
                <a:latin typeface="Arial" panose="020B0604020202020204" pitchFamily="34" charset="0"/>
              </a:rPr>
              <a:t>Debemos estar familiarizados y poner en práctica las convenciones recogidas en alguna de las guías de estilo indicadas</a:t>
            </a:r>
            <a:endParaRPr lang="es-ES" sz="2000" dirty="0"/>
          </a:p>
        </p:txBody>
      </p:sp>
    </p:spTree>
    <p:extLst>
      <p:ext uri="{BB962C8B-B14F-4D97-AF65-F5344CB8AC3E}">
        <p14:creationId xmlns:p14="http://schemas.microsoft.com/office/powerpoint/2010/main" val="60415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3588774" y="2105982"/>
            <a:ext cx="8603226" cy="2677656"/>
          </a:xfrm>
          <a:prstGeom prst="rect">
            <a:avLst/>
          </a:prstGeom>
          <a:noFill/>
        </p:spPr>
        <p:txBody>
          <a:bodyPr wrap="square">
            <a:spAutoFit/>
          </a:bodyPr>
          <a:lstStyle/>
          <a:p>
            <a:pPr algn="l"/>
            <a:r>
              <a:rPr lang="es-ES" sz="2400" b="0" i="0" dirty="0">
                <a:solidFill>
                  <a:srgbClr val="333333"/>
                </a:solidFill>
                <a:effectLst/>
                <a:latin typeface="Arial" panose="020B0604020202020204" pitchFamily="34" charset="0"/>
              </a:rPr>
              <a:t>Se conoce como </a:t>
            </a:r>
            <a:r>
              <a:rPr lang="es-ES" sz="2400" b="1" i="0" dirty="0" err="1">
                <a:solidFill>
                  <a:srgbClr val="333333"/>
                </a:solidFill>
                <a:effectLst/>
                <a:latin typeface="Arial" panose="020B0604020202020204" pitchFamily="34" charset="0"/>
              </a:rPr>
              <a:t>Bad</a:t>
            </a:r>
            <a:r>
              <a:rPr lang="es-ES" sz="2400" b="1" i="0" dirty="0">
                <a:solidFill>
                  <a:srgbClr val="333333"/>
                </a:solidFill>
                <a:effectLst/>
                <a:latin typeface="Arial" panose="020B0604020202020204" pitchFamily="34" charset="0"/>
              </a:rPr>
              <a:t> </a:t>
            </a:r>
            <a:r>
              <a:rPr lang="es-ES" sz="2400" b="1" i="0" dirty="0" err="1">
                <a:solidFill>
                  <a:srgbClr val="333333"/>
                </a:solidFill>
                <a:effectLst/>
                <a:latin typeface="Arial" panose="020B0604020202020204" pitchFamily="34" charset="0"/>
              </a:rPr>
              <a:t>Smell</a:t>
            </a:r>
            <a:r>
              <a:rPr lang="es-ES" sz="2400" b="1" i="0" dirty="0">
                <a:solidFill>
                  <a:srgbClr val="333333"/>
                </a:solidFill>
                <a:effectLst/>
                <a:latin typeface="Arial" panose="020B0604020202020204" pitchFamily="34" charset="0"/>
              </a:rPr>
              <a:t> o </a:t>
            </a:r>
            <a:r>
              <a:rPr lang="es-ES" sz="2400" b="1" i="0" dirty="0" err="1">
                <a:solidFill>
                  <a:srgbClr val="333333"/>
                </a:solidFill>
                <a:effectLst/>
                <a:latin typeface="Arial" panose="020B0604020202020204" pitchFamily="34" charset="0"/>
              </a:rPr>
              <a:t>Code</a:t>
            </a:r>
            <a:r>
              <a:rPr lang="es-ES" sz="2400" b="1" i="0" dirty="0">
                <a:solidFill>
                  <a:srgbClr val="333333"/>
                </a:solidFill>
                <a:effectLst/>
                <a:latin typeface="Arial" panose="020B0604020202020204" pitchFamily="34" charset="0"/>
              </a:rPr>
              <a:t> </a:t>
            </a:r>
            <a:r>
              <a:rPr lang="es-ES" sz="2400" b="1" i="0" dirty="0" err="1">
                <a:solidFill>
                  <a:srgbClr val="333333"/>
                </a:solidFill>
                <a:effectLst/>
                <a:latin typeface="Arial" panose="020B0604020202020204" pitchFamily="34" charset="0"/>
              </a:rPr>
              <a:t>Smell</a:t>
            </a:r>
            <a:r>
              <a:rPr lang="es-ES" sz="2400" b="0" i="0" dirty="0">
                <a:solidFill>
                  <a:srgbClr val="333333"/>
                </a:solidFill>
                <a:effectLst/>
                <a:latin typeface="Arial" panose="020B0604020202020204" pitchFamily="34" charset="0"/>
              </a:rPr>
              <a:t> (mal olor) a algunos indicadores o síntomas del código que posiblemente ocultan un problema más profundo. Los </a:t>
            </a:r>
            <a:r>
              <a:rPr lang="es-ES" sz="2400" b="0" i="1" dirty="0" err="1">
                <a:solidFill>
                  <a:srgbClr val="333333"/>
                </a:solidFill>
                <a:effectLst/>
                <a:latin typeface="Arial" panose="020B0604020202020204" pitchFamily="34" charset="0"/>
              </a:rPr>
              <a:t>bad</a:t>
            </a:r>
            <a:r>
              <a:rPr lang="es-ES" sz="2400" b="0" i="1"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smells</a:t>
            </a:r>
            <a:r>
              <a:rPr lang="es-ES" sz="2400" b="0" i="0" dirty="0">
                <a:solidFill>
                  <a:srgbClr val="333333"/>
                </a:solidFill>
                <a:effectLst/>
                <a:latin typeface="Arial" panose="020B0604020202020204" pitchFamily="34" charset="0"/>
              </a:rPr>
              <a:t> no son errores de código, bugs, ya que no impiden que el programa funcione correctamente, pero son indicadores de fallos en el diseño del código que dificultan el posterior mantenimiento del mismo y aumentan el riesgo de errores futuros.</a:t>
            </a:r>
          </a:p>
        </p:txBody>
      </p:sp>
    </p:spTree>
    <p:extLst>
      <p:ext uri="{BB962C8B-B14F-4D97-AF65-F5344CB8AC3E}">
        <p14:creationId xmlns:p14="http://schemas.microsoft.com/office/powerpoint/2010/main" val="1593734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3687097" y="512022"/>
            <a:ext cx="8603226" cy="430887"/>
          </a:xfrm>
          <a:prstGeom prst="rect">
            <a:avLst/>
          </a:prstGeom>
          <a:noFill/>
        </p:spPr>
        <p:txBody>
          <a:bodyPr wrap="square">
            <a:spAutoFit/>
          </a:bodyPr>
          <a:lstStyle/>
          <a:p>
            <a:pPr algn="l"/>
            <a:r>
              <a:rPr lang="es-ES" sz="2200" b="0" i="0" dirty="0">
                <a:solidFill>
                  <a:srgbClr val="333333"/>
                </a:solidFill>
                <a:effectLst/>
                <a:latin typeface="Arial" panose="020B0604020202020204" pitchFamily="34" charset="0"/>
              </a:rPr>
              <a:t>Algunos de estos síntomas son: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549446" y="2644170"/>
            <a:ext cx="7511846" cy="1569660"/>
          </a:xfrm>
          <a:prstGeom prst="rect">
            <a:avLst/>
          </a:prstGeom>
          <a:noFill/>
        </p:spPr>
        <p:txBody>
          <a:bodyPr wrap="square">
            <a:spAutoFit/>
          </a:bodyPr>
          <a:lstStyle/>
          <a:p>
            <a:pPr marL="285750" indent="-285750" algn="l">
              <a:buFont typeface="Arial" panose="020B0604020202020204" pitchFamily="34" charset="0"/>
              <a:buChar char="•"/>
            </a:pPr>
            <a:r>
              <a:rPr lang="es-ES" sz="2400" b="1" i="0" dirty="0">
                <a:solidFill>
                  <a:srgbClr val="333333"/>
                </a:solidFill>
                <a:effectLst/>
                <a:latin typeface="Arial" panose="020B0604020202020204" pitchFamily="34" charset="0"/>
              </a:rPr>
              <a:t>Código duplicado</a:t>
            </a:r>
            <a:r>
              <a:rPr lang="es-ES" sz="2400" b="0" i="0"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Duplicated</a:t>
            </a:r>
            <a:r>
              <a:rPr lang="es-ES" sz="2400" b="0" i="1"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code</a:t>
            </a:r>
            <a:r>
              <a:rPr lang="es-ES" sz="2400" b="0" i="0" dirty="0">
                <a:solidFill>
                  <a:srgbClr val="333333"/>
                </a:solidFill>
                <a:effectLst/>
                <a:latin typeface="Arial" panose="020B0604020202020204" pitchFamily="34" charset="0"/>
              </a:rPr>
              <a:t>). Si se detectan bloques de código iguales o muy parecidos en distintas partes del programa, se debe extraer creando un método para unificarlo.</a:t>
            </a:r>
          </a:p>
        </p:txBody>
      </p:sp>
    </p:spTree>
    <p:extLst>
      <p:ext uri="{BB962C8B-B14F-4D97-AF65-F5344CB8AC3E}">
        <p14:creationId xmlns:p14="http://schemas.microsoft.com/office/powerpoint/2010/main" val="3596414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26012" y="1443841"/>
            <a:ext cx="7511846" cy="3970318"/>
          </a:xfrm>
          <a:prstGeom prst="rect">
            <a:avLst/>
          </a:prstGeom>
          <a:noFill/>
        </p:spPr>
        <p:txBody>
          <a:bodyPr wrap="square">
            <a:spAutoFit/>
          </a:bodyPr>
          <a:lstStyle/>
          <a:p>
            <a:pPr algn="l"/>
            <a:endParaRPr lang="es-ES" b="0" i="0" dirty="0">
              <a:solidFill>
                <a:srgbClr val="333333"/>
              </a:solidFill>
              <a:effectLst/>
              <a:latin typeface="Arial" panose="020B0604020202020204" pitchFamily="34" charset="0"/>
            </a:endParaRPr>
          </a:p>
          <a:p>
            <a:pPr marL="285750" indent="-285750" algn="l">
              <a:buFont typeface="Arial" panose="020B0604020202020204" pitchFamily="34" charset="0"/>
              <a:buChar char="•"/>
            </a:pPr>
            <a:r>
              <a:rPr lang="es-ES" sz="2400" b="1" i="0" dirty="0">
                <a:solidFill>
                  <a:srgbClr val="333333"/>
                </a:solidFill>
                <a:effectLst/>
                <a:latin typeface="Arial" panose="020B0604020202020204" pitchFamily="34" charset="0"/>
              </a:rPr>
              <a:t>Métodos muy largos</a:t>
            </a:r>
            <a:r>
              <a:rPr lang="es-ES" sz="2400" b="0" i="0" dirty="0">
                <a:solidFill>
                  <a:srgbClr val="333333"/>
                </a:solidFill>
                <a:effectLst/>
                <a:latin typeface="Arial" panose="020B0604020202020204" pitchFamily="34" charset="0"/>
              </a:rPr>
              <a:t> (</a:t>
            </a:r>
            <a:r>
              <a:rPr lang="es-ES" sz="2400" b="0" i="1" dirty="0">
                <a:solidFill>
                  <a:srgbClr val="333333"/>
                </a:solidFill>
                <a:effectLst/>
                <a:latin typeface="Arial" panose="020B0604020202020204" pitchFamily="34" charset="0"/>
              </a:rPr>
              <a:t>Long </a:t>
            </a:r>
            <a:r>
              <a:rPr lang="es-ES" sz="2400" b="0" i="1" dirty="0" err="1">
                <a:solidFill>
                  <a:srgbClr val="333333"/>
                </a:solidFill>
                <a:effectLst/>
                <a:latin typeface="Arial" panose="020B0604020202020204" pitchFamily="34" charset="0"/>
              </a:rPr>
              <a:t>Method</a:t>
            </a:r>
            <a:r>
              <a:rPr lang="es-ES" sz="2400" b="0" i="0" dirty="0">
                <a:solidFill>
                  <a:srgbClr val="333333"/>
                </a:solidFill>
                <a:effectLst/>
                <a:latin typeface="Arial" panose="020B0604020202020204" pitchFamily="34" charset="0"/>
              </a:rPr>
              <a:t>). Los método de muchas líneas dificultan su comprensión. Un método largo probablemente está realizando distintas tareas, que se podrían dividir en otros métodos. Las funciones deben ser los más pequeñas posibles (3 líneas mejor que 15). Cuanto más corto es un método, más fácil es reutilizarlo. </a:t>
            </a:r>
            <a:r>
              <a:rPr lang="es-ES" sz="2400" b="0" i="0" u="sng" dirty="0">
                <a:solidFill>
                  <a:srgbClr val="333333"/>
                </a:solidFill>
                <a:effectLst/>
                <a:latin typeface="Arial" panose="020B0604020202020204" pitchFamily="34" charset="0"/>
              </a:rPr>
              <a:t>Un método debe hacer solo una cosa, hacerla bien, y que sea la única que haga.</a:t>
            </a:r>
          </a:p>
          <a:p>
            <a:pPr algn="l"/>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147412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76849" y="2105982"/>
            <a:ext cx="7511846" cy="2677656"/>
          </a:xfrm>
          <a:prstGeom prst="rect">
            <a:avLst/>
          </a:prstGeom>
          <a:noFill/>
        </p:spPr>
        <p:txBody>
          <a:bodyPr wrap="square">
            <a:spAutoFit/>
          </a:bodyPr>
          <a:lstStyle/>
          <a:p>
            <a:pPr marL="285750" indent="-285750" algn="l">
              <a:buFont typeface="Arial" panose="020B0604020202020204" pitchFamily="34" charset="0"/>
              <a:buChar char="•"/>
            </a:pPr>
            <a:r>
              <a:rPr lang="es-ES" sz="2400" b="1" i="0" dirty="0">
                <a:solidFill>
                  <a:srgbClr val="333333"/>
                </a:solidFill>
                <a:effectLst/>
                <a:latin typeface="Arial" panose="020B0604020202020204" pitchFamily="34" charset="0"/>
              </a:rPr>
              <a:t>Clases muy grandes</a:t>
            </a:r>
            <a:r>
              <a:rPr lang="es-ES" sz="2400" b="0" i="0"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Large</a:t>
            </a:r>
            <a:r>
              <a:rPr lang="es-ES" sz="2400" b="0" i="1"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class</a:t>
            </a:r>
            <a:r>
              <a:rPr lang="es-ES" sz="2400" b="0" i="0" dirty="0">
                <a:solidFill>
                  <a:srgbClr val="333333"/>
                </a:solidFill>
                <a:effectLst/>
                <a:latin typeface="Arial" panose="020B0604020202020204" pitchFamily="34" charset="0"/>
              </a:rPr>
              <a:t>). Problema anterior aplicado a una clase. Una clase debe tener solo una finalidad. Si una clase se usa para distintos problemas tendremos clases con demasiados métodos, atributos e incluso instancias. Las clases deben el menor numero de responsabilidades y que esté bien delimitado.</a:t>
            </a:r>
          </a:p>
        </p:txBody>
      </p:sp>
    </p:spTree>
    <p:extLst>
      <p:ext uri="{BB962C8B-B14F-4D97-AF65-F5344CB8AC3E}">
        <p14:creationId xmlns:p14="http://schemas.microsoft.com/office/powerpoint/2010/main" val="1923953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60085" y="1767006"/>
            <a:ext cx="7511846" cy="3323987"/>
          </a:xfrm>
          <a:prstGeom prst="rect">
            <a:avLst/>
          </a:prstGeom>
          <a:noFill/>
        </p:spPr>
        <p:txBody>
          <a:bodyPr wrap="square">
            <a:spAutoFit/>
          </a:bodyPr>
          <a:lstStyle/>
          <a:p>
            <a:pPr marL="285750" indent="-285750" algn="l">
              <a:buFont typeface="Arial" panose="020B0604020202020204" pitchFamily="34" charset="0"/>
              <a:buChar char="•"/>
            </a:pPr>
            <a:r>
              <a:rPr lang="es-ES" sz="2400" b="1" i="0" dirty="0">
                <a:solidFill>
                  <a:srgbClr val="333333"/>
                </a:solidFill>
                <a:effectLst/>
                <a:latin typeface="Arial" panose="020B0604020202020204" pitchFamily="34" charset="0"/>
              </a:rPr>
              <a:t>Lista de parámetros extensa</a:t>
            </a:r>
            <a:r>
              <a:rPr lang="es-ES" sz="2400" b="0" i="0" dirty="0">
                <a:solidFill>
                  <a:srgbClr val="333333"/>
                </a:solidFill>
                <a:effectLst/>
                <a:latin typeface="Arial" panose="020B0604020202020204" pitchFamily="34" charset="0"/>
              </a:rPr>
              <a:t> (</a:t>
            </a:r>
            <a:r>
              <a:rPr lang="es-ES" sz="2400" b="0" i="1" dirty="0">
                <a:solidFill>
                  <a:srgbClr val="333333"/>
                </a:solidFill>
                <a:effectLst/>
                <a:latin typeface="Arial" panose="020B0604020202020204" pitchFamily="34" charset="0"/>
              </a:rPr>
              <a:t>Long </a:t>
            </a:r>
            <a:r>
              <a:rPr lang="es-ES" sz="2400" b="0" i="1" dirty="0" err="1">
                <a:solidFill>
                  <a:srgbClr val="333333"/>
                </a:solidFill>
                <a:effectLst/>
                <a:latin typeface="Arial" panose="020B0604020202020204" pitchFamily="34" charset="0"/>
              </a:rPr>
              <a:t>parameter</a:t>
            </a:r>
            <a:r>
              <a:rPr lang="es-ES" sz="2400" b="0" i="1"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list</a:t>
            </a:r>
            <a:r>
              <a:rPr lang="es-ES" sz="2400" b="0" i="0" dirty="0">
                <a:solidFill>
                  <a:srgbClr val="333333"/>
                </a:solidFill>
                <a:effectLst/>
                <a:latin typeface="Arial" panose="020B0604020202020204" pitchFamily="34" charset="0"/>
              </a:rPr>
              <a:t>). Las funciones deben tener el mínimo número de parámetros posible, siendo 0 lo perfecto. Si un método requiere muchos parámetros puede que sea necesario crear una clase con esa cantidad de datos y pasarle un objeto de la clase como parámetro. Del mismo modo ocurre con el valor de retorno, si necesito devolver más de un dato.</a:t>
            </a:r>
          </a:p>
          <a:p>
            <a:pPr algn="l"/>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455298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97734" y="2321004"/>
            <a:ext cx="7511846" cy="2215991"/>
          </a:xfrm>
          <a:prstGeom prst="rect">
            <a:avLst/>
          </a:prstGeom>
          <a:noFill/>
        </p:spPr>
        <p:txBody>
          <a:bodyPr wrap="square">
            <a:spAutoFit/>
          </a:bodyPr>
          <a:lstStyle/>
          <a:p>
            <a:pPr marL="285750" indent="-285750" algn="l">
              <a:buFont typeface="Arial" panose="020B0604020202020204" pitchFamily="34" charset="0"/>
              <a:buChar char="•"/>
            </a:pPr>
            <a:r>
              <a:rPr lang="es-ES" sz="2400" b="1" i="0" dirty="0">
                <a:solidFill>
                  <a:srgbClr val="333333"/>
                </a:solidFill>
                <a:effectLst/>
                <a:latin typeface="Arial" panose="020B0604020202020204" pitchFamily="34" charset="0"/>
              </a:rPr>
              <a:t>Cambio divergente</a:t>
            </a:r>
            <a:r>
              <a:rPr lang="es-ES" sz="2400" b="0" i="0"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Divergent</a:t>
            </a:r>
            <a:r>
              <a:rPr lang="es-ES" sz="2400" b="0" i="1"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change</a:t>
            </a:r>
            <a:r>
              <a:rPr lang="es-ES" sz="2400" b="0" i="0" dirty="0">
                <a:solidFill>
                  <a:srgbClr val="333333"/>
                </a:solidFill>
                <a:effectLst/>
                <a:latin typeface="Arial" panose="020B0604020202020204" pitchFamily="34" charset="0"/>
              </a:rPr>
              <a:t>). Si una clase necesita ser modificada a menudo y por razones muy distintas, puede que la clase esté realizando demasiadas tareas. Podría ser eliminada y/o dividida.</a:t>
            </a:r>
          </a:p>
          <a:p>
            <a:pPr algn="l">
              <a:buFont typeface="Arial" panose="020B0604020202020204" pitchFamily="34" charset="0"/>
              <a:buChar char="•"/>
            </a:pPr>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40126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854452" y="2321004"/>
            <a:ext cx="7511846" cy="2215991"/>
          </a:xfrm>
          <a:prstGeom prst="rect">
            <a:avLst/>
          </a:prstGeom>
          <a:noFill/>
        </p:spPr>
        <p:txBody>
          <a:bodyPr wrap="square">
            <a:spAutoFit/>
          </a:bodyPr>
          <a:lstStyle/>
          <a:p>
            <a:pPr algn="l">
              <a:buFont typeface="Arial" panose="020B0604020202020204" pitchFamily="34" charset="0"/>
              <a:buChar char="•"/>
            </a:pPr>
            <a:endParaRPr lang="es-ES" sz="2400" b="0" i="0" dirty="0">
              <a:solidFill>
                <a:srgbClr val="333333"/>
              </a:solidFill>
              <a:effectLst/>
              <a:latin typeface="Arial" panose="020B0604020202020204" pitchFamily="34" charset="0"/>
            </a:endParaRPr>
          </a:p>
          <a:p>
            <a:pPr marL="285750" indent="-285750" algn="l">
              <a:buFont typeface="Arial" panose="020B0604020202020204" pitchFamily="34" charset="0"/>
              <a:buChar char="•"/>
            </a:pPr>
            <a:r>
              <a:rPr lang="es-ES" sz="2400" b="1" i="0" dirty="0">
                <a:solidFill>
                  <a:srgbClr val="333333"/>
                </a:solidFill>
                <a:effectLst/>
                <a:latin typeface="Arial" panose="020B0604020202020204" pitchFamily="34" charset="0"/>
              </a:rPr>
              <a:t>Cirugía a tiros</a:t>
            </a:r>
            <a:r>
              <a:rPr lang="es-ES" sz="2400" b="0" i="0"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Shotgun</a:t>
            </a:r>
            <a:r>
              <a:rPr lang="es-ES" sz="2400" b="0" i="1"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surgery</a:t>
            </a:r>
            <a:r>
              <a:rPr lang="es-ES" sz="2400" b="0" i="0" dirty="0">
                <a:solidFill>
                  <a:srgbClr val="333333"/>
                </a:solidFill>
                <a:effectLst/>
                <a:latin typeface="Arial" panose="020B0604020202020204" pitchFamily="34" charset="0"/>
              </a:rPr>
              <a:t>). Si al modificar una clase, se necesitan modificar otras clases o elementos ajenos a ella para compatibilizar el cambio. Lo opuesto al </a:t>
            </a:r>
            <a:r>
              <a:rPr lang="es-ES" sz="2400" b="0" i="1" dirty="0" err="1">
                <a:solidFill>
                  <a:srgbClr val="333333"/>
                </a:solidFill>
                <a:effectLst/>
                <a:latin typeface="Arial" panose="020B0604020202020204" pitchFamily="34" charset="0"/>
              </a:rPr>
              <a:t>smell</a:t>
            </a:r>
            <a:r>
              <a:rPr lang="es-ES" sz="2400" b="0" i="0" dirty="0">
                <a:solidFill>
                  <a:srgbClr val="333333"/>
                </a:solidFill>
                <a:effectLst/>
                <a:latin typeface="Arial" panose="020B0604020202020204" pitchFamily="34" charset="0"/>
              </a:rPr>
              <a:t> anterior.</a:t>
            </a:r>
          </a:p>
          <a:p>
            <a:pPr algn="l"/>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608230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84798" y="2505670"/>
            <a:ext cx="7511846" cy="1846659"/>
          </a:xfrm>
          <a:prstGeom prst="rect">
            <a:avLst/>
          </a:prstGeom>
          <a:noFill/>
        </p:spPr>
        <p:txBody>
          <a:bodyPr wrap="square">
            <a:spAutoFit/>
          </a:bodyPr>
          <a:lstStyle/>
          <a:p>
            <a:pPr marL="285750" indent="-285750" algn="l">
              <a:buFont typeface="Arial" panose="020B0604020202020204" pitchFamily="34" charset="0"/>
              <a:buChar char="•"/>
            </a:pPr>
            <a:r>
              <a:rPr lang="es-ES" sz="2400" b="1" i="0" dirty="0">
                <a:solidFill>
                  <a:srgbClr val="333333"/>
                </a:solidFill>
                <a:effectLst/>
                <a:latin typeface="Arial" panose="020B0604020202020204" pitchFamily="34" charset="0"/>
              </a:rPr>
              <a:t>Envidia de funcionalidad</a:t>
            </a:r>
            <a:r>
              <a:rPr lang="es-ES" sz="2400" b="0" i="0"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Feature</a:t>
            </a:r>
            <a:r>
              <a:rPr lang="es-ES" sz="2400" b="0" i="1"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Envy</a:t>
            </a:r>
            <a:r>
              <a:rPr lang="es-ES" sz="2400" b="0" i="0" dirty="0">
                <a:solidFill>
                  <a:srgbClr val="333333"/>
                </a:solidFill>
                <a:effectLst/>
                <a:latin typeface="Arial" panose="020B0604020202020204" pitchFamily="34" charset="0"/>
              </a:rPr>
              <a:t>). Ocurre cuando una clase usa más métodos de otra clase, o un método usa más datos de otra clase, que de la propia.</a:t>
            </a:r>
          </a:p>
          <a:p>
            <a:pPr algn="l">
              <a:buFont typeface="Arial" panose="020B0604020202020204" pitchFamily="34" charset="0"/>
              <a:buChar char="•"/>
            </a:pPr>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674443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78072" y="2644170"/>
            <a:ext cx="7511846" cy="1569660"/>
          </a:xfrm>
          <a:prstGeom prst="rect">
            <a:avLst/>
          </a:prstGeom>
          <a:noFill/>
        </p:spPr>
        <p:txBody>
          <a:bodyPr wrap="square">
            <a:spAutoFit/>
          </a:bodyPr>
          <a:lstStyle/>
          <a:p>
            <a:pPr marL="285750" indent="-285750" algn="l">
              <a:buFont typeface="Arial" panose="020B0604020202020204" pitchFamily="34" charset="0"/>
              <a:buChar char="•"/>
            </a:pPr>
            <a:r>
              <a:rPr lang="es-ES" sz="2400" b="1" i="0" dirty="0">
                <a:solidFill>
                  <a:srgbClr val="333333"/>
                </a:solidFill>
                <a:effectLst/>
                <a:latin typeface="Arial" panose="020B0604020202020204" pitchFamily="34" charset="0"/>
              </a:rPr>
              <a:t>Legado rechazado</a:t>
            </a:r>
            <a:r>
              <a:rPr lang="es-ES" sz="2400" b="0" i="0"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Refused</a:t>
            </a:r>
            <a:r>
              <a:rPr lang="es-ES" sz="2400" b="0" i="1"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bequest</a:t>
            </a:r>
            <a:r>
              <a:rPr lang="es-ES" sz="2400" b="0" i="0" dirty="0">
                <a:solidFill>
                  <a:srgbClr val="333333"/>
                </a:solidFill>
                <a:effectLst/>
                <a:latin typeface="Arial" panose="020B0604020202020204" pitchFamily="34" charset="0"/>
              </a:rPr>
              <a:t>). Cuando una subclase extiende (hereda) de otra clase, y utiliza pocas características de la superclase, puede que haya un error en la jerarquía de clases.</a:t>
            </a:r>
          </a:p>
        </p:txBody>
      </p:sp>
    </p:spTree>
    <p:extLst>
      <p:ext uri="{BB962C8B-B14F-4D97-AF65-F5344CB8AC3E}">
        <p14:creationId xmlns:p14="http://schemas.microsoft.com/office/powerpoint/2010/main" val="221497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800" dirty="0">
                <a:solidFill>
                  <a:srgbClr val="FFFFFF"/>
                </a:solidFill>
                <a:latin typeface="+mn-lt"/>
              </a:rPr>
              <a:t>PILARES DEL TDD</a:t>
            </a:r>
          </a:p>
        </p:txBody>
      </p:sp>
      <p:sp>
        <p:nvSpPr>
          <p:cNvPr id="8" name="CuadroTexto 7">
            <a:extLst>
              <a:ext uri="{FF2B5EF4-FFF2-40B4-BE49-F238E27FC236}">
                <a16:creationId xmlns:a16="http://schemas.microsoft.com/office/drawing/2014/main" id="{E3C6B229-9075-4CAA-8EDE-B5B1064F012E}"/>
              </a:ext>
            </a:extLst>
          </p:cNvPr>
          <p:cNvSpPr txBox="1"/>
          <p:nvPr/>
        </p:nvSpPr>
        <p:spPr>
          <a:xfrm>
            <a:off x="3745279" y="1009349"/>
            <a:ext cx="8093875" cy="2308324"/>
          </a:xfrm>
          <a:prstGeom prst="rect">
            <a:avLst/>
          </a:prstGeom>
          <a:noFill/>
        </p:spPr>
        <p:txBody>
          <a:bodyPr wrap="square">
            <a:spAutoFit/>
          </a:bodyPr>
          <a:lstStyle/>
          <a:p>
            <a:pPr marL="285750" indent="-285750" algn="l" fontAlgn="base">
              <a:buFont typeface="Arial" panose="020B0604020202020204" pitchFamily="34" charset="0"/>
              <a:buChar char="•"/>
            </a:pPr>
            <a:r>
              <a:rPr lang="es-ES" b="0" i="0" dirty="0">
                <a:solidFill>
                  <a:srgbClr val="272C30"/>
                </a:solidFill>
                <a:effectLst/>
              </a:rPr>
              <a:t>La implementación de las funciones justas que el cliente necesita y no más.</a:t>
            </a:r>
          </a:p>
          <a:p>
            <a:pPr marL="285750" indent="-285750" algn="l" fontAlgn="base">
              <a:buFont typeface="Arial" panose="020B0604020202020204" pitchFamily="34" charset="0"/>
              <a:buChar char="•"/>
            </a:pPr>
            <a:endParaRPr lang="es-ES" dirty="0">
              <a:solidFill>
                <a:srgbClr val="272C30"/>
              </a:solidFill>
            </a:endParaRPr>
          </a:p>
          <a:p>
            <a:pPr marL="285750" indent="-285750" fontAlgn="base">
              <a:buFont typeface="Arial" panose="020B0604020202020204" pitchFamily="34" charset="0"/>
              <a:buChar char="•"/>
            </a:pPr>
            <a:r>
              <a:rPr lang="es-ES" b="0" i="0" dirty="0">
                <a:solidFill>
                  <a:srgbClr val="272C30"/>
                </a:solidFill>
                <a:effectLst/>
              </a:rPr>
              <a:t>La minimización del número de defectos que llegan al software en Fase de producción.</a:t>
            </a:r>
            <a:endParaRPr lang="es-ES" dirty="0"/>
          </a:p>
          <a:p>
            <a:pPr marL="285750" indent="-285750" algn="l" fontAlgn="base">
              <a:buFont typeface="Arial" panose="020B0604020202020204" pitchFamily="34" charset="0"/>
              <a:buChar char="•"/>
            </a:pPr>
            <a:endParaRPr lang="es-ES" b="0" i="0" dirty="0">
              <a:solidFill>
                <a:srgbClr val="272C30"/>
              </a:solidFill>
              <a:effectLst/>
            </a:endParaRPr>
          </a:p>
          <a:p>
            <a:pPr marL="285750" indent="-285750" fontAlgn="base">
              <a:buFont typeface="Arial" panose="020B0604020202020204" pitchFamily="34" charset="0"/>
              <a:buChar char="•"/>
            </a:pPr>
            <a:r>
              <a:rPr lang="es-ES" b="0" i="0" dirty="0">
                <a:solidFill>
                  <a:srgbClr val="272C30"/>
                </a:solidFill>
                <a:effectLst/>
                <a:latin typeface="inherit"/>
              </a:rPr>
              <a:t>La producción de software modular, altamente reutilizable y preparado para el cambio.</a:t>
            </a:r>
          </a:p>
          <a:p>
            <a:pPr algn="l" fontAlgn="base"/>
            <a:endParaRPr lang="es-ES" b="0" i="0" dirty="0">
              <a:solidFill>
                <a:srgbClr val="272C30"/>
              </a:solidFill>
              <a:effectLst/>
            </a:endParaRPr>
          </a:p>
        </p:txBody>
      </p:sp>
      <p:pic>
        <p:nvPicPr>
          <p:cNvPr id="13" name="Imagen 12" descr="Texto&#10;&#10;Descripción generada automáticamente con confianza media">
            <a:extLst>
              <a:ext uri="{FF2B5EF4-FFF2-40B4-BE49-F238E27FC236}">
                <a16:creationId xmlns:a16="http://schemas.microsoft.com/office/drawing/2014/main" id="{73CD130A-8B98-4BB0-96D0-EBE03D135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279" y="3605710"/>
            <a:ext cx="1436321" cy="1705632"/>
          </a:xfrm>
          <a:prstGeom prst="rect">
            <a:avLst/>
          </a:prstGeom>
        </p:spPr>
      </p:pic>
      <p:pic>
        <p:nvPicPr>
          <p:cNvPr id="16" name="Imagen 15" descr="Texto&#10;&#10;Descripción generada automáticamente">
            <a:extLst>
              <a:ext uri="{FF2B5EF4-FFF2-40B4-BE49-F238E27FC236}">
                <a16:creationId xmlns:a16="http://schemas.microsoft.com/office/drawing/2014/main" id="{C0681F60-4E29-4CA0-ABC9-5B8EF4B76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318" y="4554104"/>
            <a:ext cx="3028950" cy="1514475"/>
          </a:xfrm>
          <a:prstGeom prst="rect">
            <a:avLst/>
          </a:prstGeom>
        </p:spPr>
      </p:pic>
      <p:pic>
        <p:nvPicPr>
          <p:cNvPr id="22" name="Imagen 21" descr="Icono&#10;&#10;Descripción generada automáticamente">
            <a:extLst>
              <a:ext uri="{FF2B5EF4-FFF2-40B4-BE49-F238E27FC236}">
                <a16:creationId xmlns:a16="http://schemas.microsoft.com/office/drawing/2014/main" id="{08F45F0B-DD86-408B-8D82-D87C44EC9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6394" y="3605710"/>
            <a:ext cx="1885526" cy="1705631"/>
          </a:xfrm>
          <a:prstGeom prst="rect">
            <a:avLst/>
          </a:prstGeom>
        </p:spPr>
      </p:pic>
      <mc:AlternateContent xmlns:mc="http://schemas.openxmlformats.org/markup-compatibility/2006" xmlns:p14="http://schemas.microsoft.com/office/powerpoint/2010/main">
        <mc:Choice Requires="p14">
          <p:contentPart p14:bwMode="auto" r:id="rId5">
            <p14:nvContentPartPr>
              <p14:cNvPr id="24" name="Entrada de lápiz 23">
                <a:extLst>
                  <a:ext uri="{FF2B5EF4-FFF2-40B4-BE49-F238E27FC236}">
                    <a16:creationId xmlns:a16="http://schemas.microsoft.com/office/drawing/2014/main" id="{423FBD0E-B5D7-4617-BE9E-4F99F823A1C7}"/>
                  </a:ext>
                </a:extLst>
              </p14:cNvPr>
              <p14:cNvContentPartPr/>
              <p14:nvPr/>
            </p14:nvContentPartPr>
            <p14:xfrm>
              <a:off x="5820105" y="5013698"/>
              <a:ext cx="3441240" cy="858240"/>
            </p14:xfrm>
          </p:contentPart>
        </mc:Choice>
        <mc:Fallback xmlns="">
          <p:pic>
            <p:nvPicPr>
              <p:cNvPr id="24" name="Entrada de lápiz 23">
                <a:extLst>
                  <a:ext uri="{FF2B5EF4-FFF2-40B4-BE49-F238E27FC236}">
                    <a16:creationId xmlns:a16="http://schemas.microsoft.com/office/drawing/2014/main" id="{423FBD0E-B5D7-4617-BE9E-4F99F823A1C7}"/>
                  </a:ext>
                </a:extLst>
              </p:cNvPr>
              <p:cNvPicPr/>
              <p:nvPr/>
            </p:nvPicPr>
            <p:blipFill>
              <a:blip r:embed="rId6"/>
              <a:stretch>
                <a:fillRect/>
              </a:stretch>
            </p:blipFill>
            <p:spPr>
              <a:xfrm>
                <a:off x="5802465" y="4996058"/>
                <a:ext cx="3476880" cy="89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Entrada de lápiz 24">
                <a:extLst>
                  <a:ext uri="{FF2B5EF4-FFF2-40B4-BE49-F238E27FC236}">
                    <a16:creationId xmlns:a16="http://schemas.microsoft.com/office/drawing/2014/main" id="{6AF0D8B2-3011-4104-9F5F-2AAD5038F0FC}"/>
                  </a:ext>
                </a:extLst>
              </p14:cNvPr>
              <p14:cNvContentPartPr/>
              <p14:nvPr/>
            </p14:nvContentPartPr>
            <p14:xfrm>
              <a:off x="5995785" y="4813898"/>
              <a:ext cx="360" cy="360"/>
            </p14:xfrm>
          </p:contentPart>
        </mc:Choice>
        <mc:Fallback xmlns="">
          <p:pic>
            <p:nvPicPr>
              <p:cNvPr id="25" name="Entrada de lápiz 24">
                <a:extLst>
                  <a:ext uri="{FF2B5EF4-FFF2-40B4-BE49-F238E27FC236}">
                    <a16:creationId xmlns:a16="http://schemas.microsoft.com/office/drawing/2014/main" id="{6AF0D8B2-3011-4104-9F5F-2AAD5038F0FC}"/>
                  </a:ext>
                </a:extLst>
              </p:cNvPr>
              <p:cNvPicPr/>
              <p:nvPr/>
            </p:nvPicPr>
            <p:blipFill>
              <a:blip r:embed="rId8"/>
              <a:stretch>
                <a:fillRect/>
              </a:stretch>
            </p:blipFill>
            <p:spPr>
              <a:xfrm>
                <a:off x="5978145" y="479625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Entrada de lápiz 25">
                <a:extLst>
                  <a:ext uri="{FF2B5EF4-FFF2-40B4-BE49-F238E27FC236}">
                    <a16:creationId xmlns:a16="http://schemas.microsoft.com/office/drawing/2014/main" id="{919CBE18-E85F-413E-89C4-3F0859C417B7}"/>
                  </a:ext>
                </a:extLst>
              </p14:cNvPr>
              <p14:cNvContentPartPr/>
              <p14:nvPr/>
            </p14:nvContentPartPr>
            <p14:xfrm>
              <a:off x="5995785" y="4813898"/>
              <a:ext cx="3223800" cy="1173600"/>
            </p14:xfrm>
          </p:contentPart>
        </mc:Choice>
        <mc:Fallback xmlns="">
          <p:pic>
            <p:nvPicPr>
              <p:cNvPr id="26" name="Entrada de lápiz 25">
                <a:extLst>
                  <a:ext uri="{FF2B5EF4-FFF2-40B4-BE49-F238E27FC236}">
                    <a16:creationId xmlns:a16="http://schemas.microsoft.com/office/drawing/2014/main" id="{919CBE18-E85F-413E-89C4-3F0859C417B7}"/>
                  </a:ext>
                </a:extLst>
              </p:cNvPr>
              <p:cNvPicPr/>
              <p:nvPr/>
            </p:nvPicPr>
            <p:blipFill>
              <a:blip r:embed="rId10"/>
              <a:stretch>
                <a:fillRect/>
              </a:stretch>
            </p:blipFill>
            <p:spPr>
              <a:xfrm>
                <a:off x="5978145" y="4796258"/>
                <a:ext cx="3259440" cy="1209240"/>
              </a:xfrm>
              <a:prstGeom prst="rect">
                <a:avLst/>
              </a:prstGeom>
            </p:spPr>
          </p:pic>
        </mc:Fallback>
      </mc:AlternateContent>
    </p:spTree>
    <p:extLst>
      <p:ext uri="{BB962C8B-B14F-4D97-AF65-F5344CB8AC3E}">
        <p14:creationId xmlns:p14="http://schemas.microsoft.com/office/powerpoint/2010/main" val="44178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915771" y="665069"/>
            <a:ext cx="8101781" cy="2554545"/>
          </a:xfrm>
          <a:prstGeom prst="rect">
            <a:avLst/>
          </a:prstGeom>
          <a:noFill/>
        </p:spPr>
        <p:txBody>
          <a:bodyPr wrap="square">
            <a:spAutoFit/>
          </a:bodyPr>
          <a:lstStyle/>
          <a:p>
            <a:pPr algn="l">
              <a:buFont typeface="Arial" panose="020B0604020202020204" pitchFamily="34" charset="0"/>
              <a:buChar char="•"/>
            </a:pPr>
            <a:r>
              <a:rPr lang="es-ES" sz="2000" b="1" i="0" dirty="0">
                <a:solidFill>
                  <a:srgbClr val="333333"/>
                </a:solidFill>
                <a:effectLst/>
                <a:latin typeface="Arial" panose="020B0604020202020204" pitchFamily="34" charset="0"/>
              </a:rPr>
              <a:t>Manejo de </a:t>
            </a:r>
            <a:r>
              <a:rPr lang="es-ES" sz="2000" b="1" i="0" dirty="0" err="1">
                <a:solidFill>
                  <a:srgbClr val="333333"/>
                </a:solidFill>
                <a:effectLst/>
                <a:latin typeface="Arial" panose="020B0604020202020204" pitchFamily="34" charset="0"/>
              </a:rPr>
              <a:t>Strings</a:t>
            </a:r>
            <a:r>
              <a:rPr lang="es-ES" sz="2000" b="0" i="0" dirty="0">
                <a:solidFill>
                  <a:srgbClr val="333333"/>
                </a:solidFill>
                <a:effectLst/>
                <a:latin typeface="Arial" panose="020B0604020202020204" pitchFamily="34" charset="0"/>
              </a:rPr>
              <a:t>: Los </a:t>
            </a:r>
            <a:r>
              <a:rPr lang="es-ES" sz="2000" b="0" i="0" dirty="0" err="1">
                <a:solidFill>
                  <a:srgbClr val="333333"/>
                </a:solidFill>
                <a:effectLst/>
                <a:latin typeface="Arial" panose="020B0604020202020204" pitchFamily="34" charset="0"/>
              </a:rPr>
              <a:t>Strings</a:t>
            </a:r>
            <a:r>
              <a:rPr lang="es-ES" sz="2000" b="0" i="0" dirty="0">
                <a:solidFill>
                  <a:srgbClr val="333333"/>
                </a:solidFill>
                <a:effectLst/>
                <a:latin typeface="Arial" panose="020B0604020202020204" pitchFamily="34" charset="0"/>
              </a:rPr>
              <a:t> son objetos, por lo que crearlos es costoso. Es mucho más rápido instanciarlos con una asignación, que con el operador </a:t>
            </a:r>
            <a:r>
              <a:rPr lang="es-ES" sz="2000" b="0" i="1" dirty="0">
                <a:solidFill>
                  <a:srgbClr val="333333"/>
                </a:solidFill>
                <a:effectLst/>
                <a:latin typeface="Arial" panose="020B0604020202020204" pitchFamily="34" charset="0"/>
              </a:rPr>
              <a:t>new</a:t>
            </a:r>
            <a:r>
              <a:rPr lang="es-ES" sz="2000" b="0" i="0" dirty="0">
                <a:solidFill>
                  <a:srgbClr val="333333"/>
                </a:solidFill>
                <a:effectLst/>
                <a:latin typeface="Arial" panose="020B0604020202020204" pitchFamily="34" charset="0"/>
              </a:rPr>
              <a:t>.</a:t>
            </a:r>
          </a:p>
          <a:p>
            <a:pPr marL="742950" lvl="1" indent="-285750" algn="l">
              <a:buFont typeface="Arial" panose="020B0604020202020204" pitchFamily="34" charset="0"/>
              <a:buChar char="•"/>
            </a:pPr>
            <a:r>
              <a:rPr lang="es-ES" sz="2000" b="0" i="0" dirty="0">
                <a:solidFill>
                  <a:srgbClr val="333333"/>
                </a:solidFill>
                <a:effectLst/>
                <a:latin typeface="Arial" panose="020B0604020202020204" pitchFamily="34" charset="0"/>
              </a:rPr>
              <a:t>Concatenar </a:t>
            </a:r>
            <a:r>
              <a:rPr lang="es-ES" sz="2000" b="0" i="0" dirty="0" err="1">
                <a:solidFill>
                  <a:srgbClr val="333333"/>
                </a:solidFill>
                <a:effectLst/>
                <a:latin typeface="Arial" panose="020B0604020202020204" pitchFamily="34" charset="0"/>
              </a:rPr>
              <a:t>String</a:t>
            </a:r>
            <a:r>
              <a:rPr lang="es-ES" sz="2000" b="0" i="0" dirty="0">
                <a:solidFill>
                  <a:srgbClr val="333333"/>
                </a:solidFill>
                <a:effectLst/>
                <a:latin typeface="Arial" panose="020B0604020202020204" pitchFamily="34" charset="0"/>
              </a:rPr>
              <a:t> con el operador '+' también genera mucha carga, ya que crea un nuevo </a:t>
            </a:r>
            <a:r>
              <a:rPr lang="es-ES" sz="2000" b="0" i="0" dirty="0" err="1">
                <a:solidFill>
                  <a:srgbClr val="333333"/>
                </a:solidFill>
                <a:effectLst/>
                <a:latin typeface="Arial" panose="020B0604020202020204" pitchFamily="34" charset="0"/>
              </a:rPr>
              <a:t>String</a:t>
            </a:r>
            <a:r>
              <a:rPr lang="es-ES" sz="2000" b="0" i="0" dirty="0">
                <a:solidFill>
                  <a:srgbClr val="333333"/>
                </a:solidFill>
                <a:effectLst/>
                <a:latin typeface="Arial" panose="020B0604020202020204" pitchFamily="34" charset="0"/>
              </a:rPr>
              <a:t> en memoria (Los objetos </a:t>
            </a:r>
            <a:r>
              <a:rPr lang="es-ES" sz="2000" b="0" i="0" dirty="0" err="1">
                <a:solidFill>
                  <a:srgbClr val="333333"/>
                </a:solidFill>
                <a:effectLst/>
                <a:latin typeface="Arial" panose="020B0604020202020204" pitchFamily="34" charset="0"/>
              </a:rPr>
              <a:t>String</a:t>
            </a:r>
            <a:r>
              <a:rPr lang="es-ES" sz="2000" b="0" i="0" dirty="0">
                <a:solidFill>
                  <a:srgbClr val="333333"/>
                </a:solidFill>
                <a:effectLst/>
                <a:latin typeface="Arial" panose="020B0604020202020204" pitchFamily="34" charset="0"/>
              </a:rPr>
              <a:t> son </a:t>
            </a:r>
            <a:r>
              <a:rPr lang="es-ES" sz="2000" b="0" i="0" u="none" strike="noStrike" dirty="0">
                <a:effectLst/>
                <a:latin typeface="Arial" panose="020B0604020202020204" pitchFamily="34" charset="0"/>
                <a:hlinkClick r:id="rId2" tooltip="https://curiotecnology.blogspot.com.es/2016/10/por-que-string-es-inmutable-en-java.html">
                  <a:extLst>
                    <a:ext uri="{A12FA001-AC4F-418D-AE19-62706E023703}">
                      <ahyp:hlinkClr xmlns:ahyp="http://schemas.microsoft.com/office/drawing/2018/hyperlinkcolor" val="tx"/>
                    </a:ext>
                  </a:extLst>
                </a:hlinkClick>
              </a:rPr>
              <a:t>inmutables</a:t>
            </a:r>
            <a:r>
              <a:rPr lang="es-ES" sz="2000" b="0" i="0" dirty="0">
                <a:solidFill>
                  <a:srgbClr val="333333"/>
                </a:solidFill>
                <a:effectLst/>
                <a:latin typeface="Arial" panose="020B0604020202020204" pitchFamily="34" charset="0"/>
              </a:rPr>
              <a:t>). Se debe tratar de evitar siempre las concatenaciones (+) dentro de un </a:t>
            </a:r>
            <a:r>
              <a:rPr lang="es-ES" sz="2000" b="1" i="0" dirty="0">
                <a:solidFill>
                  <a:srgbClr val="333333"/>
                </a:solidFill>
                <a:effectLst/>
                <a:latin typeface="Arial" panose="020B0604020202020204" pitchFamily="34" charset="0"/>
              </a:rPr>
              <a:t>bucle</a:t>
            </a:r>
            <a:r>
              <a:rPr lang="es-ES" sz="2000" b="0" i="0" dirty="0">
                <a:solidFill>
                  <a:srgbClr val="333333"/>
                </a:solidFill>
                <a:effectLst/>
                <a:latin typeface="Arial" panose="020B0604020202020204" pitchFamily="34" charset="0"/>
              </a:rPr>
              <a:t>, o usar otras clases en ese caso (</a:t>
            </a:r>
            <a:r>
              <a:rPr lang="es-ES" sz="2000" b="0" i="0" dirty="0" err="1">
                <a:solidFill>
                  <a:srgbClr val="333333"/>
                </a:solidFill>
                <a:effectLst/>
                <a:latin typeface="Arial" panose="020B0604020202020204" pitchFamily="34" charset="0"/>
              </a:rPr>
              <a:t>p.e</a:t>
            </a:r>
            <a:r>
              <a:rPr lang="es-ES" sz="2000" b="0" i="0" dirty="0">
                <a:solidFill>
                  <a:srgbClr val="333333"/>
                </a:solidFill>
                <a:effectLst/>
                <a:latin typeface="Arial" panose="020B0604020202020204" pitchFamily="34" charset="0"/>
              </a:rPr>
              <a:t>. </a:t>
            </a:r>
            <a:r>
              <a:rPr lang="es-ES" sz="2000" b="0" i="0" dirty="0" err="1">
                <a:solidFill>
                  <a:srgbClr val="333333"/>
                </a:solidFill>
                <a:effectLst/>
                <a:latin typeface="Arial" panose="020B0604020202020204" pitchFamily="34" charset="0"/>
              </a:rPr>
              <a:t>StringBuilder</a:t>
            </a:r>
            <a:r>
              <a:rPr lang="es-ES" sz="2000" b="0" i="0" dirty="0">
                <a:solidFill>
                  <a:srgbClr val="333333"/>
                </a:solidFill>
                <a:effectLst/>
                <a:latin typeface="Arial" panose="020B0604020202020204" pitchFamily="34" charset="0"/>
              </a:rPr>
              <a:t>)</a:t>
            </a:r>
          </a:p>
        </p:txBody>
      </p:sp>
      <p:sp>
        <p:nvSpPr>
          <p:cNvPr id="9" name="CuadroTexto 8">
            <a:extLst>
              <a:ext uri="{FF2B5EF4-FFF2-40B4-BE49-F238E27FC236}">
                <a16:creationId xmlns:a16="http://schemas.microsoft.com/office/drawing/2014/main" id="{B7EDBE9E-2607-4956-829A-36FB32CB07E3}"/>
              </a:ext>
            </a:extLst>
          </p:cNvPr>
          <p:cNvSpPr txBox="1"/>
          <p:nvPr/>
        </p:nvSpPr>
        <p:spPr>
          <a:xfrm>
            <a:off x="4744214" y="3968030"/>
            <a:ext cx="6444893"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1" u="none" strike="noStrike" cap="none" normalizeH="0" baseline="0" dirty="0">
                <a:ln>
                  <a:noFill/>
                </a:ln>
                <a:solidFill>
                  <a:srgbClr val="808080"/>
                </a:solidFill>
                <a:effectLst/>
                <a:latin typeface="Consolas" panose="020B0609020204030204" pitchFamily="49" charset="0"/>
              </a:rPr>
              <a:t>//instanciación lenta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000066"/>
                </a:solidFill>
                <a:effectLst/>
                <a:latin typeface="Consolas" panose="020B0609020204030204" pitchFamily="49" charset="0"/>
                <a:hlinkClick r:id="rId3"/>
              </a:rPr>
              <a:t>String</a:t>
            </a:r>
            <a:r>
              <a:rPr kumimoji="0" lang="es-ES" altLang="es-ES" sz="2000" b="0" i="0" u="none" strike="noStrike" cap="none" normalizeH="0" baseline="0" dirty="0">
                <a:ln>
                  <a:noFill/>
                </a:ln>
                <a:solidFill>
                  <a:srgbClr val="333333"/>
                </a:solidFill>
                <a:effectLst/>
                <a:latin typeface="Consolas" panose="020B0609020204030204" pitchFamily="49" charset="0"/>
              </a:rPr>
              <a:t> lenta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B1B100"/>
                </a:solidFill>
                <a:effectLst/>
                <a:latin typeface="Consolas" panose="020B0609020204030204" pitchFamily="49" charset="0"/>
              </a:rPr>
              <a:t>new</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000066"/>
                </a:solidFill>
                <a:effectLst/>
                <a:latin typeface="Consolas" panose="020B0609020204030204" pitchFamily="49" charset="0"/>
                <a:hlinkClick r:id="rId3"/>
              </a:rPr>
              <a:t>String</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FF0000"/>
                </a:solidFill>
                <a:effectLst/>
                <a:latin typeface="Consolas" panose="020B0609020204030204" pitchFamily="49" charset="0"/>
              </a:rPr>
              <a:t>"objeto </a:t>
            </a:r>
            <a:r>
              <a:rPr kumimoji="0" lang="es-ES" altLang="es-ES" sz="2000" b="0" i="0" u="none" strike="noStrike" cap="none" normalizeH="0" baseline="0" dirty="0" err="1">
                <a:ln>
                  <a:noFill/>
                </a:ln>
                <a:solidFill>
                  <a:srgbClr val="FF0000"/>
                </a:solidFill>
                <a:effectLst/>
                <a:latin typeface="Consolas" panose="020B0609020204030204" pitchFamily="49" charset="0"/>
              </a:rPr>
              <a:t>string</a:t>
            </a:r>
            <a:r>
              <a:rPr kumimoji="0" lang="es-ES" altLang="es-ES" sz="2000" b="0" i="0" u="none" strike="noStrike" cap="none" normalizeH="0" baseline="0" dirty="0">
                <a:ln>
                  <a:noFill/>
                </a:ln>
                <a:solidFill>
                  <a:srgbClr val="FF0000"/>
                </a:solidFill>
                <a:effectLst/>
                <a:latin typeface="Consolas" panose="020B0609020204030204" pitchFamily="49" charset="0"/>
              </a:rPr>
              <a:t>"</a:t>
            </a:r>
            <a:r>
              <a:rPr kumimoji="0" lang="es-ES" altLang="es-ES" sz="20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000" b="0" i="1"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1" u="none" strike="noStrike" cap="none" normalizeH="0" baseline="0" dirty="0">
                <a:ln>
                  <a:noFill/>
                </a:ln>
                <a:solidFill>
                  <a:srgbClr val="808080"/>
                </a:solidFill>
                <a:effectLst/>
                <a:latin typeface="Consolas" panose="020B0609020204030204" pitchFamily="49" charset="0"/>
              </a:rPr>
              <a:t>//instanciación rápida</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000066"/>
                </a:solidFill>
                <a:effectLst/>
                <a:latin typeface="Consolas" panose="020B0609020204030204" pitchFamily="49" charset="0"/>
                <a:hlinkClick r:id="rId3"/>
              </a:rPr>
              <a:t>String</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rapida</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FF0000"/>
                </a:solidFill>
                <a:effectLst/>
                <a:latin typeface="Consolas" panose="020B0609020204030204" pitchFamily="49" charset="0"/>
              </a:rPr>
              <a:t>"objeto </a:t>
            </a:r>
            <a:r>
              <a:rPr kumimoji="0" lang="es-ES" altLang="es-ES" sz="2000" b="0" i="0" u="none" strike="noStrike" cap="none" normalizeH="0" baseline="0" dirty="0" err="1">
                <a:ln>
                  <a:noFill/>
                </a:ln>
                <a:solidFill>
                  <a:srgbClr val="FF0000"/>
                </a:solidFill>
                <a:effectLst/>
                <a:latin typeface="Consolas" panose="020B0609020204030204" pitchFamily="49" charset="0"/>
              </a:rPr>
              <a:t>string</a:t>
            </a:r>
            <a:r>
              <a:rPr kumimoji="0" lang="es-ES" altLang="es-ES" sz="2000" b="0" i="0" u="none" strike="noStrike" cap="none" normalizeH="0" baseline="0" dirty="0">
                <a:ln>
                  <a:noFill/>
                </a:ln>
                <a:solidFill>
                  <a:srgbClr val="FF0000"/>
                </a:solidFill>
                <a:effectLst/>
                <a:latin typeface="Consolas" panose="020B0609020204030204" pitchFamily="49" charset="0"/>
              </a:rPr>
              <a:t>"</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chemeClr val="tx1"/>
                </a:solidFill>
                <a:effectLst/>
              </a:rPr>
              <a:t> </a:t>
            </a:r>
            <a:endParaRPr kumimoji="0" lang="es-ES" altLang="es-E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6997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30636" y="2167116"/>
            <a:ext cx="8101781" cy="2523768"/>
          </a:xfrm>
          <a:prstGeom prst="rect">
            <a:avLst/>
          </a:prstGeom>
          <a:noFill/>
        </p:spPr>
        <p:txBody>
          <a:bodyPr wrap="square">
            <a:spAutoFit/>
          </a:bodyPr>
          <a:lstStyle/>
          <a:p>
            <a:pPr marL="285750" indent="-285750" algn="l">
              <a:buFont typeface="Arial" panose="020B0604020202020204" pitchFamily="34" charset="0"/>
              <a:buChar char="•"/>
            </a:pPr>
            <a:r>
              <a:rPr lang="es-ES" sz="1700" b="1" i="0" dirty="0">
                <a:solidFill>
                  <a:srgbClr val="333333"/>
                </a:solidFill>
                <a:effectLst/>
                <a:latin typeface="Arial" panose="020B0604020202020204" pitchFamily="34" charset="0"/>
              </a:rPr>
              <a:t>Tipos primitivos mejor que clases </a:t>
            </a:r>
            <a:r>
              <a:rPr lang="es-ES" sz="1700" b="1" i="1" dirty="0" err="1">
                <a:solidFill>
                  <a:srgbClr val="333333"/>
                </a:solidFill>
                <a:effectLst/>
                <a:latin typeface="Arial" panose="020B0604020202020204" pitchFamily="34" charset="0"/>
              </a:rPr>
              <a:t>wrapper</a:t>
            </a:r>
            <a:r>
              <a:rPr lang="es-ES" sz="1700" b="1" i="0" dirty="0">
                <a:solidFill>
                  <a:srgbClr val="333333"/>
                </a:solidFill>
                <a:effectLst/>
                <a:latin typeface="Arial" panose="020B0604020202020204" pitchFamily="34" charset="0"/>
              </a:rPr>
              <a:t> (envoltorio) </a:t>
            </a:r>
            <a:r>
              <a:rPr lang="es-ES" sz="1700" b="0" i="0" dirty="0">
                <a:solidFill>
                  <a:srgbClr val="333333"/>
                </a:solidFill>
                <a:effectLst/>
                <a:latin typeface="Arial" panose="020B0604020202020204" pitchFamily="34" charset="0"/>
              </a:rPr>
              <a:t>: Las clases </a:t>
            </a:r>
            <a:r>
              <a:rPr lang="es-ES" sz="1700" b="0" i="0" dirty="0" err="1">
                <a:solidFill>
                  <a:srgbClr val="333333"/>
                </a:solidFill>
                <a:effectLst/>
                <a:latin typeface="Arial" panose="020B0604020202020204" pitchFamily="34" charset="0"/>
              </a:rPr>
              <a:t>wrapper</a:t>
            </a:r>
            <a:r>
              <a:rPr lang="es-ES" sz="1700" b="0" i="0" dirty="0">
                <a:solidFill>
                  <a:srgbClr val="333333"/>
                </a:solidFill>
                <a:effectLst/>
                <a:latin typeface="Arial" panose="020B0604020202020204" pitchFamily="34" charset="0"/>
              </a:rPr>
              <a:t> al ser objetos, proveen de métodos para trabajar mejor con ellas, pero al igual que los </a:t>
            </a:r>
            <a:r>
              <a:rPr lang="es-ES" sz="1700" b="0" i="0" dirty="0" err="1">
                <a:solidFill>
                  <a:srgbClr val="333333"/>
                </a:solidFill>
                <a:effectLst/>
                <a:latin typeface="Arial" panose="020B0604020202020204" pitchFamily="34" charset="0"/>
              </a:rPr>
              <a:t>Strings</a:t>
            </a:r>
            <a:r>
              <a:rPr lang="es-ES" sz="1700" b="0" i="0" dirty="0">
                <a:solidFill>
                  <a:srgbClr val="333333"/>
                </a:solidFill>
                <a:effectLst/>
                <a:latin typeface="Arial" panose="020B0604020202020204" pitchFamily="34" charset="0"/>
              </a:rPr>
              <a:t>, son más lentos que los tipos primitivos.</a:t>
            </a:r>
          </a:p>
          <a:p>
            <a:pPr algn="l"/>
            <a:endParaRPr lang="es-ES" dirty="0">
              <a:solidFill>
                <a:srgbClr val="333333"/>
              </a:solidFill>
              <a:latin typeface="Arial" panose="020B0604020202020204" pitchFamily="34" charset="0"/>
            </a:endParaRPr>
          </a:p>
          <a:p>
            <a:pPr algn="l"/>
            <a:r>
              <a:rPr lang="es-ES" dirty="0">
                <a:solidFill>
                  <a:srgbClr val="333333"/>
                </a:solidFill>
                <a:latin typeface="Arial" panose="020B0604020202020204" pitchFamily="34" charset="0"/>
              </a:rPr>
              <a:t>            Primitivos                            </a:t>
            </a:r>
            <a:r>
              <a:rPr lang="es-ES" dirty="0" err="1">
                <a:solidFill>
                  <a:srgbClr val="333333"/>
                </a:solidFill>
                <a:latin typeface="Arial" panose="020B0604020202020204" pitchFamily="34" charset="0"/>
              </a:rPr>
              <a:t>Wrapper</a:t>
            </a:r>
            <a:endParaRPr lang="es-ES" b="0" i="0" dirty="0">
              <a:solidFill>
                <a:srgbClr val="333333"/>
              </a:solidFill>
              <a:effectLst/>
              <a:latin typeface="Arial" panose="020B0604020202020204" pitchFamily="34" charset="0"/>
            </a:endParaRPr>
          </a:p>
          <a:p>
            <a:pPr eaLnBrk="0" fontAlgn="base" hangingPunct="0">
              <a:spcBef>
                <a:spcPct val="0"/>
              </a:spcBef>
              <a:spcAft>
                <a:spcPct val="0"/>
              </a:spcAft>
            </a:pPr>
            <a:r>
              <a:rPr kumimoji="0" lang="es-ES" altLang="es-ES" b="0" i="0" u="none" strike="noStrike" cap="none" normalizeH="0" baseline="0" dirty="0">
                <a:ln>
                  <a:noFill/>
                </a:ln>
                <a:solidFill>
                  <a:srgbClr val="993333"/>
                </a:solidFill>
                <a:effectLst/>
                <a:latin typeface="Consolas" panose="020B0609020204030204" pitchFamily="49" charset="0"/>
              </a:rPr>
              <a:t>     </a:t>
            </a:r>
            <a:r>
              <a:rPr kumimoji="0" lang="es-ES" altLang="es-ES" b="0" i="0" u="none" strike="noStrike" cap="none" normalizeH="0" baseline="0" dirty="0" err="1">
                <a:ln>
                  <a:noFill/>
                </a:ln>
                <a:solidFill>
                  <a:srgbClr val="993333"/>
                </a:solidFill>
                <a:effectLst/>
                <a:latin typeface="Consolas" panose="020B0609020204030204" pitchFamily="49" charset="0"/>
              </a:rPr>
              <a:t>int</a:t>
            </a:r>
            <a:r>
              <a:rPr kumimoji="0" lang="es-ES" altLang="es-ES" b="0" i="0" u="none" strike="noStrike" cap="none" normalizeH="0" baseline="0" dirty="0">
                <a:ln>
                  <a:noFill/>
                </a:ln>
                <a:solidFill>
                  <a:srgbClr val="333333"/>
                </a:solidFill>
                <a:effectLst/>
                <a:latin typeface="Consolas" panose="020B0609020204030204" pitchFamily="49" charset="0"/>
              </a:rPr>
              <a:t> x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CC66CC"/>
                </a:solidFill>
                <a:effectLst/>
                <a:latin typeface="Consolas" panose="020B0609020204030204" pitchFamily="49" charset="0"/>
              </a:rPr>
              <a:t>10</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000066"/>
                </a:solidFill>
                <a:effectLst/>
                <a:latin typeface="Consolas" panose="020B0609020204030204" pitchFamily="49" charset="0"/>
                <a:hlinkClick r:id="rId2"/>
              </a:rPr>
              <a:t>Integer</a:t>
            </a:r>
            <a:r>
              <a:rPr kumimoji="0" lang="es-ES" altLang="es-ES" b="0" i="0" u="none" strike="noStrike" cap="none" normalizeH="0" baseline="0" dirty="0">
                <a:ln>
                  <a:noFill/>
                </a:ln>
                <a:solidFill>
                  <a:srgbClr val="333333"/>
                </a:solidFill>
                <a:effectLst/>
                <a:latin typeface="Consolas" panose="020B0609020204030204" pitchFamily="49" charset="0"/>
              </a:rPr>
              <a:t> x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CC66CC"/>
                </a:solidFill>
                <a:effectLst/>
                <a:latin typeface="Consolas" panose="020B0609020204030204" pitchFamily="49" charset="0"/>
              </a:rPr>
              <a:t>10</a:t>
            </a:r>
            <a:r>
              <a:rPr kumimoji="0" lang="es-ES" altLang="es-ES" b="0" i="0" u="none" strike="noStrike" cap="none" normalizeH="0" baseline="0" dirty="0">
                <a:ln>
                  <a:noFill/>
                </a:ln>
                <a:solidFill>
                  <a:srgbClr val="66CC66"/>
                </a:solidFill>
                <a:effectLst/>
                <a:latin typeface="Consolas" panose="020B0609020204030204" pitchFamily="49" charset="0"/>
              </a:rPr>
              <a:t>;</a:t>
            </a:r>
            <a:endParaRPr kumimoji="0" lang="es-ES" altLang="es-ES" b="0" i="0" u="none" strike="noStrike" cap="none" normalizeH="0" baseline="0" dirty="0">
              <a:ln>
                <a:noFill/>
              </a:ln>
              <a:solidFill>
                <a:srgbClr val="333333"/>
              </a:solidFill>
              <a:effectLst/>
              <a:latin typeface="Consolas" panose="020B0609020204030204" pitchFamily="49" charset="0"/>
            </a:endParaRPr>
          </a:p>
          <a:p>
            <a:pPr eaLnBrk="0" fontAlgn="base" hangingPunct="0">
              <a:spcBef>
                <a:spcPct val="0"/>
              </a:spcBef>
              <a:spcAft>
                <a:spcPct val="0"/>
              </a:spcAft>
            </a:pPr>
            <a:r>
              <a:rPr kumimoji="0" lang="es-ES" altLang="es-ES" b="0" i="0" u="none" strike="noStrike" cap="none" normalizeH="0" baseline="0" dirty="0">
                <a:ln>
                  <a:noFill/>
                </a:ln>
                <a:solidFill>
                  <a:srgbClr val="993333"/>
                </a:solidFill>
                <a:effectLst/>
                <a:latin typeface="Consolas" panose="020B0609020204030204" pitchFamily="49" charset="0"/>
              </a:rPr>
              <a:t>     </a:t>
            </a:r>
            <a:r>
              <a:rPr kumimoji="0" lang="es-ES" altLang="es-ES" b="0" i="0" u="none" strike="noStrike" cap="none" normalizeH="0" baseline="0" dirty="0" err="1">
                <a:ln>
                  <a:noFill/>
                </a:ln>
                <a:solidFill>
                  <a:srgbClr val="993333"/>
                </a:solidFill>
                <a:effectLst/>
                <a:latin typeface="Consolas" panose="020B0609020204030204" pitchFamily="49" charset="0"/>
              </a:rPr>
              <a:t>int</a:t>
            </a:r>
            <a:r>
              <a:rPr kumimoji="0" lang="es-ES" altLang="es-ES" b="0" i="0" u="none" strike="noStrike" cap="none" normalizeH="0" baseline="0" dirty="0">
                <a:ln>
                  <a:noFill/>
                </a:ln>
                <a:solidFill>
                  <a:srgbClr val="333333"/>
                </a:solidFill>
                <a:effectLst/>
                <a:latin typeface="Consolas" panose="020B0609020204030204" pitchFamily="49" charset="0"/>
              </a:rPr>
              <a:t> y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CC66CC"/>
                </a:solidFill>
                <a:effectLst/>
                <a:latin typeface="Consolas" panose="020B0609020204030204" pitchFamily="49" charset="0"/>
              </a:rPr>
              <a:t>10</a:t>
            </a:r>
            <a:r>
              <a:rPr kumimoji="0" lang="es-ES" altLang="es-ES" b="0" i="0" u="none" strike="noStrike" cap="none" normalizeH="0" baseline="0" dirty="0">
                <a:ln>
                  <a:noFill/>
                </a:ln>
                <a:solidFill>
                  <a:srgbClr val="66CC66"/>
                </a:solidFill>
                <a:effectLst/>
                <a:latin typeface="Consolas" panose="020B0609020204030204" pitchFamily="49" charset="0"/>
              </a:rPr>
              <a:t>;           </a:t>
            </a:r>
            <a:r>
              <a:rPr kumimoji="0" lang="es-ES" altLang="es-ES" b="0" i="0" u="none" strike="noStrike" cap="none" normalizeH="0" baseline="0" dirty="0" err="1">
                <a:ln>
                  <a:noFill/>
                </a:ln>
                <a:solidFill>
                  <a:srgbClr val="000066"/>
                </a:solidFill>
                <a:effectLst/>
                <a:latin typeface="Consolas" panose="020B0609020204030204" pitchFamily="49" charset="0"/>
                <a:hlinkClick r:id="rId2"/>
              </a:rPr>
              <a:t>Integer</a:t>
            </a:r>
            <a:r>
              <a:rPr kumimoji="0" lang="es-ES" altLang="es-ES" b="0" i="0" u="none" strike="noStrike" cap="none" normalizeH="0" baseline="0" dirty="0">
                <a:ln>
                  <a:noFill/>
                </a:ln>
                <a:solidFill>
                  <a:srgbClr val="333333"/>
                </a:solidFill>
                <a:effectLst/>
                <a:latin typeface="Consolas" panose="020B0609020204030204" pitchFamily="49" charset="0"/>
              </a:rPr>
              <a:t> y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CC66CC"/>
                </a:solidFill>
                <a:effectLst/>
                <a:latin typeface="Consolas" panose="020B0609020204030204" pitchFamily="49" charset="0"/>
              </a:rPr>
              <a:t>10</a:t>
            </a:r>
            <a:r>
              <a:rPr kumimoji="0" lang="es-ES" altLang="es-ES" b="0" i="0" u="none" strike="noStrike" cap="none" normalizeH="0" baseline="0" dirty="0">
                <a:ln>
                  <a:noFill/>
                </a:ln>
                <a:solidFill>
                  <a:srgbClr val="66CC66"/>
                </a:solidFill>
                <a:effectLst/>
                <a:latin typeface="Consolas" panose="020B0609020204030204" pitchFamily="49" charset="0"/>
              </a:rPr>
              <a:t>;</a:t>
            </a:r>
            <a:endParaRPr kumimoji="0" lang="es-ES" altLang="es-ES" u="none" strike="noStrike" cap="none" normalizeH="0" baseline="0" dirty="0">
              <a:ln>
                <a:noFill/>
              </a:ln>
              <a:solidFill>
                <a:srgbClr val="333333"/>
              </a:solidFill>
              <a:latin typeface="Consolas" panose="020B0609020204030204" pitchFamily="49" charset="0"/>
            </a:endParaRPr>
          </a:p>
          <a:p>
            <a:pPr eaLnBrk="0" fontAlgn="base" hangingPunct="0">
              <a:spcBef>
                <a:spcPct val="0"/>
              </a:spcBef>
              <a:spcAft>
                <a:spcPct val="0"/>
              </a:spcAft>
            </a:pPr>
            <a:endParaRPr lang="es-ES" sz="1700" b="0" i="0" dirty="0">
              <a:solidFill>
                <a:srgbClr val="333333"/>
              </a:solidFill>
              <a:effectLst/>
              <a:latin typeface="Arial" panose="020B0604020202020204" pitchFamily="34" charset="0"/>
            </a:endParaRPr>
          </a:p>
          <a:p>
            <a:pPr algn="l"/>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712176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69965" y="2020922"/>
            <a:ext cx="8101781" cy="2816156"/>
          </a:xfrm>
          <a:prstGeom prst="rect">
            <a:avLst/>
          </a:prstGeom>
          <a:noFill/>
        </p:spPr>
        <p:txBody>
          <a:bodyPr wrap="square">
            <a:spAutoFit/>
          </a:bodyPr>
          <a:lstStyle/>
          <a:p>
            <a:pPr eaLnBrk="0" fontAlgn="base" hangingPunct="0">
              <a:spcBef>
                <a:spcPct val="0"/>
              </a:spcBef>
              <a:spcAft>
                <a:spcPct val="0"/>
              </a:spcAft>
            </a:pPr>
            <a:endParaRPr lang="es-ES" sz="1700" b="0" i="0" dirty="0">
              <a:solidFill>
                <a:srgbClr val="333333"/>
              </a:solidFill>
              <a:effectLst/>
              <a:latin typeface="Arial" panose="020B0604020202020204" pitchFamily="34" charset="0"/>
            </a:endParaRPr>
          </a:p>
          <a:p>
            <a:pPr marL="285750" indent="-285750">
              <a:buFont typeface="Arial" panose="020B0604020202020204" pitchFamily="34" charset="0"/>
              <a:buChar char="•"/>
            </a:pPr>
            <a:r>
              <a:rPr lang="es-ES" sz="1700" b="0" i="0" dirty="0">
                <a:solidFill>
                  <a:srgbClr val="333333"/>
                </a:solidFill>
                <a:effectLst/>
                <a:latin typeface="Arial" panose="020B0604020202020204" pitchFamily="34" charset="0"/>
              </a:rPr>
              <a:t>Evitar la </a:t>
            </a:r>
            <a:r>
              <a:rPr lang="es-ES" sz="1700" b="1" i="0" dirty="0">
                <a:effectLst/>
                <a:latin typeface="Arial" panose="020B0604020202020204" pitchFamily="34" charset="0"/>
              </a:rPr>
              <a:t>creación innecesaria de objetos</a:t>
            </a:r>
            <a:r>
              <a:rPr lang="es-ES" sz="1700" b="0" i="0" dirty="0">
                <a:solidFill>
                  <a:srgbClr val="333333"/>
                </a:solidFill>
                <a:effectLst/>
                <a:latin typeface="Arial" panose="020B0604020202020204" pitchFamily="34" charset="0"/>
              </a:rPr>
              <a:t>. Como se ha dicho, generan mucha carga.</a:t>
            </a:r>
          </a:p>
          <a:p>
            <a:pPr algn="l"/>
            <a:endParaRPr lang="es-ES" b="0" i="0" dirty="0">
              <a:solidFill>
                <a:srgbClr val="333333"/>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chemeClr val="bg1"/>
                </a:solidFill>
                <a:effectLst/>
                <a:latin typeface="Consolas" panose="020B0609020204030204" pitchFamily="49" charset="0"/>
                <a:hlinkClick r:id="rId2">
                  <a:extLst>
                    <a:ext uri="{A12FA001-AC4F-418D-AE19-62706E023703}">
                      <ahyp:hlinkClr xmlns:ahyp="http://schemas.microsoft.com/office/drawing/2018/hyperlinkcolor" val="tx"/>
                    </a:ext>
                  </a:extLst>
                </a:hlinkClick>
              </a:rPr>
              <a:t>      </a:t>
            </a:r>
            <a:r>
              <a:rPr kumimoji="0" lang="es-ES" altLang="es-ES" b="0" i="0" u="none" strike="noStrike" cap="none" normalizeH="0" baseline="0" dirty="0" err="1">
                <a:ln>
                  <a:noFill/>
                </a:ln>
                <a:solidFill>
                  <a:srgbClr val="0563C1"/>
                </a:solidFill>
                <a:effectLst/>
                <a:latin typeface="Consolas" panose="020B0609020204030204" pitchFamily="49" charset="0"/>
                <a:hlinkClick r:id="rId2">
                  <a:extLst>
                    <a:ext uri="{A12FA001-AC4F-418D-AE19-62706E023703}">
                      <ahyp:hlinkClr xmlns:ahyp="http://schemas.microsoft.com/office/drawing/2018/hyperlinkcolor" val="tx"/>
                    </a:ext>
                  </a:extLst>
                </a:hlinkClick>
              </a:rPr>
              <a:t>Integer</a:t>
            </a:r>
            <a:r>
              <a:rPr kumimoji="0" lang="es-ES" altLang="es-ES" b="0" i="0" u="none" strike="noStrike" cap="none" normalizeH="0" baseline="0" dirty="0">
                <a:ln>
                  <a:noFill/>
                </a:ln>
                <a:solidFill>
                  <a:srgbClr val="333333"/>
                </a:solidFill>
                <a:effectLst/>
                <a:latin typeface="Consolas" panose="020B0609020204030204" pitchFamily="49" charset="0"/>
              </a:rPr>
              <a:t> x1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B1B100"/>
                </a:solidFill>
                <a:effectLst/>
                <a:latin typeface="Consolas" panose="020B0609020204030204" pitchFamily="49" charset="0"/>
              </a:rPr>
              <a:t>new</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000066"/>
                </a:solidFill>
                <a:effectLst/>
                <a:latin typeface="Consolas" panose="020B0609020204030204" pitchFamily="49" charset="0"/>
                <a:hlinkClick r:id="rId2"/>
              </a:rPr>
              <a:t>Integer</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CC66CC"/>
                </a:solidFill>
                <a:effectLst/>
                <a:latin typeface="Consolas" panose="020B0609020204030204" pitchFamily="49" charset="0"/>
              </a:rPr>
              <a:t>10</a:t>
            </a:r>
            <a:r>
              <a:rPr kumimoji="0" lang="es-ES" altLang="es-ES" b="0" i="0" u="none" strike="noStrike" cap="none" normalizeH="0" baseline="0" dirty="0">
                <a:ln>
                  <a:noFill/>
                </a:ln>
                <a:solidFill>
                  <a:srgbClr val="66CC66"/>
                </a:solidFill>
                <a:effectLst/>
                <a:latin typeface="Consolas" panose="020B0609020204030204" pitchFamily="49" charset="0"/>
              </a:rPr>
              <a:t>);</a:t>
            </a:r>
            <a:endParaRPr lang="es-ES" altLang="es-E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strike="noStrike" cap="none" normalizeH="0" baseline="0" dirty="0">
                <a:ln>
                  <a:noFill/>
                </a:ln>
                <a:solidFill>
                  <a:schemeClr val="bg1"/>
                </a:solidFill>
                <a:effectLst/>
                <a:latin typeface="Consolas" panose="020B0609020204030204" pitchFamily="49" charset="0"/>
                <a:hlinkClick r:id="rId2">
                  <a:extLst>
                    <a:ext uri="{A12FA001-AC4F-418D-AE19-62706E023703}">
                      <ahyp:hlinkClr xmlns:ahyp="http://schemas.microsoft.com/office/drawing/2018/hyperlinkcolor" val="tx"/>
                    </a:ext>
                  </a:extLst>
                </a:hlinkClick>
              </a:rPr>
              <a:t>      </a:t>
            </a:r>
            <a:r>
              <a:rPr kumimoji="0" lang="es-ES" altLang="es-ES" b="0" i="0" u="none" strike="noStrike" cap="none" normalizeH="0" baseline="0" dirty="0" err="1">
                <a:ln>
                  <a:noFill/>
                </a:ln>
                <a:solidFill>
                  <a:srgbClr val="0563C1"/>
                </a:solidFill>
                <a:effectLst/>
                <a:latin typeface="Consolas" panose="020B0609020204030204" pitchFamily="49" charset="0"/>
                <a:hlinkClick r:id="rId2">
                  <a:extLst>
                    <a:ext uri="{A12FA001-AC4F-418D-AE19-62706E023703}">
                      <ahyp:hlinkClr xmlns:ahyp="http://schemas.microsoft.com/office/drawing/2018/hyperlinkcolor" val="tx"/>
                    </a:ext>
                  </a:extLst>
                </a:hlinkClick>
              </a:rPr>
              <a:t>Integer</a:t>
            </a:r>
            <a:r>
              <a:rPr kumimoji="0" lang="es-ES" altLang="es-ES" b="0" i="0" u="none" strike="noStrike" cap="none" normalizeH="0" baseline="0" dirty="0">
                <a:ln>
                  <a:noFill/>
                </a:ln>
                <a:solidFill>
                  <a:srgbClr val="333333"/>
                </a:solidFill>
                <a:effectLst/>
                <a:latin typeface="Consolas" panose="020B0609020204030204" pitchFamily="49" charset="0"/>
              </a:rPr>
              <a:t> y1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B1B100"/>
                </a:solidFill>
                <a:effectLst/>
                <a:latin typeface="Consolas" panose="020B0609020204030204" pitchFamily="49" charset="0"/>
              </a:rPr>
              <a:t>new</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000066"/>
                </a:solidFill>
                <a:effectLst/>
                <a:latin typeface="Consolas" panose="020B0609020204030204" pitchFamily="49" charset="0"/>
                <a:hlinkClick r:id="rId2"/>
              </a:rPr>
              <a:t>Integer</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CC66CC"/>
                </a:solidFill>
                <a:effectLst/>
                <a:latin typeface="Consolas" panose="020B0609020204030204" pitchFamily="49" charset="0"/>
              </a:rPr>
              <a:t>10</a:t>
            </a:r>
            <a:r>
              <a:rPr kumimoji="0" lang="es-ES" altLang="es-ES" b="0" i="0" u="none" strike="noStrike" cap="none" normalizeH="0" baseline="0" dirty="0">
                <a:ln>
                  <a:noFill/>
                </a:ln>
                <a:solidFill>
                  <a:srgbClr val="66CC66"/>
                </a:solidFill>
                <a:effectLst/>
                <a:latin typeface="Consolas" panose="020B0609020204030204" pitchFamily="49" charset="0"/>
              </a:rPr>
              <a:t>);</a:t>
            </a:r>
            <a:endParaRPr lang="es-ES" altLang="es-E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b="0" i="0" u="none" strike="noStrike" cap="none" normalizeH="0" baseline="0" dirty="0">
              <a:ln>
                <a:noFill/>
              </a:ln>
              <a:solidFill>
                <a:srgbClr val="0563C1"/>
              </a:solidFill>
              <a:effectLst/>
              <a:latin typeface="Consolas" panose="020B0609020204030204" pitchFamily="49" charset="0"/>
              <a:hlinkClick r:id="rId3">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chemeClr val="bg1"/>
                </a:solidFill>
                <a:effectLst/>
                <a:latin typeface="Consolas" panose="020B0609020204030204" pitchFamily="49" charset="0"/>
                <a:hlinkClick r:id="rId3">
                  <a:extLst>
                    <a:ext uri="{A12FA001-AC4F-418D-AE19-62706E023703}">
                      <ahyp:hlinkClr xmlns:ahyp="http://schemas.microsoft.com/office/drawing/2018/hyperlinkcolor" val="tx"/>
                    </a:ext>
                  </a:extLst>
                </a:hlinkClick>
              </a:rPr>
              <a:t>      </a:t>
            </a:r>
            <a:r>
              <a:rPr kumimoji="0" lang="es-ES" altLang="es-ES" b="0" i="0" u="none" strike="noStrike" cap="none" normalizeH="0" baseline="0" dirty="0" err="1">
                <a:ln>
                  <a:noFill/>
                </a:ln>
                <a:solidFill>
                  <a:srgbClr val="0563C1"/>
                </a:solidFill>
                <a:effectLst/>
                <a:latin typeface="Consolas" panose="020B0609020204030204" pitchFamily="49" charset="0"/>
                <a:hlinkClick r:id="rId3">
                  <a:extLst>
                    <a:ext uri="{A12FA001-AC4F-418D-AE19-62706E023703}">
                      <ahyp:hlinkClr xmlns:ahyp="http://schemas.microsoft.com/office/drawing/2018/hyperlinkcolor" val="tx"/>
                    </a:ext>
                  </a:extLst>
                </a:hlinkClick>
              </a:rPr>
              <a:t>String</a:t>
            </a:r>
            <a:r>
              <a:rPr kumimoji="0" lang="es-ES" altLang="es-ES" b="0" i="0" u="none" strike="noStrike" cap="none" normalizeH="0" baseline="0" dirty="0">
                <a:ln>
                  <a:noFill/>
                </a:ln>
                <a:solidFill>
                  <a:srgbClr val="333333"/>
                </a:solidFill>
                <a:effectLst/>
                <a:latin typeface="Consolas" panose="020B0609020204030204" pitchFamily="49" charset="0"/>
              </a:rPr>
              <a:t> x2</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FF0000"/>
                </a:solidFill>
                <a:effectLst/>
                <a:latin typeface="Consolas" panose="020B0609020204030204" pitchFamily="49" charset="0"/>
              </a:rPr>
              <a:t>"hola“</a:t>
            </a:r>
            <a:r>
              <a:rPr lang="es-ES" altLang="es-ES" dirty="0">
                <a:solidFill>
                  <a:srgbClr val="66CC66"/>
                </a:solidFill>
                <a:latin typeface="Consolas" panose="020B0609020204030204" pitchFamily="49" charset="0"/>
              </a:rPr>
              <a:t>;</a:t>
            </a:r>
            <a:endParaRPr lang="es-ES" altLang="es-E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chemeClr val="bg1"/>
                </a:solidFill>
                <a:effectLst/>
                <a:latin typeface="Consolas" panose="020B0609020204030204" pitchFamily="49" charset="0"/>
                <a:hlinkClick r:id="rId3">
                  <a:extLst>
                    <a:ext uri="{A12FA001-AC4F-418D-AE19-62706E023703}">
                      <ahyp:hlinkClr xmlns:ahyp="http://schemas.microsoft.com/office/drawing/2018/hyperlinkcolor" val="tx"/>
                    </a:ext>
                  </a:extLst>
                </a:hlinkClick>
              </a:rPr>
              <a:t>      </a:t>
            </a:r>
            <a:r>
              <a:rPr kumimoji="0" lang="es-ES" altLang="es-ES" b="0" i="0" u="none" strike="noStrike" cap="none" normalizeH="0" baseline="0" dirty="0" err="1">
                <a:ln>
                  <a:noFill/>
                </a:ln>
                <a:solidFill>
                  <a:srgbClr val="0563C1"/>
                </a:solidFill>
                <a:effectLst/>
                <a:latin typeface="Consolas" panose="020B0609020204030204" pitchFamily="49" charset="0"/>
                <a:hlinkClick r:id="rId3">
                  <a:extLst>
                    <a:ext uri="{A12FA001-AC4F-418D-AE19-62706E023703}">
                      <ahyp:hlinkClr xmlns:ahyp="http://schemas.microsoft.com/office/drawing/2018/hyperlinkcolor" val="tx"/>
                    </a:ext>
                  </a:extLst>
                </a:hlinkClick>
              </a:rPr>
              <a:t>String</a:t>
            </a:r>
            <a:r>
              <a:rPr kumimoji="0" lang="es-ES" altLang="es-ES" b="0" i="0" u="none" strike="noStrike" cap="none" normalizeH="0" baseline="0" dirty="0">
                <a:ln>
                  <a:noFill/>
                </a:ln>
                <a:solidFill>
                  <a:srgbClr val="333333"/>
                </a:solidFill>
                <a:effectLst/>
                <a:latin typeface="Consolas" panose="020B0609020204030204" pitchFamily="49" charset="0"/>
              </a:rPr>
              <a:t> y2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B1B100"/>
                </a:solidFill>
                <a:effectLst/>
                <a:latin typeface="Consolas" panose="020B0609020204030204" pitchFamily="49" charset="0"/>
              </a:rPr>
              <a:t>new</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000066"/>
                </a:solidFill>
                <a:effectLst/>
                <a:latin typeface="Consolas" panose="020B0609020204030204" pitchFamily="49" charset="0"/>
                <a:hlinkClick r:id="rId3"/>
              </a:rPr>
              <a:t>String</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FF0000"/>
                </a:solidFill>
                <a:effectLst/>
                <a:latin typeface="Consolas" panose="020B0609020204030204" pitchFamily="49" charset="0"/>
              </a:rPr>
              <a:t>"hola"</a:t>
            </a:r>
            <a:r>
              <a:rPr kumimoji="0" lang="es-ES" altLang="es-ES" b="0" i="0" u="none" strike="noStrike" cap="none" normalizeH="0" baseline="0" dirty="0">
                <a:ln>
                  <a:noFill/>
                </a:ln>
                <a:solidFill>
                  <a:srgbClr val="66CC66"/>
                </a:solidFill>
                <a:effectLst/>
                <a:latin typeface="Consolas" panose="020B0609020204030204" pitchFamily="49" charset="0"/>
              </a:rPr>
              <a:t>);</a:t>
            </a:r>
            <a:endParaRPr lang="es-ES" sz="1700" b="0" i="0" dirty="0">
              <a:solidFill>
                <a:srgbClr val="333333"/>
              </a:solidFill>
              <a:effectLst/>
              <a:latin typeface="Arial" panose="020B0604020202020204" pitchFamily="34" charset="0"/>
            </a:endParaRPr>
          </a:p>
          <a:p>
            <a:pPr algn="l"/>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498167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41326" y="2228671"/>
            <a:ext cx="8101781" cy="2400657"/>
          </a:xfrm>
          <a:prstGeom prst="rect">
            <a:avLst/>
          </a:prstGeom>
          <a:noFill/>
        </p:spPr>
        <p:txBody>
          <a:bodyPr wrap="square">
            <a:spAutoFit/>
          </a:bodyPr>
          <a:lstStyle/>
          <a:p>
            <a:pPr marL="285750" indent="-285750" algn="l">
              <a:buFont typeface="Arial" panose="020B0604020202020204" pitchFamily="34" charset="0"/>
              <a:buChar char="•"/>
            </a:pPr>
            <a:r>
              <a:rPr lang="es-ES" sz="1700" b="1" i="0" dirty="0">
                <a:solidFill>
                  <a:srgbClr val="333333"/>
                </a:solidFill>
                <a:effectLst/>
                <a:latin typeface="Arial" panose="020B0604020202020204" pitchFamily="34" charset="0"/>
              </a:rPr>
              <a:t>Comparación de objetos</a:t>
            </a:r>
            <a:r>
              <a:rPr lang="es-ES" sz="1700" b="0" i="0" dirty="0">
                <a:solidFill>
                  <a:srgbClr val="333333"/>
                </a:solidFill>
                <a:effectLst/>
                <a:latin typeface="Arial" panose="020B0604020202020204" pitchFamily="34" charset="0"/>
              </a:rPr>
              <a:t>: Recordar que tanto los </a:t>
            </a:r>
            <a:r>
              <a:rPr lang="es-ES" sz="1700" b="0" i="1" dirty="0" err="1">
                <a:solidFill>
                  <a:srgbClr val="333333"/>
                </a:solidFill>
                <a:effectLst/>
                <a:latin typeface="Arial" panose="020B0604020202020204" pitchFamily="34" charset="0"/>
              </a:rPr>
              <a:t>Strings</a:t>
            </a:r>
            <a:r>
              <a:rPr lang="es-ES" sz="1700" b="0" i="0" dirty="0">
                <a:solidFill>
                  <a:srgbClr val="333333"/>
                </a:solidFill>
                <a:effectLst/>
                <a:latin typeface="Arial" panose="020B0604020202020204" pitchFamily="34" charset="0"/>
              </a:rPr>
              <a:t> como las tipos </a:t>
            </a:r>
            <a:r>
              <a:rPr lang="es-ES" sz="1700" b="0" i="1" dirty="0" err="1">
                <a:solidFill>
                  <a:srgbClr val="333333"/>
                </a:solidFill>
                <a:effectLst/>
                <a:latin typeface="Arial" panose="020B0604020202020204" pitchFamily="34" charset="0"/>
              </a:rPr>
              <a:t>Wrapper</a:t>
            </a:r>
            <a:r>
              <a:rPr lang="es-ES" sz="1700" b="0" i="0" dirty="0">
                <a:solidFill>
                  <a:srgbClr val="333333"/>
                </a:solidFill>
                <a:effectLst/>
                <a:latin typeface="Arial" panose="020B0604020202020204" pitchFamily="34" charset="0"/>
              </a:rPr>
              <a:t> son objetos y sus variables solo contienen sus referencias (direcciones). </a:t>
            </a:r>
            <a:r>
              <a:rPr lang="es-ES" sz="1700" b="1" i="0" dirty="0">
                <a:solidFill>
                  <a:srgbClr val="333333"/>
                </a:solidFill>
                <a:effectLst/>
                <a:latin typeface="Arial" panose="020B0604020202020204" pitchFamily="34" charset="0"/>
              </a:rPr>
              <a:t>Los objetos no se comparan con ==</a:t>
            </a:r>
            <a:r>
              <a:rPr lang="es-ES" sz="1700" b="0" i="0" dirty="0">
                <a:solidFill>
                  <a:srgbClr val="333333"/>
                </a:solidFill>
                <a:effectLst/>
                <a:latin typeface="Arial" panose="020B0604020202020204" pitchFamily="34" charset="0"/>
              </a:rPr>
              <a:t>.</a:t>
            </a:r>
            <a:endParaRPr lang="es-ES" sz="1700" dirty="0">
              <a:solidFill>
                <a:srgbClr val="333333"/>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rgbClr val="66CC6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000066"/>
                </a:solidFill>
                <a:effectLst/>
                <a:latin typeface="Consolas" panose="020B0609020204030204" pitchFamily="49" charset="0"/>
                <a:hlinkClick r:id="rId2"/>
              </a:rPr>
              <a:t>System</a:t>
            </a:r>
            <a:r>
              <a:rPr kumimoji="0" lang="es-ES" altLang="es-ES" sz="1600" b="0" i="0" u="none" strike="noStrike" cap="none" normalizeH="0" baseline="0" dirty="0" err="1">
                <a:ln>
                  <a:noFill/>
                </a:ln>
                <a:solidFill>
                  <a:srgbClr val="333333"/>
                </a:solidFill>
                <a:effectLst/>
                <a:latin typeface="Consolas" panose="020B0609020204030204" pitchFamily="49" charset="0"/>
              </a:rPr>
              <a:t>.</a:t>
            </a:r>
            <a:r>
              <a:rPr kumimoji="0" lang="es-ES" altLang="es-ES" sz="1600" b="0" i="0" u="none" strike="noStrike" cap="none" normalizeH="0" baseline="0" dirty="0" err="1">
                <a:ln>
                  <a:noFill/>
                </a:ln>
                <a:solidFill>
                  <a:srgbClr val="006600"/>
                </a:solidFill>
                <a:effectLst/>
                <a:latin typeface="Consolas" panose="020B0609020204030204" pitchFamily="49" charset="0"/>
              </a:rPr>
              <a:t>out</a:t>
            </a:r>
            <a:r>
              <a:rPr kumimoji="0" lang="es-ES" altLang="es-ES" sz="1600" b="0" i="0" u="none" strike="noStrike" cap="none" normalizeH="0" baseline="0" dirty="0" err="1">
                <a:ln>
                  <a:noFill/>
                </a:ln>
                <a:solidFill>
                  <a:srgbClr val="333333"/>
                </a:solidFill>
                <a:effectLst/>
                <a:latin typeface="Consolas" panose="020B0609020204030204" pitchFamily="49" charset="0"/>
              </a:rPr>
              <a:t>.</a:t>
            </a:r>
            <a:r>
              <a:rPr kumimoji="0" lang="es-ES" altLang="es-ES" sz="1600" b="0" i="0" u="none" strike="noStrike" cap="none" normalizeH="0" baseline="0" dirty="0" err="1">
                <a:ln>
                  <a:noFill/>
                </a:ln>
                <a:solidFill>
                  <a:srgbClr val="006600"/>
                </a:solidFill>
                <a:effectLst/>
                <a:latin typeface="Consolas" panose="020B0609020204030204" pitchFamily="49" charset="0"/>
              </a:rPr>
              <a:t>println</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x </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 y</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1" u="none" strike="noStrike" cap="none" normalizeH="0" baseline="0" dirty="0">
                <a:ln>
                  <a:noFill/>
                </a:ln>
                <a:solidFill>
                  <a:srgbClr val="808080"/>
                </a:solidFill>
                <a:effectLst/>
                <a:latin typeface="Consolas" panose="020B0609020204030204" pitchFamily="49" charset="0"/>
              </a:rPr>
              <a:t>//TRUE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000066"/>
                </a:solidFill>
                <a:effectLst/>
                <a:latin typeface="Consolas" panose="020B0609020204030204" pitchFamily="49" charset="0"/>
                <a:hlinkClick r:id="rId2"/>
              </a:rPr>
              <a:t>System</a:t>
            </a:r>
            <a:r>
              <a:rPr kumimoji="0" lang="es-ES" altLang="es-ES" sz="1600" b="0" i="0" u="none" strike="noStrike" cap="none" normalizeH="0" baseline="0" dirty="0" err="1">
                <a:ln>
                  <a:noFill/>
                </a:ln>
                <a:solidFill>
                  <a:srgbClr val="333333"/>
                </a:solidFill>
                <a:effectLst/>
                <a:latin typeface="Consolas" panose="020B0609020204030204" pitchFamily="49" charset="0"/>
              </a:rPr>
              <a:t>.</a:t>
            </a:r>
            <a:r>
              <a:rPr kumimoji="0" lang="es-ES" altLang="es-ES" sz="1600" b="0" i="0" u="none" strike="noStrike" cap="none" normalizeH="0" baseline="0" dirty="0" err="1">
                <a:ln>
                  <a:noFill/>
                </a:ln>
                <a:solidFill>
                  <a:srgbClr val="006600"/>
                </a:solidFill>
                <a:effectLst/>
                <a:latin typeface="Consolas" panose="020B0609020204030204" pitchFamily="49" charset="0"/>
              </a:rPr>
              <a:t>out</a:t>
            </a:r>
            <a:r>
              <a:rPr kumimoji="0" lang="es-ES" altLang="es-ES" sz="1600" b="0" i="0" u="none" strike="noStrike" cap="none" normalizeH="0" baseline="0" dirty="0" err="1">
                <a:ln>
                  <a:noFill/>
                </a:ln>
                <a:solidFill>
                  <a:srgbClr val="333333"/>
                </a:solidFill>
                <a:effectLst/>
                <a:latin typeface="Consolas" panose="020B0609020204030204" pitchFamily="49" charset="0"/>
              </a:rPr>
              <a:t>.</a:t>
            </a:r>
            <a:r>
              <a:rPr kumimoji="0" lang="es-ES" altLang="es-ES" sz="1600" b="0" i="0" u="none" strike="noStrike" cap="none" normalizeH="0" baseline="0" dirty="0" err="1">
                <a:ln>
                  <a:noFill/>
                </a:ln>
                <a:solidFill>
                  <a:srgbClr val="006600"/>
                </a:solidFill>
                <a:effectLst/>
                <a:latin typeface="Consolas" panose="020B0609020204030204" pitchFamily="49" charset="0"/>
              </a:rPr>
              <a:t>println</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x1 </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 y1</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 </a:t>
            </a:r>
            <a:r>
              <a:rPr kumimoji="0" lang="es-ES" altLang="es-ES" sz="1600" b="0" i="1" u="none" strike="noStrike" cap="none" normalizeH="0" baseline="0" dirty="0">
                <a:ln>
                  <a:noFill/>
                </a:ln>
                <a:solidFill>
                  <a:srgbClr val="808080"/>
                </a:solidFill>
                <a:effectLst/>
                <a:latin typeface="Consolas" panose="020B0609020204030204" pitchFamily="49" charset="0"/>
              </a:rPr>
              <a:t>//FALSE, ya que son 2 objetos distintos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000066"/>
                </a:solidFill>
                <a:effectLst/>
                <a:latin typeface="Consolas" panose="020B0609020204030204" pitchFamily="49" charset="0"/>
                <a:hlinkClick r:id="rId2"/>
              </a:rPr>
              <a:t>System</a:t>
            </a:r>
            <a:r>
              <a:rPr kumimoji="0" lang="es-ES" altLang="es-ES" sz="1600" b="0" i="0" u="none" strike="noStrike" cap="none" normalizeH="0" baseline="0" dirty="0" err="1">
                <a:ln>
                  <a:noFill/>
                </a:ln>
                <a:solidFill>
                  <a:srgbClr val="333333"/>
                </a:solidFill>
                <a:effectLst/>
                <a:latin typeface="Consolas" panose="020B0609020204030204" pitchFamily="49" charset="0"/>
              </a:rPr>
              <a:t>.</a:t>
            </a:r>
            <a:r>
              <a:rPr kumimoji="0" lang="es-ES" altLang="es-ES" sz="1600" b="0" i="0" u="none" strike="noStrike" cap="none" normalizeH="0" baseline="0" dirty="0" err="1">
                <a:ln>
                  <a:noFill/>
                </a:ln>
                <a:solidFill>
                  <a:srgbClr val="006600"/>
                </a:solidFill>
                <a:effectLst/>
                <a:latin typeface="Consolas" panose="020B0609020204030204" pitchFamily="49" charset="0"/>
              </a:rPr>
              <a:t>out</a:t>
            </a:r>
            <a:r>
              <a:rPr kumimoji="0" lang="es-ES" altLang="es-ES" sz="1600" b="0" i="0" u="none" strike="noStrike" cap="none" normalizeH="0" baseline="0" dirty="0" err="1">
                <a:ln>
                  <a:noFill/>
                </a:ln>
                <a:solidFill>
                  <a:srgbClr val="333333"/>
                </a:solidFill>
                <a:effectLst/>
                <a:latin typeface="Consolas" panose="020B0609020204030204" pitchFamily="49" charset="0"/>
              </a:rPr>
              <a:t>.</a:t>
            </a:r>
            <a:r>
              <a:rPr kumimoji="0" lang="es-ES" altLang="es-ES" sz="1600" b="0" i="0" u="none" strike="noStrike" cap="none" normalizeH="0" baseline="0" dirty="0" err="1">
                <a:ln>
                  <a:noFill/>
                </a:ln>
                <a:solidFill>
                  <a:srgbClr val="006600"/>
                </a:solidFill>
                <a:effectLst/>
                <a:latin typeface="Consolas" panose="020B0609020204030204" pitchFamily="49" charset="0"/>
              </a:rPr>
              <a:t>println</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x2 </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 y2</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 </a:t>
            </a:r>
            <a:r>
              <a:rPr kumimoji="0" lang="es-ES" altLang="es-ES" sz="1600" b="0" i="1" u="none" strike="noStrike" cap="none" normalizeH="0" baseline="0" dirty="0">
                <a:ln>
                  <a:noFill/>
                </a:ln>
                <a:solidFill>
                  <a:srgbClr val="808080"/>
                </a:solidFill>
                <a:effectLst/>
                <a:latin typeface="Consolas" panose="020B0609020204030204" pitchFamily="49" charset="0"/>
              </a:rPr>
              <a:t>//FALSE, ya que son 2 objetos distintos</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s-ES" sz="1700" b="0" i="0" dirty="0">
              <a:solidFill>
                <a:srgbClr val="333333"/>
              </a:solidFill>
              <a:effectLst/>
              <a:latin typeface="Arial" panose="020B0604020202020204" pitchFamily="34" charset="0"/>
            </a:endParaRPr>
          </a:p>
          <a:p>
            <a:pPr algn="l"/>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635485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41326" y="1582340"/>
            <a:ext cx="8101781" cy="4524315"/>
          </a:xfrm>
          <a:prstGeom prst="rect">
            <a:avLst/>
          </a:prstGeom>
          <a:noFill/>
        </p:spPr>
        <p:txBody>
          <a:bodyPr wrap="square">
            <a:spAutoFit/>
          </a:bodyPr>
          <a:lstStyle/>
          <a:p>
            <a:pPr algn="l">
              <a:buFont typeface="Arial" panose="020B0604020202020204" pitchFamily="34" charset="0"/>
              <a:buChar char="•"/>
            </a:pPr>
            <a:r>
              <a:rPr lang="es-ES" b="1" i="0" dirty="0">
                <a:solidFill>
                  <a:srgbClr val="333333"/>
                </a:solidFill>
                <a:effectLst/>
                <a:latin typeface="Arial" panose="020B0604020202020204" pitchFamily="34" charset="0"/>
              </a:rPr>
              <a:t>Visibilidad de atributos</a:t>
            </a:r>
            <a:r>
              <a:rPr lang="es-ES" b="0" i="0" dirty="0">
                <a:solidFill>
                  <a:srgbClr val="333333"/>
                </a:solidFill>
                <a:effectLst/>
                <a:latin typeface="Arial" panose="020B0604020202020204" pitchFamily="34" charset="0"/>
              </a:rPr>
              <a:t>: Los campos de una clase 'estándar' no deben declararse nunca como </a:t>
            </a:r>
            <a:r>
              <a:rPr lang="es-ES" b="0" i="0" dirty="0" err="1">
                <a:solidFill>
                  <a:srgbClr val="333333"/>
                </a:solidFill>
                <a:effectLst/>
                <a:latin typeface="Arial" panose="020B0604020202020204" pitchFamily="34" charset="0"/>
              </a:rPr>
              <a:t>public</a:t>
            </a:r>
            <a:r>
              <a:rPr lang="es-ES" b="0" i="0" dirty="0">
                <a:solidFill>
                  <a:srgbClr val="333333"/>
                </a:solidFill>
                <a:effectLst/>
                <a:latin typeface="Arial" panose="020B0604020202020204" pitchFamily="34" charset="0"/>
              </a:rPr>
              <a:t>, ni mucho menos no indicarle un modificador de visibilidad. Se usan sus </a:t>
            </a:r>
            <a:r>
              <a:rPr lang="es-ES" b="0" i="1" dirty="0" err="1">
                <a:solidFill>
                  <a:srgbClr val="333333"/>
                </a:solidFill>
                <a:effectLst/>
                <a:latin typeface="Arial" panose="020B0604020202020204" pitchFamily="34" charset="0"/>
              </a:rPr>
              <a:t>setters</a:t>
            </a:r>
            <a:r>
              <a:rPr lang="es-ES" b="0" i="1" dirty="0">
                <a:solidFill>
                  <a:srgbClr val="333333"/>
                </a:solidFill>
                <a:effectLst/>
                <a:latin typeface="Arial" panose="020B0604020202020204" pitchFamily="34" charset="0"/>
              </a:rPr>
              <a:t> y </a:t>
            </a:r>
            <a:r>
              <a:rPr lang="es-ES" b="0" i="1" dirty="0" err="1">
                <a:solidFill>
                  <a:srgbClr val="333333"/>
                </a:solidFill>
                <a:effectLst/>
                <a:latin typeface="Arial" panose="020B0604020202020204" pitchFamily="34" charset="0"/>
              </a:rPr>
              <a:t>getters</a:t>
            </a:r>
            <a:r>
              <a:rPr lang="es-ES" b="0" i="0" dirty="0">
                <a:solidFill>
                  <a:srgbClr val="333333"/>
                </a:solidFill>
                <a:effectLst/>
                <a:latin typeface="Arial" panose="020B0604020202020204" pitchFamily="34" charset="0"/>
              </a:rPr>
              <a:t> para su acceso.</a:t>
            </a:r>
          </a:p>
          <a:p>
            <a:pPr algn="l"/>
            <a:endParaRPr lang="es-ES" b="0" i="0" dirty="0">
              <a:solidFill>
                <a:srgbClr val="333333"/>
              </a:solidFill>
              <a:effectLst/>
              <a:latin typeface="Arial" panose="020B0604020202020204" pitchFamily="34" charset="0"/>
            </a:endParaRPr>
          </a:p>
          <a:p>
            <a:pPr algn="l"/>
            <a:r>
              <a:rPr lang="es-ES" sz="1800" dirty="0" err="1">
                <a:solidFill>
                  <a:srgbClr val="CC6C1D"/>
                </a:solidFill>
                <a:latin typeface="Consolas" panose="020B0609020204030204" pitchFamily="49" charset="0"/>
              </a:rPr>
              <a:t>public</a:t>
            </a:r>
            <a:r>
              <a:rPr lang="es-ES" sz="1800" dirty="0">
                <a:solidFill>
                  <a:srgbClr val="D9E8F7"/>
                </a:solidFill>
                <a:latin typeface="Consolas" panose="020B0609020204030204" pitchFamily="49" charset="0"/>
              </a:rPr>
              <a:t> </a:t>
            </a:r>
            <a:r>
              <a:rPr lang="es-ES" sz="1800" dirty="0" err="1">
                <a:solidFill>
                  <a:srgbClr val="CC6C1D"/>
                </a:solidFill>
                <a:latin typeface="Consolas" panose="020B0609020204030204" pitchFamily="49" charset="0"/>
              </a:rPr>
              <a:t>class</a:t>
            </a:r>
            <a:r>
              <a:rPr lang="es-ES" sz="1800" dirty="0">
                <a:solidFill>
                  <a:srgbClr val="D9E8F7"/>
                </a:solidFill>
                <a:latin typeface="Consolas" panose="020B0609020204030204" pitchFamily="49" charset="0"/>
              </a:rPr>
              <a:t> </a:t>
            </a:r>
            <a:r>
              <a:rPr lang="es-ES" sz="1800" dirty="0">
                <a:solidFill>
                  <a:srgbClr val="1290C3"/>
                </a:solidFill>
                <a:latin typeface="Consolas" panose="020B0609020204030204" pitchFamily="49" charset="0"/>
              </a:rPr>
              <a:t>prueba</a:t>
            </a:r>
            <a:r>
              <a:rPr lang="es-ES" sz="1800" dirty="0">
                <a:solidFill>
                  <a:srgbClr val="D9E8F7"/>
                </a:solidFill>
                <a:latin typeface="Consolas" panose="020B0609020204030204" pitchFamily="49" charset="0"/>
              </a:rPr>
              <a:t> </a:t>
            </a:r>
            <a:r>
              <a:rPr lang="es-ES" sz="1800" dirty="0">
                <a:latin typeface="Consolas" panose="020B0609020204030204" pitchFamily="49" charset="0"/>
              </a:rPr>
              <a:t>{</a:t>
            </a:r>
          </a:p>
          <a:p>
            <a:pPr algn="l"/>
            <a:endParaRPr lang="es-ES" dirty="0">
              <a:latin typeface="Consolas" panose="020B0609020204030204" pitchFamily="49" charset="0"/>
            </a:endParaRPr>
          </a:p>
          <a:p>
            <a:pPr algn="l"/>
            <a:r>
              <a:rPr lang="es-ES" dirty="0">
                <a:solidFill>
                  <a:srgbClr val="CC6C1D"/>
                </a:solidFill>
                <a:latin typeface="Consolas" panose="020B0609020204030204" pitchFamily="49" charset="0"/>
              </a:rPr>
              <a:t>	</a:t>
            </a:r>
            <a:r>
              <a:rPr lang="es-ES" sz="1800" dirty="0" err="1">
                <a:solidFill>
                  <a:srgbClr val="CC6C1D"/>
                </a:solidFill>
                <a:latin typeface="Consolas" panose="020B0609020204030204" pitchFamily="49" charset="0"/>
              </a:rPr>
              <a:t>private</a:t>
            </a:r>
            <a:r>
              <a:rPr lang="es-ES" sz="1800" dirty="0">
                <a:solidFill>
                  <a:srgbClr val="D9E8F7"/>
                </a:solidFill>
                <a:latin typeface="Consolas" panose="020B0609020204030204" pitchFamily="49" charset="0"/>
              </a:rPr>
              <a:t> </a:t>
            </a:r>
            <a:r>
              <a:rPr lang="es-ES" sz="1800" dirty="0">
                <a:solidFill>
                  <a:srgbClr val="1290C3"/>
                </a:solidFill>
                <a:latin typeface="Consolas" panose="020B0609020204030204" pitchFamily="49" charset="0"/>
              </a:rPr>
              <a:t>prueba</a:t>
            </a:r>
            <a:r>
              <a:rPr lang="es-ES" sz="1800" dirty="0">
                <a:solidFill>
                  <a:srgbClr val="D9E8F7"/>
                </a:solidFill>
                <a:latin typeface="Consolas" panose="020B0609020204030204" pitchFamily="49" charset="0"/>
              </a:rPr>
              <a:t> </a:t>
            </a:r>
            <a:r>
              <a:rPr lang="es-ES" sz="1800" dirty="0">
                <a:solidFill>
                  <a:srgbClr val="66E1F8"/>
                </a:solidFill>
                <a:latin typeface="Consolas" panose="020B0609020204030204" pitchFamily="49" charset="0"/>
              </a:rPr>
              <a:t>x2</a:t>
            </a:r>
            <a:r>
              <a:rPr lang="es-ES" sz="1800" dirty="0">
                <a:latin typeface="Consolas" panose="020B0609020204030204" pitchFamily="49" charset="0"/>
              </a:rPr>
              <a:t>;</a:t>
            </a:r>
          </a:p>
          <a:p>
            <a:pPr algn="l"/>
            <a:endParaRPr lang="es-ES" sz="1800" dirty="0">
              <a:latin typeface="Consolas" panose="020B0609020204030204" pitchFamily="49" charset="0"/>
            </a:endParaRPr>
          </a:p>
          <a:p>
            <a:pPr algn="l"/>
            <a:r>
              <a:rPr lang="es-ES" sz="1800" dirty="0">
                <a:solidFill>
                  <a:srgbClr val="CC6C1D"/>
                </a:solidFill>
                <a:latin typeface="Consolas" panose="020B0609020204030204" pitchFamily="49" charset="0"/>
              </a:rPr>
              <a:t>	</a:t>
            </a:r>
            <a:r>
              <a:rPr lang="es-ES" sz="1800" dirty="0" err="1">
                <a:solidFill>
                  <a:srgbClr val="CC6C1D"/>
                </a:solidFill>
                <a:latin typeface="Consolas" panose="020B0609020204030204" pitchFamily="49" charset="0"/>
              </a:rPr>
              <a:t>public</a:t>
            </a:r>
            <a:r>
              <a:rPr lang="es-ES" sz="1800" dirty="0">
                <a:solidFill>
                  <a:srgbClr val="D9E8F7"/>
                </a:solidFill>
                <a:latin typeface="Consolas" panose="020B0609020204030204" pitchFamily="49" charset="0"/>
              </a:rPr>
              <a:t> </a:t>
            </a:r>
            <a:r>
              <a:rPr lang="es-ES" sz="1800" dirty="0">
                <a:solidFill>
                  <a:srgbClr val="1290C3"/>
                </a:solidFill>
                <a:latin typeface="Consolas" panose="020B0609020204030204" pitchFamily="49" charset="0"/>
              </a:rPr>
              <a:t>prueba</a:t>
            </a:r>
            <a:r>
              <a:rPr lang="es-ES" sz="1800" dirty="0">
                <a:solidFill>
                  <a:srgbClr val="D9E8F7"/>
                </a:solidFill>
                <a:latin typeface="Consolas" panose="020B0609020204030204" pitchFamily="49" charset="0"/>
              </a:rPr>
              <a:t> </a:t>
            </a:r>
            <a:r>
              <a:rPr lang="es-ES" sz="1800" dirty="0">
                <a:solidFill>
                  <a:srgbClr val="1EB540"/>
                </a:solidFill>
                <a:latin typeface="Consolas" panose="020B0609020204030204" pitchFamily="49" charset="0"/>
              </a:rPr>
              <a:t>getX2</a:t>
            </a:r>
            <a:r>
              <a:rPr lang="es-ES" sz="1800" dirty="0">
                <a:latin typeface="Consolas" panose="020B0609020204030204" pitchFamily="49" charset="0"/>
              </a:rPr>
              <a:t>() {</a:t>
            </a:r>
          </a:p>
          <a:p>
            <a:pPr algn="l"/>
            <a:r>
              <a:rPr lang="es-ES" sz="1800" dirty="0">
                <a:solidFill>
                  <a:srgbClr val="CC6C1D"/>
                </a:solidFill>
                <a:latin typeface="Consolas" panose="020B0609020204030204" pitchFamily="49" charset="0"/>
              </a:rPr>
              <a:t>	</a:t>
            </a:r>
            <a:r>
              <a:rPr lang="es-ES" sz="1800" dirty="0" err="1">
                <a:solidFill>
                  <a:srgbClr val="CC6C1D"/>
                </a:solidFill>
                <a:latin typeface="Consolas" panose="020B0609020204030204" pitchFamily="49" charset="0"/>
              </a:rPr>
              <a:t>return</a:t>
            </a:r>
            <a:r>
              <a:rPr lang="es-ES" sz="1800" dirty="0">
                <a:solidFill>
                  <a:srgbClr val="D9E8F7"/>
                </a:solidFill>
                <a:latin typeface="Consolas" panose="020B0609020204030204" pitchFamily="49" charset="0"/>
              </a:rPr>
              <a:t> </a:t>
            </a:r>
            <a:r>
              <a:rPr lang="es-ES" sz="1800" dirty="0">
                <a:solidFill>
                  <a:srgbClr val="66E1F8"/>
                </a:solidFill>
                <a:latin typeface="Consolas" panose="020B0609020204030204" pitchFamily="49" charset="0"/>
              </a:rPr>
              <a:t>x2</a:t>
            </a:r>
            <a:r>
              <a:rPr lang="es-ES" sz="1800" dirty="0">
                <a:latin typeface="Consolas" panose="020B0609020204030204" pitchFamily="49" charset="0"/>
              </a:rPr>
              <a:t>;</a:t>
            </a:r>
          </a:p>
          <a:p>
            <a:pPr algn="l"/>
            <a:r>
              <a:rPr lang="es-ES" sz="1800" dirty="0">
                <a:latin typeface="Consolas" panose="020B0609020204030204" pitchFamily="49" charset="0"/>
              </a:rPr>
              <a:t>	}</a:t>
            </a:r>
          </a:p>
          <a:p>
            <a:pPr algn="l"/>
            <a:r>
              <a:rPr lang="es-ES" sz="1800" dirty="0">
                <a:solidFill>
                  <a:srgbClr val="CC6C1D"/>
                </a:solidFill>
                <a:latin typeface="Consolas" panose="020B0609020204030204" pitchFamily="49" charset="0"/>
              </a:rPr>
              <a:t>	</a:t>
            </a:r>
            <a:r>
              <a:rPr lang="es-ES" sz="1800" dirty="0" err="1">
                <a:solidFill>
                  <a:srgbClr val="CC6C1D"/>
                </a:solidFill>
                <a:latin typeface="Consolas" panose="020B0609020204030204" pitchFamily="49" charset="0"/>
              </a:rPr>
              <a:t>public</a:t>
            </a:r>
            <a:r>
              <a:rPr lang="es-ES" sz="1800" dirty="0">
                <a:solidFill>
                  <a:srgbClr val="D9E8F7"/>
                </a:solidFill>
                <a:latin typeface="Consolas" panose="020B0609020204030204" pitchFamily="49" charset="0"/>
              </a:rPr>
              <a:t> </a:t>
            </a:r>
            <a:r>
              <a:rPr lang="es-ES" sz="1800" dirty="0" err="1">
                <a:solidFill>
                  <a:srgbClr val="CC6C1D"/>
                </a:solidFill>
                <a:latin typeface="Consolas" panose="020B0609020204030204" pitchFamily="49" charset="0"/>
              </a:rPr>
              <a:t>void</a:t>
            </a:r>
            <a:r>
              <a:rPr lang="es-ES" sz="1800" dirty="0">
                <a:solidFill>
                  <a:srgbClr val="D9E8F7"/>
                </a:solidFill>
                <a:latin typeface="Consolas" panose="020B0609020204030204" pitchFamily="49" charset="0"/>
              </a:rPr>
              <a:t> </a:t>
            </a:r>
            <a:r>
              <a:rPr lang="es-ES" sz="1800" dirty="0">
                <a:solidFill>
                  <a:srgbClr val="1EB540"/>
                </a:solidFill>
                <a:latin typeface="Consolas" panose="020B0609020204030204" pitchFamily="49" charset="0"/>
              </a:rPr>
              <a:t>setX2</a:t>
            </a:r>
            <a:r>
              <a:rPr lang="es-ES" sz="1800" dirty="0">
                <a:latin typeface="Consolas" panose="020B0609020204030204" pitchFamily="49" charset="0"/>
              </a:rPr>
              <a:t>(</a:t>
            </a:r>
            <a:r>
              <a:rPr lang="es-ES" sz="1800" dirty="0">
                <a:solidFill>
                  <a:srgbClr val="1290C3"/>
                </a:solidFill>
                <a:latin typeface="Consolas" panose="020B0609020204030204" pitchFamily="49" charset="0"/>
              </a:rPr>
              <a:t>prueba</a:t>
            </a:r>
            <a:r>
              <a:rPr lang="es-ES" sz="1800" dirty="0">
                <a:solidFill>
                  <a:srgbClr val="D9E8F7"/>
                </a:solidFill>
                <a:latin typeface="Consolas" panose="020B0609020204030204" pitchFamily="49" charset="0"/>
              </a:rPr>
              <a:t> </a:t>
            </a:r>
            <a:r>
              <a:rPr lang="es-ES" sz="1800" dirty="0">
                <a:solidFill>
                  <a:srgbClr val="79ABFF"/>
                </a:solidFill>
                <a:latin typeface="Consolas" panose="020B0609020204030204" pitchFamily="49" charset="0"/>
              </a:rPr>
              <a:t>x2</a:t>
            </a:r>
            <a:r>
              <a:rPr lang="es-ES" sz="1800" dirty="0">
                <a:latin typeface="Consolas" panose="020B0609020204030204" pitchFamily="49" charset="0"/>
              </a:rPr>
              <a:t>) {</a:t>
            </a:r>
          </a:p>
          <a:p>
            <a:pPr algn="l"/>
            <a:r>
              <a:rPr lang="es-ES" sz="1800" dirty="0">
                <a:solidFill>
                  <a:srgbClr val="CC6C1D"/>
                </a:solidFill>
                <a:latin typeface="Consolas" panose="020B0609020204030204" pitchFamily="49" charset="0"/>
              </a:rPr>
              <a:t>	this</a:t>
            </a:r>
            <a:r>
              <a:rPr lang="es-ES" sz="1800" dirty="0">
                <a:solidFill>
                  <a:srgbClr val="E6E6FA"/>
                </a:solidFill>
                <a:latin typeface="Consolas" panose="020B0609020204030204" pitchFamily="49" charset="0"/>
              </a:rPr>
              <a:t>.</a:t>
            </a:r>
            <a:r>
              <a:rPr lang="es-ES" sz="1800" dirty="0">
                <a:solidFill>
                  <a:srgbClr val="66E1F8"/>
                </a:solidFill>
                <a:latin typeface="Consolas" panose="020B0609020204030204" pitchFamily="49" charset="0"/>
              </a:rPr>
              <a:t>x2</a:t>
            </a:r>
            <a:r>
              <a:rPr lang="es-ES" sz="1800" dirty="0">
                <a:solidFill>
                  <a:srgbClr val="D9E8F7"/>
                </a:solidFill>
                <a:latin typeface="Consolas" panose="020B0609020204030204" pitchFamily="49" charset="0"/>
              </a:rPr>
              <a:t> </a:t>
            </a:r>
            <a:r>
              <a:rPr lang="es-ES" sz="1800" dirty="0">
                <a:latin typeface="Consolas" panose="020B0609020204030204" pitchFamily="49" charset="0"/>
              </a:rPr>
              <a:t>= </a:t>
            </a:r>
            <a:r>
              <a:rPr lang="es-ES" sz="1800" dirty="0">
                <a:solidFill>
                  <a:srgbClr val="79ABFF"/>
                </a:solidFill>
                <a:latin typeface="Consolas" panose="020B0609020204030204" pitchFamily="49" charset="0"/>
              </a:rPr>
              <a:t>x2</a:t>
            </a:r>
            <a:r>
              <a:rPr lang="es-ES" sz="1800" dirty="0">
                <a:latin typeface="Consolas" panose="020B0609020204030204" pitchFamily="49" charset="0"/>
              </a:rPr>
              <a:t>;</a:t>
            </a:r>
          </a:p>
          <a:p>
            <a:pPr algn="l"/>
            <a:r>
              <a:rPr lang="es-ES" sz="1800" dirty="0">
                <a:latin typeface="Consolas" panose="020B0609020204030204" pitchFamily="49" charset="0"/>
              </a:rPr>
              <a:t>	}</a:t>
            </a:r>
          </a:p>
          <a:p>
            <a:pPr algn="l"/>
            <a:endParaRPr lang="es-ES" sz="1800" dirty="0">
              <a:latin typeface="Consolas" panose="020B0609020204030204" pitchFamily="49" charset="0"/>
            </a:endParaRPr>
          </a:p>
          <a:p>
            <a:pPr algn="l"/>
            <a:r>
              <a:rPr lang="es-ES" b="0" i="0" dirty="0">
                <a:effectLst/>
                <a:latin typeface="Arial" panose="020B0604020202020204" pitchFamily="34" charset="0"/>
              </a:rPr>
              <a:t>}</a:t>
            </a:r>
          </a:p>
        </p:txBody>
      </p:sp>
    </p:spTree>
    <p:extLst>
      <p:ext uri="{BB962C8B-B14F-4D97-AF65-F5344CB8AC3E}">
        <p14:creationId xmlns:p14="http://schemas.microsoft.com/office/powerpoint/2010/main" val="1022363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41326" y="2967335"/>
            <a:ext cx="8101781" cy="923330"/>
          </a:xfrm>
          <a:prstGeom prst="rect">
            <a:avLst/>
          </a:prstGeom>
          <a:noFill/>
        </p:spPr>
        <p:txBody>
          <a:bodyPr wrap="square">
            <a:spAutoFit/>
          </a:bodyPr>
          <a:lstStyle/>
          <a:p>
            <a:pPr algn="l">
              <a:buFont typeface="Arial" panose="020B0604020202020204" pitchFamily="34" charset="0"/>
              <a:buChar char="•"/>
            </a:pPr>
            <a:r>
              <a:rPr lang="es-ES" b="1" i="0" dirty="0">
                <a:solidFill>
                  <a:srgbClr val="333333"/>
                </a:solidFill>
                <a:effectLst/>
                <a:latin typeface="Arial" panose="020B0604020202020204" pitchFamily="34" charset="0"/>
              </a:rPr>
              <a:t>Limitar siempre el alcance de una variable local</a:t>
            </a:r>
            <a:r>
              <a:rPr lang="es-ES" b="0" i="0" dirty="0">
                <a:solidFill>
                  <a:srgbClr val="333333"/>
                </a:solidFill>
                <a:effectLst/>
                <a:latin typeface="Arial" panose="020B0604020202020204" pitchFamily="34" charset="0"/>
              </a:rPr>
              <a:t>. Crear la variable local e inicializarla lo más cerca posible de su uso.</a:t>
            </a:r>
          </a:p>
          <a:p>
            <a:pPr algn="l"/>
            <a:endParaRPr lang="es-ES" dirty="0">
              <a:solidFill>
                <a:srgbClr val="333333"/>
              </a:solidFill>
              <a:latin typeface="Arial" panose="020B0604020202020204" pitchFamily="34" charset="0"/>
            </a:endParaRPr>
          </a:p>
        </p:txBody>
      </p:sp>
    </p:spTree>
    <p:extLst>
      <p:ext uri="{BB962C8B-B14F-4D97-AF65-F5344CB8AC3E}">
        <p14:creationId xmlns:p14="http://schemas.microsoft.com/office/powerpoint/2010/main" val="3223531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41326" y="2690336"/>
            <a:ext cx="8101781" cy="2031325"/>
          </a:xfrm>
          <a:prstGeom prst="rect">
            <a:avLst/>
          </a:prstGeom>
          <a:noFill/>
        </p:spPr>
        <p:txBody>
          <a:bodyPr wrap="square">
            <a:spAutoFit/>
          </a:bodyPr>
          <a:lstStyle/>
          <a:p>
            <a:pPr algn="l">
              <a:buFont typeface="Arial" panose="020B0604020202020204" pitchFamily="34" charset="0"/>
              <a:buChar char="•"/>
            </a:pPr>
            <a:r>
              <a:rPr lang="es-ES" b="1" i="0" dirty="0">
                <a:solidFill>
                  <a:srgbClr val="333333"/>
                </a:solidFill>
                <a:effectLst/>
                <a:latin typeface="Arial" panose="020B0604020202020204" pitchFamily="34" charset="0"/>
              </a:rPr>
              <a:t>Usar siempre una variable para un único propósito</a:t>
            </a:r>
            <a:r>
              <a:rPr lang="es-ES" b="0" i="0" dirty="0">
                <a:solidFill>
                  <a:srgbClr val="333333"/>
                </a:solidFill>
                <a:effectLst/>
                <a:latin typeface="Arial" panose="020B0604020202020204" pitchFamily="34" charset="0"/>
              </a:rPr>
              <a:t>. A veces sentimos la tentación de reutilizar una variable, pero complica la legibilidad.</a:t>
            </a:r>
          </a:p>
          <a:p>
            <a:pPr algn="l"/>
            <a:endParaRPr lang="es-ES" dirty="0">
              <a:solidFill>
                <a:srgbClr val="333333"/>
              </a:solidFill>
              <a:latin typeface="Arial" panose="020B0604020202020204" pitchFamily="34" charset="0"/>
            </a:endParaRPr>
          </a:p>
          <a:p>
            <a:pPr algn="l"/>
            <a:r>
              <a:rPr kumimoji="0" lang="es-ES" altLang="es-ES" sz="1800" b="0" i="0" u="none" strike="noStrike" cap="none" normalizeH="0" baseline="0" dirty="0" err="1">
                <a:ln>
                  <a:noFill/>
                </a:ln>
                <a:solidFill>
                  <a:srgbClr val="993333"/>
                </a:solidFill>
                <a:effectLst/>
                <a:latin typeface="Consolas" panose="020B0609020204030204" pitchFamily="49" charset="0"/>
              </a:rPr>
              <a:t>int</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err="1">
                <a:ln>
                  <a:noFill/>
                </a:ln>
                <a:solidFill>
                  <a:srgbClr val="333333"/>
                </a:solidFill>
                <a:effectLst/>
                <a:latin typeface="Consolas" panose="020B0609020204030204" pitchFamily="49" charset="0"/>
              </a:rPr>
              <a:t>resultadoInicial</a:t>
            </a:r>
            <a:r>
              <a:rPr kumimoji="0" lang="es-ES" altLang="es-ES" sz="1800" b="0" i="0" u="none" strike="noStrike" cap="none" normalizeH="0" baseline="0" dirty="0">
                <a:ln>
                  <a:noFill/>
                </a:ln>
                <a:solidFill>
                  <a:srgbClr val="333333"/>
                </a:solidFill>
                <a:effectLst/>
                <a:latin typeface="Consolas" panose="020B0609020204030204" pitchFamily="49" charset="0"/>
              </a:rPr>
              <a:t>=100;</a:t>
            </a:r>
          </a:p>
          <a:p>
            <a:pPr algn="l"/>
            <a:r>
              <a:rPr kumimoji="0" lang="es-ES" altLang="es-ES" sz="1800" b="0" i="0" u="none" strike="noStrike" cap="none" normalizeH="0" baseline="0" dirty="0" err="1">
                <a:ln>
                  <a:noFill/>
                </a:ln>
                <a:solidFill>
                  <a:srgbClr val="993333"/>
                </a:solidFill>
                <a:effectLst/>
                <a:latin typeface="Consolas" panose="020B0609020204030204" pitchFamily="49" charset="0"/>
              </a:rPr>
              <a:t>int</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err="1">
                <a:ln>
                  <a:noFill/>
                </a:ln>
                <a:solidFill>
                  <a:srgbClr val="333333"/>
                </a:solidFill>
                <a:effectLst/>
                <a:latin typeface="Consolas" panose="020B0609020204030204" pitchFamily="49" charset="0"/>
              </a:rPr>
              <a:t>resultadoFinal</a:t>
            </a:r>
            <a:r>
              <a:rPr lang="es-ES" altLang="es-ES" dirty="0">
                <a:solidFill>
                  <a:srgbClr val="333333"/>
                </a:solidFill>
                <a:latin typeface="Consolas" panose="020B0609020204030204" pitchFamily="49" charset="0"/>
              </a:rPr>
              <a:t>=50;</a:t>
            </a:r>
            <a:endParaRPr lang="es-ES" dirty="0">
              <a:solidFill>
                <a:srgbClr val="333333"/>
              </a:solidFill>
              <a:latin typeface="Arial" panose="020B0604020202020204" pitchFamily="34" charset="0"/>
            </a:endParaRPr>
          </a:p>
          <a:p>
            <a:pPr algn="l"/>
            <a:endParaRPr lang="es-ES" b="0" i="0" dirty="0">
              <a:solidFill>
                <a:srgbClr val="333333"/>
              </a:solidFill>
              <a:effectLst/>
              <a:latin typeface="Arial" panose="020B0604020202020204" pitchFamily="34" charset="0"/>
            </a:endParaRPr>
          </a:p>
          <a:p>
            <a:r>
              <a:rPr kumimoji="0" lang="es-ES" altLang="es-ES" sz="1800" b="0" i="0" u="none" strike="noStrike" cap="none" normalizeH="0" baseline="0" dirty="0" err="1">
                <a:ln>
                  <a:noFill/>
                </a:ln>
                <a:solidFill>
                  <a:srgbClr val="993333"/>
                </a:solidFill>
                <a:effectLst/>
                <a:latin typeface="Consolas" panose="020B0609020204030204" pitchFamily="49" charset="0"/>
              </a:rPr>
              <a:t>int</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err="1">
                <a:ln>
                  <a:noFill/>
                </a:ln>
                <a:solidFill>
                  <a:srgbClr val="333333"/>
                </a:solidFill>
                <a:effectLst/>
                <a:latin typeface="Consolas" panose="020B0609020204030204" pitchFamily="49" charset="0"/>
              </a:rPr>
              <a:t>resultadoTotal</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a:ln>
                  <a:noFill/>
                </a:ln>
                <a:effectLst/>
                <a:latin typeface="Consolas" panose="020B0609020204030204" pitchFamily="49" charset="0"/>
              </a:rPr>
              <a:t>=</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err="1">
                <a:ln>
                  <a:noFill/>
                </a:ln>
                <a:solidFill>
                  <a:srgbClr val="333333"/>
                </a:solidFill>
                <a:effectLst/>
                <a:latin typeface="Consolas" panose="020B0609020204030204" pitchFamily="49" charset="0"/>
              </a:rPr>
              <a:t>resultadoInicial</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a:ln>
                  <a:noFill/>
                </a:ln>
                <a:effectLst/>
                <a:latin typeface="Consolas" panose="020B0609020204030204" pitchFamily="49" charset="0"/>
              </a:rPr>
              <a:t>-</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err="1">
                <a:ln>
                  <a:noFill/>
                </a:ln>
                <a:solidFill>
                  <a:srgbClr val="333333"/>
                </a:solidFill>
                <a:effectLst/>
                <a:latin typeface="Consolas" panose="020B0609020204030204" pitchFamily="49" charset="0"/>
              </a:rPr>
              <a:t>resultadoFinal</a:t>
            </a:r>
            <a:r>
              <a:rPr kumimoji="0" lang="es-ES" altLang="es-ES" sz="1800" b="0" i="0" u="none" strike="noStrike" cap="none" normalizeH="0" baseline="0" dirty="0">
                <a:ln>
                  <a:noFill/>
                </a:ln>
                <a:effectLst/>
                <a:latin typeface="Consolas" panose="020B0609020204030204" pitchFamily="49" charset="0"/>
              </a:rPr>
              <a:t>;</a:t>
            </a:r>
            <a:r>
              <a:rPr kumimoji="0" lang="es-ES" altLang="es-ES" sz="1800" b="0" i="0" u="none" strike="noStrike" cap="none" normalizeH="0" baseline="0" dirty="0">
                <a:ln>
                  <a:noFill/>
                </a:ln>
                <a:solidFill>
                  <a:srgbClr val="333333"/>
                </a:solidFill>
                <a:effectLst/>
                <a:latin typeface="Consolas" panose="020B0609020204030204" pitchFamily="49" charset="0"/>
              </a:rPr>
              <a:t> </a:t>
            </a:r>
            <a:endParaRPr kumimoji="0" lang="es-ES" altLang="es-E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787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41326" y="2274838"/>
            <a:ext cx="8101781" cy="2862322"/>
          </a:xfrm>
          <a:prstGeom prst="rect">
            <a:avLst/>
          </a:prstGeom>
          <a:noFill/>
        </p:spPr>
        <p:txBody>
          <a:bodyPr wrap="square">
            <a:spAutoFit/>
          </a:bodyPr>
          <a:lstStyle/>
          <a:p>
            <a:pPr algn="l">
              <a:buFont typeface="Arial" panose="020B0604020202020204" pitchFamily="34" charset="0"/>
              <a:buChar char="•"/>
            </a:pPr>
            <a:r>
              <a:rPr lang="es-ES" b="1" i="0" dirty="0">
                <a:solidFill>
                  <a:srgbClr val="333333"/>
                </a:solidFill>
                <a:effectLst/>
                <a:latin typeface="Arial" panose="020B0604020202020204" pitchFamily="34" charset="0"/>
              </a:rPr>
              <a:t>Bucle </a:t>
            </a:r>
            <a:r>
              <a:rPr lang="es-ES" b="1" i="0" dirty="0" err="1">
                <a:solidFill>
                  <a:srgbClr val="333333"/>
                </a:solidFill>
                <a:effectLst/>
                <a:latin typeface="Arial" panose="020B0604020202020204" pitchFamily="34" charset="0"/>
              </a:rPr>
              <a:t>for</a:t>
            </a:r>
            <a:r>
              <a:rPr lang="es-ES" b="0" i="0" dirty="0">
                <a:solidFill>
                  <a:srgbClr val="333333"/>
                </a:solidFill>
                <a:effectLst/>
                <a:latin typeface="Arial" panose="020B0604020202020204" pitchFamily="34" charset="0"/>
              </a:rPr>
              <a:t>. Optar por el </a:t>
            </a:r>
            <a:r>
              <a:rPr lang="es-ES" b="0" i="1" dirty="0" err="1">
                <a:solidFill>
                  <a:srgbClr val="333333"/>
                </a:solidFill>
                <a:effectLst/>
                <a:latin typeface="Arial" panose="020B0604020202020204" pitchFamily="34" charset="0"/>
              </a:rPr>
              <a:t>for</a:t>
            </a:r>
            <a:r>
              <a:rPr lang="es-ES" b="0" i="0" dirty="0">
                <a:solidFill>
                  <a:srgbClr val="333333"/>
                </a:solidFill>
                <a:effectLst/>
                <a:latin typeface="Arial" panose="020B0604020202020204" pitchFamily="34" charset="0"/>
              </a:rPr>
              <a:t> siempre que se pueda (frente a </a:t>
            </a:r>
            <a:r>
              <a:rPr lang="es-ES" b="0" i="0" dirty="0" err="1">
                <a:solidFill>
                  <a:srgbClr val="333333"/>
                </a:solidFill>
                <a:effectLst/>
                <a:latin typeface="Arial" panose="020B0604020202020204" pitchFamily="34" charset="0"/>
              </a:rPr>
              <a:t>while</a:t>
            </a:r>
            <a:r>
              <a:rPr lang="es-ES" b="0" i="0" dirty="0">
                <a:solidFill>
                  <a:srgbClr val="333333"/>
                </a:solidFill>
                <a:effectLst/>
                <a:latin typeface="Arial" panose="020B0604020202020204" pitchFamily="34" charset="0"/>
              </a:rPr>
              <a:t>, do-</a:t>
            </a:r>
            <a:r>
              <a:rPr lang="es-ES" b="0" i="0" dirty="0" err="1">
                <a:solidFill>
                  <a:srgbClr val="333333"/>
                </a:solidFill>
                <a:effectLst/>
                <a:latin typeface="Arial" panose="020B0604020202020204" pitchFamily="34" charset="0"/>
              </a:rPr>
              <a:t>while</a:t>
            </a:r>
            <a:r>
              <a:rPr lang="es-ES" b="0" i="0" dirty="0">
                <a:solidFill>
                  <a:srgbClr val="333333"/>
                </a:solidFill>
                <a:effectLst/>
                <a:latin typeface="Arial" panose="020B0604020202020204" pitchFamily="34" charset="0"/>
              </a:rPr>
              <a:t>). Las ventajas son que </a:t>
            </a:r>
            <a:r>
              <a:rPr lang="es-ES" b="0" i="0" dirty="0" err="1">
                <a:solidFill>
                  <a:srgbClr val="333333"/>
                </a:solidFill>
                <a:effectLst/>
                <a:latin typeface="Arial" panose="020B0604020202020204" pitchFamily="34" charset="0"/>
              </a:rPr>
              <a:t>reune</a:t>
            </a:r>
            <a:r>
              <a:rPr lang="es-ES" b="0" i="0" dirty="0">
                <a:solidFill>
                  <a:srgbClr val="333333"/>
                </a:solidFill>
                <a:effectLst/>
                <a:latin typeface="Arial" panose="020B0604020202020204" pitchFamily="34" charset="0"/>
              </a:rPr>
              <a:t> todo el control del bucle en la misma </a:t>
            </a:r>
            <a:r>
              <a:rPr lang="es-ES" b="0" i="0" dirty="0" err="1">
                <a:solidFill>
                  <a:srgbClr val="333333"/>
                </a:solidFill>
                <a:effectLst/>
                <a:latin typeface="Arial" panose="020B0604020202020204" pitchFamily="34" charset="0"/>
              </a:rPr>
              <a:t>linea</a:t>
            </a:r>
            <a:r>
              <a:rPr lang="es-ES" b="0" i="0" dirty="0">
                <a:solidFill>
                  <a:srgbClr val="333333"/>
                </a:solidFill>
                <a:effectLst/>
                <a:latin typeface="Arial" panose="020B0604020202020204" pitchFamily="34" charset="0"/>
              </a:rPr>
              <a:t> (inicio, fin, e incremento), y la variable de control ('i') no es accesible desde fuera de él. Si se necesita modificar su variable de control, usar otro bucle.</a:t>
            </a:r>
          </a:p>
          <a:p>
            <a:pPr algn="l"/>
            <a:r>
              <a:rPr lang="es-ES" dirty="0">
                <a:solidFill>
                  <a:srgbClr val="333333"/>
                </a:solidFill>
                <a:latin typeface="Arial" panose="020B0604020202020204" pitchFamily="34" charset="0"/>
              </a:rPr>
              <a:t>     </a:t>
            </a:r>
          </a:p>
          <a:p>
            <a:pPr algn="l"/>
            <a:r>
              <a:rPr lang="es-ES" sz="1800" b="1" dirty="0" err="1">
                <a:solidFill>
                  <a:srgbClr val="7F0055"/>
                </a:solidFill>
                <a:latin typeface="Consolas" panose="020B0609020204030204" pitchFamily="49" charset="0"/>
              </a:rPr>
              <a:t>int</a:t>
            </a:r>
            <a:r>
              <a:rPr lang="es-ES" sz="1800" b="1" dirty="0">
                <a:solidFill>
                  <a:srgbClr val="000000"/>
                </a:solidFill>
                <a:latin typeface="Consolas" panose="020B0609020204030204" pitchFamily="49" charset="0"/>
              </a:rPr>
              <a:t> </a:t>
            </a:r>
            <a:r>
              <a:rPr lang="es-ES" sz="1800" b="1" dirty="0">
                <a:latin typeface="Consolas" panose="020B0609020204030204" pitchFamily="49" charset="0"/>
              </a:rPr>
              <a:t>x = 10;</a:t>
            </a:r>
          </a:p>
          <a:p>
            <a:pPr algn="l"/>
            <a:endParaRPr lang="es-ES" dirty="0">
              <a:solidFill>
                <a:srgbClr val="333333"/>
              </a:solidFill>
              <a:latin typeface="Arial" panose="020B0604020202020204" pitchFamily="34" charset="0"/>
            </a:endParaRPr>
          </a:p>
          <a:p>
            <a:pPr algn="l"/>
            <a:r>
              <a:rPr lang="nn-NO" sz="1800" dirty="0">
                <a:solidFill>
                  <a:schemeClr val="accent2">
                    <a:lumMod val="50000"/>
                  </a:schemeClr>
                </a:solidFill>
                <a:latin typeface="Consolas" panose="020B0609020204030204" pitchFamily="49" charset="0"/>
              </a:rPr>
              <a:t>for</a:t>
            </a:r>
            <a:r>
              <a:rPr lang="nn-NO" sz="1800" dirty="0">
                <a:latin typeface="Consolas" panose="020B0609020204030204" pitchFamily="49" charset="0"/>
              </a:rPr>
              <a:t>(</a:t>
            </a:r>
            <a:r>
              <a:rPr lang="es-ES" sz="1800" b="1" dirty="0" err="1">
                <a:solidFill>
                  <a:srgbClr val="7F0055"/>
                </a:solidFill>
                <a:latin typeface="Consolas" panose="020B0609020204030204" pitchFamily="49" charset="0"/>
              </a:rPr>
              <a:t>int</a:t>
            </a:r>
            <a:r>
              <a:rPr lang="nn-NO" sz="1800" dirty="0">
                <a:solidFill>
                  <a:srgbClr val="CC6C1D"/>
                </a:solidFill>
                <a:latin typeface="Consolas" panose="020B0609020204030204" pitchFamily="49" charset="0"/>
              </a:rPr>
              <a:t> </a:t>
            </a:r>
            <a:r>
              <a:rPr lang="nn-NO" dirty="0">
                <a:latin typeface="Consolas" panose="020B0609020204030204" pitchFamily="49" charset="0"/>
              </a:rPr>
              <a:t>i</a:t>
            </a:r>
            <a:r>
              <a:rPr lang="nn-NO" sz="1800" dirty="0">
                <a:solidFill>
                  <a:srgbClr val="D9E8F7"/>
                </a:solidFill>
                <a:latin typeface="Consolas" panose="020B0609020204030204" pitchFamily="49" charset="0"/>
              </a:rPr>
              <a:t> </a:t>
            </a:r>
            <a:r>
              <a:rPr lang="nn-NO" sz="1800" dirty="0">
                <a:latin typeface="Consolas" panose="020B0609020204030204" pitchFamily="49" charset="0"/>
              </a:rPr>
              <a:t>=</a:t>
            </a:r>
            <a:r>
              <a:rPr lang="nn-NO" sz="1800" dirty="0">
                <a:solidFill>
                  <a:srgbClr val="6897BB"/>
                </a:solidFill>
                <a:latin typeface="Consolas" panose="020B0609020204030204" pitchFamily="49" charset="0"/>
              </a:rPr>
              <a:t>0</a:t>
            </a:r>
            <a:r>
              <a:rPr lang="nn-NO" sz="1800" dirty="0">
                <a:latin typeface="Consolas" panose="020B0609020204030204" pitchFamily="49" charset="0"/>
              </a:rPr>
              <a:t>;</a:t>
            </a:r>
            <a:r>
              <a:rPr lang="nn-NO" sz="1800" dirty="0">
                <a:solidFill>
                  <a:srgbClr val="D9E8F7"/>
                </a:solidFill>
                <a:latin typeface="Consolas" panose="020B0609020204030204" pitchFamily="49" charset="0"/>
              </a:rPr>
              <a:t> </a:t>
            </a:r>
            <a:r>
              <a:rPr lang="nn-NO" sz="1800" dirty="0">
                <a:latin typeface="Consolas" panose="020B0609020204030204" pitchFamily="49" charset="0"/>
              </a:rPr>
              <a:t>i&lt;</a:t>
            </a:r>
            <a:r>
              <a:rPr lang="es-ES" sz="1800" dirty="0">
                <a:latin typeface="Consolas" panose="020B0609020204030204" pitchFamily="49" charset="0"/>
              </a:rPr>
              <a:t>x</a:t>
            </a:r>
            <a:r>
              <a:rPr lang="nn-NO" sz="1800" dirty="0">
                <a:latin typeface="Consolas" panose="020B0609020204030204" pitchFamily="49" charset="0"/>
              </a:rPr>
              <a:t>;</a:t>
            </a:r>
            <a:r>
              <a:rPr lang="nn-NO" sz="1800" dirty="0">
                <a:solidFill>
                  <a:srgbClr val="D9E8F7"/>
                </a:solidFill>
                <a:latin typeface="Consolas" panose="020B0609020204030204" pitchFamily="49" charset="0"/>
              </a:rPr>
              <a:t> </a:t>
            </a:r>
            <a:r>
              <a:rPr lang="nn-NO" sz="1800" dirty="0">
                <a:latin typeface="Consolas" panose="020B0609020204030204" pitchFamily="49" charset="0"/>
              </a:rPr>
              <a:t>i++) {</a:t>
            </a:r>
          </a:p>
          <a:p>
            <a:pPr algn="l"/>
            <a:endParaRPr lang="es-ES" sz="1800" dirty="0">
              <a:latin typeface="Consolas" panose="020B0609020204030204" pitchFamily="49" charset="0"/>
            </a:endParaRPr>
          </a:p>
          <a:p>
            <a:pPr algn="l"/>
            <a:r>
              <a:rPr lang="es-ES" sz="1800" dirty="0">
                <a:latin typeface="Consolas" panose="020B0609020204030204" pitchFamily="49" charset="0"/>
              </a:rPr>
              <a:t>}</a:t>
            </a:r>
            <a:endParaRPr lang="es-ES" b="0" i="0" dirty="0">
              <a:effectLst/>
              <a:latin typeface="Arial" panose="020B0604020202020204" pitchFamily="34" charset="0"/>
            </a:endParaRPr>
          </a:p>
        </p:txBody>
      </p:sp>
    </p:spTree>
    <p:extLst>
      <p:ext uri="{BB962C8B-B14F-4D97-AF65-F5344CB8AC3E}">
        <p14:creationId xmlns:p14="http://schemas.microsoft.com/office/powerpoint/2010/main" val="1891547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41326" y="2898166"/>
            <a:ext cx="8101781" cy="923330"/>
          </a:xfrm>
          <a:prstGeom prst="rect">
            <a:avLst/>
          </a:prstGeom>
          <a:noFill/>
        </p:spPr>
        <p:txBody>
          <a:bodyPr wrap="square">
            <a:spAutoFit/>
          </a:bodyPr>
          <a:lstStyle/>
          <a:p>
            <a:pPr algn="l"/>
            <a:endParaRPr lang="es-ES" b="0" i="0" dirty="0">
              <a:solidFill>
                <a:srgbClr val="333333"/>
              </a:solidFill>
              <a:effectLst/>
              <a:latin typeface="Arial" panose="020B0604020202020204" pitchFamily="34" charset="0"/>
            </a:endParaRPr>
          </a:p>
          <a:p>
            <a:pPr algn="l">
              <a:buFont typeface="Arial" panose="020B0604020202020204" pitchFamily="34" charset="0"/>
              <a:buChar char="•"/>
            </a:pPr>
            <a:r>
              <a:rPr lang="es-ES" b="1" i="0" dirty="0">
                <a:solidFill>
                  <a:srgbClr val="333333"/>
                </a:solidFill>
                <a:effectLst/>
                <a:latin typeface="Arial" panose="020B0604020202020204" pitchFamily="34" charset="0"/>
              </a:rPr>
              <a:t>Constantes</a:t>
            </a:r>
            <a:r>
              <a:rPr lang="es-ES" b="0" i="0" dirty="0">
                <a:solidFill>
                  <a:srgbClr val="333333"/>
                </a:solidFill>
                <a:effectLst/>
                <a:latin typeface="Arial" panose="020B0604020202020204" pitchFamily="34" charset="0"/>
              </a:rPr>
              <a:t>: Cualquier valor literal debe ser definido como constante, excepto 1, -1, 0 </a:t>
            </a:r>
            <a:r>
              <a:rPr lang="es-ES" dirty="0">
                <a:solidFill>
                  <a:srgbClr val="333333"/>
                </a:solidFill>
                <a:latin typeface="Arial" panose="020B0604020202020204" pitchFamily="34" charset="0"/>
              </a:rPr>
              <a:t>o</a:t>
            </a:r>
            <a:r>
              <a:rPr lang="es-ES" b="0" i="0" dirty="0">
                <a:solidFill>
                  <a:srgbClr val="333333"/>
                </a:solidFill>
                <a:effectLst/>
                <a:latin typeface="Arial" panose="020B0604020202020204" pitchFamily="34" charset="0"/>
              </a:rPr>
              <a:t> 2 que son usados por el bucle </a:t>
            </a:r>
            <a:r>
              <a:rPr lang="es-ES" b="0" i="0" dirty="0" err="1">
                <a:solidFill>
                  <a:srgbClr val="333333"/>
                </a:solidFill>
                <a:effectLst/>
                <a:latin typeface="Arial" panose="020B0604020202020204" pitchFamily="34" charset="0"/>
              </a:rPr>
              <a:t>for</a:t>
            </a:r>
            <a:r>
              <a:rPr lang="es-ES" b="0" i="0" dirty="0">
                <a:solidFill>
                  <a:srgbClr val="333333"/>
                </a:solidFill>
                <a:effectLst/>
                <a:latin typeface="Arial" panose="020B0604020202020204" pitchFamily="34" charset="0"/>
              </a:rPr>
              <a:t>.</a:t>
            </a:r>
          </a:p>
        </p:txBody>
      </p:sp>
    </p:spTree>
    <p:extLst>
      <p:ext uri="{BB962C8B-B14F-4D97-AF65-F5344CB8AC3E}">
        <p14:creationId xmlns:p14="http://schemas.microsoft.com/office/powerpoint/2010/main" val="2221222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41326" y="2074363"/>
            <a:ext cx="8101781" cy="4801314"/>
          </a:xfrm>
          <a:prstGeom prst="rect">
            <a:avLst/>
          </a:prstGeom>
          <a:noFill/>
        </p:spPr>
        <p:txBody>
          <a:bodyPr wrap="square">
            <a:spAutoFit/>
          </a:bodyPr>
          <a:lstStyle/>
          <a:p>
            <a:pPr marL="285750" indent="-285750" algn="l">
              <a:buFont typeface="Arial" panose="020B0604020202020204" pitchFamily="34" charset="0"/>
              <a:buChar char="•"/>
            </a:pPr>
            <a:r>
              <a:rPr lang="es-ES" b="1" i="0" dirty="0">
                <a:solidFill>
                  <a:srgbClr val="333333"/>
                </a:solidFill>
                <a:effectLst/>
                <a:latin typeface="Arial" panose="020B0604020202020204" pitchFamily="34" charset="0"/>
              </a:rPr>
              <a:t>Switch</a:t>
            </a:r>
            <a:r>
              <a:rPr lang="es-ES" b="0" i="0" dirty="0">
                <a:solidFill>
                  <a:srgbClr val="333333"/>
                </a:solidFill>
                <a:effectLst/>
                <a:latin typeface="Arial" panose="020B0604020202020204" pitchFamily="34" charset="0"/>
              </a:rPr>
              <a:t>: Siempre debe llevar un </a:t>
            </a:r>
            <a:r>
              <a:rPr lang="es-ES" b="0" i="1" dirty="0">
                <a:solidFill>
                  <a:srgbClr val="333333"/>
                </a:solidFill>
                <a:effectLst/>
                <a:latin typeface="Arial" panose="020B0604020202020204" pitchFamily="34" charset="0"/>
              </a:rPr>
              <a:t>break</a:t>
            </a:r>
            <a:r>
              <a:rPr lang="es-ES" b="0" i="0" dirty="0">
                <a:solidFill>
                  <a:srgbClr val="333333"/>
                </a:solidFill>
                <a:effectLst/>
                <a:latin typeface="Arial" panose="020B0604020202020204" pitchFamily="34" charset="0"/>
              </a:rPr>
              <a:t> después de cada caso, y también el caso </a:t>
            </a:r>
            <a:r>
              <a:rPr lang="es-ES" b="0" i="1" dirty="0">
                <a:solidFill>
                  <a:srgbClr val="333333"/>
                </a:solidFill>
                <a:effectLst/>
                <a:latin typeface="Arial" panose="020B0604020202020204" pitchFamily="34" charset="0"/>
              </a:rPr>
              <a:t>default</a:t>
            </a:r>
            <a:r>
              <a:rPr lang="es-ES" b="0" i="0" dirty="0">
                <a:solidFill>
                  <a:srgbClr val="333333"/>
                </a:solidFill>
                <a:effectLst/>
                <a:latin typeface="Arial" panose="020B0604020202020204" pitchFamily="34" charset="0"/>
              </a:rPr>
              <a:t> que ayudará a corregir futuros aumentos del número de casos.</a:t>
            </a:r>
          </a:p>
          <a:p>
            <a:pPr algn="l"/>
            <a:endParaRPr lang="es-ES" b="0" i="0" dirty="0">
              <a:solidFill>
                <a:srgbClr val="333333"/>
              </a:solidFill>
              <a:effectLst/>
              <a:latin typeface="Arial" panose="020B0604020202020204" pitchFamily="34" charset="0"/>
            </a:endParaRPr>
          </a:p>
          <a:p>
            <a:r>
              <a:rPr lang="en-US" sz="1800" dirty="0">
                <a:solidFill>
                  <a:srgbClr val="000000"/>
                </a:solidFill>
                <a:latin typeface="Consolas" panose="020B0609020204030204" pitchFamily="49" charset="0"/>
              </a:rPr>
              <a:t>Scanner </a:t>
            </a:r>
            <a:r>
              <a:rPr lang="en-US" sz="1800" dirty="0" err="1">
                <a:solidFill>
                  <a:srgbClr val="6A3E3E"/>
                </a:solidFill>
                <a:latin typeface="Consolas" panose="020B0609020204030204" pitchFamily="49" charset="0"/>
              </a:rPr>
              <a:t>sc</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Scanner(System.</a:t>
            </a:r>
            <a:r>
              <a:rPr lang="en-US" sz="1800" b="1" i="1" dirty="0">
                <a:solidFill>
                  <a:srgbClr val="0000C0"/>
                </a:solidFill>
                <a:latin typeface="Consolas" panose="020B0609020204030204" pitchFamily="49" charset="0"/>
              </a:rPr>
              <a:t>in</a:t>
            </a:r>
            <a:r>
              <a:rPr lang="en-US" sz="1800" b="1" i="1" dirty="0">
                <a:solidFill>
                  <a:srgbClr val="000000"/>
                </a:solidFill>
                <a:latin typeface="Consolas" panose="020B0609020204030204" pitchFamily="49" charset="0"/>
              </a:rPr>
              <a:t>);</a:t>
            </a:r>
            <a:endParaRPr lang="es-ES" b="0" i="0" dirty="0">
              <a:solidFill>
                <a:srgbClr val="333333"/>
              </a:solidFill>
              <a:effectLst/>
              <a:latin typeface="Arial" panose="020B0604020202020204" pitchFamily="34" charset="0"/>
            </a:endParaRPr>
          </a:p>
          <a:p>
            <a:pPr algn="l"/>
            <a:r>
              <a:rPr lang="es-ES" sz="1800" b="1" dirty="0" err="1">
                <a:solidFill>
                  <a:srgbClr val="7F0055"/>
                </a:solidFill>
                <a:latin typeface="Consolas" panose="020B0609020204030204" pitchFamily="49" charset="0"/>
              </a:rPr>
              <a:t>int</a:t>
            </a:r>
            <a:r>
              <a:rPr lang="es-ES" sz="1800" dirty="0">
                <a:solidFill>
                  <a:srgbClr val="D9E8F7"/>
                </a:solidFill>
                <a:latin typeface="Consolas" panose="020B0609020204030204" pitchFamily="49" charset="0"/>
              </a:rPr>
              <a:t> </a:t>
            </a:r>
            <a:r>
              <a:rPr lang="es-ES" sz="1800" dirty="0">
                <a:solidFill>
                  <a:schemeClr val="accent2">
                    <a:lumMod val="50000"/>
                  </a:schemeClr>
                </a:solidFill>
                <a:latin typeface="Consolas" panose="020B0609020204030204" pitchFamily="49" charset="0"/>
              </a:rPr>
              <a:t>i </a:t>
            </a:r>
            <a:r>
              <a:rPr lang="es-ES" sz="1800" dirty="0">
                <a:latin typeface="Consolas" panose="020B0609020204030204" pitchFamily="49" charset="0"/>
              </a:rPr>
              <a:t>= </a:t>
            </a:r>
            <a:r>
              <a:rPr lang="es-ES" sz="1800" dirty="0" err="1">
                <a:latin typeface="Consolas" panose="020B0609020204030204" pitchFamily="49" charset="0"/>
              </a:rPr>
              <a:t>sc</a:t>
            </a:r>
            <a:r>
              <a:rPr lang="es-ES" dirty="0" err="1">
                <a:latin typeface="Consolas" panose="020B0609020204030204" pitchFamily="49" charset="0"/>
              </a:rPr>
              <a:t>.</a:t>
            </a:r>
            <a:r>
              <a:rPr lang="es-ES" sz="1800" dirty="0" err="1">
                <a:solidFill>
                  <a:srgbClr val="000000"/>
                </a:solidFill>
                <a:latin typeface="Consolas" panose="020B0609020204030204" pitchFamily="49" charset="0"/>
              </a:rPr>
              <a:t>nextInt</a:t>
            </a:r>
            <a:r>
              <a:rPr lang="es-ES" sz="1800" dirty="0">
                <a:solidFill>
                  <a:srgbClr val="000000"/>
                </a:solidFill>
                <a:latin typeface="Consolas" panose="020B0609020204030204" pitchFamily="49" charset="0"/>
              </a:rPr>
              <a:t>();</a:t>
            </a:r>
          </a:p>
          <a:p>
            <a:pPr algn="l"/>
            <a:endParaRPr lang="es-ES" sz="1800" dirty="0">
              <a:latin typeface="Consolas" panose="020B0609020204030204" pitchFamily="49" charset="0"/>
            </a:endParaRPr>
          </a:p>
          <a:p>
            <a:pPr algn="l"/>
            <a:r>
              <a:rPr lang="es-ES" sz="1800" dirty="0">
                <a:solidFill>
                  <a:schemeClr val="accent2">
                    <a:lumMod val="50000"/>
                  </a:schemeClr>
                </a:solidFill>
                <a:latin typeface="Consolas" panose="020B0609020204030204" pitchFamily="49" charset="0"/>
              </a:rPr>
              <a:t>switch</a:t>
            </a:r>
            <a:r>
              <a:rPr lang="es-ES" sz="1800" dirty="0">
                <a:solidFill>
                  <a:srgbClr val="F9FAF4"/>
                </a:solidFill>
                <a:latin typeface="Consolas" panose="020B0609020204030204" pitchFamily="49" charset="0"/>
              </a:rPr>
              <a:t>(</a:t>
            </a:r>
            <a:r>
              <a:rPr lang="es-ES" sz="1800" dirty="0">
                <a:solidFill>
                  <a:schemeClr val="accent2">
                    <a:lumMod val="50000"/>
                  </a:schemeClr>
                </a:solidFill>
                <a:latin typeface="Consolas" panose="020B0609020204030204" pitchFamily="49" charset="0"/>
              </a:rPr>
              <a:t>i</a:t>
            </a:r>
            <a:r>
              <a:rPr lang="es-ES" sz="1800" dirty="0">
                <a:latin typeface="Consolas" panose="020B0609020204030204" pitchFamily="49" charset="0"/>
              </a:rPr>
              <a:t>) {</a:t>
            </a:r>
          </a:p>
          <a:p>
            <a:pPr algn="l"/>
            <a:r>
              <a:rPr lang="es-ES" dirty="0">
                <a:latin typeface="Consolas" panose="020B0609020204030204" pitchFamily="49" charset="0"/>
              </a:rPr>
              <a:t>	</a:t>
            </a:r>
          </a:p>
          <a:p>
            <a:pPr algn="l"/>
            <a:r>
              <a:rPr lang="es-ES" b="0" i="0" dirty="0">
                <a:effectLst/>
                <a:latin typeface="Consolas" panose="020B0609020204030204" pitchFamily="49" charset="0"/>
              </a:rPr>
              <a:t>	</a:t>
            </a:r>
            <a:r>
              <a:rPr lang="es-ES" sz="1800" dirty="0">
                <a:solidFill>
                  <a:schemeClr val="accent2">
                    <a:lumMod val="50000"/>
                  </a:schemeClr>
                </a:solidFill>
                <a:latin typeface="Consolas" panose="020B0609020204030204" pitchFamily="49" charset="0"/>
              </a:rPr>
              <a:t>case</a:t>
            </a:r>
            <a:r>
              <a:rPr lang="es-ES" sz="1800" dirty="0">
                <a:solidFill>
                  <a:srgbClr val="D9E8F7"/>
                </a:solidFill>
                <a:latin typeface="Consolas" panose="020B0609020204030204" pitchFamily="49" charset="0"/>
              </a:rPr>
              <a:t> </a:t>
            </a:r>
            <a:r>
              <a:rPr lang="es-ES" sz="1800" dirty="0">
                <a:solidFill>
                  <a:srgbClr val="6897BB"/>
                </a:solidFill>
                <a:latin typeface="Consolas" panose="020B0609020204030204" pitchFamily="49" charset="0"/>
              </a:rPr>
              <a:t>1</a:t>
            </a:r>
            <a:r>
              <a:rPr lang="es-ES" sz="1800" dirty="0">
                <a:latin typeface="Consolas" panose="020B0609020204030204" pitchFamily="49" charset="0"/>
              </a:rPr>
              <a:t>:</a:t>
            </a:r>
          </a:p>
          <a:p>
            <a:pPr algn="l"/>
            <a:r>
              <a:rPr lang="es-ES" dirty="0">
                <a:latin typeface="Consolas" panose="020B0609020204030204" pitchFamily="49" charset="0"/>
              </a:rPr>
              <a:t>	(función)</a:t>
            </a:r>
          </a:p>
          <a:p>
            <a:pPr algn="l"/>
            <a:r>
              <a:rPr lang="es-ES" b="0" i="0" dirty="0">
                <a:effectLst/>
                <a:latin typeface="Consolas" panose="020B0609020204030204" pitchFamily="49" charset="0"/>
              </a:rPr>
              <a:t>	</a:t>
            </a:r>
            <a:r>
              <a:rPr lang="es-ES" sz="1800" dirty="0">
                <a:solidFill>
                  <a:schemeClr val="accent2">
                    <a:lumMod val="50000"/>
                  </a:schemeClr>
                </a:solidFill>
                <a:latin typeface="Consolas" panose="020B0609020204030204" pitchFamily="49" charset="0"/>
              </a:rPr>
              <a:t>break</a:t>
            </a:r>
            <a:r>
              <a:rPr lang="es-ES" sz="1800" dirty="0">
                <a:latin typeface="Consolas" panose="020B0609020204030204" pitchFamily="49" charset="0"/>
              </a:rPr>
              <a:t>;</a:t>
            </a:r>
          </a:p>
          <a:p>
            <a:pPr algn="l"/>
            <a:endParaRPr lang="es-ES" dirty="0">
              <a:latin typeface="Consolas" panose="020B0609020204030204" pitchFamily="49" charset="0"/>
            </a:endParaRPr>
          </a:p>
          <a:p>
            <a:pPr algn="l"/>
            <a:r>
              <a:rPr lang="es-ES" dirty="0">
                <a:latin typeface="Consolas" panose="020B0609020204030204" pitchFamily="49" charset="0"/>
              </a:rPr>
              <a:t>	</a:t>
            </a:r>
            <a:r>
              <a:rPr lang="es-ES" sz="1800" dirty="0">
                <a:solidFill>
                  <a:schemeClr val="accent2">
                    <a:lumMod val="50000"/>
                  </a:schemeClr>
                </a:solidFill>
                <a:latin typeface="Consolas" panose="020B0609020204030204" pitchFamily="49" charset="0"/>
              </a:rPr>
              <a:t>case</a:t>
            </a:r>
            <a:r>
              <a:rPr lang="es-ES" sz="1800" dirty="0">
                <a:solidFill>
                  <a:srgbClr val="D9E8F7"/>
                </a:solidFill>
                <a:latin typeface="Consolas" panose="020B0609020204030204" pitchFamily="49" charset="0"/>
              </a:rPr>
              <a:t> </a:t>
            </a:r>
            <a:r>
              <a:rPr lang="es-ES" dirty="0">
                <a:solidFill>
                  <a:srgbClr val="6897BB"/>
                </a:solidFill>
                <a:latin typeface="Consolas" panose="020B0609020204030204" pitchFamily="49" charset="0"/>
              </a:rPr>
              <a:t>2</a:t>
            </a:r>
            <a:r>
              <a:rPr lang="es-ES" sz="1800" dirty="0">
                <a:latin typeface="Consolas" panose="020B0609020204030204" pitchFamily="49" charset="0"/>
              </a:rPr>
              <a:t>:</a:t>
            </a:r>
          </a:p>
          <a:p>
            <a:pPr algn="l"/>
            <a:r>
              <a:rPr lang="es-ES" dirty="0">
                <a:latin typeface="Consolas" panose="020B0609020204030204" pitchFamily="49" charset="0"/>
              </a:rPr>
              <a:t>	(función)</a:t>
            </a:r>
          </a:p>
          <a:p>
            <a:pPr algn="l"/>
            <a:r>
              <a:rPr lang="es-ES" b="0" i="0" dirty="0">
                <a:effectLst/>
                <a:latin typeface="Consolas" panose="020B0609020204030204" pitchFamily="49" charset="0"/>
              </a:rPr>
              <a:t>	</a:t>
            </a:r>
            <a:r>
              <a:rPr lang="es-ES" sz="1800" dirty="0">
                <a:solidFill>
                  <a:schemeClr val="accent2">
                    <a:lumMod val="50000"/>
                  </a:schemeClr>
                </a:solidFill>
                <a:latin typeface="Consolas" panose="020B0609020204030204" pitchFamily="49" charset="0"/>
              </a:rPr>
              <a:t>default</a:t>
            </a:r>
            <a:r>
              <a:rPr lang="es-ES" sz="1800" dirty="0">
                <a:latin typeface="Consolas" panose="020B0609020204030204" pitchFamily="49" charset="0"/>
              </a:rPr>
              <a:t>;</a:t>
            </a:r>
          </a:p>
          <a:p>
            <a:pPr algn="l"/>
            <a:endParaRPr lang="es-ES" dirty="0">
              <a:latin typeface="Arial" panose="020B0604020202020204" pitchFamily="34" charset="0"/>
            </a:endParaRPr>
          </a:p>
        </p:txBody>
      </p:sp>
    </p:spTree>
    <p:extLst>
      <p:ext uri="{BB962C8B-B14F-4D97-AF65-F5344CB8AC3E}">
        <p14:creationId xmlns:p14="http://schemas.microsoft.com/office/powerpoint/2010/main" val="285684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800" dirty="0">
                <a:solidFill>
                  <a:srgbClr val="FFFFFF"/>
                </a:solidFill>
                <a:latin typeface="+mn-lt"/>
              </a:rPr>
              <a:t>PASOS PARA PROGRAMAR CON TDD</a:t>
            </a:r>
          </a:p>
        </p:txBody>
      </p:sp>
      <p:sp>
        <p:nvSpPr>
          <p:cNvPr id="9" name="CuadroTexto 8">
            <a:extLst>
              <a:ext uri="{FF2B5EF4-FFF2-40B4-BE49-F238E27FC236}">
                <a16:creationId xmlns:a16="http://schemas.microsoft.com/office/drawing/2014/main" id="{4E8F6DAD-7CEB-44B3-9F75-1400FE444A61}"/>
              </a:ext>
            </a:extLst>
          </p:cNvPr>
          <p:cNvSpPr txBox="1"/>
          <p:nvPr/>
        </p:nvSpPr>
        <p:spPr>
          <a:xfrm>
            <a:off x="4032514" y="1690062"/>
            <a:ext cx="6938602" cy="3477875"/>
          </a:xfrm>
          <a:prstGeom prst="rect">
            <a:avLst/>
          </a:prstGeom>
          <a:noFill/>
        </p:spPr>
        <p:txBody>
          <a:bodyPr wrap="square">
            <a:spAutoFit/>
          </a:bodyPr>
          <a:lstStyle/>
          <a:p>
            <a:pPr marL="457200" indent="-457200" algn="just">
              <a:buFont typeface="+mj-lt"/>
              <a:buAutoNum type="arabicPeriod"/>
            </a:pPr>
            <a:r>
              <a:rPr lang="es-ES" sz="2000" b="0" i="0" dirty="0">
                <a:solidFill>
                  <a:srgbClr val="434343"/>
                </a:solidFill>
                <a:effectLst/>
              </a:rPr>
              <a:t>Escogemos un requisito.</a:t>
            </a:r>
          </a:p>
          <a:p>
            <a:pPr marL="457200" indent="-457200" algn="just">
              <a:buFont typeface="+mj-lt"/>
              <a:buAutoNum type="arabicPeriod"/>
            </a:pPr>
            <a:endParaRPr lang="es-ES" sz="2000" b="0" i="0" dirty="0">
              <a:solidFill>
                <a:srgbClr val="434343"/>
              </a:solidFill>
              <a:effectLst/>
            </a:endParaRPr>
          </a:p>
          <a:p>
            <a:pPr marL="457200" indent="-457200" algn="just">
              <a:buFont typeface="+mj-lt"/>
              <a:buAutoNum type="arabicPeriod"/>
            </a:pPr>
            <a:r>
              <a:rPr lang="es-ES" sz="2000" b="0" i="0" dirty="0">
                <a:solidFill>
                  <a:srgbClr val="434343"/>
                </a:solidFill>
                <a:effectLst/>
              </a:rPr>
              <a:t>Escribimos un test que falla.</a:t>
            </a:r>
          </a:p>
          <a:p>
            <a:pPr marL="457200" indent="-457200" algn="just">
              <a:buFont typeface="+mj-lt"/>
              <a:buAutoNum type="arabicPeriod"/>
            </a:pPr>
            <a:endParaRPr lang="es-ES" sz="2000" b="0" i="0" dirty="0">
              <a:solidFill>
                <a:srgbClr val="434343"/>
              </a:solidFill>
              <a:effectLst/>
            </a:endParaRPr>
          </a:p>
          <a:p>
            <a:pPr marL="457200" indent="-457200" algn="just">
              <a:buFont typeface="+mj-lt"/>
              <a:buAutoNum type="arabicPeriod"/>
            </a:pPr>
            <a:r>
              <a:rPr lang="es-ES" sz="2000" b="0" i="0" dirty="0">
                <a:solidFill>
                  <a:srgbClr val="434343"/>
                </a:solidFill>
                <a:effectLst/>
              </a:rPr>
              <a:t>Creamos la implementación mínima para que el test pase.</a:t>
            </a:r>
          </a:p>
          <a:p>
            <a:pPr marL="457200" indent="-457200" algn="just">
              <a:buFont typeface="+mj-lt"/>
              <a:buAutoNum type="arabicPeriod"/>
            </a:pPr>
            <a:endParaRPr lang="es-ES" sz="2000" b="0" i="0" dirty="0">
              <a:solidFill>
                <a:srgbClr val="434343"/>
              </a:solidFill>
              <a:effectLst/>
            </a:endParaRPr>
          </a:p>
          <a:p>
            <a:pPr marL="457200" indent="-457200" algn="just">
              <a:buFont typeface="+mj-lt"/>
              <a:buAutoNum type="arabicPeriod"/>
            </a:pPr>
            <a:r>
              <a:rPr lang="es-ES" sz="2000" b="0" i="0" dirty="0">
                <a:solidFill>
                  <a:srgbClr val="434343"/>
                </a:solidFill>
                <a:effectLst/>
              </a:rPr>
              <a:t>Ejecutamos todos los </a:t>
            </a:r>
            <a:r>
              <a:rPr lang="es-ES" sz="2000" b="0" i="0" dirty="0" err="1">
                <a:solidFill>
                  <a:srgbClr val="434343"/>
                </a:solidFill>
                <a:effectLst/>
              </a:rPr>
              <a:t>tests</a:t>
            </a:r>
            <a:r>
              <a:rPr lang="es-ES" sz="2000" b="0" i="0" dirty="0">
                <a:solidFill>
                  <a:srgbClr val="434343"/>
                </a:solidFill>
                <a:effectLst/>
              </a:rPr>
              <a:t>.</a:t>
            </a:r>
          </a:p>
          <a:p>
            <a:pPr marL="457200" indent="-457200" algn="just">
              <a:buFont typeface="+mj-lt"/>
              <a:buAutoNum type="arabicPeriod"/>
            </a:pPr>
            <a:endParaRPr lang="es-ES" sz="2000" b="0" i="0" dirty="0">
              <a:solidFill>
                <a:srgbClr val="434343"/>
              </a:solidFill>
              <a:effectLst/>
            </a:endParaRPr>
          </a:p>
          <a:p>
            <a:pPr marL="457200" indent="-457200" algn="just">
              <a:buFont typeface="+mj-lt"/>
              <a:buAutoNum type="arabicPeriod"/>
            </a:pPr>
            <a:r>
              <a:rPr lang="es-ES" sz="2000" b="0" i="0" dirty="0">
                <a:solidFill>
                  <a:srgbClr val="434343"/>
                </a:solidFill>
                <a:effectLst/>
              </a:rPr>
              <a:t>Refactorizamos.</a:t>
            </a:r>
          </a:p>
          <a:p>
            <a:pPr marL="457200" indent="-457200" algn="just">
              <a:buFont typeface="+mj-lt"/>
              <a:buAutoNum type="arabicPeriod"/>
            </a:pPr>
            <a:endParaRPr lang="es-ES" sz="2000" b="0" i="0" dirty="0">
              <a:solidFill>
                <a:srgbClr val="434343"/>
              </a:solidFill>
              <a:effectLst/>
            </a:endParaRPr>
          </a:p>
          <a:p>
            <a:pPr marL="457200" indent="-457200" algn="just">
              <a:buFont typeface="+mj-lt"/>
              <a:buAutoNum type="arabicPeriod"/>
            </a:pPr>
            <a:r>
              <a:rPr lang="es-ES" sz="2000" b="0" i="0" dirty="0">
                <a:solidFill>
                  <a:srgbClr val="434343"/>
                </a:solidFill>
                <a:effectLst/>
              </a:rPr>
              <a:t>Actualizamos la lista de requisitos.</a:t>
            </a:r>
          </a:p>
        </p:txBody>
      </p:sp>
    </p:spTree>
    <p:extLst>
      <p:ext uri="{BB962C8B-B14F-4D97-AF65-F5344CB8AC3E}">
        <p14:creationId xmlns:p14="http://schemas.microsoft.com/office/powerpoint/2010/main" val="1241150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41326" y="2967335"/>
            <a:ext cx="8101781" cy="923330"/>
          </a:xfrm>
          <a:prstGeom prst="rect">
            <a:avLst/>
          </a:prstGeom>
          <a:noFill/>
        </p:spPr>
        <p:txBody>
          <a:bodyPr wrap="square">
            <a:spAutoFit/>
          </a:bodyPr>
          <a:lstStyle/>
          <a:p>
            <a:pPr algn="l">
              <a:buFont typeface="Arial" panose="020B0604020202020204" pitchFamily="34" charset="0"/>
              <a:buChar char="•"/>
            </a:pPr>
            <a:r>
              <a:rPr lang="es-ES" b="0" i="0" dirty="0">
                <a:solidFill>
                  <a:srgbClr val="333333"/>
                </a:solidFill>
                <a:effectLst/>
                <a:latin typeface="Arial" panose="020B0604020202020204" pitchFamily="34" charset="0"/>
              </a:rPr>
              <a:t>El </a:t>
            </a:r>
            <a:r>
              <a:rPr lang="es-ES" b="0" i="1" dirty="0">
                <a:solidFill>
                  <a:srgbClr val="333333"/>
                </a:solidFill>
                <a:effectLst/>
                <a:latin typeface="Arial" panose="020B0604020202020204" pitchFamily="34" charset="0"/>
              </a:rPr>
              <a:t>copiado defensivo</a:t>
            </a:r>
            <a:r>
              <a:rPr lang="es-ES" b="0" i="0" dirty="0">
                <a:solidFill>
                  <a:srgbClr val="333333"/>
                </a:solidFill>
                <a:effectLst/>
                <a:latin typeface="Arial" panose="020B0604020202020204" pitchFamily="34" charset="0"/>
              </a:rPr>
              <a:t> es salvador. Cuando creamos un constructor que recibe el mismo tipo de objeto de la clase, debemos tener cuidado y crear un nuevo objeto a partir del recibido.</a:t>
            </a:r>
          </a:p>
        </p:txBody>
      </p:sp>
    </p:spTree>
    <p:extLst>
      <p:ext uri="{BB962C8B-B14F-4D97-AF65-F5344CB8AC3E}">
        <p14:creationId xmlns:p14="http://schemas.microsoft.com/office/powerpoint/2010/main" val="2099332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7" name="CuadroTexto 6">
            <a:extLst>
              <a:ext uri="{FF2B5EF4-FFF2-40B4-BE49-F238E27FC236}">
                <a16:creationId xmlns:a16="http://schemas.microsoft.com/office/drawing/2014/main" id="{9C53100E-AD35-47AD-8344-F592190F6189}"/>
              </a:ext>
            </a:extLst>
          </p:cNvPr>
          <p:cNvSpPr txBox="1"/>
          <p:nvPr/>
        </p:nvSpPr>
        <p:spPr>
          <a:xfrm>
            <a:off x="3539613" y="2690336"/>
            <a:ext cx="8367252" cy="1631216"/>
          </a:xfrm>
          <a:prstGeom prst="rect">
            <a:avLst/>
          </a:prstGeom>
          <a:noFill/>
        </p:spPr>
        <p:txBody>
          <a:bodyPr wrap="square">
            <a:spAutoFit/>
          </a:bodyPr>
          <a:lstStyle/>
          <a:p>
            <a:r>
              <a:rPr lang="es-ES" sz="2000" b="0" i="0" dirty="0">
                <a:solidFill>
                  <a:srgbClr val="333333"/>
                </a:solidFill>
                <a:effectLst/>
                <a:latin typeface="Arial" panose="020B0604020202020204" pitchFamily="34" charset="0"/>
              </a:rPr>
              <a:t>Los </a:t>
            </a:r>
            <a:r>
              <a:rPr lang="es-ES" sz="2000" b="1" i="0" dirty="0">
                <a:solidFill>
                  <a:srgbClr val="333333"/>
                </a:solidFill>
                <a:effectLst/>
                <a:latin typeface="Arial" panose="020B0604020202020204" pitchFamily="34" charset="0"/>
              </a:rPr>
              <a:t>métodos de refactorización</a:t>
            </a:r>
            <a:r>
              <a:rPr lang="es-ES" sz="2000" b="0" i="0" dirty="0">
                <a:solidFill>
                  <a:srgbClr val="333333"/>
                </a:solidFill>
                <a:effectLst/>
                <a:latin typeface="Arial" panose="020B0604020202020204" pitchFamily="34" charset="0"/>
              </a:rPr>
              <a:t>, también llamados </a:t>
            </a:r>
            <a:r>
              <a:rPr lang="es-ES" sz="2000" b="1" i="0" dirty="0">
                <a:solidFill>
                  <a:srgbClr val="333333"/>
                </a:solidFill>
                <a:effectLst/>
                <a:latin typeface="Arial" panose="020B0604020202020204" pitchFamily="34" charset="0"/>
              </a:rPr>
              <a:t>patrones de refactorización</a:t>
            </a:r>
            <a:r>
              <a:rPr lang="es-ES" sz="2000" b="0" i="0" dirty="0">
                <a:solidFill>
                  <a:srgbClr val="333333"/>
                </a:solidFill>
                <a:effectLst/>
                <a:latin typeface="Arial" panose="020B0604020202020204" pitchFamily="34" charset="0"/>
              </a:rPr>
              <a:t>, nos permiten plantear casos y previsualizar las posibles soluciones que se nos ofrecen. Podemos seleccionar diferentes elementos para mostrar su menú de refactorización ( una clase, una variable, método, bloque de instrucciones, expresión, </a:t>
            </a:r>
            <a:r>
              <a:rPr lang="es-ES" sz="2000" b="0" i="0" dirty="0" err="1">
                <a:solidFill>
                  <a:srgbClr val="333333"/>
                </a:solidFill>
                <a:effectLst/>
                <a:latin typeface="Arial" panose="020B0604020202020204" pitchFamily="34" charset="0"/>
              </a:rPr>
              <a:t>etc</a:t>
            </a:r>
            <a:r>
              <a:rPr lang="es-ES" sz="2000" b="0" i="0" dirty="0">
                <a:solidFill>
                  <a:srgbClr val="333333"/>
                </a:solidFill>
                <a:effectLst/>
                <a:latin typeface="Arial" panose="020B0604020202020204" pitchFamily="34" charset="0"/>
              </a:rPr>
              <a:t> ).</a:t>
            </a:r>
            <a:endParaRPr lang="es-ES" sz="2000" dirty="0"/>
          </a:p>
        </p:txBody>
      </p:sp>
    </p:spTree>
    <p:extLst>
      <p:ext uri="{BB962C8B-B14F-4D97-AF65-F5344CB8AC3E}">
        <p14:creationId xmlns:p14="http://schemas.microsoft.com/office/powerpoint/2010/main" val="536962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563362" y="462514"/>
            <a:ext cx="8101781" cy="400110"/>
          </a:xfrm>
          <a:prstGeom prst="rect">
            <a:avLst/>
          </a:prstGeom>
          <a:noFill/>
        </p:spPr>
        <p:txBody>
          <a:bodyPr wrap="square">
            <a:spAutoFit/>
          </a:bodyPr>
          <a:lstStyle/>
          <a:p>
            <a:pPr algn="l"/>
            <a:r>
              <a:rPr lang="es-ES" sz="2000" b="0" i="0" dirty="0">
                <a:solidFill>
                  <a:srgbClr val="333333"/>
                </a:solidFill>
                <a:effectLst/>
                <a:latin typeface="Arial" panose="020B0604020202020204" pitchFamily="34" charset="0"/>
              </a:rPr>
              <a:t>A continuación se muestras algunos de los métodos más comunes:</a:t>
            </a:r>
          </a:p>
        </p:txBody>
      </p:sp>
      <p:sp>
        <p:nvSpPr>
          <p:cNvPr id="7" name="CuadroTexto 6">
            <a:extLst>
              <a:ext uri="{FF2B5EF4-FFF2-40B4-BE49-F238E27FC236}">
                <a16:creationId xmlns:a16="http://schemas.microsoft.com/office/drawing/2014/main" id="{4E501626-7486-4A6B-9820-839406B1C8E6}"/>
              </a:ext>
            </a:extLst>
          </p:cNvPr>
          <p:cNvSpPr txBox="1"/>
          <p:nvPr/>
        </p:nvSpPr>
        <p:spPr>
          <a:xfrm>
            <a:off x="3563362" y="938053"/>
            <a:ext cx="8101780" cy="1200329"/>
          </a:xfrm>
          <a:prstGeom prst="rect">
            <a:avLst/>
          </a:prstGeom>
          <a:noFill/>
        </p:spPr>
        <p:txBody>
          <a:bodyPr wrap="square">
            <a:spAutoFit/>
          </a:bodyPr>
          <a:lstStyle/>
          <a:p>
            <a:pPr marL="285750" indent="-285750">
              <a:buFont typeface="Arial" panose="020B0604020202020204" pitchFamily="34" charset="0"/>
              <a:buChar char="•"/>
            </a:pPr>
            <a:r>
              <a:rPr lang="es-ES" b="1" i="0" dirty="0" err="1">
                <a:solidFill>
                  <a:srgbClr val="333333"/>
                </a:solidFill>
                <a:effectLst/>
                <a:latin typeface="Arial" panose="020B0604020202020204" pitchFamily="34" charset="0"/>
              </a:rPr>
              <a:t>Rename</a:t>
            </a:r>
            <a:r>
              <a:rPr lang="es-ES" b="0" i="0" dirty="0">
                <a:solidFill>
                  <a:srgbClr val="333333"/>
                </a:solidFill>
                <a:effectLst/>
                <a:latin typeface="Arial" panose="020B0604020202020204" pitchFamily="34" charset="0"/>
              </a:rPr>
              <a:t>: Es la opción empleada para cambiar el identificador a cualquier elemento (nombre de variable, clase, método, paquete, directorio, </a:t>
            </a:r>
            <a:r>
              <a:rPr lang="es-ES" b="0" i="0" dirty="0" err="1">
                <a:solidFill>
                  <a:srgbClr val="333333"/>
                </a:solidFill>
                <a:effectLst/>
                <a:latin typeface="Arial" panose="020B0604020202020204" pitchFamily="34" charset="0"/>
              </a:rPr>
              <a:t>etc</a:t>
            </a:r>
            <a:r>
              <a:rPr lang="es-ES" b="0" i="0" dirty="0">
                <a:solidFill>
                  <a:srgbClr val="333333"/>
                </a:solidFill>
                <a:effectLst/>
                <a:latin typeface="Arial" panose="020B0604020202020204" pitchFamily="34" charset="0"/>
              </a:rPr>
              <a:t>). Cuando lo aplicamos, se cambian todas las veces que aparece dicho identificador.</a:t>
            </a:r>
            <a:endParaRPr lang="es-ES" dirty="0"/>
          </a:p>
        </p:txBody>
      </p:sp>
      <p:pic>
        <p:nvPicPr>
          <p:cNvPr id="11" name="Imagen 10" descr="Texto&#10;&#10;Descripción generada automáticamente">
            <a:extLst>
              <a:ext uri="{FF2B5EF4-FFF2-40B4-BE49-F238E27FC236}">
                <a16:creationId xmlns:a16="http://schemas.microsoft.com/office/drawing/2014/main" id="{A688DECA-A300-4E56-AE08-90AD62DB5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215" y="2138382"/>
            <a:ext cx="5419433" cy="4644189"/>
          </a:xfrm>
          <a:prstGeom prst="rect">
            <a:avLst/>
          </a:prstGeom>
        </p:spPr>
      </p:pic>
    </p:spTree>
    <p:extLst>
      <p:ext uri="{BB962C8B-B14F-4D97-AF65-F5344CB8AC3E}">
        <p14:creationId xmlns:p14="http://schemas.microsoft.com/office/powerpoint/2010/main" val="4250135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457283"/>
            <a:ext cx="8101781" cy="923330"/>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Move</a:t>
            </a:r>
            <a:r>
              <a:rPr lang="es-ES" b="0" i="0" dirty="0">
                <a:solidFill>
                  <a:srgbClr val="333333"/>
                </a:solidFill>
                <a:effectLst/>
                <a:latin typeface="Arial" panose="020B0604020202020204" pitchFamily="34" charset="0"/>
              </a:rPr>
              <a:t>: Mueve una clase (fichero .java)de un paquete a otro y se cambian todas las referencias. También se realiza la misma operación arrastrando la clase de un paquete a otro en el explorador de eclipse.</a:t>
            </a:r>
          </a:p>
        </p:txBody>
      </p:sp>
      <p:pic>
        <p:nvPicPr>
          <p:cNvPr id="6" name="Imagen 5" descr="Texto&#10;&#10;Descripción generada automáticamente">
            <a:extLst>
              <a:ext uri="{FF2B5EF4-FFF2-40B4-BE49-F238E27FC236}">
                <a16:creationId xmlns:a16="http://schemas.microsoft.com/office/drawing/2014/main" id="{0E238ACC-E9A0-4808-BC9F-572912B29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091" y="1511167"/>
            <a:ext cx="5313145" cy="5021078"/>
          </a:xfrm>
          <a:prstGeom prst="rect">
            <a:avLst/>
          </a:prstGeom>
        </p:spPr>
      </p:pic>
    </p:spTree>
    <p:extLst>
      <p:ext uri="{BB962C8B-B14F-4D97-AF65-F5344CB8AC3E}">
        <p14:creationId xmlns:p14="http://schemas.microsoft.com/office/powerpoint/2010/main" val="3398805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457283"/>
            <a:ext cx="8101781" cy="1477328"/>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Extract</a:t>
            </a:r>
            <a:r>
              <a:rPr lang="es-ES" b="1" i="0" dirty="0">
                <a:solidFill>
                  <a:srgbClr val="333333"/>
                </a:solidFill>
                <a:effectLst/>
                <a:latin typeface="Arial" panose="020B0604020202020204" pitchFamily="34" charset="0"/>
              </a:rPr>
              <a:t> </a:t>
            </a:r>
            <a:r>
              <a:rPr lang="es-ES" b="1" i="0" dirty="0" err="1">
                <a:solidFill>
                  <a:srgbClr val="333333"/>
                </a:solidFill>
                <a:effectLst/>
                <a:latin typeface="Arial" panose="020B0604020202020204" pitchFamily="34" charset="0"/>
              </a:rPr>
              <a:t>Constant</a:t>
            </a:r>
            <a:r>
              <a:rPr lang="es-ES" b="0" i="0" dirty="0">
                <a:solidFill>
                  <a:srgbClr val="333333"/>
                </a:solidFill>
                <a:effectLst/>
                <a:latin typeface="Arial" panose="020B0604020202020204" pitchFamily="34" charset="0"/>
              </a:rPr>
              <a:t>: Convierte un número o cadena literal en una constante. Se puede ver donde se realizarán los cambios, y también el estado antes y después de refactorizar. Después, todas las apariciones de esa cadena se sustituyen por el nombre de la constante. Esto se utiliza modificar el valor en un solo lugar.</a:t>
            </a:r>
          </a:p>
        </p:txBody>
      </p:sp>
      <p:pic>
        <p:nvPicPr>
          <p:cNvPr id="3" name="Imagen 2" descr="Interfaz de usuario gráfica, Texto&#10;&#10;Descripción generada automáticamente">
            <a:extLst>
              <a:ext uri="{FF2B5EF4-FFF2-40B4-BE49-F238E27FC236}">
                <a16:creationId xmlns:a16="http://schemas.microsoft.com/office/drawing/2014/main" id="{594533A1-66B0-4CAB-ACE4-AF6BFA6FBCBA}"/>
              </a:ext>
            </a:extLst>
          </p:cNvPr>
          <p:cNvPicPr>
            <a:picLocks noChangeAspect="1"/>
          </p:cNvPicPr>
          <p:nvPr/>
        </p:nvPicPr>
        <p:blipFill rotWithShape="1">
          <a:blip r:embed="rId2">
            <a:extLst>
              <a:ext uri="{28A0092B-C50C-407E-A947-70E740481C1C}">
                <a14:useLocalDpi xmlns:a14="http://schemas.microsoft.com/office/drawing/2010/main" val="0"/>
              </a:ext>
            </a:extLst>
          </a:blip>
          <a:srcRect l="25215"/>
          <a:stretch/>
        </p:blipFill>
        <p:spPr>
          <a:xfrm>
            <a:off x="4379974" y="2074364"/>
            <a:ext cx="5890183" cy="4490066"/>
          </a:xfrm>
          <a:prstGeom prst="rect">
            <a:avLst/>
          </a:prstGeom>
        </p:spPr>
      </p:pic>
    </p:spTree>
    <p:extLst>
      <p:ext uri="{BB962C8B-B14F-4D97-AF65-F5344CB8AC3E}">
        <p14:creationId xmlns:p14="http://schemas.microsoft.com/office/powerpoint/2010/main" val="191742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457283"/>
            <a:ext cx="8101781" cy="1200329"/>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Extract</a:t>
            </a:r>
            <a:r>
              <a:rPr lang="es-ES" b="1" i="0" dirty="0">
                <a:solidFill>
                  <a:srgbClr val="333333"/>
                </a:solidFill>
                <a:effectLst/>
                <a:latin typeface="Arial" panose="020B0604020202020204" pitchFamily="34" charset="0"/>
              </a:rPr>
              <a:t> Local Variable</a:t>
            </a:r>
            <a:r>
              <a:rPr lang="es-ES" b="0" i="0" dirty="0">
                <a:solidFill>
                  <a:srgbClr val="333333"/>
                </a:solidFill>
                <a:effectLst/>
                <a:latin typeface="Arial" panose="020B0604020202020204" pitchFamily="34" charset="0"/>
              </a:rPr>
              <a:t>: Convierte un número o cadena literal en una variable de ámbito local. Si esa misma cadena de texto existe fuera del bloque o del método, no se aplica el cambio. Parecido al patrón anterior, pero para aplicar dentro de método o bloques de código entre llaves { }.</a:t>
            </a:r>
          </a:p>
        </p:txBody>
      </p:sp>
      <p:pic>
        <p:nvPicPr>
          <p:cNvPr id="5" name="Imagen 4" descr="Imagen que contiene Texto&#10;&#10;Descripción generada automáticamente">
            <a:extLst>
              <a:ext uri="{FF2B5EF4-FFF2-40B4-BE49-F238E27FC236}">
                <a16:creationId xmlns:a16="http://schemas.microsoft.com/office/drawing/2014/main" id="{90006635-453A-4492-99C0-D20553124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270" y="1848051"/>
            <a:ext cx="5767880" cy="4788540"/>
          </a:xfrm>
          <a:prstGeom prst="rect">
            <a:avLst/>
          </a:prstGeom>
        </p:spPr>
      </p:pic>
    </p:spTree>
    <p:extLst>
      <p:ext uri="{BB962C8B-B14F-4D97-AF65-F5344CB8AC3E}">
        <p14:creationId xmlns:p14="http://schemas.microsoft.com/office/powerpoint/2010/main" val="3488167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277377"/>
            <a:ext cx="8101781" cy="1200329"/>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Convert</a:t>
            </a:r>
            <a:r>
              <a:rPr lang="es-ES" b="1" i="0" dirty="0">
                <a:solidFill>
                  <a:srgbClr val="333333"/>
                </a:solidFill>
                <a:effectLst/>
                <a:latin typeface="Arial" panose="020B0604020202020204" pitchFamily="34" charset="0"/>
              </a:rPr>
              <a:t> Local Variable </a:t>
            </a:r>
            <a:r>
              <a:rPr lang="es-ES" b="1" i="0" dirty="0" err="1">
                <a:solidFill>
                  <a:srgbClr val="333333"/>
                </a:solidFill>
                <a:effectLst/>
                <a:latin typeface="Arial" panose="020B0604020202020204" pitchFamily="34" charset="0"/>
              </a:rPr>
              <a:t>to</a:t>
            </a:r>
            <a:r>
              <a:rPr lang="es-ES" b="1" i="0" dirty="0">
                <a:solidFill>
                  <a:srgbClr val="333333"/>
                </a:solidFill>
                <a:effectLst/>
                <a:latin typeface="Arial" panose="020B0604020202020204" pitchFamily="34" charset="0"/>
              </a:rPr>
              <a:t> Field</a:t>
            </a:r>
            <a:r>
              <a:rPr lang="es-ES" b="0" i="0" dirty="0">
                <a:solidFill>
                  <a:srgbClr val="333333"/>
                </a:solidFill>
                <a:effectLst/>
                <a:latin typeface="Arial" panose="020B0604020202020204" pitchFamily="34" charset="0"/>
              </a:rPr>
              <a:t>: Convierte una variable local en un atributo privado de la clase. Después de aplicar el patrón de refactorización, todos los usos de la variable local se sustituyen por el atributo.</a:t>
            </a:r>
          </a:p>
        </p:txBody>
      </p:sp>
      <p:pic>
        <p:nvPicPr>
          <p:cNvPr id="3" name="Imagen 2" descr="Texto&#10;&#10;Descripción generada automáticamente con confianza media">
            <a:extLst>
              <a:ext uri="{FF2B5EF4-FFF2-40B4-BE49-F238E27FC236}">
                <a16:creationId xmlns:a16="http://schemas.microsoft.com/office/drawing/2014/main" id="{F21CDCD9-D467-458B-9490-7220F038C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450" y="1615385"/>
            <a:ext cx="5861952" cy="4965238"/>
          </a:xfrm>
          <a:prstGeom prst="rect">
            <a:avLst/>
          </a:prstGeom>
        </p:spPr>
      </p:pic>
    </p:spTree>
    <p:extLst>
      <p:ext uri="{BB962C8B-B14F-4D97-AF65-F5344CB8AC3E}">
        <p14:creationId xmlns:p14="http://schemas.microsoft.com/office/powerpoint/2010/main" val="3208039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273877"/>
            <a:ext cx="8101781" cy="1200329"/>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Extract</a:t>
            </a:r>
            <a:r>
              <a:rPr lang="es-ES" b="1" i="0" dirty="0">
                <a:solidFill>
                  <a:srgbClr val="333333"/>
                </a:solidFill>
                <a:effectLst/>
                <a:latin typeface="Arial" panose="020B0604020202020204" pitchFamily="34" charset="0"/>
              </a:rPr>
              <a:t> </a:t>
            </a:r>
            <a:r>
              <a:rPr lang="es-ES" b="1" i="0" dirty="0" err="1">
                <a:solidFill>
                  <a:srgbClr val="333333"/>
                </a:solidFill>
                <a:effectLst/>
                <a:latin typeface="Arial" panose="020B0604020202020204" pitchFamily="34" charset="0"/>
              </a:rPr>
              <a:t>Method</a:t>
            </a:r>
            <a:r>
              <a:rPr lang="es-ES" b="0" i="0" dirty="0">
                <a:solidFill>
                  <a:srgbClr val="333333"/>
                </a:solidFill>
                <a:effectLst/>
                <a:latin typeface="Arial" panose="020B0604020202020204" pitchFamily="34" charset="0"/>
              </a:rPr>
              <a:t>: Convierte un bloque de código en un método, a partir de un bloque cerrado por llaves { }. Eclipse ajusta las parámetros y el retorno del método. Es muy útil cuando detectamos </a:t>
            </a:r>
            <a:r>
              <a:rPr lang="es-ES" b="0" i="1" dirty="0" err="1">
                <a:solidFill>
                  <a:srgbClr val="333333"/>
                </a:solidFill>
                <a:effectLst/>
                <a:latin typeface="Arial" panose="020B0604020202020204" pitchFamily="34" charset="0"/>
              </a:rPr>
              <a:t>bad</a:t>
            </a:r>
            <a:r>
              <a:rPr lang="es-ES" b="0" i="1"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smells</a:t>
            </a:r>
            <a:r>
              <a:rPr lang="es-ES" b="0" i="0" dirty="0">
                <a:solidFill>
                  <a:srgbClr val="333333"/>
                </a:solidFill>
                <a:effectLst/>
                <a:latin typeface="Arial" panose="020B0604020202020204" pitchFamily="34" charset="0"/>
              </a:rPr>
              <a:t> en métodos muy largos, o en bloques de código que se repiten.</a:t>
            </a:r>
          </a:p>
        </p:txBody>
      </p:sp>
      <p:pic>
        <p:nvPicPr>
          <p:cNvPr id="3" name="Imagen 2" descr="Imagen que contiene Texto&#10;&#10;Descripción generada automáticamente">
            <a:extLst>
              <a:ext uri="{FF2B5EF4-FFF2-40B4-BE49-F238E27FC236}">
                <a16:creationId xmlns:a16="http://schemas.microsoft.com/office/drawing/2014/main" id="{4CD97189-054C-41B4-93B3-75206AE83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157" y="1621259"/>
            <a:ext cx="5587867" cy="4962864"/>
          </a:xfrm>
          <a:prstGeom prst="rect">
            <a:avLst/>
          </a:prstGeom>
        </p:spPr>
      </p:pic>
    </p:spTree>
    <p:extLst>
      <p:ext uri="{BB962C8B-B14F-4D97-AF65-F5344CB8AC3E}">
        <p14:creationId xmlns:p14="http://schemas.microsoft.com/office/powerpoint/2010/main" val="302798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273877"/>
            <a:ext cx="8101781" cy="923330"/>
          </a:xfrm>
          <a:prstGeom prst="rect">
            <a:avLst/>
          </a:prstGeom>
          <a:noFill/>
        </p:spPr>
        <p:txBody>
          <a:bodyPr wrap="square">
            <a:spAutoFit/>
          </a:bodyPr>
          <a:lstStyle/>
          <a:p>
            <a:pPr marL="285750" indent="-285750">
              <a:buFont typeface="Arial" panose="020B0604020202020204" pitchFamily="34" charset="0"/>
              <a:buChar char="•"/>
            </a:pPr>
            <a:r>
              <a:rPr lang="es-ES" b="1" i="0" dirty="0">
                <a:solidFill>
                  <a:srgbClr val="333333"/>
                </a:solidFill>
                <a:effectLst/>
                <a:latin typeface="Arial" panose="020B0604020202020204" pitchFamily="34" charset="0"/>
              </a:rPr>
              <a:t>Change </a:t>
            </a:r>
            <a:r>
              <a:rPr lang="es-ES" b="1" i="0" dirty="0" err="1">
                <a:solidFill>
                  <a:srgbClr val="333333"/>
                </a:solidFill>
                <a:effectLst/>
                <a:latin typeface="Arial" panose="020B0604020202020204" pitchFamily="34" charset="0"/>
              </a:rPr>
              <a:t>Method</a:t>
            </a:r>
            <a:r>
              <a:rPr lang="es-ES" b="1" i="0" dirty="0">
                <a:solidFill>
                  <a:srgbClr val="333333"/>
                </a:solidFill>
                <a:effectLst/>
                <a:latin typeface="Arial" panose="020B0604020202020204" pitchFamily="34" charset="0"/>
              </a:rPr>
              <a:t> </a:t>
            </a:r>
            <a:r>
              <a:rPr lang="es-ES" b="1" i="0" dirty="0" err="1">
                <a:solidFill>
                  <a:srgbClr val="333333"/>
                </a:solidFill>
                <a:effectLst/>
                <a:latin typeface="Arial" panose="020B0604020202020204" pitchFamily="34" charset="0"/>
              </a:rPr>
              <a:t>Signature</a:t>
            </a:r>
            <a:r>
              <a:rPr lang="es-ES" b="0" i="0" dirty="0">
                <a:solidFill>
                  <a:srgbClr val="333333"/>
                </a:solidFill>
                <a:effectLst/>
                <a:latin typeface="Arial" panose="020B0604020202020204" pitchFamily="34" charset="0"/>
              </a:rPr>
              <a:t>: Permite cambiar el nombre del método y los parámetros que recibe. Se actualizarán todas las dependencias y llamadas al método dentro del proyecto actual.</a:t>
            </a:r>
          </a:p>
        </p:txBody>
      </p:sp>
      <p:pic>
        <p:nvPicPr>
          <p:cNvPr id="5" name="Imagen 4" descr="Interfaz de usuario gráfica&#10;&#10;Descripción generada automáticamente">
            <a:extLst>
              <a:ext uri="{FF2B5EF4-FFF2-40B4-BE49-F238E27FC236}">
                <a16:creationId xmlns:a16="http://schemas.microsoft.com/office/drawing/2014/main" id="{24AA1B8C-93AA-495B-931B-8EB47466D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343" y="1357161"/>
            <a:ext cx="6097828" cy="5275645"/>
          </a:xfrm>
          <a:prstGeom prst="rect">
            <a:avLst/>
          </a:prstGeom>
        </p:spPr>
      </p:pic>
    </p:spTree>
    <p:extLst>
      <p:ext uri="{BB962C8B-B14F-4D97-AF65-F5344CB8AC3E}">
        <p14:creationId xmlns:p14="http://schemas.microsoft.com/office/powerpoint/2010/main" val="59638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714016"/>
            <a:ext cx="8101781" cy="646331"/>
          </a:xfrm>
          <a:prstGeom prst="rect">
            <a:avLst/>
          </a:prstGeom>
          <a:noFill/>
        </p:spPr>
        <p:txBody>
          <a:bodyPr wrap="square">
            <a:spAutoFit/>
          </a:bodyPr>
          <a:lstStyle/>
          <a:p>
            <a:pPr algn="l">
              <a:buFont typeface="Arial" panose="020B0604020202020204" pitchFamily="34" charset="0"/>
              <a:buChar char="•"/>
            </a:pPr>
            <a:r>
              <a:rPr lang="es-ES" b="1" i="0" dirty="0" err="1">
                <a:solidFill>
                  <a:srgbClr val="333333"/>
                </a:solidFill>
                <a:effectLst/>
                <a:latin typeface="Arial" panose="020B0604020202020204" pitchFamily="34" charset="0"/>
              </a:rPr>
              <a:t>Inline</a:t>
            </a:r>
            <a:r>
              <a:rPr lang="es-ES" b="0" i="0" dirty="0">
                <a:solidFill>
                  <a:srgbClr val="333333"/>
                </a:solidFill>
                <a:effectLst/>
                <a:latin typeface="Arial" panose="020B0604020202020204" pitchFamily="34" charset="0"/>
              </a:rPr>
              <a:t>: Nos permite ajustar una referencia a una variable o método en una sola línea de código.</a:t>
            </a:r>
          </a:p>
        </p:txBody>
      </p:sp>
      <p:pic>
        <p:nvPicPr>
          <p:cNvPr id="7" name="Imagen 6" descr="Interfaz de usuario gráfica, Texto&#10;&#10;Descripción generada automáticamente">
            <a:extLst>
              <a:ext uri="{FF2B5EF4-FFF2-40B4-BE49-F238E27FC236}">
                <a16:creationId xmlns:a16="http://schemas.microsoft.com/office/drawing/2014/main" id="{74E6AF5C-F692-44AD-8328-E20B83983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533" y="1441316"/>
            <a:ext cx="5728001" cy="5168900"/>
          </a:xfrm>
          <a:prstGeom prst="rect">
            <a:avLst/>
          </a:prstGeom>
        </p:spPr>
      </p:pic>
    </p:spTree>
    <p:extLst>
      <p:ext uri="{BB962C8B-B14F-4D97-AF65-F5344CB8AC3E}">
        <p14:creationId xmlns:p14="http://schemas.microsoft.com/office/powerpoint/2010/main" val="410408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800" dirty="0">
                <a:solidFill>
                  <a:srgbClr val="FFFFFF"/>
                </a:solidFill>
                <a:latin typeface="+mn-lt"/>
              </a:rPr>
              <a:t>VENTAJAS E INCONVENIENTES</a:t>
            </a:r>
          </a:p>
        </p:txBody>
      </p:sp>
      <p:pic>
        <p:nvPicPr>
          <p:cNvPr id="3" name="Imagen 2">
            <a:extLst>
              <a:ext uri="{FF2B5EF4-FFF2-40B4-BE49-F238E27FC236}">
                <a16:creationId xmlns:a16="http://schemas.microsoft.com/office/drawing/2014/main" id="{9D59CC9B-E29A-4040-AFE4-66489A83FC7E}"/>
              </a:ext>
            </a:extLst>
          </p:cNvPr>
          <p:cNvPicPr>
            <a:picLocks noChangeAspect="1"/>
          </p:cNvPicPr>
          <p:nvPr/>
        </p:nvPicPr>
        <p:blipFill>
          <a:blip r:embed="rId2"/>
          <a:stretch>
            <a:fillRect/>
          </a:stretch>
        </p:blipFill>
        <p:spPr>
          <a:xfrm>
            <a:off x="3687280" y="2074362"/>
            <a:ext cx="8127825" cy="2709275"/>
          </a:xfrm>
          <a:prstGeom prst="rect">
            <a:avLst/>
          </a:prstGeom>
        </p:spPr>
      </p:pic>
    </p:spTree>
    <p:extLst>
      <p:ext uri="{BB962C8B-B14F-4D97-AF65-F5344CB8AC3E}">
        <p14:creationId xmlns:p14="http://schemas.microsoft.com/office/powerpoint/2010/main" val="3978605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473385"/>
            <a:ext cx="8101781" cy="646331"/>
          </a:xfrm>
          <a:prstGeom prst="rect">
            <a:avLst/>
          </a:prstGeom>
          <a:noFill/>
        </p:spPr>
        <p:txBody>
          <a:bodyPr wrap="square">
            <a:spAutoFit/>
          </a:bodyPr>
          <a:lstStyle/>
          <a:p>
            <a:pPr algn="l">
              <a:buFont typeface="Arial" panose="020B0604020202020204" pitchFamily="34" charset="0"/>
              <a:buChar char="•"/>
            </a:pPr>
            <a:r>
              <a:rPr lang="es-ES" b="1" i="0" dirty="0" err="1">
                <a:solidFill>
                  <a:srgbClr val="333333"/>
                </a:solidFill>
                <a:effectLst/>
                <a:latin typeface="Arial" panose="020B0604020202020204" pitchFamily="34" charset="0"/>
              </a:rPr>
              <a:t>Inline</a:t>
            </a:r>
            <a:r>
              <a:rPr lang="es-ES" b="0" i="0" dirty="0">
                <a:solidFill>
                  <a:srgbClr val="333333"/>
                </a:solidFill>
                <a:effectLst/>
                <a:latin typeface="Arial" panose="020B0604020202020204" pitchFamily="34" charset="0"/>
              </a:rPr>
              <a:t>: Nos permite ajustar una referencia a una variable o método en una sola línea de código.</a:t>
            </a:r>
          </a:p>
        </p:txBody>
      </p:sp>
      <p:pic>
        <p:nvPicPr>
          <p:cNvPr id="7" name="Imagen 6" descr="Interfaz de usuario gráfica, Texto&#10;&#10;Descripción generada automáticamente">
            <a:extLst>
              <a:ext uri="{FF2B5EF4-FFF2-40B4-BE49-F238E27FC236}">
                <a16:creationId xmlns:a16="http://schemas.microsoft.com/office/drawing/2014/main" id="{74E6AF5C-F692-44AD-8328-E20B83983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533" y="1441316"/>
            <a:ext cx="5728001" cy="5168900"/>
          </a:xfrm>
          <a:prstGeom prst="rect">
            <a:avLst/>
          </a:prstGeom>
        </p:spPr>
      </p:pic>
    </p:spTree>
    <p:extLst>
      <p:ext uri="{BB962C8B-B14F-4D97-AF65-F5344CB8AC3E}">
        <p14:creationId xmlns:p14="http://schemas.microsoft.com/office/powerpoint/2010/main" val="3262801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247784"/>
            <a:ext cx="8101781" cy="1477328"/>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Extract</a:t>
            </a:r>
            <a:r>
              <a:rPr lang="es-ES" b="1" i="0" dirty="0">
                <a:solidFill>
                  <a:srgbClr val="333333"/>
                </a:solidFill>
                <a:effectLst/>
                <a:latin typeface="Arial" panose="020B0604020202020204" pitchFamily="34" charset="0"/>
              </a:rPr>
              <a:t> Interface</a:t>
            </a:r>
            <a:r>
              <a:rPr lang="es-ES" b="0" i="0" dirty="0">
                <a:solidFill>
                  <a:srgbClr val="333333"/>
                </a:solidFill>
                <a:effectLst/>
                <a:latin typeface="Arial" panose="020B0604020202020204" pitchFamily="34" charset="0"/>
              </a:rPr>
              <a:t>: Este patrón de refactorización nos permite seleccionar los métodos de una clase para crear una </a:t>
            </a:r>
            <a:r>
              <a:rPr lang="es-ES" b="0" i="1" dirty="0">
                <a:solidFill>
                  <a:srgbClr val="333333"/>
                </a:solidFill>
                <a:effectLst/>
                <a:latin typeface="Arial" panose="020B0604020202020204" pitchFamily="34" charset="0"/>
              </a:rPr>
              <a:t>Interface</a:t>
            </a:r>
            <a:r>
              <a:rPr lang="es-ES" b="0" i="0" dirty="0">
                <a:solidFill>
                  <a:srgbClr val="333333"/>
                </a:solidFill>
                <a:effectLst/>
                <a:latin typeface="Arial" panose="020B0604020202020204" pitchFamily="34" charset="0"/>
              </a:rPr>
              <a:t>. Una </a:t>
            </a:r>
            <a:r>
              <a:rPr lang="es-ES" b="0" i="1" dirty="0">
                <a:solidFill>
                  <a:srgbClr val="333333"/>
                </a:solidFill>
                <a:effectLst/>
                <a:latin typeface="Arial" panose="020B0604020202020204" pitchFamily="34" charset="0"/>
              </a:rPr>
              <a:t>Interface</a:t>
            </a:r>
            <a:r>
              <a:rPr lang="es-ES" b="0" i="0" dirty="0">
                <a:solidFill>
                  <a:srgbClr val="333333"/>
                </a:solidFill>
                <a:effectLst/>
                <a:latin typeface="Arial" panose="020B0604020202020204" pitchFamily="34" charset="0"/>
              </a:rPr>
              <a:t> es una plantilla que define los métodos acerca de lo que puede hacer una clase. Define los métodos de una clase (Nombre, parámetros y tipo de retorno) pero no los desarrolla.</a:t>
            </a:r>
          </a:p>
        </p:txBody>
      </p:sp>
      <p:pic>
        <p:nvPicPr>
          <p:cNvPr id="3" name="Imagen 2" descr="Interfaz de usuario gráfica&#10;&#10;Descripción generada automáticamente con confianza baja">
            <a:extLst>
              <a:ext uri="{FF2B5EF4-FFF2-40B4-BE49-F238E27FC236}">
                <a16:creationId xmlns:a16="http://schemas.microsoft.com/office/drawing/2014/main" id="{82AADEAC-BF8E-4C4D-BB00-A74E54986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196" y="1860416"/>
            <a:ext cx="6677726" cy="4749800"/>
          </a:xfrm>
          <a:prstGeom prst="rect">
            <a:avLst/>
          </a:prstGeom>
        </p:spPr>
      </p:pic>
    </p:spTree>
    <p:extLst>
      <p:ext uri="{BB962C8B-B14F-4D97-AF65-F5344CB8AC3E}">
        <p14:creationId xmlns:p14="http://schemas.microsoft.com/office/powerpoint/2010/main" val="693750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247784"/>
            <a:ext cx="8101781" cy="1200329"/>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Extract</a:t>
            </a:r>
            <a:r>
              <a:rPr lang="es-ES" b="1" i="0" dirty="0">
                <a:solidFill>
                  <a:srgbClr val="333333"/>
                </a:solidFill>
                <a:effectLst/>
                <a:latin typeface="Arial" panose="020B0604020202020204" pitchFamily="34" charset="0"/>
              </a:rPr>
              <a:t> </a:t>
            </a:r>
            <a:r>
              <a:rPr lang="es-ES" b="1" i="0" dirty="0" err="1">
                <a:solidFill>
                  <a:srgbClr val="333333"/>
                </a:solidFill>
                <a:effectLst/>
                <a:latin typeface="Arial" panose="020B0604020202020204" pitchFamily="34" charset="0"/>
              </a:rPr>
              <a:t>Superclass</a:t>
            </a:r>
            <a:r>
              <a:rPr lang="es-ES" b="0" i="0" dirty="0">
                <a:solidFill>
                  <a:srgbClr val="333333"/>
                </a:solidFill>
                <a:effectLst/>
                <a:latin typeface="Arial" panose="020B0604020202020204" pitchFamily="34" charset="0"/>
              </a:rPr>
              <a:t>: Permite crear una superclase (clase padre) con los métodos y atributos que seleccionemos de una clase concreta. Lo usamos cuando la clase con la que trabajamos podría tener cosas en común con otras clases, las cuales serían también subclases de la superclase creada.</a:t>
            </a:r>
          </a:p>
        </p:txBody>
      </p:sp>
      <p:pic>
        <p:nvPicPr>
          <p:cNvPr id="5" name="Imagen 4" descr="Texto&#10;&#10;Descripción generada automáticamente con confianza media">
            <a:extLst>
              <a:ext uri="{FF2B5EF4-FFF2-40B4-BE49-F238E27FC236}">
                <a16:creationId xmlns:a16="http://schemas.microsoft.com/office/drawing/2014/main" id="{C111522C-5E25-4A96-89F0-6A7CCB4A2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727" y="1692498"/>
            <a:ext cx="6105557" cy="4921116"/>
          </a:xfrm>
          <a:prstGeom prst="rect">
            <a:avLst/>
          </a:prstGeom>
        </p:spPr>
      </p:pic>
    </p:spTree>
    <p:extLst>
      <p:ext uri="{BB962C8B-B14F-4D97-AF65-F5344CB8AC3E}">
        <p14:creationId xmlns:p14="http://schemas.microsoft.com/office/powerpoint/2010/main" val="2769622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247784"/>
            <a:ext cx="8101781" cy="646331"/>
          </a:xfrm>
          <a:prstGeom prst="rect">
            <a:avLst/>
          </a:prstGeom>
          <a:noFill/>
        </p:spPr>
        <p:txBody>
          <a:bodyPr wrap="square">
            <a:spAutoFit/>
          </a:bodyPr>
          <a:lstStyle/>
          <a:p>
            <a:pPr marL="285750" indent="-285750" algn="l">
              <a:buFont typeface="Arial" panose="020B0604020202020204" pitchFamily="34" charset="0"/>
              <a:buChar char="•"/>
            </a:pPr>
            <a:r>
              <a:rPr lang="es-ES" b="0" i="0" dirty="0">
                <a:solidFill>
                  <a:srgbClr val="333333"/>
                </a:solidFill>
                <a:effectLst/>
                <a:latin typeface="Arial" panose="020B0604020202020204" pitchFamily="34" charset="0"/>
              </a:rPr>
              <a:t>Eclipse también nos permite ver un histórico de la refactorización que se ha hecho en un proyecto, abriendo el </a:t>
            </a:r>
            <a:r>
              <a:rPr lang="es-ES" b="0" i="0" dirty="0" err="1">
                <a:solidFill>
                  <a:srgbClr val="333333"/>
                </a:solidFill>
                <a:effectLst/>
                <a:latin typeface="Arial" panose="020B0604020202020204" pitchFamily="34" charset="0"/>
              </a:rPr>
              <a:t>menu</a:t>
            </a:r>
            <a:r>
              <a:rPr lang="es-ES" b="0" i="0" dirty="0">
                <a:solidFill>
                  <a:srgbClr val="333333"/>
                </a:solidFill>
                <a:effectLst/>
                <a:latin typeface="Arial" panose="020B0604020202020204" pitchFamily="34" charset="0"/>
              </a:rPr>
              <a:t> </a:t>
            </a:r>
            <a:r>
              <a:rPr lang="es-ES" b="1" i="0" dirty="0" err="1">
                <a:solidFill>
                  <a:srgbClr val="333333"/>
                </a:solidFill>
                <a:effectLst/>
                <a:latin typeface="Arial" panose="020B0604020202020204" pitchFamily="34" charset="0"/>
              </a:rPr>
              <a:t>Refactor</a:t>
            </a:r>
            <a:r>
              <a:rPr lang="es-ES" b="1" i="0" dirty="0">
                <a:solidFill>
                  <a:srgbClr val="333333"/>
                </a:solidFill>
                <a:effectLst/>
                <a:latin typeface="Arial" panose="020B0604020202020204" pitchFamily="34" charset="0"/>
              </a:rPr>
              <a:t> → </a:t>
            </a:r>
            <a:r>
              <a:rPr lang="es-ES" b="1" i="0" dirty="0" err="1">
                <a:solidFill>
                  <a:srgbClr val="333333"/>
                </a:solidFill>
                <a:effectLst/>
                <a:latin typeface="Arial" panose="020B0604020202020204" pitchFamily="34" charset="0"/>
              </a:rPr>
              <a:t>History</a:t>
            </a:r>
            <a:r>
              <a:rPr lang="es-ES" b="0" i="0" dirty="0">
                <a:solidFill>
                  <a:srgbClr val="333333"/>
                </a:solidFill>
                <a:effectLst/>
                <a:latin typeface="Arial" panose="020B0604020202020204" pitchFamily="34" charset="0"/>
              </a:rPr>
              <a:t>.</a:t>
            </a:r>
          </a:p>
        </p:txBody>
      </p:sp>
      <p:pic>
        <p:nvPicPr>
          <p:cNvPr id="5" name="Imagen 4" descr="Imagen que contiene Texto&#10;&#10;Descripción generada automáticamente">
            <a:extLst>
              <a:ext uri="{FF2B5EF4-FFF2-40B4-BE49-F238E27FC236}">
                <a16:creationId xmlns:a16="http://schemas.microsoft.com/office/drawing/2014/main" id="{C0BB4E9B-0D8E-4478-B8AE-31E278127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567" y="1005434"/>
            <a:ext cx="4390182" cy="5628524"/>
          </a:xfrm>
          <a:prstGeom prst="rect">
            <a:avLst/>
          </a:prstGeom>
        </p:spPr>
      </p:pic>
    </p:spTree>
    <p:extLst>
      <p:ext uri="{BB962C8B-B14F-4D97-AF65-F5344CB8AC3E}">
        <p14:creationId xmlns:p14="http://schemas.microsoft.com/office/powerpoint/2010/main" val="28598008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a:extLst>
              <a:ext uri="{FF2B5EF4-FFF2-40B4-BE49-F238E27FC236}">
                <a16:creationId xmlns:a16="http://schemas.microsoft.com/office/drawing/2014/main" id="{0F4A97E5-ACF1-4E73-B03E-937FB1B93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558" y="-1"/>
            <a:ext cx="10170422"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000" b="1" dirty="0">
                <a:solidFill>
                  <a:schemeClr val="bg1"/>
                </a:solidFill>
                <a:latin typeface="Arial" panose="020B0604020202020204" pitchFamily="34" charset="0"/>
              </a:rPr>
              <a:t>Introducción al a</a:t>
            </a:r>
            <a:r>
              <a:rPr lang="es-ES" sz="2000" b="1" i="0" dirty="0">
                <a:solidFill>
                  <a:schemeClr val="bg1"/>
                </a:solidFill>
                <a:effectLst/>
                <a:latin typeface="Arial" panose="020B0604020202020204" pitchFamily="34" charset="0"/>
              </a:rPr>
              <a:t>nálisis</a:t>
            </a:r>
            <a:br>
              <a:rPr lang="es-ES" sz="2000" b="1" i="0" dirty="0">
                <a:solidFill>
                  <a:schemeClr val="bg1"/>
                </a:solidFill>
                <a:effectLst/>
                <a:latin typeface="Arial" panose="020B0604020202020204" pitchFamily="34" charset="0"/>
              </a:rPr>
            </a:br>
            <a:r>
              <a:rPr lang="es-ES" sz="2000" b="1" i="0" dirty="0">
                <a:solidFill>
                  <a:schemeClr val="bg1"/>
                </a:solidFill>
                <a:effectLst/>
                <a:latin typeface="Arial" panose="020B0604020202020204" pitchFamily="34" charset="0"/>
              </a:rPr>
              <a:t>de </a:t>
            </a:r>
            <a:br>
              <a:rPr lang="es-ES" sz="2000" b="1" i="0" dirty="0">
                <a:solidFill>
                  <a:schemeClr val="bg1"/>
                </a:solidFill>
                <a:effectLst/>
                <a:latin typeface="Arial" panose="020B0604020202020204" pitchFamily="34" charset="0"/>
              </a:rPr>
            </a:br>
            <a:r>
              <a:rPr lang="es-ES" sz="2000" b="1" i="0" dirty="0">
                <a:solidFill>
                  <a:schemeClr val="bg1"/>
                </a:solidFill>
                <a:effectLst/>
                <a:latin typeface="Arial" panose="020B0604020202020204" pitchFamily="34" charset="0"/>
              </a:rPr>
              <a:t>código</a:t>
            </a:r>
            <a:br>
              <a:rPr lang="es-ES" sz="2000" b="1" i="0" dirty="0">
                <a:solidFill>
                  <a:schemeClr val="bg1"/>
                </a:solidFill>
                <a:effectLst/>
                <a:latin typeface="Arial" panose="020B0604020202020204" pitchFamily="34" charset="0"/>
              </a:rPr>
            </a:br>
            <a:r>
              <a:rPr lang="es-ES" sz="2000" b="1" i="0" dirty="0">
                <a:solidFill>
                  <a:schemeClr val="bg1"/>
                </a:solidFill>
                <a:effectLst/>
                <a:latin typeface="Arial" panose="020B0604020202020204" pitchFamily="34" charset="0"/>
              </a:rPr>
              <a:t>estático</a:t>
            </a:r>
          </a:p>
        </p:txBody>
      </p:sp>
    </p:spTree>
    <p:extLst>
      <p:ext uri="{BB962C8B-B14F-4D97-AF65-F5344CB8AC3E}">
        <p14:creationId xmlns:p14="http://schemas.microsoft.com/office/powerpoint/2010/main" val="11577387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dirty="0">
                <a:solidFill>
                  <a:schemeClr val="bg1"/>
                </a:solidFill>
                <a:latin typeface="Arial" panose="020B0604020202020204" pitchFamily="34" charset="0"/>
              </a:rPr>
              <a:t>¿Qué es el a</a:t>
            </a:r>
            <a:r>
              <a:rPr lang="es-ES" sz="2400" b="1" i="0" dirty="0">
                <a:solidFill>
                  <a:schemeClr val="bg1"/>
                </a:solidFill>
                <a:effectLst/>
                <a:latin typeface="Arial" panose="020B0604020202020204" pitchFamily="34" charset="0"/>
              </a:rPr>
              <a:t>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594518" y="1720840"/>
            <a:ext cx="8101781" cy="3416320"/>
          </a:xfrm>
          <a:prstGeom prst="rect">
            <a:avLst/>
          </a:prstGeom>
          <a:noFill/>
        </p:spPr>
        <p:txBody>
          <a:bodyPr wrap="square">
            <a:spAutoFit/>
          </a:bodyPr>
          <a:lstStyle/>
          <a:p>
            <a:pPr algn="l"/>
            <a:r>
              <a:rPr lang="es-ES" sz="2400" b="0" i="0" dirty="0">
                <a:solidFill>
                  <a:srgbClr val="222222"/>
                </a:solidFill>
                <a:effectLst/>
                <a:latin typeface="roboto" panose="020B0604020202020204" pitchFamily="2" charset="0"/>
              </a:rPr>
              <a:t>El análisis de código estático significa que no hay necesidad de ejecutar el código probado, y la corrección del programa se verifica analizando o verificando la sintaxis, estructura, proceso, interfaz... del programa fuente, y descubriendo los errores y defectos del código oculto, como la falta de coincidencia y la ambigüedad de los parámetros. Las declaraciones anidadas, recursividad incorrecta, cálculos ilegales, posibles referencias de puntero nulo, etc.</a:t>
            </a:r>
            <a:endParaRPr lang="es-ES" sz="24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974601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¿Qu</a:t>
            </a:r>
            <a:r>
              <a:rPr lang="es-ES" sz="2400" b="1" dirty="0">
                <a:solidFill>
                  <a:schemeClr val="bg1"/>
                </a:solidFill>
                <a:latin typeface="Arial" panose="020B0604020202020204" pitchFamily="34" charset="0"/>
              </a:rPr>
              <a:t>é es el</a:t>
            </a:r>
            <a:br>
              <a:rPr lang="es-ES" sz="2400" b="1" dirty="0">
                <a:solidFill>
                  <a:schemeClr val="bg1"/>
                </a:solidFill>
                <a:latin typeface="Arial" panose="020B0604020202020204" pitchFamily="34" charset="0"/>
              </a:rPr>
            </a:br>
            <a:r>
              <a:rPr lang="es-ES" sz="2400" b="1" i="0" dirty="0">
                <a:solidFill>
                  <a:schemeClr val="bg1"/>
                </a:solidFill>
                <a:effectLst/>
                <a:latin typeface="Arial" panose="020B0604020202020204" pitchFamily="34" charset="0"/>
              </a:rPr>
              <a:t>Análisis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04190" y="1958860"/>
            <a:ext cx="8101781" cy="3416320"/>
          </a:xfrm>
          <a:prstGeom prst="rect">
            <a:avLst/>
          </a:prstGeom>
          <a:noFill/>
        </p:spPr>
        <p:txBody>
          <a:bodyPr wrap="square">
            <a:spAutoFit/>
          </a:bodyPr>
          <a:lstStyle/>
          <a:p>
            <a:pPr algn="l"/>
            <a:r>
              <a:rPr lang="es-ES" sz="2400" b="0" i="0" dirty="0">
                <a:effectLst/>
                <a:latin typeface="roboto" panose="02000000000000000000" pitchFamily="2" charset="0"/>
                <a:ea typeface="roboto" panose="02000000000000000000" pitchFamily="2" charset="0"/>
              </a:rPr>
              <a:t>El análisis de código estático consta de una serie de comprobaciones automatizadas que se realizan en el código fuente debido a que a menudo requiere mucho </a:t>
            </a:r>
            <a:r>
              <a:rPr lang="es-ES" sz="2400" b="0" i="0" dirty="0">
                <a:solidFill>
                  <a:srgbClr val="222222"/>
                </a:solidFill>
                <a:effectLst/>
                <a:latin typeface="roboto" panose="02000000000000000000" pitchFamily="2" charset="0"/>
                <a:ea typeface="roboto" panose="02000000000000000000" pitchFamily="2" charset="0"/>
              </a:rPr>
              <a:t>tiempo y acumulación de conocimiento relevante</a:t>
            </a:r>
            <a:r>
              <a:rPr lang="es-ES" sz="2400" b="0" i="0" dirty="0">
                <a:effectLst/>
                <a:latin typeface="roboto" panose="02000000000000000000" pitchFamily="2" charset="0"/>
                <a:ea typeface="roboto" panose="02000000000000000000" pitchFamily="2" charset="0"/>
              </a:rPr>
              <a:t>. </a:t>
            </a:r>
          </a:p>
          <a:p>
            <a:pPr algn="l"/>
            <a:r>
              <a:rPr lang="es-ES" sz="2400" b="0" i="0" dirty="0">
                <a:effectLst/>
                <a:latin typeface="roboto" panose="02000000000000000000" pitchFamily="2" charset="0"/>
                <a:ea typeface="roboto" panose="02000000000000000000" pitchFamily="2" charset="0"/>
              </a:rPr>
              <a:t>Una </a:t>
            </a:r>
            <a:r>
              <a:rPr lang="es-ES" sz="2400" b="0" i="0" u="none" strike="noStrike" dirty="0">
                <a:effectLst/>
                <a:latin typeface="roboto" panose="02000000000000000000" pitchFamily="2" charset="0"/>
                <a:ea typeface="roboto" panose="02000000000000000000" pitchFamily="2" charset="0"/>
                <a:hlinkClick r:id="rId2">
                  <a:extLst>
                    <a:ext uri="{A12FA001-AC4F-418D-AE19-62706E023703}">
                      <ahyp:hlinkClr xmlns:ahyp="http://schemas.microsoft.com/office/drawing/2018/hyperlinkcolor" val="tx"/>
                    </a:ext>
                  </a:extLst>
                </a:hlinkClick>
              </a:rPr>
              <a:t>herramienta de análisis estático</a:t>
            </a:r>
            <a:r>
              <a:rPr lang="es-ES" sz="2400" b="0" i="0" dirty="0">
                <a:effectLst/>
                <a:latin typeface="roboto" panose="02000000000000000000" pitchFamily="2" charset="0"/>
                <a:ea typeface="roboto" panose="02000000000000000000" pitchFamily="2" charset="0"/>
              </a:rPr>
              <a:t> escanea el código en busca de errores y vulnerabilidades comunes conocidas, como fugas de memoria o desbordamientos de búfer. El análisis también puede hacer cumplir las reglas de codificación.</a:t>
            </a:r>
            <a:r>
              <a:rPr lang="es-ES" sz="2400" b="0" i="0" dirty="0">
                <a:solidFill>
                  <a:srgbClr val="333333"/>
                </a:solidFill>
                <a:effectLst/>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7016894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dirty="0">
                <a:solidFill>
                  <a:schemeClr val="bg1"/>
                </a:solidFill>
                <a:latin typeface="Arial" panose="020B0604020202020204" pitchFamily="34" charset="0"/>
              </a:rPr>
              <a:t>¿Qué es el a</a:t>
            </a:r>
            <a:r>
              <a:rPr lang="es-ES" sz="2400" b="1" i="0" dirty="0">
                <a:solidFill>
                  <a:schemeClr val="bg1"/>
                </a:solidFill>
                <a:effectLst/>
                <a:latin typeface="Arial" panose="020B0604020202020204" pitchFamily="34" charset="0"/>
              </a:rPr>
              <a:t>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06573" y="1905506"/>
            <a:ext cx="8101781" cy="3046988"/>
          </a:xfrm>
          <a:prstGeom prst="rect">
            <a:avLst/>
          </a:prstGeom>
          <a:noFill/>
        </p:spPr>
        <p:txBody>
          <a:bodyPr wrap="square">
            <a:spAutoFit/>
          </a:bodyPr>
          <a:lstStyle/>
          <a:p>
            <a:pPr algn="l"/>
            <a:r>
              <a:rPr lang="es-ES" sz="2400" dirty="0">
                <a:solidFill>
                  <a:srgbClr val="222222"/>
                </a:solidFill>
                <a:latin typeface="roboto" panose="02000000000000000000" pitchFamily="2" charset="0"/>
              </a:rPr>
              <a:t>E</a:t>
            </a:r>
            <a:r>
              <a:rPr lang="es-ES" sz="2400" b="0" i="0" dirty="0">
                <a:solidFill>
                  <a:srgbClr val="222222"/>
                </a:solidFill>
                <a:effectLst/>
                <a:latin typeface="roboto" panose="02000000000000000000" pitchFamily="2" charset="0"/>
              </a:rPr>
              <a:t>l análisis de código estático a menudo se realiza antes de las pruebas dinámicas durante el proceso de desarrollo y también se puede utilizar como referencia para formular casos de prueba dinámicos. Las estadísticas demuestran que en todo el ciclo de vida del desarrollo de software, del 30% al 70% del diseño de la lógica del código y los defectos de codificación se pueden descubrir y reparar a través del análisis de código estático.</a:t>
            </a:r>
            <a:endParaRPr lang="es-ES" sz="24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4932998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Análisis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876079" y="423215"/>
            <a:ext cx="8101781" cy="461665"/>
          </a:xfrm>
          <a:prstGeom prst="rect">
            <a:avLst/>
          </a:prstGeom>
          <a:noFill/>
        </p:spPr>
        <p:txBody>
          <a:bodyPr wrap="square">
            <a:spAutoFit/>
          </a:bodyPr>
          <a:lstStyle/>
          <a:p>
            <a:pPr algn="l"/>
            <a:r>
              <a:rPr lang="es-ES" sz="2400" b="0" i="0" dirty="0">
                <a:solidFill>
                  <a:srgbClr val="333333"/>
                </a:solidFill>
                <a:effectLst/>
                <a:latin typeface="Arial" panose="020B0604020202020204" pitchFamily="34" charset="0"/>
              </a:rPr>
              <a:t>Lista de herramientas de análisis estático:</a:t>
            </a:r>
          </a:p>
        </p:txBody>
      </p:sp>
      <p:sp>
        <p:nvSpPr>
          <p:cNvPr id="7" name="CuadroTexto 6">
            <a:extLst>
              <a:ext uri="{FF2B5EF4-FFF2-40B4-BE49-F238E27FC236}">
                <a16:creationId xmlns:a16="http://schemas.microsoft.com/office/drawing/2014/main" id="{FF5CDD79-7655-41F3-A90A-BAA0C01C9A8B}"/>
              </a:ext>
            </a:extLst>
          </p:cNvPr>
          <p:cNvSpPr txBox="1"/>
          <p:nvPr/>
        </p:nvSpPr>
        <p:spPr>
          <a:xfrm>
            <a:off x="3741326" y="1320730"/>
            <a:ext cx="8101781" cy="4216539"/>
          </a:xfrm>
          <a:prstGeom prst="rect">
            <a:avLst/>
          </a:prstGeom>
          <a:noFill/>
        </p:spPr>
        <p:txBody>
          <a:bodyPr wrap="square">
            <a:spAutoFit/>
          </a:bodyPr>
          <a:lstStyle/>
          <a:p>
            <a:pPr algn="l" rtl="0"/>
            <a:r>
              <a:rPr lang="es-ES" sz="2400" i="0" u="sng" dirty="0" err="1">
                <a:solidFill>
                  <a:srgbClr val="222222"/>
                </a:solidFill>
                <a:effectLst/>
                <a:latin typeface="roboto" panose="02000000000000000000" pitchFamily="2" charset="0"/>
                <a:ea typeface="roboto" panose="02000000000000000000" pitchFamily="2" charset="0"/>
              </a:rPr>
              <a:t>Checkstyle</a:t>
            </a:r>
            <a:endParaRPr lang="es-ES" sz="2400" i="0" u="sng" dirty="0">
              <a:solidFill>
                <a:srgbClr val="222222"/>
              </a:solidFill>
              <a:effectLst/>
              <a:latin typeface="roboto" panose="02000000000000000000" pitchFamily="2" charset="0"/>
              <a:ea typeface="roboto" panose="02000000000000000000" pitchFamily="2" charset="0"/>
            </a:endParaRPr>
          </a:p>
          <a:p>
            <a:pPr algn="l" rtl="0"/>
            <a:endParaRPr lang="es-ES" sz="2400" i="0" u="sng" dirty="0">
              <a:solidFill>
                <a:srgbClr val="222222"/>
              </a:solidFill>
              <a:effectLst/>
              <a:latin typeface="roboto" panose="02000000000000000000" pitchFamily="2" charset="0"/>
              <a:ea typeface="roboto" panose="02000000000000000000" pitchFamily="2" charset="0"/>
            </a:endParaRPr>
          </a:p>
          <a:p>
            <a:pPr algn="l" rtl="0"/>
            <a:r>
              <a:rPr lang="es-ES" sz="2000" b="0" i="0" dirty="0">
                <a:solidFill>
                  <a:srgbClr val="222222"/>
                </a:solidFill>
                <a:effectLst/>
                <a:latin typeface="roboto" panose="02000000000000000000" pitchFamily="2" charset="0"/>
              </a:rPr>
              <a:t>Verifica las especificaciones de código y los estilos de formato de codificación de código, convenciones de nomenclatura, </a:t>
            </a:r>
            <a:r>
              <a:rPr lang="es-ES" sz="2000" b="0" i="0" dirty="0" err="1">
                <a:solidFill>
                  <a:srgbClr val="222222"/>
                </a:solidFill>
                <a:effectLst/>
                <a:latin typeface="roboto" panose="02000000000000000000" pitchFamily="2" charset="0"/>
              </a:rPr>
              <a:t>Javadoc</a:t>
            </a:r>
            <a:r>
              <a:rPr lang="es-ES" sz="2000" b="0" i="0" dirty="0">
                <a:solidFill>
                  <a:srgbClr val="222222"/>
                </a:solidFill>
                <a:effectLst/>
                <a:latin typeface="roboto" panose="02000000000000000000" pitchFamily="2" charset="0"/>
              </a:rPr>
              <a:t>, diseño de clases, etc., lo que restringe efectivamente a los desarrolladores para que sigan mejor las especificaciones de escritura de código.</a:t>
            </a:r>
          </a:p>
          <a:p>
            <a:pPr algn="l" rtl="0"/>
            <a:r>
              <a:rPr lang="es-ES" sz="2000" dirty="0">
                <a:solidFill>
                  <a:srgbClr val="222222"/>
                </a:solidFill>
                <a:latin typeface="roboto" panose="02000000000000000000" pitchFamily="2" charset="0"/>
              </a:rPr>
              <a:t>También p</a:t>
            </a:r>
            <a:r>
              <a:rPr lang="es-ES" sz="2000" b="0" i="0" dirty="0">
                <a:solidFill>
                  <a:srgbClr val="222222"/>
                </a:solidFill>
                <a:effectLst/>
                <a:latin typeface="roboto" panose="02000000000000000000" pitchFamily="2" charset="0"/>
              </a:rPr>
              <a:t>roporciona complementos que admiten los IDE más comunes. El texto utiliza principalmente el complemento </a:t>
            </a:r>
            <a:r>
              <a:rPr lang="es-ES" sz="2000" b="0" i="0" dirty="0" err="1">
                <a:solidFill>
                  <a:srgbClr val="222222"/>
                </a:solidFill>
                <a:effectLst/>
                <a:latin typeface="roboto" panose="02000000000000000000" pitchFamily="2" charset="0"/>
              </a:rPr>
              <a:t>Checkstyle</a:t>
            </a:r>
            <a:r>
              <a:rPr lang="es-ES" sz="2000" b="0" i="0" dirty="0">
                <a:solidFill>
                  <a:srgbClr val="222222"/>
                </a:solidFill>
                <a:effectLst/>
                <a:latin typeface="roboto" panose="02000000000000000000" pitchFamily="2" charset="0"/>
              </a:rPr>
              <a:t> en Eclipse. </a:t>
            </a:r>
            <a:r>
              <a:rPr lang="es-ES" sz="2000" b="0" i="0" dirty="0" err="1">
                <a:solidFill>
                  <a:srgbClr val="222222"/>
                </a:solidFill>
                <a:effectLst/>
                <a:latin typeface="roboto" panose="02000000000000000000" pitchFamily="2" charset="0"/>
              </a:rPr>
              <a:t>Checkstyle</a:t>
            </a:r>
            <a:r>
              <a:rPr lang="es-ES" sz="2000" b="0" i="0" dirty="0">
                <a:solidFill>
                  <a:srgbClr val="222222"/>
                </a:solidFill>
                <a:effectLst/>
                <a:latin typeface="roboto" panose="02000000000000000000" pitchFamily="2" charset="0"/>
              </a:rPr>
              <a:t> verifica el estilo de codificación del código y muestra el resultado de la verificación en la vista Problemas. Los desarrolladores pueden ver los detalles del error o advertencia en la vista Problemas.</a:t>
            </a:r>
            <a:endParaRPr lang="es-ES" sz="2000" i="0" u="sng" dirty="0">
              <a:solidFill>
                <a:srgbClr val="222222"/>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79438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Análisis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7" name="CuadroTexto 6">
            <a:extLst>
              <a:ext uri="{FF2B5EF4-FFF2-40B4-BE49-F238E27FC236}">
                <a16:creationId xmlns:a16="http://schemas.microsoft.com/office/drawing/2014/main" id="{EA1018F9-A8D4-4D4E-897D-1A38458AA23A}"/>
              </a:ext>
            </a:extLst>
          </p:cNvPr>
          <p:cNvSpPr txBox="1"/>
          <p:nvPr/>
        </p:nvSpPr>
        <p:spPr>
          <a:xfrm>
            <a:off x="3839594" y="1147617"/>
            <a:ext cx="8174750" cy="4832092"/>
          </a:xfrm>
          <a:prstGeom prst="rect">
            <a:avLst/>
          </a:prstGeom>
          <a:noFill/>
        </p:spPr>
        <p:txBody>
          <a:bodyPr wrap="square">
            <a:spAutoFit/>
          </a:bodyPr>
          <a:lstStyle/>
          <a:p>
            <a:r>
              <a:rPr lang="es-ES" sz="2400" b="0" i="0" u="sng" dirty="0" err="1">
                <a:solidFill>
                  <a:srgbClr val="222222"/>
                </a:solidFill>
                <a:effectLst/>
                <a:latin typeface="roboto" panose="02000000000000000000" pitchFamily="2" charset="0"/>
              </a:rPr>
              <a:t>FindBugs</a:t>
            </a:r>
            <a:endParaRPr lang="es-ES" sz="2400" b="0" i="0" u="sng" dirty="0">
              <a:solidFill>
                <a:srgbClr val="222222"/>
              </a:solidFill>
              <a:effectLst/>
              <a:latin typeface="roboto" panose="02000000000000000000" pitchFamily="2" charset="0"/>
            </a:endParaRPr>
          </a:p>
          <a:p>
            <a:endParaRPr lang="es-ES" sz="2400" b="0" i="0" u="sng" dirty="0">
              <a:solidFill>
                <a:srgbClr val="222222"/>
              </a:solidFill>
              <a:effectLst/>
              <a:latin typeface="roboto" panose="02000000000000000000" pitchFamily="2" charset="0"/>
            </a:endParaRPr>
          </a:p>
          <a:p>
            <a:r>
              <a:rPr lang="es-ES" sz="2000" dirty="0">
                <a:solidFill>
                  <a:srgbClr val="222222"/>
                </a:solidFill>
                <a:latin typeface="roboto" panose="02000000000000000000" pitchFamily="2" charset="0"/>
              </a:rPr>
              <a:t>E</a:t>
            </a:r>
            <a:r>
              <a:rPr lang="es-ES" sz="2000" b="0" i="0" dirty="0">
                <a:solidFill>
                  <a:srgbClr val="222222"/>
                </a:solidFill>
                <a:effectLst/>
                <a:latin typeface="roboto" panose="02000000000000000000" pitchFamily="2" charset="0"/>
              </a:rPr>
              <a:t>s una herramienta de análisis de código estático Java de código abierto proporcionada por la Universidad de Maryland. </a:t>
            </a:r>
            <a:r>
              <a:rPr lang="es-ES" sz="2000" b="0" i="0" dirty="0" err="1">
                <a:solidFill>
                  <a:srgbClr val="222222"/>
                </a:solidFill>
                <a:effectLst/>
                <a:latin typeface="roboto" panose="02000000000000000000" pitchFamily="2" charset="0"/>
              </a:rPr>
              <a:t>FindBugs</a:t>
            </a:r>
            <a:r>
              <a:rPr lang="es-ES" sz="2000" b="0" i="0" dirty="0">
                <a:solidFill>
                  <a:srgbClr val="222222"/>
                </a:solidFill>
                <a:effectLst/>
                <a:latin typeface="roboto" panose="02000000000000000000" pitchFamily="2" charset="0"/>
              </a:rPr>
              <a:t> encuentra defectos de código comprobando archivos de clase o archivos JAR, comparando el código de bytes con un conjunto de patrones de defectos y completando el análisis de código estático.</a:t>
            </a:r>
          </a:p>
          <a:p>
            <a:endParaRPr lang="es-ES" sz="2000" dirty="0">
              <a:solidFill>
                <a:srgbClr val="222222"/>
              </a:solidFill>
              <a:latin typeface="roboto" panose="02000000000000000000" pitchFamily="2" charset="0"/>
            </a:endParaRPr>
          </a:p>
          <a:p>
            <a:r>
              <a:rPr lang="es-ES" sz="2000" b="0" i="0" dirty="0">
                <a:solidFill>
                  <a:srgbClr val="222222"/>
                </a:solidFill>
                <a:effectLst/>
                <a:latin typeface="roboto" panose="02000000000000000000" pitchFamily="2" charset="0"/>
              </a:rPr>
              <a:t>No solo proporciona una interfaz de usuario visual, sino que también se puede usar como un complemento de Eclipse. El texto utilizará principalmente </a:t>
            </a:r>
            <a:r>
              <a:rPr lang="es-ES" sz="2000" b="0" i="0" dirty="0" err="1">
                <a:solidFill>
                  <a:srgbClr val="222222"/>
                </a:solidFill>
                <a:effectLst/>
                <a:latin typeface="roboto" panose="02000000000000000000" pitchFamily="2" charset="0"/>
              </a:rPr>
              <a:t>FindBugs</a:t>
            </a:r>
            <a:r>
              <a:rPr lang="es-ES" sz="2000" b="0" i="0" dirty="0">
                <a:solidFill>
                  <a:srgbClr val="222222"/>
                </a:solidFill>
                <a:effectLst/>
                <a:latin typeface="roboto" panose="02000000000000000000" pitchFamily="2" charset="0"/>
              </a:rPr>
              <a:t> como un complemento de Eclipse. Los usuarios pueden ejecutar </a:t>
            </a:r>
            <a:r>
              <a:rPr lang="es-ES" sz="2000" b="0" i="0" dirty="0" err="1">
                <a:solidFill>
                  <a:srgbClr val="222222"/>
                </a:solidFill>
                <a:effectLst/>
                <a:latin typeface="roboto" panose="02000000000000000000" pitchFamily="2" charset="0"/>
              </a:rPr>
              <a:t>FindBugs</a:t>
            </a:r>
            <a:r>
              <a:rPr lang="es-ES" sz="2000" b="0" i="0" dirty="0">
                <a:solidFill>
                  <a:srgbClr val="222222"/>
                </a:solidFill>
                <a:effectLst/>
                <a:latin typeface="roboto" panose="02000000000000000000" pitchFamily="2" charset="0"/>
              </a:rPr>
              <a:t> en clases Java específicas o archivos JAR. </a:t>
            </a:r>
            <a:r>
              <a:rPr lang="es-ES" sz="2000" b="0" i="0" dirty="0" err="1">
                <a:solidFill>
                  <a:srgbClr val="222222"/>
                </a:solidFill>
                <a:effectLst/>
                <a:latin typeface="roboto" panose="02000000000000000000" pitchFamily="2" charset="0"/>
              </a:rPr>
              <a:t>FindBugs</a:t>
            </a:r>
            <a:r>
              <a:rPr lang="es-ES" sz="2000" b="0" i="0" dirty="0">
                <a:solidFill>
                  <a:srgbClr val="222222"/>
                </a:solidFill>
                <a:effectLst/>
                <a:latin typeface="roboto" panose="02000000000000000000" pitchFamily="2" charset="0"/>
              </a:rPr>
              <a:t> recorrerá los archivos especificados, realizará un análisis de código estático y mostrará los resultados del análisis de código en el explorador de errores de la perspectiva </a:t>
            </a:r>
            <a:r>
              <a:rPr lang="es-ES" sz="2000" b="0" i="0" dirty="0" err="1">
                <a:solidFill>
                  <a:srgbClr val="222222"/>
                </a:solidFill>
                <a:effectLst/>
                <a:latin typeface="roboto" panose="02000000000000000000" pitchFamily="2" charset="0"/>
              </a:rPr>
              <a:t>FindBugs</a:t>
            </a:r>
            <a:endParaRPr lang="es-ES" sz="2000" dirty="0"/>
          </a:p>
        </p:txBody>
      </p:sp>
    </p:spTree>
    <p:extLst>
      <p:ext uri="{BB962C8B-B14F-4D97-AF65-F5344CB8AC3E}">
        <p14:creationId xmlns:p14="http://schemas.microsoft.com/office/powerpoint/2010/main" val="340682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000" dirty="0">
                <a:solidFill>
                  <a:srgbClr val="FFFFFF"/>
                </a:solidFill>
                <a:latin typeface="+mn-lt"/>
              </a:rPr>
              <a:t>Introducción a la refactorización</a:t>
            </a:r>
          </a:p>
        </p:txBody>
      </p:sp>
      <p:pic>
        <p:nvPicPr>
          <p:cNvPr id="6" name="Imagen 5" descr="Diagrama&#10;&#10;Descripción generada automáticamente">
            <a:extLst>
              <a:ext uri="{FF2B5EF4-FFF2-40B4-BE49-F238E27FC236}">
                <a16:creationId xmlns:a16="http://schemas.microsoft.com/office/drawing/2014/main" id="{3CCF386C-7375-422E-8164-16FDF42D8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092" y="1174200"/>
            <a:ext cx="8096250" cy="4341434"/>
          </a:xfrm>
          <a:prstGeom prst="rect">
            <a:avLst/>
          </a:prstGeom>
        </p:spPr>
      </p:pic>
    </p:spTree>
    <p:extLst>
      <p:ext uri="{BB962C8B-B14F-4D97-AF65-F5344CB8AC3E}">
        <p14:creationId xmlns:p14="http://schemas.microsoft.com/office/powerpoint/2010/main" val="16595483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Análisis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7" name="CuadroTexto 6">
            <a:extLst>
              <a:ext uri="{FF2B5EF4-FFF2-40B4-BE49-F238E27FC236}">
                <a16:creationId xmlns:a16="http://schemas.microsoft.com/office/drawing/2014/main" id="{A8C7EE96-817F-4F30-A750-5BDD5F236BD8}"/>
              </a:ext>
            </a:extLst>
          </p:cNvPr>
          <p:cNvSpPr txBox="1"/>
          <p:nvPr/>
        </p:nvSpPr>
        <p:spPr>
          <a:xfrm>
            <a:off x="3797421" y="1213008"/>
            <a:ext cx="7587609" cy="4124206"/>
          </a:xfrm>
          <a:prstGeom prst="rect">
            <a:avLst/>
          </a:prstGeom>
          <a:noFill/>
        </p:spPr>
        <p:txBody>
          <a:bodyPr wrap="square">
            <a:spAutoFit/>
          </a:bodyPr>
          <a:lstStyle/>
          <a:p>
            <a:pPr algn="l" rtl="0"/>
            <a:r>
              <a:rPr lang="es-ES" sz="2400" i="0" u="sng" dirty="0">
                <a:solidFill>
                  <a:srgbClr val="222222"/>
                </a:solidFill>
                <a:effectLst/>
                <a:latin typeface="roboto" panose="02000000000000000000" pitchFamily="2" charset="0"/>
                <a:ea typeface="roboto" panose="02000000000000000000" pitchFamily="2" charset="0"/>
              </a:rPr>
              <a:t>PMD</a:t>
            </a:r>
          </a:p>
          <a:p>
            <a:pPr algn="l" rtl="0"/>
            <a:endParaRPr lang="es-ES" u="sng" dirty="0">
              <a:solidFill>
                <a:srgbClr val="222222"/>
              </a:solidFill>
              <a:latin typeface="inherit"/>
            </a:endParaRPr>
          </a:p>
          <a:p>
            <a:pPr algn="l" rtl="0"/>
            <a:r>
              <a:rPr lang="es-ES" sz="2000" b="0" i="0" dirty="0">
                <a:solidFill>
                  <a:srgbClr val="222222"/>
                </a:solidFill>
                <a:effectLst/>
                <a:latin typeface="roboto" panose="02000000000000000000" pitchFamily="2" charset="0"/>
              </a:rPr>
              <a:t>Es </a:t>
            </a:r>
            <a:r>
              <a:rPr lang="es-ES" sz="2000" dirty="0">
                <a:solidFill>
                  <a:srgbClr val="222222"/>
                </a:solidFill>
                <a:latin typeface="roboto" panose="02000000000000000000" pitchFamily="2" charset="0"/>
              </a:rPr>
              <a:t>una herramienta que </a:t>
            </a:r>
            <a:r>
              <a:rPr lang="es-ES" sz="2000" b="0" i="0" dirty="0">
                <a:solidFill>
                  <a:srgbClr val="222222"/>
                </a:solidFill>
                <a:effectLst/>
                <a:latin typeface="roboto" panose="02000000000000000000" pitchFamily="2" charset="0"/>
              </a:rPr>
              <a:t>realiza comprobaciones estáticas en el código Java a través de sus reglas de codificación integradas, que incluyen principalmente la comprobación de posibles errores, código no utilizado, código duplicado y creación de cuerpos de bucle de nuevos objetos.</a:t>
            </a:r>
          </a:p>
          <a:p>
            <a:pPr algn="l" rtl="0"/>
            <a:endParaRPr lang="es-ES" sz="2000" u="sng" dirty="0">
              <a:solidFill>
                <a:srgbClr val="222222"/>
              </a:solidFill>
              <a:latin typeface="roboto" panose="02000000000000000000" pitchFamily="2" charset="0"/>
            </a:endParaRPr>
          </a:p>
          <a:p>
            <a:pPr algn="l" rtl="0"/>
            <a:r>
              <a:rPr lang="es-ES" sz="2000" b="0" i="0" dirty="0">
                <a:solidFill>
                  <a:srgbClr val="222222"/>
                </a:solidFill>
                <a:effectLst/>
                <a:latin typeface="roboto" panose="02000000000000000000" pitchFamily="2" charset="0"/>
              </a:rPr>
              <a:t>Este artículo utiliza principalmente PMD para integrarse con Eclipse en forma de complemento. En la vista Descripción general de infracciones, los resultados del análisis de código estático de PMD se muestran de forma centralizada según la gravedad de los defectos de código.</a:t>
            </a:r>
            <a:endParaRPr lang="es-ES" sz="2000" i="0" u="sng" dirty="0">
              <a:solidFill>
                <a:srgbClr val="222222"/>
              </a:solidFill>
              <a:effectLst/>
              <a:latin typeface="inherit"/>
            </a:endParaRPr>
          </a:p>
        </p:txBody>
      </p:sp>
    </p:spTree>
    <p:extLst>
      <p:ext uri="{BB962C8B-B14F-4D97-AF65-F5344CB8AC3E}">
        <p14:creationId xmlns:p14="http://schemas.microsoft.com/office/powerpoint/2010/main" val="2022920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Análisis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7" name="CuadroTexto 6">
            <a:extLst>
              <a:ext uri="{FF2B5EF4-FFF2-40B4-BE49-F238E27FC236}">
                <a16:creationId xmlns:a16="http://schemas.microsoft.com/office/drawing/2014/main" id="{8548C1E3-4E24-4C85-BA3D-940BE29EE405}"/>
              </a:ext>
            </a:extLst>
          </p:cNvPr>
          <p:cNvSpPr txBox="1"/>
          <p:nvPr/>
        </p:nvSpPr>
        <p:spPr>
          <a:xfrm>
            <a:off x="3876079" y="2120949"/>
            <a:ext cx="8194001" cy="2616101"/>
          </a:xfrm>
          <a:prstGeom prst="rect">
            <a:avLst/>
          </a:prstGeom>
          <a:noFill/>
        </p:spPr>
        <p:txBody>
          <a:bodyPr wrap="square">
            <a:spAutoFit/>
          </a:bodyPr>
          <a:lstStyle/>
          <a:p>
            <a:pPr algn="l" rtl="0"/>
            <a:r>
              <a:rPr lang="es-ES" sz="2400" i="0" u="sng" dirty="0" err="1">
                <a:solidFill>
                  <a:srgbClr val="222222"/>
                </a:solidFill>
                <a:effectLst/>
                <a:latin typeface="roboto" panose="02000000000000000000" pitchFamily="2" charset="0"/>
                <a:ea typeface="roboto" panose="02000000000000000000" pitchFamily="2" charset="0"/>
              </a:rPr>
              <a:t>Jtest</a:t>
            </a:r>
            <a:endParaRPr lang="es-ES" sz="2400" i="0" u="sng" dirty="0">
              <a:solidFill>
                <a:srgbClr val="222222"/>
              </a:solidFill>
              <a:effectLst/>
              <a:latin typeface="roboto" panose="02000000000000000000" pitchFamily="2" charset="0"/>
              <a:ea typeface="roboto" panose="02000000000000000000" pitchFamily="2" charset="0"/>
            </a:endParaRPr>
          </a:p>
          <a:p>
            <a:pPr algn="l" rtl="0"/>
            <a:endParaRPr lang="es-ES" sz="2000" u="sng" dirty="0">
              <a:solidFill>
                <a:srgbClr val="222222"/>
              </a:solidFill>
              <a:latin typeface="roboto" panose="02000000000000000000" pitchFamily="2" charset="0"/>
              <a:ea typeface="roboto" panose="02000000000000000000" pitchFamily="2" charset="0"/>
            </a:endParaRPr>
          </a:p>
          <a:p>
            <a:pPr algn="l" rtl="0"/>
            <a:r>
              <a:rPr lang="es-ES" sz="2000" b="0" i="0" dirty="0">
                <a:solidFill>
                  <a:srgbClr val="222222"/>
                </a:solidFill>
                <a:effectLst/>
                <a:latin typeface="roboto" panose="02000000000000000000" pitchFamily="2" charset="0"/>
              </a:rPr>
              <a:t>La función de análisis de código estático de </a:t>
            </a:r>
            <a:r>
              <a:rPr lang="es-ES" sz="2000" b="0" i="0" dirty="0" err="1">
                <a:solidFill>
                  <a:srgbClr val="222222"/>
                </a:solidFill>
                <a:effectLst/>
                <a:latin typeface="roboto" panose="02000000000000000000" pitchFamily="2" charset="0"/>
              </a:rPr>
              <a:t>Jtest</a:t>
            </a:r>
            <a:r>
              <a:rPr lang="es-ES" sz="2000" b="0" i="0" dirty="0">
                <a:solidFill>
                  <a:srgbClr val="222222"/>
                </a:solidFill>
                <a:effectLst/>
                <a:latin typeface="roboto" panose="02000000000000000000" pitchFamily="2" charset="0"/>
              </a:rPr>
              <a:t> puede verificar y corregir automáticamente estos errores de codificación ocultos y difíciles de reparar de acuerdo con sus más de 800 estándares de codificación Java integrados. Al mismo tiempo, también admite reglas de codificación definidas por el usuario para ayudar a los usuarios a evitar algunos errores de uso especiales.</a:t>
            </a:r>
            <a:endParaRPr lang="es-ES" sz="2000" i="0" u="sng" dirty="0">
              <a:solidFill>
                <a:srgbClr val="222222"/>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50994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800" dirty="0">
                <a:solidFill>
                  <a:srgbClr val="FFFFFF"/>
                </a:solidFill>
                <a:latin typeface="+mn-lt"/>
              </a:rPr>
              <a:t>¿Qué es la refactorización?</a:t>
            </a:r>
          </a:p>
        </p:txBody>
      </p:sp>
      <p:sp>
        <p:nvSpPr>
          <p:cNvPr id="7" name="CuadroTexto 6">
            <a:extLst>
              <a:ext uri="{FF2B5EF4-FFF2-40B4-BE49-F238E27FC236}">
                <a16:creationId xmlns:a16="http://schemas.microsoft.com/office/drawing/2014/main" id="{A2345190-6848-40AD-B3D3-BE500D793D17}"/>
              </a:ext>
            </a:extLst>
          </p:cNvPr>
          <p:cNvSpPr txBox="1"/>
          <p:nvPr/>
        </p:nvSpPr>
        <p:spPr>
          <a:xfrm>
            <a:off x="3697233" y="2074363"/>
            <a:ext cx="8376779" cy="3046988"/>
          </a:xfrm>
          <a:prstGeom prst="rect">
            <a:avLst/>
          </a:prstGeom>
          <a:noFill/>
        </p:spPr>
        <p:txBody>
          <a:bodyPr wrap="square">
            <a:spAutoFit/>
          </a:bodyPr>
          <a:lstStyle/>
          <a:p>
            <a:r>
              <a:rPr lang="es-ES" sz="2400" b="0" i="0" dirty="0">
                <a:solidFill>
                  <a:srgbClr val="333333"/>
                </a:solidFill>
                <a:effectLst/>
                <a:latin typeface="Arial" panose="020B0604020202020204" pitchFamily="34" charset="0"/>
              </a:rPr>
              <a:t>El término refactorizar dentro del campo de la Ingeniería del Software hace referencia a la modificación del código sin cambiar su funcionamiento. Se emplea para crear un código más claro y sencillo, facilitando la posterior lectura o revisión de un programa</a:t>
            </a:r>
            <a:r>
              <a:rPr lang="es-ES" sz="2400" b="1" i="0" dirty="0">
                <a:solidFill>
                  <a:srgbClr val="333333"/>
                </a:solidFill>
                <a:effectLst/>
                <a:latin typeface="Arial" panose="020B0604020202020204" pitchFamily="34" charset="0"/>
              </a:rPr>
              <a:t>.</a:t>
            </a:r>
            <a:r>
              <a:rPr lang="es-ES" sz="2400" b="0" i="0" dirty="0">
                <a:solidFill>
                  <a:srgbClr val="333333"/>
                </a:solidFill>
                <a:effectLst/>
                <a:latin typeface="Arial" panose="020B0604020202020204" pitchFamily="34" charset="0"/>
              </a:rPr>
              <a:t> Se podría entender como el mantenimiento del código, para facilitar su comprensión, pero sin añadir ni eliminar funcionalidades. </a:t>
            </a:r>
            <a:r>
              <a:rPr lang="es-ES" sz="2400" b="1" i="0" dirty="0">
                <a:solidFill>
                  <a:srgbClr val="333333"/>
                </a:solidFill>
                <a:effectLst/>
                <a:latin typeface="Arial" panose="020B0604020202020204" pitchFamily="34" charset="0"/>
              </a:rPr>
              <a:t>Refactorizar código consiste en crear un código más limpio.</a:t>
            </a:r>
            <a:endParaRPr lang="es-ES" sz="2400" dirty="0"/>
          </a:p>
        </p:txBody>
      </p:sp>
      <p:sp>
        <p:nvSpPr>
          <p:cNvPr id="9" name="CuadroTexto 8">
            <a:extLst>
              <a:ext uri="{FF2B5EF4-FFF2-40B4-BE49-F238E27FC236}">
                <a16:creationId xmlns:a16="http://schemas.microsoft.com/office/drawing/2014/main" id="{D7C257BF-ADA0-4FF0-BA3C-A1D5A7F72104}"/>
              </a:ext>
            </a:extLst>
          </p:cNvPr>
          <p:cNvSpPr txBox="1"/>
          <p:nvPr/>
        </p:nvSpPr>
        <p:spPr>
          <a:xfrm>
            <a:off x="3697233" y="1222066"/>
            <a:ext cx="6096000" cy="461665"/>
          </a:xfrm>
          <a:prstGeom prst="rect">
            <a:avLst/>
          </a:prstGeom>
          <a:noFill/>
        </p:spPr>
        <p:txBody>
          <a:bodyPr wrap="square">
            <a:spAutoFit/>
          </a:bodyPr>
          <a:lstStyle/>
          <a:p>
            <a:pPr algn="l"/>
            <a:r>
              <a:rPr lang="es-ES" sz="2400" b="1" dirty="0">
                <a:solidFill>
                  <a:srgbClr val="333333"/>
                </a:solidFill>
                <a:latin typeface="Arial" panose="020B0604020202020204" pitchFamily="34" charset="0"/>
              </a:rPr>
              <a:t>REFACTORIZACIÓN:</a:t>
            </a:r>
            <a:endParaRPr lang="es-ES" sz="2400" b="1"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57379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dirty="0">
                <a:solidFill>
                  <a:srgbClr val="FFFFFF"/>
                </a:solidFill>
                <a:latin typeface="+mn-lt"/>
              </a:rPr>
              <a:t>¿Para qué se refactoriza?</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4231759" y="1351508"/>
            <a:ext cx="6096000" cy="4154984"/>
          </a:xfrm>
          <a:prstGeom prst="rect">
            <a:avLst/>
          </a:prstGeom>
          <a:noFill/>
        </p:spPr>
        <p:txBody>
          <a:bodyPr wrap="square">
            <a:spAutoFit/>
          </a:bodyPr>
          <a:lstStyle/>
          <a:p>
            <a:pPr algn="l">
              <a:buFont typeface="Arial" panose="020B0604020202020204" pitchFamily="34" charset="0"/>
              <a:buChar char="•"/>
            </a:pPr>
            <a:r>
              <a:rPr lang="es-ES" sz="2400" b="0" i="0" dirty="0">
                <a:solidFill>
                  <a:srgbClr val="333333"/>
                </a:solidFill>
                <a:effectLst/>
                <a:latin typeface="Arial" panose="020B0604020202020204" pitchFamily="34" charset="0"/>
              </a:rPr>
              <a:t>Limpieza del código, mejorando la consistencia y la claridad.</a:t>
            </a:r>
          </a:p>
          <a:p>
            <a:pPr algn="l"/>
            <a:endParaRPr lang="es-ES" sz="2400" b="0" i="0" dirty="0">
              <a:solidFill>
                <a:srgbClr val="333333"/>
              </a:solidFill>
              <a:effectLst/>
              <a:latin typeface="Arial" panose="020B0604020202020204" pitchFamily="34" charset="0"/>
            </a:endParaRPr>
          </a:p>
          <a:p>
            <a:pPr algn="l">
              <a:buFont typeface="Arial" panose="020B0604020202020204" pitchFamily="34" charset="0"/>
              <a:buChar char="•"/>
            </a:pPr>
            <a:r>
              <a:rPr lang="es-ES" sz="2400" b="0" i="0" dirty="0">
                <a:solidFill>
                  <a:srgbClr val="333333"/>
                </a:solidFill>
                <a:effectLst/>
                <a:latin typeface="Arial" panose="020B0604020202020204" pitchFamily="34" charset="0"/>
              </a:rPr>
              <a:t>Mantenimiento del código, sin corregir errores ni añadir funcionalidades.</a:t>
            </a:r>
          </a:p>
          <a:p>
            <a:pPr algn="l"/>
            <a:endParaRPr lang="es-ES" sz="2400" b="0" i="0" dirty="0">
              <a:solidFill>
                <a:srgbClr val="333333"/>
              </a:solidFill>
              <a:effectLst/>
              <a:latin typeface="Arial" panose="020B0604020202020204" pitchFamily="34" charset="0"/>
            </a:endParaRPr>
          </a:p>
          <a:p>
            <a:pPr algn="l">
              <a:buFont typeface="Arial" panose="020B0604020202020204" pitchFamily="34" charset="0"/>
              <a:buChar char="•"/>
            </a:pPr>
            <a:r>
              <a:rPr lang="es-ES" sz="2400" b="0" i="0" dirty="0">
                <a:solidFill>
                  <a:srgbClr val="333333"/>
                </a:solidFill>
                <a:effectLst/>
                <a:latin typeface="Arial" panose="020B0604020202020204" pitchFamily="34" charset="0"/>
              </a:rPr>
              <a:t>Elimina el código “muerto”, y se modulariza.</a:t>
            </a:r>
          </a:p>
          <a:p>
            <a:pPr algn="l"/>
            <a:endParaRPr lang="es-ES" sz="2400" b="0" i="0" dirty="0">
              <a:solidFill>
                <a:srgbClr val="333333"/>
              </a:solidFill>
              <a:effectLst/>
              <a:latin typeface="Arial" panose="020B0604020202020204" pitchFamily="34" charset="0"/>
            </a:endParaRPr>
          </a:p>
          <a:p>
            <a:pPr algn="l">
              <a:buFont typeface="Arial" panose="020B0604020202020204" pitchFamily="34" charset="0"/>
              <a:buChar char="•"/>
            </a:pPr>
            <a:r>
              <a:rPr lang="es-ES" sz="2400" b="0" i="0" dirty="0">
                <a:solidFill>
                  <a:srgbClr val="333333"/>
                </a:solidFill>
                <a:effectLst/>
                <a:latin typeface="Arial" panose="020B0604020202020204" pitchFamily="34" charset="0"/>
              </a:rPr>
              <a:t>Facilita el futuro mantenimiento y modificación del código.</a:t>
            </a:r>
          </a:p>
        </p:txBody>
      </p:sp>
      <p:sp>
        <p:nvSpPr>
          <p:cNvPr id="11" name="CuadroTexto 10">
            <a:extLst>
              <a:ext uri="{FF2B5EF4-FFF2-40B4-BE49-F238E27FC236}">
                <a16:creationId xmlns:a16="http://schemas.microsoft.com/office/drawing/2014/main" id="{94AC30F6-3469-40ED-87B2-CB269C8D0007}"/>
              </a:ext>
            </a:extLst>
          </p:cNvPr>
          <p:cNvSpPr txBox="1"/>
          <p:nvPr/>
        </p:nvSpPr>
        <p:spPr>
          <a:xfrm>
            <a:off x="4231759" y="533181"/>
            <a:ext cx="6096000" cy="523220"/>
          </a:xfrm>
          <a:prstGeom prst="rect">
            <a:avLst/>
          </a:prstGeom>
          <a:noFill/>
        </p:spPr>
        <p:txBody>
          <a:bodyPr wrap="square">
            <a:spAutoFit/>
          </a:bodyPr>
          <a:lstStyle/>
          <a:p>
            <a:pPr algn="l"/>
            <a:r>
              <a:rPr lang="es-ES" sz="2800" b="1" i="0" dirty="0">
                <a:solidFill>
                  <a:srgbClr val="333333"/>
                </a:solidFill>
                <a:effectLst/>
                <a:latin typeface="Arial" panose="020B0604020202020204" pitchFamily="34" charset="0"/>
              </a:rPr>
              <a:t>Se refactoriza para:</a:t>
            </a:r>
          </a:p>
        </p:txBody>
      </p:sp>
    </p:spTree>
    <p:extLst>
      <p:ext uri="{BB962C8B-B14F-4D97-AF65-F5344CB8AC3E}">
        <p14:creationId xmlns:p14="http://schemas.microsoft.com/office/powerpoint/2010/main" val="202570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dirty="0">
                <a:solidFill>
                  <a:srgbClr val="FFFFFF"/>
                </a:solidFill>
                <a:latin typeface="+mn-lt"/>
              </a:rPr>
              <a:t>Convención</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4517922" y="1536174"/>
            <a:ext cx="6096000" cy="3785652"/>
          </a:xfrm>
          <a:prstGeom prst="rect">
            <a:avLst/>
          </a:prstGeom>
          <a:noFill/>
        </p:spPr>
        <p:txBody>
          <a:bodyPr wrap="square">
            <a:spAutoFit/>
          </a:bodyPr>
          <a:lstStyle/>
          <a:p>
            <a:pPr algn="l"/>
            <a:r>
              <a:rPr lang="es-ES" sz="2400" b="0" i="0" dirty="0">
                <a:solidFill>
                  <a:srgbClr val="333333"/>
                </a:solidFill>
                <a:effectLst/>
                <a:latin typeface="Arial" panose="020B0604020202020204" pitchFamily="34" charset="0"/>
              </a:rPr>
              <a:t>Las convenciones de código existen debido a que la mayoría del coste del código de un programa se usa en su mantenimiento, (casi ningún programa se mantiene toda su vida con el código original), y mejoran la lectura del código permitiendo entender código nuevo mucho más rápido y a fondo.</a:t>
            </a:r>
          </a:p>
          <a:p>
            <a:pPr algn="l"/>
            <a:r>
              <a:rPr lang="es-ES" sz="2400" b="0" i="0" dirty="0">
                <a:solidFill>
                  <a:srgbClr val="333333"/>
                </a:solidFill>
                <a:effectLst/>
                <a:latin typeface="Arial" panose="020B0604020202020204" pitchFamily="34" charset="0"/>
              </a:rPr>
              <a:t>Para que las convenciones funcionen, cada programador debe tratar de ser lo más fiel posible a estas.</a:t>
            </a:r>
          </a:p>
        </p:txBody>
      </p:sp>
      <p:sp>
        <p:nvSpPr>
          <p:cNvPr id="11" name="CuadroTexto 10">
            <a:extLst>
              <a:ext uri="{FF2B5EF4-FFF2-40B4-BE49-F238E27FC236}">
                <a16:creationId xmlns:a16="http://schemas.microsoft.com/office/drawing/2014/main" id="{94AC30F6-3469-40ED-87B2-CB269C8D0007}"/>
              </a:ext>
            </a:extLst>
          </p:cNvPr>
          <p:cNvSpPr txBox="1"/>
          <p:nvPr/>
        </p:nvSpPr>
        <p:spPr>
          <a:xfrm>
            <a:off x="4463845" y="506477"/>
            <a:ext cx="6204155" cy="523220"/>
          </a:xfrm>
          <a:prstGeom prst="rect">
            <a:avLst/>
          </a:prstGeom>
          <a:noFill/>
        </p:spPr>
        <p:txBody>
          <a:bodyPr wrap="square">
            <a:spAutoFit/>
          </a:bodyPr>
          <a:lstStyle/>
          <a:p>
            <a:pPr algn="l"/>
            <a:r>
              <a:rPr lang="es-ES" sz="2800" b="1" i="0" dirty="0">
                <a:solidFill>
                  <a:srgbClr val="333333"/>
                </a:solidFill>
                <a:effectLst/>
                <a:latin typeface="Arial" panose="020B0604020202020204" pitchFamily="34" charset="0"/>
              </a:rPr>
              <a:t>Convención de escritura para java:</a:t>
            </a:r>
          </a:p>
        </p:txBody>
      </p:sp>
    </p:spTree>
    <p:extLst>
      <p:ext uri="{BB962C8B-B14F-4D97-AF65-F5344CB8AC3E}">
        <p14:creationId xmlns:p14="http://schemas.microsoft.com/office/powerpoint/2010/main" val="19141993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3696</Words>
  <Application>Microsoft Office PowerPoint</Application>
  <PresentationFormat>Panorámica</PresentationFormat>
  <Paragraphs>313</Paragraphs>
  <Slides>61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61</vt:i4>
      </vt:variant>
    </vt:vector>
  </HeadingPairs>
  <TitlesOfParts>
    <vt:vector size="69" baseType="lpstr">
      <vt:lpstr>Arial</vt:lpstr>
      <vt:lpstr>Calibri</vt:lpstr>
      <vt:lpstr>Calibri Light</vt:lpstr>
      <vt:lpstr>Consolas</vt:lpstr>
      <vt:lpstr>Graphik</vt:lpstr>
      <vt:lpstr>inherit</vt:lpstr>
      <vt:lpstr>roboto</vt:lpstr>
      <vt:lpstr>Tema de Office</vt:lpstr>
      <vt:lpstr>INTRODUCCIÓN A TDD</vt:lpstr>
      <vt:lpstr>¿QUÉ ES TDD Y EN QUE CONSISTE?</vt:lpstr>
      <vt:lpstr>PILARES DEL TDD</vt:lpstr>
      <vt:lpstr>PASOS PARA PROGRAMAR CON TDD</vt:lpstr>
      <vt:lpstr>VENTAJAS E INCONVENIENTES</vt:lpstr>
      <vt:lpstr>Introducción a la refactorización</vt:lpstr>
      <vt:lpstr>¿Qué es la refactorización?</vt:lpstr>
      <vt:lpstr>¿Para qué se refactoriza?</vt:lpstr>
      <vt:lpstr>Convención</vt:lpstr>
      <vt:lpstr>Ficheros</vt:lpstr>
      <vt:lpstr>Ficheros</vt:lpstr>
      <vt:lpstr>Declaración de variables</vt:lpstr>
      <vt:lpstr>Declaración de variables</vt:lpstr>
      <vt:lpstr>Declaración de variables</vt:lpstr>
      <vt:lpstr>Nombre  de identificadores</vt:lpstr>
      <vt:lpstr>Magic Numbers</vt:lpstr>
      <vt:lpstr>Estructura del  código</vt:lpstr>
      <vt:lpstr>Estructura del  código</vt:lpstr>
      <vt:lpstr>Estructura del  código</vt:lpstr>
      <vt:lpstr>Estructura del  código</vt:lpstr>
      <vt:lpstr>BAD SMELLS</vt:lpstr>
      <vt:lpstr>BAD SMELLS</vt:lpstr>
      <vt:lpstr>BAD SMELLS</vt:lpstr>
      <vt:lpstr>BAD SMELLS</vt:lpstr>
      <vt:lpstr>BAD SMELLS</vt:lpstr>
      <vt:lpstr>BAD SMELLS</vt:lpstr>
      <vt:lpstr>BAD SMELLS</vt:lpstr>
      <vt:lpstr>BAD SMELLS</vt:lpstr>
      <vt:lpstr>BAD SMELLS</vt:lpstr>
      <vt:lpstr>Buenas prácticas</vt:lpstr>
      <vt:lpstr>Buenas prácticas</vt:lpstr>
      <vt:lpstr>Buenas prácticas</vt:lpstr>
      <vt:lpstr>Buenas prácticas</vt:lpstr>
      <vt:lpstr>Buenas prácticas</vt:lpstr>
      <vt:lpstr>Buenas prácticas</vt:lpstr>
      <vt:lpstr>Buenas prácticas</vt:lpstr>
      <vt:lpstr>Buenas prácticas</vt:lpstr>
      <vt:lpstr>Buenas prácticas</vt:lpstr>
      <vt:lpstr>Buenas prácticas</vt:lpstr>
      <vt:lpstr>Buenas prácticas</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Introducción al análisis de  código estático</vt:lpstr>
      <vt:lpstr>¿Qué es el análisis de  código estático?</vt:lpstr>
      <vt:lpstr>¿Qué es el Análisis de  código estático?</vt:lpstr>
      <vt:lpstr>¿Qué es el análisis de  código estático</vt:lpstr>
      <vt:lpstr>Análisis de  código estático</vt:lpstr>
      <vt:lpstr>Análisis de  código estático</vt:lpstr>
      <vt:lpstr>Análisis de  código estático</vt:lpstr>
      <vt:lpstr>Análisis de  código estático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TDD</dc:title>
  <dc:creator>David Navarro Fajardo</dc:creator>
  <cp:lastModifiedBy>Juro Juro</cp:lastModifiedBy>
  <cp:revision>5</cp:revision>
  <dcterms:created xsi:type="dcterms:W3CDTF">2022-02-03T18:06:26Z</dcterms:created>
  <dcterms:modified xsi:type="dcterms:W3CDTF">2022-02-13T11:16:12Z</dcterms:modified>
</cp:coreProperties>
</file>