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1.jpeg" ContentType="image/jpeg"/>
  <Override PartName="/ppt/media/image9.jpeg" ContentType="image/jpeg"/>
  <Override PartName="/ppt/media/image7.png" ContentType="image/png"/>
  <Override PartName="/ppt/media/image12.jpeg" ContentType="image/jpeg"/>
  <Override PartName="/ppt/media/image6.png" ContentType="image/png"/>
  <Override PartName="/ppt/media/image10.jpeg" ContentType="image/jpeg"/>
  <Override PartName="/ppt/media/image8.jpeg" ContentType="image/jpeg"/>
  <Override PartName="/ppt/media/image20.jpeg" ContentType="image/jpeg"/>
  <Override PartName="/ppt/media/image15.jpeg" ContentType="image/jpeg"/>
  <Override PartName="/ppt/media/image19.jpeg" ContentType="image/jpeg"/>
  <Override PartName="/ppt/media/image18.jpeg" ContentType="image/jpeg"/>
  <Override PartName="/ppt/media/image17.jpeg" ContentType="image/jpeg"/>
  <Override PartName="/ppt/media/image16.jpeg" ContentType="image/jpeg"/>
  <Override PartName="/ppt/media/image14.jpeg" ContentType="image/jpeg"/>
  <Override PartName="/ppt/media/image1.png" ContentType="image/png"/>
  <Override PartName="/ppt/media/image3.jpeg" ContentType="image/jpeg"/>
  <Override PartName="/ppt/media/image2.jpeg" ContentType="image/jpeg"/>
  <Override PartName="/ppt/media/image4.png" ContentType="image/png"/>
  <Override PartName="/ppt/media/image13.jpeg" ContentType="image/jpe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3.xml.rels" ContentType="application/vnd.openxmlformats-package.relationships+xml"/>
  <Override PartName="/ppt/slides/_rels/slide4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880" cy="61423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endParaRPr b="0" lang="es-E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hyperlink" Target="http://www.google.com/search?hl=en&amp;q=allinurl%3Adocs.oracle.com+javase+docs+api+string" TargetMode="External"/><Relationship Id="rId2" Type="http://schemas.openxmlformats.org/officeDocument/2006/relationships/hyperlink" Target="http://www.google.com/search?hl=en&amp;q=allinurl%3Adocs.oracle.com+javase+docs+api+string" TargetMode="External"/><Relationship Id="rId3"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hyperlink" Target="http://www.google.com/search?hl=en&amp;q=allinurl%3Adocs.oracle.com+javase+docs+api+string" TargetMode="External"/><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hyperlink" Target="https://curiotecnology.blogspot.com.es/2016/10/por-que-string-es-inmutable-en-java.html" TargetMode="External"/><Relationship Id="rId2" Type="http://schemas.openxmlformats.org/officeDocument/2006/relationships/hyperlink" Target="http://www.google.com/search?hl=en&amp;q=allinurl%3Adocs.oracle.com+javase+docs+api+string" TargetMode="External"/><Relationship Id="rId3" Type="http://schemas.openxmlformats.org/officeDocument/2006/relationships/hyperlink" Target="http://www.google.com/search?hl=en&amp;q=allinurl%3Adocs.oracle.com+javase+docs+api+string" TargetMode="External"/><Relationship Id="rId4" Type="http://schemas.openxmlformats.org/officeDocument/2006/relationships/hyperlink" Target="http://www.google.com/search?hl=en&amp;q=allinurl%3Adocs.oracle.com+javase+docs+api+string" TargetMode="External"/><Relationship Id="rId5" Type="http://schemas.openxmlformats.org/officeDocument/2006/relationships/slideLayout" Target="../slideLayouts/slideLayout5.xml"/>
</Relationships>
</file>

<file path=ppt/slides/_rels/slide31.xml.rels><?xml version="1.0" encoding="UTF-8"?>
<Relationships xmlns="http://schemas.openxmlformats.org/package/2006/relationships"><Relationship Id="rId1" Type="http://schemas.openxmlformats.org/officeDocument/2006/relationships/hyperlink" Target="http://www.google.com/search?hl=en&amp;q=allinurl%3Adocs.oracle.com+javase+docs+api+integer" TargetMode="External"/><Relationship Id="rId2" Type="http://schemas.openxmlformats.org/officeDocument/2006/relationships/hyperlink" Target="http://www.google.com/search?hl=en&amp;q=allinurl%3Adocs.oracle.com+javase+docs+api+integer" TargetMode="External"/><Relationship Id="rId3" Type="http://schemas.openxmlformats.org/officeDocument/2006/relationships/slideLayout" Target="../slideLayouts/slideLayout5.xml"/>
</Relationships>
</file>

<file path=ppt/slides/_rels/slide32.xml.rels><?xml version="1.0" encoding="UTF-8"?>
<Relationships xmlns="http://schemas.openxmlformats.org/package/2006/relationships"><Relationship Id="rId1" Type="http://schemas.openxmlformats.org/officeDocument/2006/relationships/hyperlink" Target="http://www.google.com/search?hl=en&amp;q=allinurl%3Adocs.oracle.com+javase+docs+api+integer" TargetMode="External"/><Relationship Id="rId2" Type="http://schemas.openxmlformats.org/officeDocument/2006/relationships/hyperlink" Target="http://www.google.com/search?hl=en&amp;q=allinurl%3Adocs.oracle.com+javase+docs+api+integer" TargetMode="External"/><Relationship Id="rId3" Type="http://schemas.openxmlformats.org/officeDocument/2006/relationships/hyperlink" Target="http://www.google.com/search?hl=en&amp;q=allinurl%3Adocs.oracle.com+javase+docs+api+integer" TargetMode="External"/><Relationship Id="rId4" Type="http://schemas.openxmlformats.org/officeDocument/2006/relationships/hyperlink" Target="http://www.google.com/search?hl=en&amp;q=allinurl%3Adocs.oracle.com+javase+docs+api+integer" TargetMode="External"/><Relationship Id="rId5" Type="http://schemas.openxmlformats.org/officeDocument/2006/relationships/hyperlink" Target="http://www.google.com/search?hl=en&amp;q=allinurl%3Adocs.oracle.com+javase+docs+api+integer" TargetMode="External"/><Relationship Id="rId6" Type="http://schemas.openxmlformats.org/officeDocument/2006/relationships/hyperlink" Target="http://www.google.com/search?hl=en&amp;q=allinurl%3Adocs.oracle.com+javase+docs+api+integer" TargetMode="External"/><Relationship Id="rId7" Type="http://schemas.openxmlformats.org/officeDocument/2006/relationships/hyperlink" Target="http://www.google.com/search?hl=en&amp;q=allinurl%3Adocs.oracle.com+javase+docs+api+string" TargetMode="External"/><Relationship Id="rId8" Type="http://schemas.openxmlformats.org/officeDocument/2006/relationships/hyperlink" Target="http://www.google.com/search?hl=en&amp;q=allinurl%3Adocs.oracle.com+javase+docs+api+string" TargetMode="External"/><Relationship Id="rId9" Type="http://schemas.openxmlformats.org/officeDocument/2006/relationships/hyperlink" Target="http://www.google.com/search?hl=en&amp;q=allinurl%3Adocs.oracle.com+javase+docs+api+string" TargetMode="External"/><Relationship Id="rId10" Type="http://schemas.openxmlformats.org/officeDocument/2006/relationships/hyperlink" Target="http://www.google.com/search?hl=en&amp;q=allinurl%3Adocs.oracle.com+javase+docs+api+string" TargetMode="External"/><Relationship Id="rId11" Type="http://schemas.openxmlformats.org/officeDocument/2006/relationships/hyperlink" Target="http://www.google.com/search?hl=en&amp;q=allinurl%3Adocs.oracle.com+javase+docs+api+string" TargetMode="External"/><Relationship Id="rId12"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hyperlink" Target="http://www.google.com/search?hl=en&amp;q=allinurl%3Adocs.oracle.com+javase+docs+api+system" TargetMode="External"/><Relationship Id="rId2" Type="http://schemas.openxmlformats.org/officeDocument/2006/relationships/hyperlink" Target="http://www.google.com/search?hl=en&amp;q=allinurl%3Adocs.oracle.com+javase+docs+api+system" TargetMode="External"/><Relationship Id="rId3" Type="http://schemas.openxmlformats.org/officeDocument/2006/relationships/hyperlink" Target="http://www.google.com/search?hl=en&amp;q=allinurl%3Adocs.oracle.com+javase+docs+api+system" TargetMode="External"/><Relationship Id="rId4" Type="http://schemas.openxmlformats.org/officeDocument/2006/relationships/slideLayout" Target="../slideLayouts/slideLayout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4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4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_rels/slide4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
</Relationships>
</file>

<file path=ppt/slides/_rels/slide4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
</Relationships>
</file>

<file path=ppt/slides/_rels/slide4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5.xml"/>
</Relationships>
</file>

<file path=ppt/slides/_rels/slide4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5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xml"/>
</Relationships>
</file>

<file path=ppt/slides/_rels/slide5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5.xml"/>
</Relationships>
</file>

<file path=ppt/slides/_rels/slide5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xml"/>
</Relationships>
</file>

<file path=ppt/slides/_rels/slide5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5.xml"/>
</Relationships>
</file>

<file path=ppt/slides/_rels/slide54.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6.xml.rels><?xml version="1.0" encoding="UTF-8"?>
<Relationships xmlns="http://schemas.openxmlformats.org/package/2006/relationships"><Relationship Id="rId1" Type="http://schemas.openxmlformats.org/officeDocument/2006/relationships/hyperlink" Target="https://www.jetbrains.com/es-es/teamcity/ci-cd-guide/ci-cd-tools/" TargetMode="External"/><Relationship Id="rId2" Type="http://schemas.openxmlformats.org/officeDocument/2006/relationships/slideLayout" Target="../slideLayouts/slideLayout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000" spc="-1" strike="noStrike">
                <a:solidFill>
                  <a:srgbClr val="ffffff"/>
                </a:solidFill>
                <a:latin typeface="Calibri Light"/>
              </a:rPr>
              <a:t>INTRODUCCIÓN A TDD</a:t>
            </a:r>
            <a:endParaRPr b="0" lang="es-ES" sz="2000" spc="-1" strike="noStrike">
              <a:latin typeface="Arial"/>
            </a:endParaRPr>
          </a:p>
        </p:txBody>
      </p:sp>
      <p:pic>
        <p:nvPicPr>
          <p:cNvPr id="41" name="Imagen 5" descr="Diagrama&#10;&#10;Descripción generada automáticamente"/>
          <p:cNvPicPr/>
          <p:nvPr/>
        </p:nvPicPr>
        <p:blipFill>
          <a:blip r:embed="rId1"/>
          <a:stretch/>
        </p:blipFill>
        <p:spPr>
          <a:xfrm>
            <a:off x="5271840" y="961920"/>
            <a:ext cx="4720680" cy="4930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80"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3200" spc="-1" strike="noStrike">
                <a:solidFill>
                  <a:srgbClr val="ffffff"/>
                </a:solidFill>
                <a:latin typeface="Calibri"/>
              </a:rPr>
              <a:t>Ficheros</a:t>
            </a:r>
            <a:endParaRPr b="0" lang="es-ES" sz="3200" spc="-1" strike="noStrike">
              <a:latin typeface="Arial"/>
            </a:endParaRPr>
          </a:p>
        </p:txBody>
      </p:sp>
      <p:sp>
        <p:nvSpPr>
          <p:cNvPr id="81" name="CustomShape 3"/>
          <p:cNvSpPr/>
          <p:nvPr/>
        </p:nvSpPr>
        <p:spPr>
          <a:xfrm>
            <a:off x="3981600" y="2196720"/>
            <a:ext cx="7826400" cy="283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000" spc="-1" strike="noStrike">
                <a:solidFill>
                  <a:srgbClr val="333333"/>
                </a:solidFill>
                <a:latin typeface="Arial"/>
                <a:ea typeface="DejaVu Sans"/>
              </a:rPr>
              <a:t>1- Posibles comentarios sobre la clase (autor, fecha, licencias, etc..)</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es-ES" sz="2000" spc="-1" strike="noStrike">
                <a:solidFill>
                  <a:srgbClr val="333333"/>
                </a:solidFill>
                <a:latin typeface="Arial"/>
                <a:ea typeface="DejaVu Sans"/>
              </a:rPr>
              <a:t>2- Sentencia </a:t>
            </a:r>
            <a:r>
              <a:rPr b="0" i="1" lang="es-ES" sz="2000" spc="-1" strike="noStrike">
                <a:solidFill>
                  <a:srgbClr val="333333"/>
                </a:solidFill>
                <a:latin typeface="Arial"/>
                <a:ea typeface="DejaVu Sans"/>
              </a:rPr>
              <a:t>package</a:t>
            </a:r>
            <a:r>
              <a:rPr b="0" lang="es-ES" sz="2000" spc="-1" strike="noStrike">
                <a:solidFill>
                  <a:srgbClr val="333333"/>
                </a:solidFill>
                <a:latin typeface="Arial"/>
                <a:ea typeface="DejaVu Sans"/>
              </a:rPr>
              <a:t>. Toda clase debe estar en un paquete.</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es-ES" sz="2000" spc="-1" strike="noStrike">
                <a:solidFill>
                  <a:srgbClr val="333333"/>
                </a:solidFill>
                <a:latin typeface="Arial"/>
                <a:ea typeface="DejaVu Sans"/>
              </a:rPr>
              <a:t>3- Sentencias </a:t>
            </a:r>
            <a:r>
              <a:rPr b="0" i="1" lang="es-ES" sz="2000" spc="-1" strike="noStrike">
                <a:solidFill>
                  <a:srgbClr val="333333"/>
                </a:solidFill>
                <a:latin typeface="Arial"/>
                <a:ea typeface="DejaVu Sans"/>
              </a:rPr>
              <a:t>import</a:t>
            </a:r>
            <a:r>
              <a:rPr b="0" lang="es-ES" sz="2000" spc="-1" strike="noStrike">
                <a:solidFill>
                  <a:srgbClr val="333333"/>
                </a:solidFill>
                <a:latin typeface="Arial"/>
                <a:ea typeface="DejaVu Sans"/>
              </a:rPr>
              <a:t>. Importar cada clase en una línea separada.</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es-ES" sz="2000" spc="-1" strike="noStrike">
                <a:solidFill>
                  <a:srgbClr val="333333"/>
                </a:solidFill>
                <a:latin typeface="Arial"/>
                <a:ea typeface="DejaVu Sans"/>
              </a:rPr>
              <a:t>4- La definición de una única clase o interface </a:t>
            </a:r>
            <a:r>
              <a:rPr b="1" lang="es-ES" sz="2000" spc="-1" strike="noStrike">
                <a:solidFill>
                  <a:srgbClr val="333333"/>
                </a:solidFill>
                <a:latin typeface="Arial"/>
                <a:ea typeface="DejaVu Sans"/>
              </a:rPr>
              <a:t>cuyo nombre es idéntico al nombre del fichero sin la extensión</a:t>
            </a:r>
            <a:r>
              <a:rPr b="0" lang="es-ES" sz="2000" spc="-1" strike="noStrike">
                <a:solidFill>
                  <a:srgbClr val="333333"/>
                </a:solidFill>
                <a:latin typeface="Arial"/>
                <a:ea typeface="DejaVu Sans"/>
              </a:rPr>
              <a:t>.</a:t>
            </a:r>
            <a:endParaRPr b="0" lang="es-ES" sz="2000" spc="-1" strike="noStrike">
              <a:latin typeface="Arial"/>
            </a:endParaRPr>
          </a:p>
        </p:txBody>
      </p:sp>
      <p:sp>
        <p:nvSpPr>
          <p:cNvPr id="82" name="CustomShape 4"/>
          <p:cNvSpPr/>
          <p:nvPr/>
        </p:nvSpPr>
        <p:spPr>
          <a:xfrm>
            <a:off x="3960000" y="526680"/>
            <a:ext cx="7591320" cy="14173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850"/>
              </a:spcAft>
            </a:pPr>
            <a:r>
              <a:rPr b="0" lang="es-ES" sz="2000" spc="-1" strike="noStrike">
                <a:solidFill>
                  <a:srgbClr val="333333"/>
                </a:solidFill>
                <a:latin typeface="Arial"/>
                <a:ea typeface="DejaVu Sans"/>
              </a:rPr>
              <a:t>Todos los ficheros fuente de java son ficheros de texto plano cuyo nombre termina con la extensión </a:t>
            </a:r>
            <a:r>
              <a:rPr b="0" i="1" lang="es-ES" sz="2000" spc="-1" strike="noStrike">
                <a:solidFill>
                  <a:srgbClr val="333333"/>
                </a:solidFill>
                <a:latin typeface="Arial"/>
                <a:ea typeface="DejaVu Sans"/>
              </a:rPr>
              <a:t>.java</a:t>
            </a:r>
            <a:endParaRPr b="0" lang="es-ES" sz="2000" spc="-1" strike="noStrike">
              <a:latin typeface="Arial"/>
            </a:endParaRPr>
          </a:p>
          <a:p>
            <a:pPr>
              <a:lnSpc>
                <a:spcPct val="100000"/>
              </a:lnSpc>
              <a:spcAft>
                <a:spcPts val="1417"/>
              </a:spcAft>
            </a:pPr>
            <a:r>
              <a:rPr b="0" lang="es-ES" sz="2000" spc="-1" strike="noStrike">
                <a:solidFill>
                  <a:srgbClr val="333333"/>
                </a:solidFill>
                <a:latin typeface="Arial"/>
                <a:ea typeface="DejaVu Sans"/>
              </a:rPr>
              <a:t>Dentro de cada fichero </a:t>
            </a:r>
            <a:r>
              <a:rPr b="0" i="1" lang="es-ES" sz="2000" spc="-1" strike="noStrike">
                <a:solidFill>
                  <a:srgbClr val="333333"/>
                </a:solidFill>
                <a:latin typeface="Arial"/>
                <a:ea typeface="DejaVu Sans"/>
              </a:rPr>
              <a:t>.java</a:t>
            </a:r>
            <a:r>
              <a:rPr b="0" lang="es-ES" sz="2000" spc="-1" strike="noStrike">
                <a:solidFill>
                  <a:srgbClr val="333333"/>
                </a:solidFill>
                <a:latin typeface="Arial"/>
                <a:ea typeface="DejaVu Sans"/>
              </a:rPr>
              <a:t> debemos tener 4 partes en el siguiente orden:</a:t>
            </a:r>
            <a:endParaRPr b="0" lang="es-ES" sz="2000" spc="-1" strike="noStrike">
              <a:latin typeface="Arial"/>
            </a:endParaRPr>
          </a:p>
        </p:txBody>
      </p:sp>
      <p:sp>
        <p:nvSpPr>
          <p:cNvPr id="83" name="CustomShape 5"/>
          <p:cNvSpPr/>
          <p:nvPr/>
        </p:nvSpPr>
        <p:spPr>
          <a:xfrm>
            <a:off x="3960000" y="5315040"/>
            <a:ext cx="7826400" cy="9129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i="1" lang="es-ES" sz="1800" spc="-1" strike="noStrike">
                <a:solidFill>
                  <a:srgbClr val="808080"/>
                </a:solidFill>
                <a:latin typeface="Consolas"/>
                <a:ea typeface="DejaVu Sans"/>
              </a:rPr>
              <a:t>/* Correcto */                      </a:t>
            </a:r>
            <a:r>
              <a:rPr b="0" lang="es-ES" sz="1800" spc="-1" strike="noStrike">
                <a:solidFill>
                  <a:srgbClr val="333333"/>
                </a:solidFill>
                <a:latin typeface="Consolas"/>
                <a:ea typeface="DejaVu Sans"/>
              </a:rPr>
              <a:t> </a:t>
            </a:r>
            <a:r>
              <a:rPr b="0" i="1" lang="es-ES" sz="1800" spc="-1" strike="noStrike">
                <a:solidFill>
                  <a:srgbClr val="808080"/>
                </a:solidFill>
                <a:latin typeface="Consolas"/>
                <a:ea typeface="DejaVu Sans"/>
              </a:rPr>
              <a:t>/* Incorrecto */</a:t>
            </a:r>
            <a:r>
              <a:rPr b="0" lang="es-ES" sz="1800" spc="-1" strike="noStrike">
                <a:solidFill>
                  <a:srgbClr val="333333"/>
                </a:solidFill>
                <a:latin typeface="Consolas"/>
                <a:ea typeface="DejaVu Sans"/>
              </a:rPr>
              <a:t> </a:t>
            </a:r>
            <a:endParaRPr b="0" lang="es-ES" sz="1800" spc="-1" strike="noStrike">
              <a:latin typeface="Arial"/>
            </a:endParaRPr>
          </a:p>
          <a:p>
            <a:pPr>
              <a:lnSpc>
                <a:spcPct val="100000"/>
              </a:lnSpc>
              <a:tabLst>
                <a:tab algn="l" pos="0"/>
              </a:tabLst>
            </a:pPr>
            <a:r>
              <a:rPr b="0" lang="es-ES" sz="1800" spc="-1" strike="noStrike">
                <a:solidFill>
                  <a:srgbClr val="b1b100"/>
                </a:solidFill>
                <a:latin typeface="Consolas"/>
                <a:ea typeface="DejaVu Sans"/>
              </a:rPr>
              <a:t>import</a:t>
            </a:r>
            <a:r>
              <a:rPr b="0" lang="es-ES" sz="1800" spc="-1" strike="noStrike">
                <a:solidFill>
                  <a:srgbClr val="333333"/>
                </a:solidFill>
                <a:latin typeface="Consolas"/>
                <a:ea typeface="DejaVu Sans"/>
              </a:rPr>
              <a:t> </a:t>
            </a:r>
            <a:r>
              <a:rPr b="0" lang="es-ES" sz="1800" spc="-1" strike="noStrike">
                <a:solidFill>
                  <a:srgbClr val="339933"/>
                </a:solidFill>
                <a:latin typeface="Consolas"/>
                <a:ea typeface="DejaVu Sans"/>
              </a:rPr>
              <a:t>java.awt.Frame</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b1b100"/>
                </a:solidFill>
                <a:latin typeface="Consolas"/>
                <a:ea typeface="DejaVu Sans"/>
              </a:rPr>
              <a:t>import</a:t>
            </a:r>
            <a:r>
              <a:rPr b="0" lang="es-ES" sz="1800" spc="-1" strike="noStrike">
                <a:solidFill>
                  <a:srgbClr val="333333"/>
                </a:solidFill>
                <a:latin typeface="Consolas"/>
                <a:ea typeface="DejaVu Sans"/>
              </a:rPr>
              <a:t> </a:t>
            </a:r>
            <a:r>
              <a:rPr b="0" lang="es-ES" sz="1800" spc="-1" strike="noStrike">
                <a:solidFill>
                  <a:srgbClr val="339933"/>
                </a:solidFill>
                <a:latin typeface="Consolas"/>
                <a:ea typeface="DejaVu Sans"/>
              </a:rPr>
              <a:t>java.awt.*</a:t>
            </a:r>
            <a:r>
              <a:rPr b="0" lang="es-ES" sz="1800" spc="-1" strike="noStrike">
                <a:solidFill>
                  <a:srgbClr val="66cc66"/>
                </a:solidFill>
                <a:latin typeface="Consolas"/>
                <a:ea typeface="DejaVu Sans"/>
              </a:rPr>
              <a:t>; </a:t>
            </a:r>
            <a:endParaRPr b="0" lang="es-ES" sz="1800" spc="-1" strike="noStrike">
              <a:latin typeface="Arial"/>
            </a:endParaRPr>
          </a:p>
          <a:p>
            <a:pPr>
              <a:lnSpc>
                <a:spcPct val="100000"/>
              </a:lnSpc>
              <a:tabLst>
                <a:tab algn="l" pos="0"/>
              </a:tabLst>
            </a:pPr>
            <a:r>
              <a:rPr b="0" lang="es-ES" sz="1800" spc="-1" strike="noStrike">
                <a:solidFill>
                  <a:srgbClr val="b1b100"/>
                </a:solidFill>
                <a:latin typeface="Consolas"/>
                <a:ea typeface="DejaVu Sans"/>
              </a:rPr>
              <a:t>import</a:t>
            </a:r>
            <a:r>
              <a:rPr b="0" lang="es-ES" sz="1800" spc="-1" strike="noStrike">
                <a:solidFill>
                  <a:srgbClr val="333333"/>
                </a:solidFill>
                <a:latin typeface="Consolas"/>
                <a:ea typeface="DejaVu Sans"/>
              </a:rPr>
              <a:t> </a:t>
            </a:r>
            <a:r>
              <a:rPr b="0" lang="es-ES" sz="1800" spc="-1" strike="noStrike">
                <a:solidFill>
                  <a:srgbClr val="339933"/>
                </a:solidFill>
                <a:latin typeface="Consolas"/>
                <a:ea typeface="DejaVu Sans"/>
              </a:rPr>
              <a:t>java.awt.Graphics</a:t>
            </a:r>
            <a:r>
              <a:rPr b="0" lang="es-ES" sz="1800" spc="-1" strike="noStrike">
                <a:solidFill>
                  <a:srgbClr val="66cc66"/>
                </a:solidFill>
                <a:latin typeface="Consolas"/>
                <a:ea typeface="DejaVu Sans"/>
              </a:rPr>
              <a:t>;</a:t>
            </a:r>
            <a:r>
              <a:rPr b="0" lang="es-ES" sz="1800" spc="-1" strike="noStrike">
                <a:solidFill>
                  <a:srgbClr val="000000"/>
                </a:solidFill>
                <a:latin typeface="Calibri"/>
                <a:ea typeface="DejaVu Sans"/>
              </a:rPr>
              <a:t>            </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3200" spc="-1" strike="noStrike">
                <a:solidFill>
                  <a:srgbClr val="ffffff"/>
                </a:solidFill>
                <a:latin typeface="Calibri"/>
              </a:rPr>
              <a:t>Ficheros</a:t>
            </a:r>
            <a:endParaRPr b="0" lang="es-ES" sz="3200" spc="-1" strike="noStrike">
              <a:latin typeface="Arial"/>
            </a:endParaRPr>
          </a:p>
        </p:txBody>
      </p:sp>
      <p:sp>
        <p:nvSpPr>
          <p:cNvPr id="87" name="CustomShape 4"/>
          <p:cNvSpPr/>
          <p:nvPr/>
        </p:nvSpPr>
        <p:spPr>
          <a:xfrm>
            <a:off x="4054680" y="1919520"/>
            <a:ext cx="7249320" cy="3777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333333"/>
                </a:solidFill>
                <a:latin typeface="Arial"/>
                <a:ea typeface="DejaVu Sans"/>
              </a:rPr>
              <a:t>1- Sentencia </a:t>
            </a:r>
            <a:r>
              <a:rPr b="0" i="1" lang="es-ES" sz="2400" spc="-1" strike="noStrike">
                <a:solidFill>
                  <a:srgbClr val="333333"/>
                </a:solidFill>
                <a:latin typeface="Arial"/>
                <a:ea typeface="DejaVu Sans"/>
              </a:rPr>
              <a:t>class o interface</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400" spc="-1" strike="noStrike">
                <a:solidFill>
                  <a:srgbClr val="333333"/>
                </a:solidFill>
                <a:latin typeface="Arial"/>
                <a:ea typeface="DejaVu Sans"/>
              </a:rPr>
              <a:t>2- Variables de clase (static)</a:t>
            </a:r>
            <a:endParaRPr b="0" lang="es-ES" sz="2400" spc="-1" strike="noStrike">
              <a:latin typeface="Arial"/>
            </a:endParaRPr>
          </a:p>
          <a:p>
            <a:pPr>
              <a:lnSpc>
                <a:spcPct val="100000"/>
              </a:lnSpc>
            </a:pPr>
            <a:r>
              <a:rPr b="0" lang="es-ES" sz="2400" spc="-1" strike="noStrike">
                <a:solidFill>
                  <a:srgbClr val="333333"/>
                </a:solidFill>
                <a:latin typeface="Arial"/>
                <a:ea typeface="DejaVu Sans"/>
              </a:rPr>
              <a:t> </a:t>
            </a:r>
            <a:r>
              <a:rPr b="0" lang="es-ES" sz="2600" spc="-1" strike="noStrike">
                <a:solidFill>
                  <a:srgbClr val="333333"/>
                </a:solidFill>
                <a:latin typeface="Arial"/>
                <a:ea typeface="DejaVu Sans"/>
              </a:rPr>
              <a:t> </a:t>
            </a:r>
            <a:r>
              <a:rPr b="0" lang="es-ES" sz="2400" spc="-1" strike="noStrike">
                <a:solidFill>
                  <a:srgbClr val="333333"/>
                </a:solidFill>
                <a:latin typeface="Arial"/>
                <a:ea typeface="DejaVu Sans"/>
              </a:rPr>
              <a:t>  </a:t>
            </a:r>
            <a:r>
              <a:rPr b="0" lang="es-ES" sz="2400" spc="-1" strike="noStrike">
                <a:solidFill>
                  <a:srgbClr val="333333"/>
                </a:solidFill>
                <a:latin typeface="Arial"/>
                <a:ea typeface="DejaVu Sans"/>
              </a:rPr>
              <a:t>Variables de instancia (Atributos de la clase)</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400" spc="-1" strike="noStrike">
                <a:solidFill>
                  <a:srgbClr val="333333"/>
                </a:solidFill>
                <a:latin typeface="Arial"/>
                <a:ea typeface="DejaVu Sans"/>
              </a:rPr>
              <a:t>3- Constructores (Si hay sobrecarga deben ir seguidos)</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400" spc="-1" strike="noStrike">
                <a:solidFill>
                  <a:srgbClr val="333333"/>
                </a:solidFill>
                <a:latin typeface="Arial"/>
                <a:ea typeface="DejaVu Sans"/>
              </a:rPr>
              <a:t>4- Métodos (Si hay sobrecarga deben ir seguidos)</a:t>
            </a:r>
            <a:endParaRPr b="0" lang="es-ES" sz="2400" spc="-1" strike="noStrike">
              <a:latin typeface="Arial"/>
            </a:endParaRPr>
          </a:p>
          <a:p>
            <a:pPr>
              <a:lnSpc>
                <a:spcPct val="100000"/>
              </a:lnSpc>
            </a:pPr>
            <a:endParaRPr b="0" lang="es-ES" sz="2400" spc="-1" strike="noStrike">
              <a:latin typeface="Arial"/>
            </a:endParaRPr>
          </a:p>
        </p:txBody>
      </p:sp>
      <p:sp>
        <p:nvSpPr>
          <p:cNvPr id="88" name="CustomShape 5"/>
          <p:cNvSpPr/>
          <p:nvPr/>
        </p:nvSpPr>
        <p:spPr>
          <a:xfrm>
            <a:off x="4054680" y="653760"/>
            <a:ext cx="719244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333333"/>
                </a:solidFill>
                <a:latin typeface="Arial"/>
                <a:ea typeface="DejaVu Sans"/>
              </a:rPr>
              <a:t>Posteriormente dentro de la definición de la clase, aplicamos el siguiente orden: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0"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91"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400" spc="-1" strike="noStrike">
                <a:solidFill>
                  <a:srgbClr val="ffffff"/>
                </a:solidFill>
                <a:latin typeface="Calibri"/>
              </a:rPr>
              <a:t>Declaración de variables</a:t>
            </a:r>
            <a:endParaRPr b="0" lang="es-ES" sz="2400" spc="-1" strike="noStrike">
              <a:latin typeface="Arial"/>
            </a:endParaRPr>
          </a:p>
        </p:txBody>
      </p:sp>
      <p:sp>
        <p:nvSpPr>
          <p:cNvPr id="92" name="CustomShape 4"/>
          <p:cNvSpPr/>
          <p:nvPr/>
        </p:nvSpPr>
        <p:spPr>
          <a:xfrm>
            <a:off x="4202640" y="1321200"/>
            <a:ext cx="7178760" cy="22845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s-ES" sz="2400" spc="-1" strike="noStrike">
                <a:solidFill>
                  <a:srgbClr val="333333"/>
                </a:solidFill>
                <a:latin typeface="Arial"/>
                <a:ea typeface="DejaVu Sans"/>
              </a:rPr>
              <a:t>Una sola declaración por línea.</a:t>
            </a:r>
            <a:endParaRPr b="0" lang="es-ES" sz="2400" spc="-1" strike="noStrike">
              <a:latin typeface="Arial"/>
            </a:endParaRPr>
          </a:p>
          <a:p>
            <a:pPr>
              <a:lnSpc>
                <a:spcPct val="100000"/>
              </a:lnSpc>
              <a:tabLst>
                <a:tab algn="l" pos="0"/>
              </a:tabLst>
            </a:pPr>
            <a:endParaRPr b="0" lang="es-ES" sz="2400" spc="-1" strike="noStrike">
              <a:latin typeface="Arial"/>
            </a:endParaRPr>
          </a:p>
          <a:p>
            <a:pPr>
              <a:lnSpc>
                <a:spcPct val="100000"/>
              </a:lnSpc>
              <a:tabLst>
                <a:tab algn="l" pos="0"/>
              </a:tabLst>
            </a:pPr>
            <a:endParaRPr b="0" lang="es-ES" sz="2400" spc="-1" strike="noStrike">
              <a:latin typeface="Arial"/>
            </a:endParaRPr>
          </a:p>
          <a:p>
            <a:pPr>
              <a:lnSpc>
                <a:spcPct val="100000"/>
              </a:lnSpc>
              <a:tabLst>
                <a:tab algn="l" pos="0"/>
              </a:tabLst>
            </a:pPr>
            <a:endParaRPr b="0" lang="es-ES" sz="2400" spc="-1" strike="noStrike">
              <a:latin typeface="Arial"/>
            </a:endParaRPr>
          </a:p>
          <a:p>
            <a:pPr>
              <a:lnSpc>
                <a:spcPct val="100000"/>
              </a:lnSpc>
              <a:tabLst>
                <a:tab algn="l" pos="0"/>
              </a:tabLst>
            </a:pPr>
            <a:r>
              <a:rPr b="0" lang="es-ES" sz="2400" spc="-1" strike="noStrike">
                <a:solidFill>
                  <a:srgbClr val="993333"/>
                </a:solidFill>
                <a:latin typeface="Consolas"/>
                <a:ea typeface="DejaVu Sans"/>
              </a:rPr>
              <a:t>int</a:t>
            </a:r>
            <a:r>
              <a:rPr b="0" lang="es-ES" sz="2400" spc="-1" strike="noStrike">
                <a:solidFill>
                  <a:srgbClr val="333333"/>
                </a:solidFill>
                <a:latin typeface="Consolas"/>
                <a:ea typeface="DejaVu Sans"/>
              </a:rPr>
              <a:t> edad</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t>
            </a:r>
            <a:endParaRPr b="0" lang="es-ES" sz="2400" spc="-1" strike="noStrike">
              <a:latin typeface="Arial"/>
            </a:endParaRPr>
          </a:p>
          <a:p>
            <a:pPr>
              <a:lnSpc>
                <a:spcPct val="100000"/>
              </a:lnSpc>
              <a:tabLst>
                <a:tab algn="l" pos="0"/>
              </a:tabLst>
            </a:pPr>
            <a:r>
              <a:rPr b="0" lang="es-ES" sz="2400" spc="-1" strike="noStrike">
                <a:solidFill>
                  <a:srgbClr val="993333"/>
                </a:solidFill>
                <a:latin typeface="Consolas"/>
                <a:ea typeface="DejaVu Sans"/>
              </a:rPr>
              <a:t>int</a:t>
            </a:r>
            <a:r>
              <a:rPr b="0" lang="es-ES" sz="2400" spc="-1" strike="noStrike">
                <a:solidFill>
                  <a:srgbClr val="333333"/>
                </a:solidFill>
                <a:latin typeface="Consolas"/>
                <a:ea typeface="DejaVu Sans"/>
              </a:rPr>
              <a:t> cantidad</a:t>
            </a:r>
            <a:r>
              <a:rPr b="0" lang="es-ES" sz="2400" spc="-1" strike="noStrike">
                <a:solidFill>
                  <a:srgbClr val="66cc66"/>
                </a:solidFill>
                <a:latin typeface="Consolas"/>
                <a:ea typeface="DejaVu Sans"/>
              </a:rPr>
              <a:t>;</a:t>
            </a:r>
            <a:r>
              <a:rPr b="0" lang="es-ES" sz="2400" spc="-1" strike="noStrike">
                <a:solidFill>
                  <a:srgbClr val="000000"/>
                </a:solidFill>
                <a:latin typeface="Calibri"/>
                <a:ea typeface="DejaVu Sans"/>
              </a:rPr>
              <a:t>   </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4"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400" spc="-1" strike="noStrike">
                <a:solidFill>
                  <a:srgbClr val="ffffff"/>
                </a:solidFill>
                <a:latin typeface="Calibri"/>
              </a:rPr>
              <a:t>Declaración de variables</a:t>
            </a:r>
            <a:endParaRPr b="0" lang="es-ES" sz="2400" spc="-1" strike="noStrike">
              <a:latin typeface="Arial"/>
            </a:endParaRPr>
          </a:p>
        </p:txBody>
      </p:sp>
      <p:sp>
        <p:nvSpPr>
          <p:cNvPr id="96" name="CustomShape 4"/>
          <p:cNvSpPr/>
          <p:nvPr/>
        </p:nvSpPr>
        <p:spPr>
          <a:xfrm>
            <a:off x="4032360" y="366120"/>
            <a:ext cx="7192440" cy="252936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333333"/>
              </a:buClr>
              <a:buFont typeface="Arial"/>
              <a:buChar char="•"/>
            </a:pPr>
            <a:r>
              <a:rPr b="0" lang="es-ES" sz="2000" spc="-1" strike="noStrike">
                <a:solidFill>
                  <a:srgbClr val="333333"/>
                </a:solidFill>
                <a:latin typeface="Arial"/>
                <a:ea typeface="DejaVu Sans"/>
              </a:rPr>
              <a:t>Las variables locales se deben inicializar en el momento de declararlas o justo después. Se declaran justo antes de su uso, para reducir su ámbito.</a:t>
            </a:r>
            <a:endParaRPr b="0" lang="es-ES" sz="2000" spc="-1" strike="noStrike">
              <a:latin typeface="Arial"/>
            </a:endParaRPr>
          </a:p>
          <a:p>
            <a:pPr>
              <a:lnSpc>
                <a:spcPct val="100000"/>
              </a:lnSpc>
            </a:pPr>
            <a:endParaRPr b="0" lang="es-ES" sz="2000" spc="-1" strike="noStrike">
              <a:latin typeface="Arial"/>
            </a:endParaRPr>
          </a:p>
          <a:p>
            <a:pPr marL="343080" indent="-342360">
              <a:lnSpc>
                <a:spcPct val="100000"/>
              </a:lnSpc>
              <a:buClr>
                <a:srgbClr val="333333"/>
              </a:buClr>
              <a:buFont typeface="Arial"/>
              <a:buChar char="•"/>
            </a:pPr>
            <a:r>
              <a:rPr b="0" lang="es-ES" sz="2000" spc="-1" strike="noStrike">
                <a:solidFill>
                  <a:srgbClr val="333333"/>
                </a:solidFill>
                <a:latin typeface="Arial"/>
                <a:ea typeface="DejaVu Sans"/>
              </a:rPr>
              <a:t>Las variables de instancia o de clase se declaran al comienzo de la definición de la clase.</a:t>
            </a:r>
            <a:endParaRPr b="0" lang="es-ES" sz="2000" spc="-1" strike="noStrike">
              <a:latin typeface="Arial"/>
            </a:endParaRPr>
          </a:p>
          <a:p>
            <a:pPr>
              <a:lnSpc>
                <a:spcPct val="100000"/>
              </a:lnSpc>
            </a:pPr>
            <a:endParaRPr b="0" lang="es-ES" sz="2000" spc="-1" strike="noStrike">
              <a:latin typeface="Arial"/>
            </a:endParaRPr>
          </a:p>
          <a:p>
            <a:pPr marL="343080" indent="-342360">
              <a:lnSpc>
                <a:spcPct val="100000"/>
              </a:lnSpc>
              <a:buClr>
                <a:srgbClr val="333333"/>
              </a:buClr>
              <a:buFont typeface="Arial"/>
              <a:buChar char="•"/>
            </a:pPr>
            <a:r>
              <a:rPr b="0" lang="es-ES" sz="2000" spc="-1" strike="noStrike">
                <a:solidFill>
                  <a:srgbClr val="333333"/>
                </a:solidFill>
                <a:latin typeface="Arial"/>
                <a:ea typeface="DejaVu Sans"/>
              </a:rPr>
              <a:t>Los arrays se pueden inicializar en bloque:</a:t>
            </a:r>
            <a:endParaRPr b="0" lang="es-ES" sz="2000" spc="-1" strike="noStrike">
              <a:latin typeface="Arial"/>
            </a:endParaRPr>
          </a:p>
        </p:txBody>
      </p:sp>
      <p:sp>
        <p:nvSpPr>
          <p:cNvPr id="97" name="CustomShape 5"/>
          <p:cNvSpPr/>
          <p:nvPr/>
        </p:nvSpPr>
        <p:spPr>
          <a:xfrm>
            <a:off x="4581000" y="3360240"/>
            <a:ext cx="6095160" cy="3016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s-ES" sz="2400" spc="-1" strike="noStrike">
                <a:solidFill>
                  <a:srgbClr val="993333"/>
                </a:solidFill>
                <a:latin typeface="Consolas"/>
                <a:ea typeface="DejaVu Sans"/>
              </a:rPr>
              <a:t>int</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array </a:t>
            </a:r>
            <a:r>
              <a:rPr b="0" lang="es-ES" sz="2400" spc="-1" strike="noStrike">
                <a:solidFill>
                  <a:srgbClr val="66cc66"/>
                </a:solidFill>
                <a:latin typeface="Consolas"/>
                <a:ea typeface="DejaVu Sans"/>
              </a:rPr>
              <a:t>={</a:t>
            </a:r>
            <a:r>
              <a:rPr b="0" lang="es-ES" sz="2400" spc="-1" strike="noStrike">
                <a:solidFill>
                  <a:srgbClr val="cc66cc"/>
                </a:solidFill>
                <a:latin typeface="Consolas"/>
                <a:ea typeface="DejaVu Sans"/>
              </a:rPr>
              <a:t>0</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1</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2</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3</a:t>
            </a:r>
            <a:r>
              <a:rPr b="0" lang="es-ES" sz="2400" spc="-1" strike="noStrike">
                <a:solidFill>
                  <a:srgbClr val="333333"/>
                </a:solidFill>
                <a:latin typeface="Consolas"/>
                <a:ea typeface="DejaVu Sans"/>
              </a:rPr>
              <a:t> </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t>
            </a:r>
            <a:endParaRPr b="0" lang="es-ES" sz="2400" spc="-1" strike="noStrike">
              <a:latin typeface="Arial"/>
            </a:endParaRPr>
          </a:p>
          <a:p>
            <a:pPr>
              <a:lnSpc>
                <a:spcPct val="100000"/>
              </a:lnSpc>
              <a:tabLst>
                <a:tab algn="l" pos="0"/>
              </a:tabLst>
            </a:pPr>
            <a:endParaRPr b="0" lang="es-ES" sz="2400" spc="-1" strike="noStrike">
              <a:latin typeface="Arial"/>
            </a:endParaRPr>
          </a:p>
          <a:p>
            <a:pPr>
              <a:lnSpc>
                <a:spcPct val="100000"/>
              </a:lnSpc>
              <a:tabLst>
                <a:tab algn="l" pos="0"/>
              </a:tabLst>
            </a:pPr>
            <a:r>
              <a:rPr b="0" i="1" lang="es-ES" sz="2400" spc="-1" strike="noStrike">
                <a:solidFill>
                  <a:srgbClr val="808080"/>
                </a:solidFill>
                <a:latin typeface="Consolas"/>
                <a:ea typeface="DejaVu Sans"/>
              </a:rPr>
              <a:t>// o</a:t>
            </a:r>
            <a:r>
              <a:rPr b="0" lang="es-ES" sz="2400" spc="-1" strike="noStrike">
                <a:solidFill>
                  <a:srgbClr val="333333"/>
                </a:solidFill>
                <a:latin typeface="Consolas"/>
                <a:ea typeface="DejaVu Sans"/>
              </a:rPr>
              <a:t> </a:t>
            </a:r>
            <a:endParaRPr b="0" lang="es-ES" sz="2400" spc="-1" strike="noStrike">
              <a:latin typeface="Arial"/>
            </a:endParaRPr>
          </a:p>
          <a:p>
            <a:pPr>
              <a:lnSpc>
                <a:spcPct val="100000"/>
              </a:lnSpc>
              <a:tabLst>
                <a:tab algn="l" pos="0"/>
              </a:tabLst>
            </a:pPr>
            <a:endParaRPr b="0" lang="es-ES" sz="2400" spc="-1" strike="noStrike">
              <a:latin typeface="Arial"/>
            </a:endParaRPr>
          </a:p>
          <a:p>
            <a:pPr>
              <a:lnSpc>
                <a:spcPct val="100000"/>
              </a:lnSpc>
              <a:tabLst>
                <a:tab algn="l" pos="0"/>
              </a:tabLst>
            </a:pPr>
            <a:r>
              <a:rPr b="0" lang="es-ES" sz="2400" spc="-1" strike="noStrike">
                <a:solidFill>
                  <a:srgbClr val="993333"/>
                </a:solidFill>
                <a:latin typeface="Consolas"/>
                <a:ea typeface="DejaVu Sans"/>
              </a:rPr>
              <a:t>int</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array </a:t>
            </a:r>
            <a:r>
              <a:rPr b="0" lang="es-ES" sz="2400" spc="-1" strike="noStrike">
                <a:solidFill>
                  <a:srgbClr val="66cc66"/>
                </a:solidFill>
                <a:latin typeface="Consolas"/>
                <a:ea typeface="DejaVu Sans"/>
              </a:rPr>
              <a:t>=</a:t>
            </a:r>
            <a:endParaRPr b="0" lang="es-ES" sz="2400" spc="-1" strike="noStrike">
              <a:latin typeface="Arial"/>
            </a:endParaRPr>
          </a:p>
          <a:p>
            <a:pPr>
              <a:lnSpc>
                <a:spcPct val="100000"/>
              </a:lnSpc>
              <a:tabLst>
                <a:tab algn="l" pos="0"/>
              </a:tabLst>
            </a:pPr>
            <a:r>
              <a:rPr b="0" lang="es-ES" sz="2400" spc="-1" strike="noStrike">
                <a:solidFill>
                  <a:srgbClr val="66cc66"/>
                </a:solidFill>
                <a:latin typeface="Consolas"/>
                <a:ea typeface="DejaVu Sans"/>
              </a:rPr>
              <a:t>{</a:t>
            </a:r>
            <a:endParaRPr b="0" lang="es-ES" sz="2400" spc="-1" strike="noStrike">
              <a:latin typeface="Arial"/>
            </a:endParaRPr>
          </a:p>
          <a:p>
            <a:pPr>
              <a:lnSpc>
                <a:spcPct val="100000"/>
              </a:lnSpc>
              <a:tabLst>
                <a:tab algn="l" pos="0"/>
              </a:tabLst>
            </a:pPr>
            <a:r>
              <a:rPr b="0" lang="es-ES" sz="2400" spc="-1" strike="noStrike">
                <a:solidFill>
                  <a:srgbClr val="cc66cc"/>
                </a:solidFill>
                <a:latin typeface="Consolas"/>
                <a:ea typeface="DejaVu Sans"/>
              </a:rPr>
              <a:t>0</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1</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2</a:t>
            </a:r>
            <a:r>
              <a:rPr b="0" lang="es-ES" sz="2400" spc="-1" strike="noStrike">
                <a:solidFill>
                  <a:srgbClr val="333333"/>
                </a:solidFill>
                <a:latin typeface="Consolas"/>
                <a:ea typeface="DejaVu Sans"/>
              </a:rPr>
              <a:t>, </a:t>
            </a:r>
            <a:r>
              <a:rPr b="0" lang="es-ES" sz="2400" spc="-1" strike="noStrike">
                <a:solidFill>
                  <a:srgbClr val="cc66cc"/>
                </a:solidFill>
                <a:latin typeface="Consolas"/>
                <a:ea typeface="DejaVu Sans"/>
              </a:rPr>
              <a:t>3</a:t>
            </a:r>
            <a:r>
              <a:rPr b="0" lang="es-ES" sz="2400" spc="-1" strike="noStrike">
                <a:solidFill>
                  <a:srgbClr val="333333"/>
                </a:solidFill>
                <a:latin typeface="Consolas"/>
                <a:ea typeface="DejaVu Sans"/>
              </a:rPr>
              <a:t> </a:t>
            </a:r>
            <a:endParaRPr b="0" lang="es-ES" sz="2400" spc="-1" strike="noStrike">
              <a:latin typeface="Arial"/>
            </a:endParaRPr>
          </a:p>
          <a:p>
            <a:pPr>
              <a:lnSpc>
                <a:spcPct val="100000"/>
              </a:lnSpc>
              <a:tabLst>
                <a:tab algn="l" pos="0"/>
              </a:tabLst>
            </a:pPr>
            <a:r>
              <a:rPr b="0" lang="es-ES" sz="2400" spc="-1" strike="noStrike">
                <a:solidFill>
                  <a:srgbClr val="66cc66"/>
                </a:solidFill>
                <a:latin typeface="Consolas"/>
                <a:ea typeface="DejaVu Sans"/>
              </a:rPr>
              <a:t>};</a:t>
            </a:r>
            <a:r>
              <a:rPr b="0" lang="es-ES" sz="2400" spc="-1" strike="noStrike">
                <a:solidFill>
                  <a:srgbClr val="000000"/>
                </a:solidFill>
                <a:latin typeface="Calibri"/>
                <a:ea typeface="DejaVu Sans"/>
              </a:rPr>
              <a:t> </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400" spc="-1" strike="noStrike">
                <a:solidFill>
                  <a:srgbClr val="ffffff"/>
                </a:solidFill>
                <a:latin typeface="Calibri"/>
              </a:rPr>
              <a:t>Declaración de variables</a:t>
            </a:r>
            <a:endParaRPr b="0" lang="es-ES" sz="2400" spc="-1" strike="noStrike">
              <a:latin typeface="Arial"/>
            </a:endParaRPr>
          </a:p>
        </p:txBody>
      </p:sp>
      <p:sp>
        <p:nvSpPr>
          <p:cNvPr id="101" name="CustomShape 4"/>
          <p:cNvSpPr/>
          <p:nvPr/>
        </p:nvSpPr>
        <p:spPr>
          <a:xfrm>
            <a:off x="4360680" y="4028400"/>
            <a:ext cx="7491600" cy="10962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s-ES" sz="2400" spc="-1" strike="noStrike" u="sng">
                <a:solidFill>
                  <a:srgbClr val="0563c1"/>
                </a:solidFill>
                <a:uFillTx/>
                <a:latin typeface="Consolas"/>
                <a:ea typeface="DejaVu Sans"/>
                <a:hlinkClick r:id="rId1"/>
              </a:rPr>
              <a:t>String</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nombres</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t>
            </a:r>
            <a:r>
              <a:rPr b="0" i="1" lang="es-ES" sz="2400" spc="-1" strike="noStrike">
                <a:solidFill>
                  <a:srgbClr val="808080"/>
                </a:solidFill>
                <a:latin typeface="Consolas"/>
                <a:ea typeface="DejaVu Sans"/>
              </a:rPr>
              <a:t>//correcto</a:t>
            </a:r>
            <a:endParaRPr b="0" lang="es-ES" sz="2400" spc="-1" strike="noStrike">
              <a:latin typeface="Arial"/>
            </a:endParaRPr>
          </a:p>
          <a:p>
            <a:pPr>
              <a:lnSpc>
                <a:spcPct val="100000"/>
              </a:lnSpc>
              <a:tabLst>
                <a:tab algn="l" pos="0"/>
              </a:tabLst>
            </a:pPr>
            <a:r>
              <a:rPr b="0" lang="es-ES" sz="2400" spc="-1" strike="noStrike" u="sng">
                <a:solidFill>
                  <a:srgbClr val="0563c1"/>
                </a:solidFill>
                <a:uFillTx/>
                <a:latin typeface="Consolas"/>
                <a:ea typeface="DejaVu Sans"/>
                <a:hlinkClick r:id="rId2"/>
              </a:rPr>
              <a:t>String</a:t>
            </a:r>
            <a:r>
              <a:rPr b="0" lang="es-ES" sz="2400" spc="-1" strike="noStrike">
                <a:solidFill>
                  <a:srgbClr val="333333"/>
                </a:solidFill>
                <a:latin typeface="Consolas"/>
                <a:ea typeface="DejaVu Sans"/>
              </a:rPr>
              <a:t> nombres</a:t>
            </a:r>
            <a:r>
              <a:rPr b="0" lang="es-ES" sz="2400" spc="-1" strike="noStrike">
                <a:solidFill>
                  <a:srgbClr val="66cc66"/>
                </a:solidFill>
                <a:latin typeface="Consolas"/>
                <a:ea typeface="DejaVu Sans"/>
              </a:rPr>
              <a:t>[];</a:t>
            </a:r>
            <a:r>
              <a:rPr b="0" lang="es-ES" sz="2400" spc="-1" strike="noStrike">
                <a:solidFill>
                  <a:srgbClr val="333333"/>
                </a:solidFill>
                <a:latin typeface="Consolas"/>
                <a:ea typeface="DejaVu Sans"/>
              </a:rPr>
              <a:t> </a:t>
            </a:r>
            <a:r>
              <a:rPr b="0" i="1" lang="es-ES" sz="2400" spc="-1" strike="noStrike">
                <a:solidFill>
                  <a:srgbClr val="808080"/>
                </a:solidFill>
                <a:latin typeface="Consolas"/>
                <a:ea typeface="DejaVu Sans"/>
              </a:rPr>
              <a:t>//incorrecto</a:t>
            </a:r>
            <a:r>
              <a:rPr b="0" lang="es-ES" sz="1800" spc="-1" strike="noStrike">
                <a:solidFill>
                  <a:srgbClr val="000000"/>
                </a:solidFill>
                <a:latin typeface="Calibri"/>
                <a:ea typeface="DejaVu Sans"/>
              </a:rPr>
              <a:t> </a:t>
            </a:r>
            <a:endParaRPr b="0" lang="es-ES" sz="1800" spc="-1" strike="noStrike">
              <a:latin typeface="Arial"/>
            </a:endParaRPr>
          </a:p>
          <a:p>
            <a:pPr>
              <a:lnSpc>
                <a:spcPct val="100000"/>
              </a:lnSpc>
              <a:tabLst>
                <a:tab algn="l" pos="0"/>
              </a:tabLst>
            </a:pPr>
            <a:endParaRPr b="0" lang="es-ES" sz="1800" spc="-1" strike="noStrike">
              <a:latin typeface="Arial"/>
            </a:endParaRPr>
          </a:p>
        </p:txBody>
      </p:sp>
      <p:sp>
        <p:nvSpPr>
          <p:cNvPr id="102" name="CustomShape 5"/>
          <p:cNvSpPr/>
          <p:nvPr/>
        </p:nvSpPr>
        <p:spPr>
          <a:xfrm>
            <a:off x="4032360" y="2074320"/>
            <a:ext cx="749160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333333"/>
                </a:solidFill>
                <a:latin typeface="Arial"/>
                <a:ea typeface="DejaVu Sans"/>
              </a:rPr>
              <a:t>Los arrays tienen los corchetes [ ] unidos a su tipo de datos:</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Nombre </a:t>
            </a:r>
            <a:br/>
            <a:r>
              <a:rPr b="0" lang="es-ES" sz="1800" spc="-1" strike="noStrike">
                <a:solidFill>
                  <a:srgbClr val="ffffff"/>
                </a:solidFill>
                <a:latin typeface="Calibri"/>
              </a:rPr>
              <a:t>de</a:t>
            </a:r>
            <a:br/>
            <a:r>
              <a:rPr b="0" lang="es-ES" sz="1800" spc="-1" strike="noStrike">
                <a:solidFill>
                  <a:srgbClr val="ffffff"/>
                </a:solidFill>
                <a:latin typeface="Calibri"/>
              </a:rPr>
              <a:t>identificadores</a:t>
            </a:r>
            <a:endParaRPr b="0" lang="es-ES" sz="1800" spc="-1" strike="noStrike">
              <a:latin typeface="Arial"/>
            </a:endParaRPr>
          </a:p>
        </p:txBody>
      </p:sp>
      <p:sp>
        <p:nvSpPr>
          <p:cNvPr id="105" name="CustomShape 3"/>
          <p:cNvSpPr/>
          <p:nvPr/>
        </p:nvSpPr>
        <p:spPr>
          <a:xfrm>
            <a:off x="3816000" y="3600000"/>
            <a:ext cx="7491600" cy="2793240"/>
          </a:xfrm>
          <a:prstGeom prst="rect">
            <a:avLst/>
          </a:prstGeom>
          <a:noFill/>
          <a:ln>
            <a:noFill/>
          </a:ln>
        </p:spPr>
        <p:style>
          <a:lnRef idx="0"/>
          <a:fillRef idx="0"/>
          <a:effectRef idx="0"/>
          <a:fontRef idx="minor"/>
        </p:style>
        <p:txBody>
          <a:bodyPr lIns="90000" rIns="90000" tIns="45000" bIns="45000">
            <a:spAutoFit/>
          </a:bodyPr>
          <a:p>
            <a:pPr marL="216000" indent="-215640">
              <a:lnSpc>
                <a:spcPct val="115000"/>
              </a:lnSpc>
              <a:spcAft>
                <a:spcPts val="283"/>
              </a:spcAft>
              <a:buClr>
                <a:srgbClr val="333333"/>
              </a:buClr>
              <a:buFont typeface="Arial"/>
              <a:buChar char="•"/>
            </a:pPr>
            <a:r>
              <a:rPr b="0" lang="es-ES" sz="1800" spc="-1" strike="noStrike">
                <a:solidFill>
                  <a:srgbClr val="333333"/>
                </a:solidFill>
                <a:latin typeface="Arial"/>
                <a:ea typeface="DejaVu Sans"/>
              </a:rPr>
              <a:t>Nombre de </a:t>
            </a:r>
            <a:r>
              <a:rPr b="1" lang="es-ES" sz="1800" spc="-1" strike="noStrike">
                <a:solidFill>
                  <a:srgbClr val="333333"/>
                </a:solidFill>
                <a:latin typeface="Arial"/>
                <a:ea typeface="DejaVu Sans"/>
              </a:rPr>
              <a:t>Package</a:t>
            </a:r>
            <a:r>
              <a:rPr b="0" lang="es-ES" sz="1800" spc="-1" strike="noStrike">
                <a:solidFill>
                  <a:srgbClr val="333333"/>
                </a:solidFill>
                <a:latin typeface="Arial"/>
                <a:ea typeface="DejaVu Sans"/>
              </a:rPr>
              <a:t>: siempre en minúsculas.</a:t>
            </a:r>
            <a:endParaRPr b="0" lang="es-ES" sz="1800" spc="-1" strike="noStrike">
              <a:latin typeface="Arial"/>
            </a:endParaRPr>
          </a:p>
          <a:p>
            <a:pPr marL="216000" indent="-215640">
              <a:lnSpc>
                <a:spcPct val="115000"/>
              </a:lnSpc>
              <a:spcAft>
                <a:spcPts val="283"/>
              </a:spcAft>
              <a:buClr>
                <a:srgbClr val="333333"/>
              </a:buClr>
              <a:buFont typeface="Arial"/>
              <a:buChar char="•"/>
            </a:pPr>
            <a:r>
              <a:rPr b="0" lang="es-ES" sz="1800" spc="-1" strike="noStrike">
                <a:solidFill>
                  <a:srgbClr val="333333"/>
                </a:solidFill>
                <a:latin typeface="Arial"/>
                <a:ea typeface="DejaVu Sans"/>
              </a:rPr>
              <a:t>Nombre de las </a:t>
            </a:r>
            <a:r>
              <a:rPr b="1" lang="es-ES" sz="1800" spc="-1" strike="noStrike">
                <a:solidFill>
                  <a:srgbClr val="333333"/>
                </a:solidFill>
                <a:latin typeface="Arial"/>
                <a:ea typeface="DejaVu Sans"/>
              </a:rPr>
              <a:t>clases o interfaces</a:t>
            </a:r>
            <a:r>
              <a:rPr b="0" lang="es-ES" sz="1800" spc="-1" strike="noStrike">
                <a:solidFill>
                  <a:srgbClr val="333333"/>
                </a:solidFill>
                <a:latin typeface="Arial"/>
                <a:ea typeface="DejaVu Sans"/>
              </a:rPr>
              <a:t>: </a:t>
            </a:r>
            <a:r>
              <a:rPr b="0" i="1" lang="es-ES" sz="1800" spc="-1" strike="noStrike">
                <a:solidFill>
                  <a:srgbClr val="333333"/>
                </a:solidFill>
                <a:latin typeface="Arial"/>
                <a:ea typeface="DejaVu Sans"/>
              </a:rPr>
              <a:t>UpperCamelCase</a:t>
            </a:r>
            <a:r>
              <a:rPr b="0" lang="es-ES" sz="1800" spc="-1" strike="noStrike">
                <a:solidFill>
                  <a:srgbClr val="333333"/>
                </a:solidFill>
                <a:latin typeface="Arial"/>
                <a:ea typeface="DejaVu Sans"/>
              </a:rPr>
              <a:t>.</a:t>
            </a:r>
            <a:endParaRPr b="0" lang="es-ES" sz="1800" spc="-1" strike="noStrike">
              <a:latin typeface="Arial"/>
            </a:endParaRPr>
          </a:p>
          <a:p>
            <a:pPr marL="216000" indent="-215640">
              <a:lnSpc>
                <a:spcPct val="115000"/>
              </a:lnSpc>
              <a:spcAft>
                <a:spcPts val="283"/>
              </a:spcAft>
              <a:buClr>
                <a:srgbClr val="333333"/>
              </a:buClr>
              <a:buFont typeface="Arial"/>
              <a:buChar char="•"/>
            </a:pPr>
            <a:r>
              <a:rPr b="0" lang="es-ES" sz="1800" spc="-1" strike="noStrike">
                <a:solidFill>
                  <a:srgbClr val="333333"/>
                </a:solidFill>
                <a:latin typeface="Arial"/>
                <a:ea typeface="DejaVu Sans"/>
              </a:rPr>
              <a:t>Nombre de los </a:t>
            </a:r>
            <a:r>
              <a:rPr b="1" lang="es-ES" sz="1800" spc="-1" strike="noStrike">
                <a:solidFill>
                  <a:srgbClr val="333333"/>
                </a:solidFill>
                <a:latin typeface="Arial"/>
                <a:ea typeface="DejaVu Sans"/>
              </a:rPr>
              <a:t>métodos</a:t>
            </a:r>
            <a:r>
              <a:rPr b="0" lang="es-ES" sz="1800" spc="-1" strike="noStrike">
                <a:solidFill>
                  <a:srgbClr val="333333"/>
                </a:solidFill>
                <a:latin typeface="Arial"/>
                <a:ea typeface="DejaVu Sans"/>
              </a:rPr>
              <a:t>: </a:t>
            </a:r>
            <a:r>
              <a:rPr b="0" i="1" lang="es-ES" sz="1800" spc="-1" strike="noStrike">
                <a:solidFill>
                  <a:srgbClr val="333333"/>
                </a:solidFill>
                <a:latin typeface="Arial"/>
                <a:ea typeface="DejaVu Sans"/>
              </a:rPr>
              <a:t>lowerCamelCase</a:t>
            </a:r>
            <a:r>
              <a:rPr b="0" lang="es-ES" sz="1800" spc="-1" strike="noStrike">
                <a:solidFill>
                  <a:srgbClr val="333333"/>
                </a:solidFill>
                <a:latin typeface="Arial"/>
                <a:ea typeface="DejaVu Sans"/>
              </a:rPr>
              <a:t>. Suelen ser verbos o frases.</a:t>
            </a:r>
            <a:endParaRPr b="0" lang="es-ES" sz="1800" spc="-1" strike="noStrike">
              <a:latin typeface="Arial"/>
            </a:endParaRPr>
          </a:p>
          <a:p>
            <a:pPr marL="216000" indent="-215640">
              <a:lnSpc>
                <a:spcPct val="115000"/>
              </a:lnSpc>
              <a:spcAft>
                <a:spcPts val="283"/>
              </a:spcAft>
              <a:buClr>
                <a:srgbClr val="333333"/>
              </a:buClr>
              <a:buFont typeface="Arial"/>
              <a:buChar char="•"/>
            </a:pPr>
            <a:r>
              <a:rPr b="0" lang="es-ES" sz="1800" spc="-1" strike="noStrike">
                <a:solidFill>
                  <a:srgbClr val="333333"/>
                </a:solidFill>
                <a:latin typeface="Arial"/>
                <a:ea typeface="DejaVu Sans"/>
              </a:rPr>
              <a:t>Nombres de </a:t>
            </a:r>
            <a:r>
              <a:rPr b="1" lang="es-ES" sz="1800" spc="-1" strike="noStrike">
                <a:solidFill>
                  <a:srgbClr val="333333"/>
                </a:solidFill>
                <a:latin typeface="Arial"/>
                <a:ea typeface="DejaVu Sans"/>
              </a:rPr>
              <a:t>constantes</a:t>
            </a:r>
            <a:r>
              <a:rPr b="0" lang="es-ES" sz="1800" spc="-1" strike="noStrike">
                <a:solidFill>
                  <a:srgbClr val="333333"/>
                </a:solidFill>
                <a:latin typeface="Arial"/>
                <a:ea typeface="DejaVu Sans"/>
              </a:rPr>
              <a:t>: </a:t>
            </a:r>
            <a:r>
              <a:rPr b="0" i="1" lang="es-ES" sz="1800" spc="-1" strike="noStrike">
                <a:solidFill>
                  <a:srgbClr val="333333"/>
                </a:solidFill>
                <a:latin typeface="Arial"/>
                <a:ea typeface="DejaVu Sans"/>
              </a:rPr>
              <a:t>CASE</a:t>
            </a:r>
            <a:r>
              <a:rPr b="0" lang="es-ES" sz="1800" spc="-1" strike="noStrike">
                <a:solidFill>
                  <a:srgbClr val="333333"/>
                </a:solidFill>
                <a:latin typeface="Arial"/>
                <a:ea typeface="DejaVu Sans"/>
              </a:rPr>
              <a:t> (todo el mayúsculas).</a:t>
            </a:r>
            <a:endParaRPr b="0" lang="es-ES" sz="1800" spc="-1" strike="noStrike">
              <a:latin typeface="Arial"/>
            </a:endParaRPr>
          </a:p>
          <a:p>
            <a:pPr marL="216000" indent="-215640">
              <a:lnSpc>
                <a:spcPct val="115000"/>
              </a:lnSpc>
              <a:spcAft>
                <a:spcPts val="283"/>
              </a:spcAft>
              <a:buClr>
                <a:srgbClr val="333333"/>
              </a:buClr>
              <a:buFont typeface="Arial"/>
              <a:buChar char="•"/>
            </a:pPr>
            <a:r>
              <a:rPr b="1" lang="es-ES" sz="1800" spc="-1" strike="noStrike">
                <a:solidFill>
                  <a:srgbClr val="333333"/>
                </a:solidFill>
                <a:latin typeface="Arial"/>
                <a:ea typeface="DejaVu Sans"/>
              </a:rPr>
              <a:t>Variables locales, atributos de la clase, nombres de parámetros</a:t>
            </a:r>
            <a:r>
              <a:rPr b="0" lang="es-ES" sz="1800" spc="-1" strike="noStrike">
                <a:solidFill>
                  <a:srgbClr val="333333"/>
                </a:solidFill>
                <a:latin typeface="Arial"/>
                <a:ea typeface="DejaVu Sans"/>
              </a:rPr>
              <a:t>: </a:t>
            </a:r>
            <a:r>
              <a:rPr b="0" i="1" lang="es-ES" sz="1800" spc="-1" strike="noStrike">
                <a:solidFill>
                  <a:srgbClr val="333333"/>
                </a:solidFill>
                <a:latin typeface="Arial"/>
                <a:ea typeface="DejaVu Sans"/>
              </a:rPr>
              <a:t>lowerCamelCase</a:t>
            </a:r>
            <a:r>
              <a:rPr b="0" lang="es-ES" sz="1800" spc="-1" strike="noStrike">
                <a:solidFill>
                  <a:srgbClr val="333333"/>
                </a:solidFill>
                <a:latin typeface="Arial"/>
                <a:ea typeface="DejaVu Sans"/>
              </a:rPr>
              <a:t>.</a:t>
            </a:r>
            <a:endParaRPr b="0" lang="es-ES" sz="1800" spc="-1" strike="noStrike">
              <a:latin typeface="Arial"/>
            </a:endParaRPr>
          </a:p>
          <a:p>
            <a:pPr>
              <a:lnSpc>
                <a:spcPct val="115000"/>
              </a:lnSpc>
              <a:spcAft>
                <a:spcPts val="283"/>
              </a:spcAft>
            </a:pPr>
            <a:endParaRPr b="0" lang="es-ES" sz="1800" spc="-1" strike="noStrike">
              <a:latin typeface="Arial"/>
            </a:endParaRPr>
          </a:p>
        </p:txBody>
      </p:sp>
      <p:sp>
        <p:nvSpPr>
          <p:cNvPr id="106" name="CustomShape 4"/>
          <p:cNvSpPr/>
          <p:nvPr/>
        </p:nvSpPr>
        <p:spPr>
          <a:xfrm>
            <a:off x="3755880" y="369720"/>
            <a:ext cx="7491600" cy="3002760"/>
          </a:xfrm>
          <a:prstGeom prst="rect">
            <a:avLst/>
          </a:prstGeom>
          <a:noFill/>
          <a:ln>
            <a:noFill/>
          </a:ln>
        </p:spPr>
        <p:style>
          <a:lnRef idx="0"/>
          <a:fillRef idx="0"/>
          <a:effectRef idx="0"/>
          <a:fontRef idx="minor"/>
        </p:style>
        <p:txBody>
          <a:bodyPr lIns="90000" rIns="90000" tIns="45000" bIns="45000">
            <a:spAutoFit/>
          </a:bodyPr>
          <a:p>
            <a:pPr>
              <a:lnSpc>
                <a:spcPct val="115000"/>
              </a:lnSpc>
              <a:spcAft>
                <a:spcPts val="850"/>
              </a:spcAft>
              <a:tabLst>
                <a:tab algn="l" pos="0"/>
              </a:tabLst>
            </a:pPr>
            <a:r>
              <a:rPr b="0" lang="es-ES" sz="2000" spc="-1" strike="noStrike">
                <a:solidFill>
                  <a:srgbClr val="333333"/>
                </a:solidFill>
                <a:latin typeface="Arial"/>
                <a:ea typeface="DejaVu Sans"/>
              </a:rPr>
              <a:t>Para los identificadores podemos usar las letras anglosajonas y números de la tabla </a:t>
            </a:r>
            <a:r>
              <a:rPr b="0" lang="es-ES" sz="2000" spc="-1" strike="noStrike">
                <a:solidFill>
                  <a:srgbClr val="000000"/>
                </a:solidFill>
                <a:latin typeface="Calibri"/>
                <a:ea typeface="DejaVu Sans"/>
              </a:rPr>
              <a:t>ASCII</a:t>
            </a:r>
            <a:r>
              <a:rPr b="0" lang="es-ES" sz="2000" spc="-1" strike="noStrike">
                <a:solidFill>
                  <a:srgbClr val="333333"/>
                </a:solidFill>
                <a:latin typeface="Arial"/>
                <a:ea typeface="DejaVu Sans"/>
              </a:rPr>
              <a:t>. No se debe usar caracteres con tilde, la eñe (ñ) ni barras bajas o guiones.</a:t>
            </a:r>
            <a:endParaRPr b="0" lang="es-ES" sz="2000" spc="-1" strike="noStrike">
              <a:latin typeface="Arial"/>
            </a:endParaRPr>
          </a:p>
          <a:p>
            <a:pPr>
              <a:lnSpc>
                <a:spcPct val="115000"/>
              </a:lnSpc>
              <a:spcAft>
                <a:spcPts val="850"/>
              </a:spcAft>
              <a:tabLst>
                <a:tab algn="l" pos="0"/>
              </a:tabLst>
            </a:pPr>
            <a:r>
              <a:rPr b="1" lang="es-ES" sz="2000" spc="-1" strike="noStrike">
                <a:solidFill>
                  <a:srgbClr val="333333"/>
                </a:solidFill>
                <a:latin typeface="Arial"/>
                <a:ea typeface="DejaVu Sans"/>
              </a:rPr>
              <a:t>Los nombres de los identificadores deben ser siempre lo más descriptivos posible, ya sea variable, método o clase</a:t>
            </a:r>
            <a:r>
              <a:rPr b="0" lang="es-ES" sz="2000" spc="-1" strike="noStrike">
                <a:solidFill>
                  <a:srgbClr val="333333"/>
                </a:solidFill>
                <a:latin typeface="Arial"/>
                <a:ea typeface="DejaVu Sans"/>
              </a:rPr>
              <a:t>. Solo se usan identificadores de un solo carácter para representar los contadores del bucle for, y comienzan en la letra </a:t>
            </a:r>
            <a:r>
              <a:rPr b="0" i="1" lang="es-ES" sz="2000" spc="-1" strike="noStrike">
                <a:solidFill>
                  <a:srgbClr val="333333"/>
                </a:solidFill>
                <a:latin typeface="Arial"/>
                <a:ea typeface="DejaVu Sans"/>
              </a:rPr>
              <a:t>i</a:t>
            </a:r>
            <a:r>
              <a:rPr b="0" lang="es-ES" sz="2000" spc="-1" strike="noStrike">
                <a:solidFill>
                  <a:srgbClr val="333333"/>
                </a:solidFill>
                <a:latin typeface="Arial"/>
                <a:ea typeface="DejaVu Sans"/>
              </a:rPr>
              <a:t>.</a:t>
            </a:r>
            <a:r>
              <a:rPr b="0" lang="es-ES" sz="2000" spc="-1" strike="noStrike">
                <a:solidFill>
                  <a:srgbClr val="000000"/>
                </a:solidFill>
                <a:latin typeface="Calibri"/>
                <a:ea typeface="DejaVu Sans"/>
              </a:rPr>
              <a:t>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Magic Numbers</a:t>
            </a:r>
            <a:endParaRPr b="0" lang="es-ES" sz="2800" spc="-1" strike="noStrike">
              <a:latin typeface="Arial"/>
            </a:endParaRPr>
          </a:p>
        </p:txBody>
      </p:sp>
      <p:sp>
        <p:nvSpPr>
          <p:cNvPr id="110" name="CustomShape 4"/>
          <p:cNvSpPr/>
          <p:nvPr/>
        </p:nvSpPr>
        <p:spPr>
          <a:xfrm>
            <a:off x="3755880" y="2278080"/>
            <a:ext cx="7923960" cy="34444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i="1" lang="es-ES" sz="2000" spc="-1" strike="noStrike">
                <a:solidFill>
                  <a:srgbClr val="808080"/>
                </a:solidFill>
                <a:latin typeface="Consolas"/>
                <a:ea typeface="DejaVu Sans"/>
              </a:rPr>
              <a:t>//incorrecto</a:t>
            </a:r>
            <a:endParaRPr b="0" lang="es-ES" sz="2000" spc="-1" strike="noStrike">
              <a:latin typeface="Arial"/>
            </a:endParaRPr>
          </a:p>
          <a:p>
            <a:pPr>
              <a:lnSpc>
                <a:spcPct val="100000"/>
              </a:lnSpc>
              <a:tabLst>
                <a:tab algn="l" pos="0"/>
              </a:tabLst>
            </a:pPr>
            <a:r>
              <a:rPr b="0" lang="es-ES" sz="2000" spc="-1" strike="noStrike">
                <a:solidFill>
                  <a:srgbClr val="993333"/>
                </a:solidFill>
                <a:latin typeface="Consolas"/>
                <a:ea typeface="DejaVu Sans"/>
              </a:rPr>
              <a:t>int</a:t>
            </a:r>
            <a:r>
              <a:rPr b="0" lang="es-ES" sz="2000" spc="-1" strike="noStrike">
                <a:solidFill>
                  <a:srgbClr val="333333"/>
                </a:solidFill>
                <a:latin typeface="Consolas"/>
                <a:ea typeface="DejaVu Sans"/>
              </a:rPr>
              <a:t> precioConIva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precioBase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r>
              <a:rPr b="0" lang="es-ES" sz="2000" spc="-1" strike="noStrike">
                <a:solidFill>
                  <a:srgbClr val="cc66cc"/>
                </a:solidFill>
                <a:latin typeface="Consolas"/>
                <a:ea typeface="DejaVu Sans"/>
              </a:rPr>
              <a:t>0.21</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precioBase</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r>
              <a:rPr b="0" i="1" lang="es-ES" sz="2000" spc="-1" strike="noStrike">
                <a:solidFill>
                  <a:srgbClr val="808080"/>
                </a:solidFill>
                <a:latin typeface="Consolas"/>
                <a:ea typeface="DejaVu Sans"/>
              </a:rPr>
              <a:t>//correcto</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r>
              <a:rPr b="0" i="1" lang="es-ES" sz="2000" spc="-1" strike="noStrike">
                <a:solidFill>
                  <a:srgbClr val="808080"/>
                </a:solidFill>
                <a:latin typeface="Consolas"/>
                <a:ea typeface="DejaVu Sans"/>
              </a:rPr>
              <a:t>//Se define en la clase</a:t>
            </a:r>
            <a:endParaRPr b="0" lang="es-ES" sz="2000" spc="-1" strike="noStrike">
              <a:latin typeface="Arial"/>
            </a:endParaRPr>
          </a:p>
          <a:p>
            <a:pPr>
              <a:lnSpc>
                <a:spcPct val="100000"/>
              </a:lnSpc>
              <a:tabLst>
                <a:tab algn="l" pos="0"/>
              </a:tabLst>
            </a:pPr>
            <a:r>
              <a:rPr b="0" lang="es-ES" sz="2000" spc="-1" strike="noStrike">
                <a:solidFill>
                  <a:srgbClr val="b1b100"/>
                </a:solidFill>
                <a:latin typeface="Consolas"/>
                <a:ea typeface="DejaVu Sans"/>
              </a:rPr>
              <a:t>final</a:t>
            </a:r>
            <a:r>
              <a:rPr b="0" lang="es-ES" sz="2000" spc="-1" strike="noStrike">
                <a:solidFill>
                  <a:srgbClr val="333333"/>
                </a:solidFill>
                <a:latin typeface="Consolas"/>
                <a:ea typeface="DejaVu Sans"/>
              </a:rPr>
              <a:t> </a:t>
            </a:r>
            <a:r>
              <a:rPr b="0" lang="es-ES" sz="2000" spc="-1" strike="noStrike">
                <a:solidFill>
                  <a:srgbClr val="b1b100"/>
                </a:solidFill>
                <a:latin typeface="Consolas"/>
                <a:ea typeface="DejaVu Sans"/>
              </a:rPr>
              <a:t>static</a:t>
            </a:r>
            <a:r>
              <a:rPr b="0" lang="es-ES" sz="2000" spc="-1" strike="noStrike">
                <a:solidFill>
                  <a:srgbClr val="333333"/>
                </a:solidFill>
                <a:latin typeface="Consolas"/>
                <a:ea typeface="DejaVu Sans"/>
              </a:rPr>
              <a:t> </a:t>
            </a:r>
            <a:r>
              <a:rPr b="0" lang="es-ES" sz="2000" spc="-1" strike="noStrike">
                <a:solidFill>
                  <a:srgbClr val="993333"/>
                </a:solidFill>
                <a:latin typeface="Consolas"/>
                <a:ea typeface="DejaVu Sans"/>
              </a:rPr>
              <a:t>double</a:t>
            </a:r>
            <a:r>
              <a:rPr b="0" lang="es-ES" sz="2000" spc="-1" strike="noStrike">
                <a:solidFill>
                  <a:srgbClr val="333333"/>
                </a:solidFill>
                <a:latin typeface="Consolas"/>
                <a:ea typeface="DejaVu Sans"/>
              </a:rPr>
              <a:t> IVA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cc66cc"/>
                </a:solidFill>
                <a:latin typeface="Consolas"/>
                <a:ea typeface="DejaVu Sans"/>
              </a:rPr>
              <a:t>0.21</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r>
              <a:rPr b="0" i="1" lang="es-ES" sz="2000" spc="-1" strike="noStrike">
                <a:solidFill>
                  <a:srgbClr val="808080"/>
                </a:solidFill>
                <a:latin typeface="Consolas"/>
                <a:ea typeface="DejaVu Sans"/>
              </a:rPr>
              <a:t>//Se utiliza en un método</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r>
              <a:rPr b="0" lang="es-ES" sz="2000" spc="-1" strike="noStrike">
                <a:solidFill>
                  <a:srgbClr val="993333"/>
                </a:solidFill>
                <a:latin typeface="Consolas"/>
                <a:ea typeface="DejaVu Sans"/>
              </a:rPr>
              <a:t>int</a:t>
            </a:r>
            <a:r>
              <a:rPr b="0" lang="es-ES" sz="2000" spc="-1" strike="noStrike">
                <a:solidFill>
                  <a:srgbClr val="333333"/>
                </a:solidFill>
                <a:latin typeface="Consolas"/>
                <a:ea typeface="DejaVu Sans"/>
              </a:rPr>
              <a:t> precioConIva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precioBase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IVA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precioBase</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endParaRPr b="0" lang="es-ES" sz="2000" spc="-1" strike="noStrike">
              <a:latin typeface="Arial"/>
            </a:endParaRPr>
          </a:p>
        </p:txBody>
      </p:sp>
      <p:sp>
        <p:nvSpPr>
          <p:cNvPr id="111" name="CustomShape 5"/>
          <p:cNvSpPr/>
          <p:nvPr/>
        </p:nvSpPr>
        <p:spPr>
          <a:xfrm>
            <a:off x="3755880" y="653760"/>
            <a:ext cx="814032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000" spc="-1" strike="noStrike">
                <a:solidFill>
                  <a:srgbClr val="333333"/>
                </a:solidFill>
                <a:latin typeface="Arial"/>
                <a:ea typeface="DejaVu Sans"/>
              </a:rPr>
              <a:t>Se conoce bajo este nombre a cualquier valor literal (“texto” o numérico) empleado en el código sin ninguna explicación. Se deben sustituir siempre que se pueda por una constante que identifique su finalidad.</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Estructura del</a:t>
            </a:r>
            <a:br/>
            <a:r>
              <a:rPr b="1" lang="es-ES" sz="2400" spc="-1" strike="noStrike">
                <a:solidFill>
                  <a:srgbClr val="ffffff"/>
                </a:solidFill>
                <a:latin typeface="Arial"/>
              </a:rPr>
              <a:t> código</a:t>
            </a:r>
            <a:endParaRPr b="0" lang="es-ES" sz="2400" spc="-1" strike="noStrike">
              <a:latin typeface="Arial"/>
            </a:endParaRPr>
          </a:p>
        </p:txBody>
      </p:sp>
      <p:sp>
        <p:nvSpPr>
          <p:cNvPr id="115" name="CustomShape 4"/>
          <p:cNvSpPr/>
          <p:nvPr/>
        </p:nvSpPr>
        <p:spPr>
          <a:xfrm>
            <a:off x="4032360" y="550800"/>
            <a:ext cx="7491600" cy="3453480"/>
          </a:xfrm>
          <a:prstGeom prst="rect">
            <a:avLst/>
          </a:prstGeom>
          <a:noFill/>
          <a:ln>
            <a:noFill/>
          </a:ln>
        </p:spPr>
        <p:style>
          <a:lnRef idx="0"/>
          <a:fillRef idx="0"/>
          <a:effectRef idx="0"/>
          <a:fontRef idx="minor"/>
        </p:style>
        <p:txBody>
          <a:bodyPr lIns="90000" rIns="90000" tIns="45000" bIns="45000">
            <a:spAutoFit/>
          </a:bodyPr>
          <a:p>
            <a:pPr marL="343080" indent="-342360">
              <a:lnSpc>
                <a:spcPct val="115000"/>
              </a:lnSpc>
              <a:buClr>
                <a:srgbClr val="333333"/>
              </a:buClr>
              <a:buFont typeface="Arial"/>
              <a:buChar char="•"/>
            </a:pPr>
            <a:r>
              <a:rPr b="0" lang="es-ES" sz="2400" spc="-1" strike="noStrike">
                <a:solidFill>
                  <a:srgbClr val="333333"/>
                </a:solidFill>
                <a:latin typeface="Arial"/>
                <a:ea typeface="DejaVu Sans"/>
              </a:rPr>
              <a:t>Debemos usar la codificación UTF-8</a:t>
            </a:r>
            <a:endParaRPr b="0" lang="es-ES" sz="2400" spc="-1" strike="noStrike">
              <a:latin typeface="Arial"/>
            </a:endParaRPr>
          </a:p>
          <a:p>
            <a:pPr>
              <a:lnSpc>
                <a:spcPct val="115000"/>
              </a:lnSpc>
            </a:pPr>
            <a:endParaRPr b="0" lang="es-ES" sz="2400" spc="-1" strike="noStrike">
              <a:latin typeface="Arial"/>
            </a:endParaRPr>
          </a:p>
          <a:p>
            <a:pPr marL="343080" indent="-342360">
              <a:lnSpc>
                <a:spcPct val="115000"/>
              </a:lnSpc>
              <a:buClr>
                <a:srgbClr val="333333"/>
              </a:buClr>
              <a:buFont typeface="Arial"/>
              <a:buChar char="•"/>
            </a:pPr>
            <a:r>
              <a:rPr b="0" lang="es-ES" sz="2400" spc="-1" strike="noStrike">
                <a:solidFill>
                  <a:srgbClr val="333333"/>
                </a:solidFill>
                <a:latin typeface="Arial"/>
                <a:ea typeface="DejaVu Sans"/>
              </a:rPr>
              <a:t>En las sentencias de control de flujo (if, else, for, do-while, try-catch-finally) se incluyen llaves { }, incluso si no contienen código o es una sola instrucción. Se alinean las llaves {} al inicio de línea.</a:t>
            </a:r>
            <a:endParaRPr b="0" lang="es-ES" sz="2400" spc="-1" strike="noStrike">
              <a:latin typeface="Arial"/>
            </a:endParaRPr>
          </a:p>
          <a:p>
            <a:pPr>
              <a:lnSpc>
                <a:spcPct val="115000"/>
              </a:lnSpc>
            </a:pPr>
            <a:endParaRPr b="0" lang="es-ES" sz="2400" spc="-1" strike="noStrike">
              <a:latin typeface="Arial"/>
            </a:endParaRPr>
          </a:p>
        </p:txBody>
      </p:sp>
      <p:sp>
        <p:nvSpPr>
          <p:cNvPr id="116" name="CustomShape 5"/>
          <p:cNvSpPr/>
          <p:nvPr/>
        </p:nvSpPr>
        <p:spPr>
          <a:xfrm>
            <a:off x="4296600" y="3932640"/>
            <a:ext cx="7223400" cy="1991880"/>
          </a:xfrm>
          <a:prstGeom prst="rect">
            <a:avLst/>
          </a:prstGeom>
          <a:noFill/>
          <a:ln>
            <a:noFill/>
          </a:ln>
        </p:spPr>
        <p:style>
          <a:lnRef idx="0"/>
          <a:fillRef idx="0"/>
          <a:effectRef idx="0"/>
          <a:fontRef idx="minor"/>
        </p:style>
        <p:txBody>
          <a:bodyPr lIns="90000" rIns="90000" tIns="45000" bIns="45000">
            <a:spAutoFit/>
          </a:bodyPr>
          <a:p>
            <a:pPr>
              <a:lnSpc>
                <a:spcPct val="125000"/>
              </a:lnSpc>
              <a:tabLst>
                <a:tab algn="l" pos="0"/>
              </a:tabLst>
            </a:pPr>
            <a:r>
              <a:rPr b="0" lang="es-ES" sz="2000" spc="-1" strike="noStrike">
                <a:solidFill>
                  <a:srgbClr val="b1b100"/>
                </a:solidFill>
                <a:latin typeface="Consolas"/>
                <a:ea typeface="DejaVu Sans"/>
              </a:rPr>
              <a:t>if</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r>
              <a:rPr b="0" lang="es-ES" sz="2000" spc="-1" strike="noStrike">
                <a:solidFill>
                  <a:srgbClr val="b1b100"/>
                </a:solidFill>
                <a:latin typeface="Consolas"/>
                <a:ea typeface="DejaVu Sans"/>
              </a:rPr>
              <a:t>final</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&lt;</a:t>
            </a:r>
            <a:r>
              <a:rPr b="0" lang="es-ES" sz="2000" spc="-1" strike="noStrike">
                <a:solidFill>
                  <a:srgbClr val="333333"/>
                </a:solidFill>
                <a:latin typeface="Consolas"/>
                <a:ea typeface="DejaVu Sans"/>
              </a:rPr>
              <a:t> indice</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endParaRPr b="0" lang="es-ES" sz="2000" spc="-1" strike="noStrike">
              <a:latin typeface="Arial"/>
            </a:endParaRPr>
          </a:p>
          <a:p>
            <a:pPr>
              <a:lnSpc>
                <a:spcPct val="125000"/>
              </a:lnSpc>
              <a:tabLst>
                <a:tab algn="l" pos="0"/>
              </a:tabLst>
            </a:pPr>
            <a:r>
              <a:rPr b="0" lang="es-ES" sz="2000" spc="-1" strike="noStrike">
                <a:solidFill>
                  <a:srgbClr val="333333"/>
                </a:solidFill>
                <a:latin typeface="Consolas"/>
                <a:ea typeface="DejaVu Sans"/>
              </a:rPr>
              <a:t>    </a:t>
            </a:r>
            <a:r>
              <a:rPr b="0" lang="es-ES" sz="2000" spc="-1" strike="noStrike">
                <a:solidFill>
                  <a:srgbClr val="333333"/>
                </a:solidFill>
                <a:latin typeface="Consolas"/>
                <a:ea typeface="DejaVu Sans"/>
              </a:rPr>
              <a:t>filaInicial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indice – numeroFilas</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endParaRPr b="0" lang="es-ES" sz="2000" spc="-1" strike="noStrike">
              <a:latin typeface="Arial"/>
            </a:endParaRPr>
          </a:p>
          <a:p>
            <a:pPr>
              <a:lnSpc>
                <a:spcPct val="125000"/>
              </a:lnSpc>
              <a:tabLst>
                <a:tab algn="l" pos="0"/>
              </a:tabLst>
            </a:pPr>
            <a:r>
              <a:rPr b="0" lang="es-ES" sz="2000" spc="-1" strike="noStrike">
                <a:solidFill>
                  <a:srgbClr val="66cc66"/>
                </a:solidFill>
                <a:latin typeface="Consolas"/>
                <a:ea typeface="DejaVu Sans"/>
              </a:rPr>
              <a:t>} </a:t>
            </a:r>
            <a:r>
              <a:rPr b="0" lang="es-ES" sz="2000" spc="-1" strike="noStrike">
                <a:solidFill>
                  <a:srgbClr val="b1b100"/>
                </a:solidFill>
                <a:latin typeface="Consolas"/>
                <a:ea typeface="DejaVu Sans"/>
              </a:rPr>
              <a:t>else</a:t>
            </a:r>
            <a:r>
              <a:rPr b="0" lang="es-ES" sz="2000" spc="-1" strike="noStrike">
                <a:solidFill>
                  <a:srgbClr val="333333"/>
                </a:solidFill>
                <a:latin typeface="Consolas"/>
                <a:ea typeface="DejaVu Sans"/>
              </a:rPr>
              <a:t> </a:t>
            </a:r>
            <a:r>
              <a:rPr b="0" lang="es-ES" sz="2000" spc="-1" strike="noStrike">
                <a:solidFill>
                  <a:srgbClr val="b1b100"/>
                </a:solidFill>
                <a:latin typeface="Consolas"/>
                <a:ea typeface="DejaVu Sans"/>
              </a:rPr>
              <a:t>if</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indice </a:t>
            </a:r>
            <a:r>
              <a:rPr b="0" lang="es-ES" sz="2000" spc="-1" strike="noStrike">
                <a:solidFill>
                  <a:srgbClr val="66cc66"/>
                </a:solidFill>
                <a:latin typeface="Consolas"/>
                <a:ea typeface="DejaVu Sans"/>
              </a:rPr>
              <a:t>&lt;</a:t>
            </a:r>
            <a:r>
              <a:rPr b="0" lang="es-ES" sz="2000" spc="-1" strike="noStrike">
                <a:solidFill>
                  <a:srgbClr val="333333"/>
                </a:solidFill>
                <a:latin typeface="Consolas"/>
                <a:ea typeface="DejaVu Sans"/>
              </a:rPr>
              <a:t> filaInicial</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endParaRPr b="0" lang="es-ES" sz="2000" spc="-1" strike="noStrike">
              <a:latin typeface="Arial"/>
            </a:endParaRPr>
          </a:p>
          <a:p>
            <a:pPr>
              <a:lnSpc>
                <a:spcPct val="125000"/>
              </a:lnSpc>
              <a:tabLst>
                <a:tab algn="l" pos="0"/>
              </a:tabLst>
            </a:pPr>
            <a:r>
              <a:rPr b="0" lang="es-ES" sz="2000" spc="-1" strike="noStrike">
                <a:solidFill>
                  <a:srgbClr val="333333"/>
                </a:solidFill>
                <a:latin typeface="Consolas"/>
                <a:ea typeface="DejaVu Sans"/>
              </a:rPr>
              <a:t>    </a:t>
            </a:r>
            <a:r>
              <a:rPr b="0" lang="es-ES" sz="2000" spc="-1" strike="noStrike">
                <a:solidFill>
                  <a:srgbClr val="333333"/>
                </a:solidFill>
                <a:latin typeface="Consolas"/>
                <a:ea typeface="DejaVu Sans"/>
              </a:rPr>
              <a:t>filaInicial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indice</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endParaRPr b="0" lang="es-ES" sz="2000" spc="-1" strike="noStrike">
              <a:latin typeface="Arial"/>
            </a:endParaRPr>
          </a:p>
          <a:p>
            <a:pPr>
              <a:lnSpc>
                <a:spcPct val="125000"/>
              </a:lnSpc>
              <a:tabLst>
                <a:tab algn="l" pos="0"/>
              </a:tabLst>
            </a:pPr>
            <a:r>
              <a:rPr b="0" lang="es-ES" sz="2000" spc="-1" strike="noStrike">
                <a:solidFill>
                  <a:srgbClr val="66cc66"/>
                </a:solidFill>
                <a:latin typeface="Consolas"/>
                <a:ea typeface="DejaVu Sans"/>
              </a:rPr>
              <a:t>}</a:t>
            </a:r>
            <a:r>
              <a:rPr b="0" lang="es-ES" sz="2000" spc="-1" strike="noStrike">
                <a:solidFill>
                  <a:srgbClr val="000000"/>
                </a:solidFill>
                <a:latin typeface="Calibri"/>
                <a:ea typeface="DejaVu Sans"/>
              </a:rPr>
              <a:t>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Estructura del</a:t>
            </a:r>
            <a:br/>
            <a:r>
              <a:rPr b="1" lang="es-ES" sz="2400" spc="-1" strike="noStrike">
                <a:solidFill>
                  <a:srgbClr val="ffffff"/>
                </a:solidFill>
                <a:latin typeface="Arial"/>
              </a:rPr>
              <a:t> código</a:t>
            </a:r>
            <a:endParaRPr b="0" lang="es-ES" sz="2400" spc="-1" strike="noStrike">
              <a:latin typeface="Arial"/>
            </a:endParaRPr>
          </a:p>
        </p:txBody>
      </p:sp>
      <p:sp>
        <p:nvSpPr>
          <p:cNvPr id="120" name="CustomShape 4"/>
          <p:cNvSpPr/>
          <p:nvPr/>
        </p:nvSpPr>
        <p:spPr>
          <a:xfrm>
            <a:off x="4032360" y="1536120"/>
            <a:ext cx="7491600" cy="374904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0" lang="es-ES" sz="2000" spc="-1" strike="noStrike">
                <a:solidFill>
                  <a:srgbClr val="333333"/>
                </a:solidFill>
                <a:latin typeface="Arial"/>
                <a:ea typeface="DejaVu Sans"/>
              </a:rPr>
              <a:t>Una sola instrucción por línea.</a:t>
            </a:r>
            <a:endParaRPr b="0" lang="es-ES" sz="2000" spc="-1" strike="noStrike">
              <a:latin typeface="Arial"/>
            </a:endParaRPr>
          </a:p>
          <a:p>
            <a:pPr>
              <a:lnSpc>
                <a:spcPct val="100000"/>
              </a:lnSpc>
            </a:pPr>
            <a:endParaRPr b="0" lang="es-ES" sz="2000" spc="-1" strike="noStrike">
              <a:latin typeface="Arial"/>
            </a:endParaRPr>
          </a:p>
          <a:p>
            <a:pPr marL="216000" indent="-215640">
              <a:lnSpc>
                <a:spcPct val="100000"/>
              </a:lnSpc>
              <a:buClr>
                <a:srgbClr val="333333"/>
              </a:buClr>
              <a:buFont typeface="Arial"/>
              <a:buChar char="•"/>
            </a:pPr>
            <a:r>
              <a:rPr b="0" lang="es-ES" sz="2000" spc="-1" strike="noStrike">
                <a:solidFill>
                  <a:srgbClr val="333333"/>
                </a:solidFill>
                <a:latin typeface="Arial"/>
                <a:ea typeface="DejaVu Sans"/>
              </a:rPr>
              <a:t>Las líneas de código no deben superar los 100 caracteres. Si no, se deben </a:t>
            </a:r>
            <a:r>
              <a:rPr b="1" lang="es-ES" sz="2000" spc="-1" strike="noStrike">
                <a:solidFill>
                  <a:srgbClr val="333333"/>
                </a:solidFill>
                <a:latin typeface="Arial"/>
                <a:ea typeface="DejaVu Sans"/>
              </a:rPr>
              <a:t>romper</a:t>
            </a:r>
            <a:r>
              <a:rPr b="0" lang="es-ES" sz="2000" spc="-1" strike="noStrike">
                <a:solidFill>
                  <a:srgbClr val="333333"/>
                </a:solidFill>
                <a:latin typeface="Arial"/>
                <a:ea typeface="DejaVu Sans"/>
              </a:rPr>
              <a:t> antes de algún operador.</a:t>
            </a:r>
            <a:endParaRPr b="0" lang="es-ES" sz="2000" spc="-1" strike="noStrike">
              <a:latin typeface="Arial"/>
            </a:endParaRPr>
          </a:p>
          <a:p>
            <a:pPr>
              <a:lnSpc>
                <a:spcPct val="100000"/>
              </a:lnSpc>
            </a:pPr>
            <a:endParaRPr b="0" lang="es-ES" sz="2000" spc="-1" strike="noStrike">
              <a:latin typeface="Arial"/>
            </a:endParaRPr>
          </a:p>
          <a:p>
            <a:pPr marL="216000" indent="-215640">
              <a:lnSpc>
                <a:spcPct val="100000"/>
              </a:lnSpc>
              <a:buClr>
                <a:srgbClr val="333333"/>
              </a:buClr>
              <a:buFont typeface="Arial"/>
              <a:buChar char="•"/>
            </a:pPr>
            <a:r>
              <a:rPr b="0" lang="es-ES" sz="2000" spc="-1" strike="noStrike">
                <a:solidFill>
                  <a:srgbClr val="333333"/>
                </a:solidFill>
                <a:latin typeface="Arial"/>
                <a:ea typeface="DejaVu Sans"/>
              </a:rPr>
              <a:t>Si la declaración del método es demasiado larga, o una expresión aritmética es demasiado larga, o en una sentencia </a:t>
            </a:r>
            <a:r>
              <a:rPr b="0" i="1" lang="es-ES" sz="2000" spc="-1" strike="noStrike">
                <a:solidFill>
                  <a:srgbClr val="333333"/>
                </a:solidFill>
                <a:latin typeface="Arial"/>
                <a:ea typeface="DejaVu Sans"/>
              </a:rPr>
              <a:t>if</a:t>
            </a:r>
            <a:r>
              <a:rPr b="0" lang="es-ES" sz="2000" spc="-1" strike="noStrike">
                <a:solidFill>
                  <a:srgbClr val="333333"/>
                </a:solidFill>
                <a:latin typeface="Arial"/>
                <a:ea typeface="DejaVu Sans"/>
              </a:rPr>
              <a:t>, debo romper.</a:t>
            </a:r>
            <a:endParaRPr b="0" lang="es-ES" sz="2000" spc="-1" strike="noStrike">
              <a:latin typeface="Arial"/>
            </a:endParaRPr>
          </a:p>
          <a:p>
            <a:pPr>
              <a:lnSpc>
                <a:spcPct val="100000"/>
              </a:lnSpc>
            </a:pPr>
            <a:endParaRPr b="0" lang="es-ES" sz="2000" spc="-1" strike="noStrike">
              <a:latin typeface="Arial"/>
            </a:endParaRPr>
          </a:p>
          <a:p>
            <a:pPr marL="216000" indent="-215640">
              <a:lnSpc>
                <a:spcPct val="100000"/>
              </a:lnSpc>
              <a:buClr>
                <a:srgbClr val="333333"/>
              </a:buClr>
              <a:buFont typeface="Arial"/>
              <a:buChar char="•"/>
            </a:pPr>
            <a:r>
              <a:rPr b="0" lang="es-ES" sz="2000" spc="-1" strike="noStrike">
                <a:solidFill>
                  <a:srgbClr val="333333"/>
                </a:solidFill>
                <a:latin typeface="Arial"/>
                <a:ea typeface="DejaVu Sans"/>
              </a:rPr>
              <a:t>Si una operación aritmética o lógica se compone de distintos tipos de operaciones con distinta jerarquía, se deben usar paréntesis para facilitar su legibilidad.</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Estructura del</a:t>
            </a:r>
            <a:br/>
            <a:r>
              <a:rPr b="1" lang="es-ES" sz="2400" spc="-1" strike="noStrike">
                <a:solidFill>
                  <a:srgbClr val="ffffff"/>
                </a:solidFill>
                <a:latin typeface="Arial"/>
              </a:rPr>
              <a:t> código</a:t>
            </a:r>
            <a:endParaRPr b="0" lang="es-ES" sz="2400" spc="-1" strike="noStrike">
              <a:latin typeface="Arial"/>
            </a:endParaRPr>
          </a:p>
        </p:txBody>
      </p:sp>
      <p:sp>
        <p:nvSpPr>
          <p:cNvPr id="123" name="CustomShape 3"/>
          <p:cNvSpPr/>
          <p:nvPr/>
        </p:nvSpPr>
        <p:spPr>
          <a:xfrm>
            <a:off x="3876840" y="722880"/>
            <a:ext cx="7715160" cy="5225760"/>
          </a:xfrm>
          <a:prstGeom prst="rect">
            <a:avLst/>
          </a:prstGeom>
          <a:noFill/>
          <a:ln>
            <a:noFill/>
          </a:ln>
        </p:spPr>
        <p:style>
          <a:lnRef idx="0"/>
          <a:fillRef idx="0"/>
          <a:effectRef idx="0"/>
          <a:fontRef idx="minor"/>
        </p:style>
        <p:txBody>
          <a:bodyPr lIns="90000" rIns="90000" tIns="45000" bIns="45000">
            <a:spAutoFit/>
          </a:bodyPr>
          <a:p>
            <a:pPr>
              <a:lnSpc>
                <a:spcPct val="150000"/>
              </a:lnSpc>
              <a:tabLst>
                <a:tab algn="l" pos="0"/>
              </a:tabLst>
            </a:pPr>
            <a:r>
              <a:rPr b="0" lang="es-ES" sz="1500" spc="-1" strike="noStrike">
                <a:solidFill>
                  <a:srgbClr val="b1b100"/>
                </a:solidFill>
                <a:latin typeface="Consolas"/>
                <a:ea typeface="DejaVu Sans"/>
              </a:rPr>
              <a:t>public</a:t>
            </a:r>
            <a:r>
              <a:rPr b="0" lang="es-ES" sz="1500" spc="-1" strike="noStrike">
                <a:solidFill>
                  <a:srgbClr val="333333"/>
                </a:solidFill>
                <a:latin typeface="Consolas"/>
                <a:ea typeface="DejaVu Sans"/>
              </a:rPr>
              <a:t> </a:t>
            </a:r>
            <a:r>
              <a:rPr b="0" lang="es-ES" sz="1500" spc="-1" strike="noStrike">
                <a:solidFill>
                  <a:srgbClr val="993333"/>
                </a:solidFill>
                <a:latin typeface="Consolas"/>
                <a:ea typeface="DejaVu Sans"/>
              </a:rPr>
              <a:t>void</a:t>
            </a:r>
            <a:r>
              <a:rPr b="0" lang="es-ES" sz="1500" spc="-1" strike="noStrike">
                <a:solidFill>
                  <a:srgbClr val="333333"/>
                </a:solidFill>
                <a:latin typeface="Consolas"/>
                <a:ea typeface="DejaVu Sans"/>
              </a:rPr>
              <a:t> ejecutarAccion </a:t>
            </a:r>
            <a:r>
              <a:rPr b="0" lang="es-ES" sz="1500" spc="-1" strike="noStrike">
                <a:solidFill>
                  <a:srgbClr val="66cc66"/>
                </a:solidFill>
                <a:latin typeface="Consolas"/>
                <a:ea typeface="DejaVu Sans"/>
              </a:rPr>
              <a:t>( </a:t>
            </a:r>
            <a:r>
              <a:rPr b="0" lang="es-ES" sz="1500" spc="-1" strike="noStrike">
                <a:solidFill>
                  <a:srgbClr val="333333"/>
                </a:solidFill>
                <a:latin typeface="Consolas"/>
                <a:ea typeface="DejaVu Sans"/>
              </a:rPr>
              <a:t>TipoParametro parametro1, TipoParametro parametro2, TipoParametro parametro3 </a:t>
            </a:r>
            <a:r>
              <a:rPr b="0" lang="es-ES" sz="1500" spc="-1" strike="noStrike">
                <a:solidFill>
                  <a:srgbClr val="66cc66"/>
                </a:solidFill>
                <a:latin typeface="Consolas"/>
                <a:ea typeface="DejaVu Sans"/>
              </a:rPr>
              <a:t>){</a:t>
            </a:r>
            <a:endParaRPr b="0" lang="es-ES" sz="1500" spc="-1" strike="noStrike">
              <a:latin typeface="Arial"/>
            </a:endParaRPr>
          </a:p>
          <a:p>
            <a:pPr>
              <a:lnSpc>
                <a:spcPct val="150000"/>
              </a:lnSpc>
              <a:tabLst>
                <a:tab algn="l" pos="0"/>
              </a:tabLst>
            </a:pPr>
            <a:r>
              <a:rPr b="0" lang="es-ES" sz="1500" spc="-1" strike="noStrike">
                <a:solidFill>
                  <a:srgbClr val="333333"/>
                </a:solidFill>
                <a:latin typeface="Consolas"/>
                <a:ea typeface="DejaVu Sans"/>
              </a:rPr>
              <a:t>...</a:t>
            </a:r>
            <a:endParaRPr b="0" lang="es-ES" sz="1500" spc="-1" strike="noStrike">
              <a:latin typeface="Arial"/>
            </a:endParaRPr>
          </a:p>
          <a:p>
            <a:pPr>
              <a:lnSpc>
                <a:spcPct val="150000"/>
              </a:lnSpc>
              <a:tabLst>
                <a:tab algn="l" pos="0"/>
              </a:tabLst>
            </a:pPr>
            <a:r>
              <a:rPr b="0" lang="es-ES" sz="1500" spc="-1" strike="noStrike">
                <a:solidFill>
                  <a:srgbClr val="66cc66"/>
                </a:solidFill>
                <a:latin typeface="Consolas"/>
                <a:ea typeface="DejaVu Sans"/>
              </a:rPr>
              <a:t>}</a:t>
            </a:r>
            <a:endParaRPr b="0" lang="es-ES" sz="1500" spc="-1" strike="noStrike">
              <a:latin typeface="Arial"/>
            </a:endParaRPr>
          </a:p>
          <a:p>
            <a:pPr>
              <a:lnSpc>
                <a:spcPct val="150000"/>
              </a:lnSpc>
              <a:tabLst>
                <a:tab algn="l" pos="0"/>
              </a:tabLst>
            </a:pPr>
            <a:endParaRPr b="0" lang="es-ES" sz="1500" spc="-1" strike="noStrike">
              <a:latin typeface="Arial"/>
            </a:endParaRPr>
          </a:p>
          <a:p>
            <a:pPr>
              <a:lnSpc>
                <a:spcPct val="150000"/>
              </a:lnSpc>
              <a:tabLst>
                <a:tab algn="l" pos="0"/>
              </a:tabLst>
            </a:pPr>
            <a:r>
              <a:rPr b="0" lang="es-ES" sz="1500" spc="-1" strike="noStrike">
                <a:solidFill>
                  <a:srgbClr val="b1b100"/>
                </a:solidFill>
                <a:latin typeface="Consolas"/>
                <a:ea typeface="DejaVu Sans"/>
              </a:rPr>
              <a:t>if</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condicion1 </a:t>
            </a:r>
            <a:r>
              <a:rPr b="0" lang="es-ES" sz="1500" spc="-1" strike="noStrike">
                <a:solidFill>
                  <a:srgbClr val="66cc66"/>
                </a:solidFill>
                <a:latin typeface="Consolas"/>
                <a:ea typeface="DejaVu Sans"/>
              </a:rPr>
              <a:t>&amp;&amp;</a:t>
            </a:r>
            <a:r>
              <a:rPr b="0" lang="es-ES" sz="1500" spc="-1" strike="noStrike">
                <a:solidFill>
                  <a:srgbClr val="333333"/>
                </a:solidFill>
                <a:latin typeface="Consolas"/>
                <a:ea typeface="DejaVu Sans"/>
              </a:rPr>
              <a:t> condicion2</a:t>
            </a:r>
            <a:r>
              <a:rPr b="0" lang="es-ES" sz="1500" spc="-1" strike="noStrike">
                <a:solidFill>
                  <a:srgbClr val="66cc66"/>
                </a:solidFill>
                <a:latin typeface="Consolas"/>
                <a:ea typeface="DejaVu Sans"/>
              </a:rPr>
              <a:t>)</a:t>
            </a:r>
            <a:endParaRPr b="0" lang="es-ES" sz="1500" spc="-1" strike="noStrike">
              <a:latin typeface="Arial"/>
            </a:endParaRPr>
          </a:p>
          <a:p>
            <a:pPr>
              <a:lnSpc>
                <a:spcPct val="150000"/>
              </a:lnSpc>
              <a:tabLst>
                <a:tab algn="l" pos="0"/>
              </a:tabLst>
            </a:pP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condicion3 </a:t>
            </a:r>
            <a:r>
              <a:rPr b="0" lang="es-ES" sz="1500" spc="-1" strike="noStrike">
                <a:solidFill>
                  <a:srgbClr val="66cc66"/>
                </a:solidFill>
                <a:latin typeface="Consolas"/>
                <a:ea typeface="DejaVu Sans"/>
              </a:rPr>
              <a:t>&amp;&amp;</a:t>
            </a:r>
            <a:r>
              <a:rPr b="0" lang="es-ES" sz="1500" spc="-1" strike="noStrike">
                <a:solidFill>
                  <a:srgbClr val="333333"/>
                </a:solidFill>
                <a:latin typeface="Consolas"/>
                <a:ea typeface="DejaVu Sans"/>
              </a:rPr>
              <a:t> condicion4</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endParaRPr b="0" lang="es-ES" sz="1500" spc="-1" strike="noStrike">
              <a:latin typeface="Arial"/>
            </a:endParaRPr>
          </a:p>
          <a:p>
            <a:pPr>
              <a:lnSpc>
                <a:spcPct val="150000"/>
              </a:lnSpc>
              <a:tabLst>
                <a:tab algn="l" pos="0"/>
              </a:tabLst>
            </a:pP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condicion5 </a:t>
            </a:r>
            <a:r>
              <a:rPr b="0" lang="es-ES" sz="1500" spc="-1" strike="noStrike">
                <a:solidFill>
                  <a:srgbClr val="66cc66"/>
                </a:solidFill>
                <a:latin typeface="Consolas"/>
                <a:ea typeface="DejaVu Sans"/>
              </a:rPr>
              <a:t>&amp;&amp;</a:t>
            </a:r>
            <a:r>
              <a:rPr b="0" lang="es-ES" sz="1500" spc="-1" strike="noStrike">
                <a:solidFill>
                  <a:srgbClr val="333333"/>
                </a:solidFill>
                <a:latin typeface="Consolas"/>
                <a:ea typeface="DejaVu Sans"/>
              </a:rPr>
              <a:t> condicion6</a:t>
            </a:r>
            <a:r>
              <a:rPr b="0" lang="es-ES" sz="1500" spc="-1" strike="noStrike">
                <a:solidFill>
                  <a:srgbClr val="66cc66"/>
                </a:solidFill>
                <a:latin typeface="Consolas"/>
                <a:ea typeface="DejaVu Sans"/>
              </a:rPr>
              <a:t>)){</a:t>
            </a:r>
            <a:endParaRPr b="0" lang="es-ES" sz="1500" spc="-1" strike="noStrike">
              <a:latin typeface="Arial"/>
            </a:endParaRPr>
          </a:p>
          <a:p>
            <a:pPr>
              <a:lnSpc>
                <a:spcPct val="150000"/>
              </a:lnSpc>
              <a:tabLst>
                <a:tab algn="l" pos="0"/>
              </a:tabLst>
            </a:pPr>
            <a:r>
              <a:rPr b="0" lang="es-ES" sz="1500" spc="-1" strike="noStrike">
                <a:solidFill>
                  <a:srgbClr val="333333"/>
                </a:solidFill>
                <a:latin typeface="Consolas"/>
                <a:ea typeface="DejaVu Sans"/>
              </a:rPr>
              <a:t>   </a:t>
            </a:r>
            <a:r>
              <a:rPr b="0" lang="es-ES" sz="1500" spc="-1" strike="noStrike">
                <a:solidFill>
                  <a:srgbClr val="333333"/>
                </a:solidFill>
                <a:latin typeface="Consolas"/>
                <a:ea typeface="DejaVu Sans"/>
              </a:rPr>
              <a:t>llamarMetodo</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endParaRPr b="0" lang="es-ES" sz="1500" spc="-1" strike="noStrike">
              <a:latin typeface="Arial"/>
            </a:endParaRPr>
          </a:p>
          <a:p>
            <a:pPr>
              <a:lnSpc>
                <a:spcPct val="150000"/>
              </a:lnSpc>
              <a:tabLst>
                <a:tab algn="l" pos="0"/>
              </a:tabLst>
            </a:pPr>
            <a:r>
              <a:rPr b="0" lang="es-ES" sz="1500" spc="-1" strike="noStrike">
                <a:solidFill>
                  <a:srgbClr val="66cc66"/>
                </a:solidFill>
                <a:latin typeface="Consolas"/>
                <a:ea typeface="DejaVu Sans"/>
              </a:rPr>
              <a:t>}</a:t>
            </a:r>
            <a:endParaRPr b="0" lang="es-ES" sz="1500" spc="-1" strike="noStrike">
              <a:latin typeface="Arial"/>
            </a:endParaRPr>
          </a:p>
          <a:p>
            <a:pPr>
              <a:lnSpc>
                <a:spcPct val="150000"/>
              </a:lnSpc>
              <a:tabLst>
                <a:tab algn="l" pos="0"/>
              </a:tabLst>
            </a:pPr>
            <a:endParaRPr b="0" lang="es-ES" sz="1500" spc="-1" strike="noStrike">
              <a:latin typeface="Arial"/>
            </a:endParaRPr>
          </a:p>
          <a:p>
            <a:pPr>
              <a:lnSpc>
                <a:spcPct val="150000"/>
              </a:lnSpc>
              <a:tabLst>
                <a:tab algn="l" pos="0"/>
              </a:tabLst>
            </a:pPr>
            <a:r>
              <a:rPr b="0" lang="es-ES" sz="1500" spc="-1" strike="noStrike">
                <a:solidFill>
                  <a:srgbClr val="333333"/>
                </a:solidFill>
                <a:latin typeface="Consolas"/>
                <a:ea typeface="DejaVu Sans"/>
              </a:rPr>
              <a:t>longName1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longName2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longName3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longName4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longName5</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cc66cc"/>
                </a:solidFill>
                <a:latin typeface="Consolas"/>
                <a:ea typeface="DejaVu Sans"/>
              </a:rPr>
              <a:t>4</a:t>
            </a:r>
            <a:r>
              <a:rPr b="0" lang="es-ES" sz="1500" spc="-1" strike="noStrike">
                <a:solidFill>
                  <a:srgbClr val="333333"/>
                </a:solidFill>
                <a:latin typeface="Consolas"/>
                <a:ea typeface="DejaVu Sans"/>
              </a:rPr>
              <a:t> </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longname6</a:t>
            </a:r>
            <a:r>
              <a:rPr b="0" lang="es-ES" sz="1500" spc="-1" strike="noStrike">
                <a:solidFill>
                  <a:srgbClr val="66cc66"/>
                </a:solidFill>
                <a:latin typeface="Consolas"/>
                <a:ea typeface="DejaVu Sans"/>
              </a:rPr>
              <a:t>);</a:t>
            </a:r>
            <a:r>
              <a:rPr b="0" lang="es-ES" sz="1500" spc="-1" strike="noStrike">
                <a:solidFill>
                  <a:srgbClr val="333333"/>
                </a:solidFill>
                <a:latin typeface="Consolas"/>
                <a:ea typeface="DejaVu Sans"/>
              </a:rPr>
              <a:t> </a:t>
            </a:r>
            <a:endParaRPr b="0" lang="es-ES" sz="1500" spc="-1" strike="noStrike">
              <a:latin typeface="Arial"/>
            </a:endParaRPr>
          </a:p>
          <a:p>
            <a:pPr>
              <a:lnSpc>
                <a:spcPct val="150000"/>
              </a:lnSpc>
              <a:tabLst>
                <a:tab algn="l" pos="0"/>
              </a:tabLst>
            </a:pPr>
            <a:endParaRPr b="0" lang="es-ES" sz="1500" spc="-1" strike="noStrike">
              <a:latin typeface="Arial"/>
            </a:endParaRPr>
          </a:p>
          <a:p>
            <a:pPr>
              <a:lnSpc>
                <a:spcPct val="150000"/>
              </a:lnSpc>
              <a:tabLst>
                <a:tab algn="l" pos="0"/>
              </a:tabLst>
            </a:pPr>
            <a:r>
              <a:rPr b="0" i="1" lang="es-ES" sz="1500" spc="-1" strike="noStrike">
                <a:solidFill>
                  <a:srgbClr val="808080"/>
                </a:solidFill>
                <a:latin typeface="Consolas"/>
                <a:ea typeface="DejaVu Sans"/>
              </a:rPr>
              <a:t>//Siempre con el operador al principio de línea</a:t>
            </a:r>
            <a:r>
              <a:rPr b="0" lang="es-ES" sz="1500" spc="-1" strike="noStrike">
                <a:solidFill>
                  <a:srgbClr val="000000"/>
                </a:solidFill>
                <a:latin typeface="Calibri"/>
                <a:ea typeface="DejaVu Sans"/>
              </a:rPr>
              <a:t> </a:t>
            </a: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4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¿QUÉ ES TDD Y EN QUE CONSISTE?</a:t>
            </a:r>
            <a:endParaRPr b="0" lang="es-ES" sz="1800" spc="-1" strike="noStrike">
              <a:latin typeface="Arial"/>
            </a:endParaRPr>
          </a:p>
        </p:txBody>
      </p:sp>
      <p:sp>
        <p:nvSpPr>
          <p:cNvPr id="45" name="CustomShape 4"/>
          <p:cNvSpPr/>
          <p:nvPr/>
        </p:nvSpPr>
        <p:spPr>
          <a:xfrm>
            <a:off x="3768480" y="328320"/>
            <a:ext cx="7572960" cy="22240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s-ES" sz="2000" spc="-1" strike="noStrike">
                <a:solidFill>
                  <a:srgbClr val="181f2c"/>
                </a:solidFill>
                <a:latin typeface="Graphik"/>
                <a:ea typeface="DejaVu Sans"/>
              </a:rPr>
              <a:t>TDD o Test-Driven Development es una práctica de programación que consiste en escribir primero las pruebas, después escribir el código fuente que pase la prueba satisfactoriamente y, por último, refactorizar el código escrito.</a:t>
            </a:r>
            <a:endParaRPr b="0" lang="es-ES" sz="2000" spc="-1" strike="noStrike">
              <a:latin typeface="Arial"/>
            </a:endParaRPr>
          </a:p>
          <a:p>
            <a:pPr>
              <a:lnSpc>
                <a:spcPct val="100000"/>
              </a:lnSpc>
            </a:pPr>
            <a:br/>
            <a:endParaRPr b="0" lang="es-ES" sz="2000" spc="-1" strike="noStrike">
              <a:latin typeface="Arial"/>
            </a:endParaRPr>
          </a:p>
        </p:txBody>
      </p:sp>
      <p:pic>
        <p:nvPicPr>
          <p:cNvPr id="46" name="Imagen 4" descr="Diagrama&#10;&#10;Descripción generada automáticamente"/>
          <p:cNvPicPr/>
          <p:nvPr/>
        </p:nvPicPr>
        <p:blipFill>
          <a:blip r:embed="rId1"/>
          <a:stretch/>
        </p:blipFill>
        <p:spPr>
          <a:xfrm>
            <a:off x="5602320" y="2062080"/>
            <a:ext cx="6061320" cy="43455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25"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Estructura del</a:t>
            </a:r>
            <a:br/>
            <a:r>
              <a:rPr b="1" lang="es-ES" sz="2400" spc="-1" strike="noStrike">
                <a:solidFill>
                  <a:srgbClr val="ffffff"/>
                </a:solidFill>
                <a:latin typeface="Arial"/>
              </a:rPr>
              <a:t> código</a:t>
            </a:r>
            <a:endParaRPr b="0" lang="es-ES" sz="2400" spc="-1" strike="noStrike">
              <a:latin typeface="Arial"/>
            </a:endParaRPr>
          </a:p>
        </p:txBody>
      </p:sp>
      <p:sp>
        <p:nvSpPr>
          <p:cNvPr id="126" name="CustomShape 3"/>
          <p:cNvSpPr/>
          <p:nvPr/>
        </p:nvSpPr>
        <p:spPr>
          <a:xfrm>
            <a:off x="3392280" y="617400"/>
            <a:ext cx="8602560" cy="10047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0" lang="es-ES" sz="2000" spc="-1" strike="noStrike">
                <a:solidFill>
                  <a:srgbClr val="333333"/>
                </a:solidFill>
                <a:latin typeface="Arial"/>
                <a:ea typeface="DejaVu Sans"/>
              </a:rPr>
              <a:t>Los espacios en blanco mejoran la legibilidad. Se deben colocar entre operadores, después de los puntos y coma de los bucles for, después de los operadores de asignación, etc.</a:t>
            </a:r>
            <a:endParaRPr b="0" lang="es-ES" sz="2000" spc="-1" strike="noStrike">
              <a:latin typeface="Arial"/>
            </a:endParaRPr>
          </a:p>
        </p:txBody>
      </p:sp>
      <p:sp>
        <p:nvSpPr>
          <p:cNvPr id="127" name="CustomShape 4"/>
          <p:cNvSpPr/>
          <p:nvPr/>
        </p:nvSpPr>
        <p:spPr>
          <a:xfrm>
            <a:off x="3696840" y="1802880"/>
            <a:ext cx="7511040" cy="3748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s-ES" sz="2000" spc="-1" strike="noStrike">
                <a:solidFill>
                  <a:srgbClr val="333333"/>
                </a:solidFill>
                <a:latin typeface="Consolas"/>
                <a:ea typeface="DejaVu Sans"/>
              </a:rPr>
              <a:t>cantidadTotal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cantidadInicial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cantidadFinal</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endParaRPr b="0" lang="es-ES" sz="2000" spc="-1" strike="noStrike">
              <a:latin typeface="Arial"/>
            </a:endParaRPr>
          </a:p>
          <a:p>
            <a:pPr>
              <a:lnSpc>
                <a:spcPct val="100000"/>
              </a:lnSpc>
              <a:tabLst>
                <a:tab algn="l" pos="0"/>
              </a:tabLst>
            </a:pPr>
            <a:r>
              <a:rPr b="0" lang="es-ES" sz="2000" spc="-1" strike="noStrike">
                <a:solidFill>
                  <a:srgbClr val="b1b100"/>
                </a:solidFill>
                <a:latin typeface="Consolas"/>
                <a:ea typeface="DejaVu Sans"/>
              </a:rPr>
              <a:t>for</a:t>
            </a:r>
            <a:r>
              <a:rPr b="0" lang="es-ES" sz="2000" spc="-1" strike="noStrike">
                <a:solidFill>
                  <a:srgbClr val="66cc66"/>
                </a:solidFill>
                <a:latin typeface="Consolas"/>
                <a:ea typeface="DejaVu Sans"/>
              </a:rPr>
              <a:t>(</a:t>
            </a:r>
            <a:r>
              <a:rPr b="0" lang="es-ES" sz="2000" spc="-1" strike="noStrike">
                <a:solidFill>
                  <a:srgbClr val="993333"/>
                </a:solidFill>
                <a:latin typeface="Consolas"/>
                <a:ea typeface="DejaVu Sans"/>
              </a:rPr>
              <a:t>int</a:t>
            </a:r>
            <a:r>
              <a:rPr b="0" lang="es-ES" sz="2000" spc="-1" strike="noStrike">
                <a:solidFill>
                  <a:srgbClr val="333333"/>
                </a:solidFill>
                <a:latin typeface="Consolas"/>
                <a:ea typeface="DejaVu Sans"/>
              </a:rPr>
              <a:t> i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cc66cc"/>
                </a:solidFill>
                <a:latin typeface="Consolas"/>
                <a:ea typeface="DejaVu Sans"/>
              </a:rPr>
              <a:t>0</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i </a:t>
            </a:r>
            <a:r>
              <a:rPr b="0" lang="es-ES" sz="2000" spc="-1" strike="noStrike">
                <a:solidFill>
                  <a:srgbClr val="66cc66"/>
                </a:solidFill>
                <a:latin typeface="Consolas"/>
                <a:ea typeface="DejaVu Sans"/>
              </a:rPr>
              <a:t>&lt;</a:t>
            </a:r>
            <a:r>
              <a:rPr b="0" lang="es-ES" sz="2000" spc="-1" strike="noStrike">
                <a:solidFill>
                  <a:srgbClr val="333333"/>
                </a:solidFill>
                <a:latin typeface="Consolas"/>
                <a:ea typeface="DejaVu Sans"/>
              </a:rPr>
              <a:t> cantidadTotal</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i</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r>
              <a:rPr b="0" lang="es-ES" sz="2000" spc="-1" strike="noStrike">
                <a:solidFill>
                  <a:srgbClr val="333333"/>
                </a:solidFill>
                <a:latin typeface="Consolas"/>
                <a:ea typeface="DejaVu Sans"/>
              </a:rPr>
              <a:t>...</a:t>
            </a:r>
            <a:endParaRPr b="0" lang="es-ES" sz="2000" spc="-1" strike="noStrike">
              <a:latin typeface="Arial"/>
            </a:endParaRPr>
          </a:p>
          <a:p>
            <a:pPr>
              <a:lnSpc>
                <a:spcPct val="100000"/>
              </a:lnSpc>
              <a:tabLst>
                <a:tab algn="l" pos="0"/>
              </a:tabLst>
            </a:pP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endParaRPr b="0" lang="es-ES" sz="2000" spc="-1" strike="noStrike">
              <a:latin typeface="Arial"/>
            </a:endParaRPr>
          </a:p>
          <a:p>
            <a:pPr>
              <a:lnSpc>
                <a:spcPct val="100000"/>
              </a:lnSpc>
              <a:tabLst>
                <a:tab algn="l" pos="0"/>
              </a:tabLst>
            </a:pPr>
            <a:r>
              <a:rPr b="0" lang="es-ES" sz="2000" spc="-1" strike="noStrike">
                <a:solidFill>
                  <a:srgbClr val="b1b100"/>
                </a:solidFill>
                <a:latin typeface="Consolas"/>
                <a:ea typeface="DejaVu Sans"/>
              </a:rPr>
              <a:t>public</a:t>
            </a:r>
            <a:r>
              <a:rPr b="0" lang="es-ES" sz="2000" spc="-1" strike="noStrike">
                <a:solidFill>
                  <a:srgbClr val="333333"/>
                </a:solidFill>
                <a:latin typeface="Consolas"/>
                <a:ea typeface="DejaVu Sans"/>
              </a:rPr>
              <a:t> </a:t>
            </a:r>
            <a:r>
              <a:rPr b="0" lang="es-ES" sz="2000" spc="-1" strike="noStrike" u="sng">
                <a:solidFill>
                  <a:srgbClr val="0563c1"/>
                </a:solidFill>
                <a:uFillTx/>
                <a:latin typeface="Consolas"/>
                <a:ea typeface="DejaVu Sans"/>
                <a:hlinkClick r:id="rId1"/>
              </a:rPr>
              <a:t>String</a:t>
            </a:r>
            <a:r>
              <a:rPr b="0" lang="es-ES" sz="2000" spc="-1" strike="noStrike">
                <a:solidFill>
                  <a:srgbClr val="333333"/>
                </a:solidFill>
                <a:latin typeface="Consolas"/>
                <a:ea typeface="DejaVu Sans"/>
              </a:rPr>
              <a:t> getItem</a:t>
            </a:r>
            <a:r>
              <a:rPr b="0" lang="es-ES" sz="2000" spc="-1" strike="noStrike">
                <a:solidFill>
                  <a:srgbClr val="66cc66"/>
                </a:solidFill>
                <a:latin typeface="Consolas"/>
                <a:ea typeface="DejaVu Sans"/>
              </a:rPr>
              <a:t>(</a:t>
            </a:r>
            <a:r>
              <a:rPr b="0" lang="es-ES" sz="2000" spc="-1" strike="noStrike">
                <a:solidFill>
                  <a:srgbClr val="993333"/>
                </a:solidFill>
                <a:latin typeface="Consolas"/>
                <a:ea typeface="DejaVu Sans"/>
              </a:rPr>
              <a:t>int</a:t>
            </a:r>
            <a:r>
              <a:rPr b="0" lang="es-ES" sz="2000" spc="-1" strike="noStrike">
                <a:solidFill>
                  <a:srgbClr val="333333"/>
                </a:solidFill>
                <a:latin typeface="Consolas"/>
                <a:ea typeface="DejaVu Sans"/>
              </a:rPr>
              <a:t> fila, </a:t>
            </a:r>
            <a:r>
              <a:rPr b="0" lang="es-ES" sz="2000" spc="-1" strike="noStrike">
                <a:solidFill>
                  <a:srgbClr val="993333"/>
                </a:solidFill>
                <a:latin typeface="Consolas"/>
                <a:ea typeface="DejaVu Sans"/>
              </a:rPr>
              <a:t>int</a:t>
            </a:r>
            <a:r>
              <a:rPr b="0" lang="es-ES" sz="2000" spc="-1" strike="noStrike">
                <a:solidFill>
                  <a:srgbClr val="333333"/>
                </a:solidFill>
                <a:latin typeface="Consolas"/>
                <a:ea typeface="DejaVu Sans"/>
              </a:rPr>
              <a:t> columna</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endParaRPr b="0" lang="es-ES" sz="2000" spc="-1" strike="noStrike">
              <a:latin typeface="Arial"/>
            </a:endParaRPr>
          </a:p>
          <a:p>
            <a:pPr>
              <a:lnSpc>
                <a:spcPct val="100000"/>
              </a:lnSpc>
              <a:tabLst>
                <a:tab algn="l" pos="0"/>
              </a:tabLst>
            </a:pPr>
            <a:r>
              <a:rPr b="0" lang="es-ES" sz="2000" spc="-1" strike="noStrike">
                <a:solidFill>
                  <a:srgbClr val="333333"/>
                </a:solidFill>
                <a:latin typeface="Consolas"/>
                <a:ea typeface="DejaVu Sans"/>
              </a:rPr>
              <a:t>getItem</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cantidadInicial, cantidadFinal</a:t>
            </a:r>
            <a:r>
              <a:rPr b="0" lang="es-ES" sz="2000" spc="-1" strike="noStrike">
                <a:solidFill>
                  <a:srgbClr val="66cc66"/>
                </a:solidFill>
                <a:latin typeface="Consolas"/>
                <a:ea typeface="DejaVu Sans"/>
              </a:rPr>
              <a:t>);</a:t>
            </a:r>
            <a:r>
              <a:rPr b="0" lang="es-ES" sz="2000" spc="-1" strike="noStrike">
                <a:solidFill>
                  <a:srgbClr val="000000"/>
                </a:solidFill>
                <a:latin typeface="Calibri"/>
                <a:ea typeface="DejaVu Sans"/>
              </a:rPr>
              <a:t> </a:t>
            </a:r>
            <a:endParaRPr b="0" lang="es-ES" sz="2000" spc="-1" strike="noStrike">
              <a:latin typeface="Arial"/>
            </a:endParaRPr>
          </a:p>
        </p:txBody>
      </p:sp>
      <p:sp>
        <p:nvSpPr>
          <p:cNvPr id="128" name="CustomShape 5"/>
          <p:cNvSpPr/>
          <p:nvPr/>
        </p:nvSpPr>
        <p:spPr>
          <a:xfrm>
            <a:off x="3392280" y="5666400"/>
            <a:ext cx="860256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000" spc="-1" strike="noStrike">
                <a:solidFill>
                  <a:srgbClr val="333333"/>
                </a:solidFill>
                <a:latin typeface="Arial"/>
                <a:ea typeface="DejaVu Sans"/>
              </a:rPr>
              <a:t>Debemos estar familiarizados y poner en práctica las convenciones recogidas en alguna de las guías de estilo indicadas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32" name="CustomShape 4"/>
          <p:cNvSpPr/>
          <p:nvPr/>
        </p:nvSpPr>
        <p:spPr>
          <a:xfrm>
            <a:off x="3588840" y="2106000"/>
            <a:ext cx="8602560" cy="265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333333"/>
                </a:solidFill>
                <a:latin typeface="Arial"/>
                <a:ea typeface="DejaVu Sans"/>
              </a:rPr>
              <a:t>Se conoce como </a:t>
            </a:r>
            <a:r>
              <a:rPr b="1" lang="es-ES" sz="2400" spc="-1" strike="noStrike">
                <a:solidFill>
                  <a:srgbClr val="333333"/>
                </a:solidFill>
                <a:latin typeface="Arial"/>
                <a:ea typeface="DejaVu Sans"/>
              </a:rPr>
              <a:t>Bad Smell o Code Smell</a:t>
            </a:r>
            <a:r>
              <a:rPr b="0" lang="es-ES" sz="2400" spc="-1" strike="noStrike">
                <a:solidFill>
                  <a:srgbClr val="333333"/>
                </a:solidFill>
                <a:latin typeface="Arial"/>
                <a:ea typeface="DejaVu Sans"/>
              </a:rPr>
              <a:t> (mal olor) a algunos indicadores o síntomas del código que posiblemente ocultan un problema más profundo. Los </a:t>
            </a:r>
            <a:r>
              <a:rPr b="0" i="1" lang="es-ES" sz="2400" spc="-1" strike="noStrike">
                <a:solidFill>
                  <a:srgbClr val="333333"/>
                </a:solidFill>
                <a:latin typeface="Arial"/>
                <a:ea typeface="DejaVu Sans"/>
              </a:rPr>
              <a:t>bad smells</a:t>
            </a:r>
            <a:r>
              <a:rPr b="0" lang="es-ES" sz="2400" spc="-1" strike="noStrike">
                <a:solidFill>
                  <a:srgbClr val="333333"/>
                </a:solidFill>
                <a:latin typeface="Arial"/>
                <a:ea typeface="DejaVu Sans"/>
              </a:rPr>
              <a:t> no son errores de código, bugs, ya que no impiden que el programa funcione correctamente, pero son indicadores de fallos en el diseño del código que dificultan el posterior mantenimiento del mismo y aumentan el riesgo de errores futuros.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4"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35"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36" name="CustomShape 4"/>
          <p:cNvSpPr/>
          <p:nvPr/>
        </p:nvSpPr>
        <p:spPr>
          <a:xfrm>
            <a:off x="3687120" y="511920"/>
            <a:ext cx="8602560" cy="42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200" spc="-1" strike="noStrike">
                <a:solidFill>
                  <a:srgbClr val="333333"/>
                </a:solidFill>
                <a:latin typeface="Arial"/>
                <a:ea typeface="DejaVu Sans"/>
              </a:rPr>
              <a:t>Algunos de estos síntomas son:</a:t>
            </a:r>
            <a:endParaRPr b="0" lang="es-ES" sz="2200" spc="-1" strike="noStrike">
              <a:latin typeface="Arial"/>
            </a:endParaRPr>
          </a:p>
        </p:txBody>
      </p:sp>
      <p:sp>
        <p:nvSpPr>
          <p:cNvPr id="137" name="CustomShape 5"/>
          <p:cNvSpPr/>
          <p:nvPr/>
        </p:nvSpPr>
        <p:spPr>
          <a:xfrm>
            <a:off x="3549600" y="2644200"/>
            <a:ext cx="7511040" cy="15530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Código duplicado</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Duplicated code</a:t>
            </a:r>
            <a:r>
              <a:rPr b="0" lang="es-ES" sz="2400" spc="-1" strike="noStrike">
                <a:solidFill>
                  <a:srgbClr val="333333"/>
                </a:solidFill>
                <a:latin typeface="Arial"/>
                <a:ea typeface="DejaVu Sans"/>
              </a:rPr>
              <a:t>). Si se detectan bloques de código iguales o muy parecidos en distintas partes del programa, se debe extraer creando un método para unificarlo.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41" name="CustomShape 4"/>
          <p:cNvSpPr/>
          <p:nvPr/>
        </p:nvSpPr>
        <p:spPr>
          <a:xfrm>
            <a:off x="3726000" y="1443960"/>
            <a:ext cx="7511040" cy="40215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s-ES" sz="1800" spc="-1" strike="noStrike">
              <a:latin typeface="Arial"/>
            </a:endParaRPr>
          </a:p>
          <a:p>
            <a:pPr marL="285840" indent="-285120">
              <a:lnSpc>
                <a:spcPct val="100000"/>
              </a:lnSpc>
              <a:buClr>
                <a:srgbClr val="333333"/>
              </a:buClr>
              <a:buFont typeface="Arial"/>
              <a:buChar char="•"/>
            </a:pPr>
            <a:r>
              <a:rPr b="1" lang="es-ES" sz="2400" spc="-1" strike="noStrike">
                <a:solidFill>
                  <a:srgbClr val="333333"/>
                </a:solidFill>
                <a:latin typeface="Arial"/>
                <a:ea typeface="DejaVu Sans"/>
              </a:rPr>
              <a:t>Métodos muy largos</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Long Method</a:t>
            </a:r>
            <a:r>
              <a:rPr b="0" lang="es-ES" sz="2400" spc="-1" strike="noStrike">
                <a:solidFill>
                  <a:srgbClr val="333333"/>
                </a:solidFill>
                <a:latin typeface="Arial"/>
                <a:ea typeface="DejaVu Sans"/>
              </a:rPr>
              <a:t>). Los método de muchas líneas dificultan su comprensión. Un método largo probablemente está realizando distintas tareas, que se podrían dividir en otros métodos. Las funciones deben ser los más pequeñas posibles (3 líneas mejor que 15). Cuanto más corto es un método, más fácil es reutilizarlo. </a:t>
            </a:r>
            <a:r>
              <a:rPr b="0" lang="es-ES" sz="2400" spc="-1" strike="noStrike" u="sng">
                <a:solidFill>
                  <a:srgbClr val="333333"/>
                </a:solidFill>
                <a:uFillTx/>
                <a:latin typeface="Arial"/>
                <a:ea typeface="DejaVu Sans"/>
              </a:rPr>
              <a:t>Un método debe hacer solo una cosa, hacerla bien, y que sea la única que haga.</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45" name="CustomShape 4"/>
          <p:cNvSpPr/>
          <p:nvPr/>
        </p:nvSpPr>
        <p:spPr>
          <a:xfrm>
            <a:off x="3676680" y="2106000"/>
            <a:ext cx="7511040" cy="26503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Clases muy grandes</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Large class</a:t>
            </a:r>
            <a:r>
              <a:rPr b="0" lang="es-ES" sz="2400" spc="-1" strike="noStrike">
                <a:solidFill>
                  <a:srgbClr val="333333"/>
                </a:solidFill>
                <a:latin typeface="Arial"/>
                <a:ea typeface="DejaVu Sans"/>
              </a:rPr>
              <a:t>). Problema anterior aplicado a una clase. Una clase debe tener solo una finalidad. Si una clase se usa para distintos problemas tendremos clases con demasiados métodos, atributos e incluso instancias. Las clases deben el menor numero de responsabilidades y que esté bien delimitado.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4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49" name="CustomShape 4"/>
          <p:cNvSpPr/>
          <p:nvPr/>
        </p:nvSpPr>
        <p:spPr>
          <a:xfrm>
            <a:off x="3660120" y="1766880"/>
            <a:ext cx="7511040" cy="33814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Lista de parámetros extensa</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Long parameter list</a:t>
            </a:r>
            <a:r>
              <a:rPr b="0" lang="es-ES" sz="2400" spc="-1" strike="noStrike">
                <a:solidFill>
                  <a:srgbClr val="333333"/>
                </a:solidFill>
                <a:latin typeface="Arial"/>
                <a:ea typeface="DejaVu Sans"/>
              </a:rPr>
              <a:t>). Las funciones deben tener el mínimo número de parámetros posible, siendo 0 lo perfecto. Si un método requiere muchos parámetros puede que sea necesario crear una clase con esa cantidad de datos y pasarle un objeto de la clase como parámetro. Del mismo modo ocurre con el valor de retorno, si necesito devolver más de un dato.</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51"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52"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53" name="CustomShape 4"/>
          <p:cNvSpPr/>
          <p:nvPr/>
        </p:nvSpPr>
        <p:spPr>
          <a:xfrm>
            <a:off x="3797640" y="2320920"/>
            <a:ext cx="7511040" cy="2284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Cambio divergente</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Divergent change</a:t>
            </a:r>
            <a:r>
              <a:rPr b="0" lang="es-ES" sz="2400" spc="-1" strike="noStrike">
                <a:solidFill>
                  <a:srgbClr val="333333"/>
                </a:solidFill>
                <a:latin typeface="Arial"/>
                <a:ea typeface="DejaVu Sans"/>
              </a:rPr>
              <a:t>). Si una clase necesita ser modificada a menudo y por razones muy distintas, puede que la clase esté realizando demasiadas tareas. Podría ser eliminada y/o dividida.</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57" name="CustomShape 4"/>
          <p:cNvSpPr/>
          <p:nvPr/>
        </p:nvSpPr>
        <p:spPr>
          <a:xfrm>
            <a:off x="3854520" y="2320920"/>
            <a:ext cx="7511040" cy="21931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s-ES" sz="1800" spc="-1" strike="noStrike">
              <a:latin typeface="Arial"/>
            </a:endParaRPr>
          </a:p>
          <a:p>
            <a:pPr marL="285840" indent="-285120">
              <a:lnSpc>
                <a:spcPct val="100000"/>
              </a:lnSpc>
              <a:buClr>
                <a:srgbClr val="333333"/>
              </a:buClr>
              <a:buFont typeface="Arial"/>
              <a:buChar char="•"/>
            </a:pPr>
            <a:r>
              <a:rPr b="1" lang="es-ES" sz="2400" spc="-1" strike="noStrike">
                <a:solidFill>
                  <a:srgbClr val="333333"/>
                </a:solidFill>
                <a:latin typeface="Arial"/>
                <a:ea typeface="DejaVu Sans"/>
              </a:rPr>
              <a:t>Cirugía a tiros</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Shotgun surgery</a:t>
            </a:r>
            <a:r>
              <a:rPr b="0" lang="es-ES" sz="2400" spc="-1" strike="noStrike">
                <a:solidFill>
                  <a:srgbClr val="333333"/>
                </a:solidFill>
                <a:latin typeface="Arial"/>
                <a:ea typeface="DejaVu Sans"/>
              </a:rPr>
              <a:t>). Si al modificar una clase, se necesitan modificar otras clases o elementos ajenos a ella para compatibilizar el cambio. Lo opuesto al </a:t>
            </a:r>
            <a:r>
              <a:rPr b="0" i="1" lang="es-ES" sz="2400" spc="-1" strike="noStrike">
                <a:solidFill>
                  <a:srgbClr val="333333"/>
                </a:solidFill>
                <a:latin typeface="Arial"/>
                <a:ea typeface="DejaVu Sans"/>
              </a:rPr>
              <a:t>smell</a:t>
            </a:r>
            <a:r>
              <a:rPr b="0" lang="es-ES" sz="2400" spc="-1" strike="noStrike">
                <a:solidFill>
                  <a:srgbClr val="333333"/>
                </a:solidFill>
                <a:latin typeface="Arial"/>
                <a:ea typeface="DejaVu Sans"/>
              </a:rPr>
              <a:t> anterior.</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6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61" name="CustomShape 4"/>
          <p:cNvSpPr/>
          <p:nvPr/>
        </p:nvSpPr>
        <p:spPr>
          <a:xfrm>
            <a:off x="3784680" y="2505600"/>
            <a:ext cx="7511040" cy="19184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Envidia de funcionalidad</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Feature Envy</a:t>
            </a:r>
            <a:r>
              <a:rPr b="0" lang="es-ES" sz="2400" spc="-1" strike="noStrike">
                <a:solidFill>
                  <a:srgbClr val="333333"/>
                </a:solidFill>
                <a:latin typeface="Arial"/>
                <a:ea typeface="DejaVu Sans"/>
              </a:rPr>
              <a:t>). Ocurre cuando una clase usa más métodos de otra clase, o un método usa más datos de otra clase, que de la propia.</a:t>
            </a:r>
            <a:endParaRPr b="0" lang="es-ES" sz="2400" spc="-1" strike="noStrike">
              <a:latin typeface="Arial"/>
            </a:endParaRPr>
          </a:p>
          <a:p>
            <a:pPr>
              <a:lnSpc>
                <a:spcPct val="100000"/>
              </a:lnSpc>
            </a:pP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6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BAD</a:t>
            </a:r>
            <a:br/>
            <a:r>
              <a:rPr b="1" lang="es-ES" sz="2400" spc="-1" strike="noStrike">
                <a:solidFill>
                  <a:srgbClr val="ffffff"/>
                </a:solidFill>
                <a:latin typeface="Arial"/>
              </a:rPr>
              <a:t>SMELLS</a:t>
            </a:r>
            <a:endParaRPr b="0" lang="es-ES" sz="2400" spc="-1" strike="noStrike">
              <a:latin typeface="Arial"/>
            </a:endParaRPr>
          </a:p>
        </p:txBody>
      </p:sp>
      <p:sp>
        <p:nvSpPr>
          <p:cNvPr id="165" name="CustomShape 4"/>
          <p:cNvSpPr/>
          <p:nvPr/>
        </p:nvSpPr>
        <p:spPr>
          <a:xfrm>
            <a:off x="3778200" y="2644200"/>
            <a:ext cx="7511040" cy="15530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2400" spc="-1" strike="noStrike">
                <a:solidFill>
                  <a:srgbClr val="333333"/>
                </a:solidFill>
                <a:latin typeface="Arial"/>
                <a:ea typeface="DejaVu Sans"/>
              </a:rPr>
              <a:t>Legado rechazado</a:t>
            </a:r>
            <a:r>
              <a:rPr b="0" lang="es-ES" sz="2400" spc="-1" strike="noStrike">
                <a:solidFill>
                  <a:srgbClr val="333333"/>
                </a:solidFill>
                <a:latin typeface="Arial"/>
                <a:ea typeface="DejaVu Sans"/>
              </a:rPr>
              <a:t> (</a:t>
            </a:r>
            <a:r>
              <a:rPr b="0" i="1" lang="es-ES" sz="2400" spc="-1" strike="noStrike">
                <a:solidFill>
                  <a:srgbClr val="333333"/>
                </a:solidFill>
                <a:latin typeface="Arial"/>
                <a:ea typeface="DejaVu Sans"/>
              </a:rPr>
              <a:t>Refused bequest</a:t>
            </a:r>
            <a:r>
              <a:rPr b="0" lang="es-ES" sz="2400" spc="-1" strike="noStrike">
                <a:solidFill>
                  <a:srgbClr val="333333"/>
                </a:solidFill>
                <a:latin typeface="Arial"/>
                <a:ea typeface="DejaVu Sans"/>
              </a:rPr>
              <a:t>). Cuando una subclase extiende (hereda) de otra clase, y utiliza pocas características de la superclase, puede que haya un error en la jerarquía de clases.</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PILARES DEL TDD</a:t>
            </a:r>
            <a:endParaRPr b="0" lang="es-ES" sz="1800" spc="-1" strike="noStrike">
              <a:latin typeface="Arial"/>
            </a:endParaRPr>
          </a:p>
        </p:txBody>
      </p:sp>
      <p:sp>
        <p:nvSpPr>
          <p:cNvPr id="50" name="CustomShape 4"/>
          <p:cNvSpPr/>
          <p:nvPr/>
        </p:nvSpPr>
        <p:spPr>
          <a:xfrm>
            <a:off x="3745440" y="1009440"/>
            <a:ext cx="8093160" cy="2284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272c30"/>
              </a:buClr>
              <a:buFont typeface="Arial"/>
              <a:buChar char="•"/>
            </a:pPr>
            <a:r>
              <a:rPr b="0" lang="es-ES" sz="1800" spc="-1" strike="noStrike">
                <a:solidFill>
                  <a:srgbClr val="272c30"/>
                </a:solidFill>
                <a:latin typeface="Calibri"/>
                <a:ea typeface="DejaVu Sans"/>
              </a:rPr>
              <a:t>La implementación de las funciones justas que el cliente necesita y no más.</a:t>
            </a:r>
            <a:endParaRPr b="0" lang="es-ES" sz="1800" spc="-1" strike="noStrike">
              <a:latin typeface="Arial"/>
            </a:endParaRPr>
          </a:p>
          <a:p>
            <a:pPr>
              <a:lnSpc>
                <a:spcPct val="100000"/>
              </a:lnSpc>
            </a:pPr>
            <a:endParaRPr b="0" lang="es-ES" sz="1800" spc="-1" strike="noStrike">
              <a:latin typeface="Arial"/>
            </a:endParaRPr>
          </a:p>
          <a:p>
            <a:pPr marL="285840" indent="-285120">
              <a:lnSpc>
                <a:spcPct val="100000"/>
              </a:lnSpc>
              <a:buClr>
                <a:srgbClr val="272c30"/>
              </a:buClr>
              <a:buFont typeface="Arial"/>
              <a:buChar char="•"/>
            </a:pPr>
            <a:r>
              <a:rPr b="0" lang="es-ES" sz="1800" spc="-1" strike="noStrike">
                <a:solidFill>
                  <a:srgbClr val="272c30"/>
                </a:solidFill>
                <a:latin typeface="Calibri"/>
                <a:ea typeface="DejaVu Sans"/>
              </a:rPr>
              <a:t>La minimización del número de defectos que llegan al software en Fase de producción.</a:t>
            </a:r>
            <a:endParaRPr b="0" lang="es-ES" sz="1800" spc="-1" strike="noStrike">
              <a:latin typeface="Arial"/>
            </a:endParaRPr>
          </a:p>
          <a:p>
            <a:pPr>
              <a:lnSpc>
                <a:spcPct val="100000"/>
              </a:lnSpc>
            </a:pPr>
            <a:endParaRPr b="0" lang="es-ES" sz="1800" spc="-1" strike="noStrike">
              <a:latin typeface="Arial"/>
            </a:endParaRPr>
          </a:p>
          <a:p>
            <a:pPr marL="285840" indent="-285120">
              <a:lnSpc>
                <a:spcPct val="100000"/>
              </a:lnSpc>
              <a:buClr>
                <a:srgbClr val="272c30"/>
              </a:buClr>
              <a:buFont typeface="Arial"/>
              <a:buChar char="•"/>
            </a:pPr>
            <a:r>
              <a:rPr b="0" lang="es-ES" sz="1800" spc="-1" strike="noStrike">
                <a:solidFill>
                  <a:srgbClr val="272c30"/>
                </a:solidFill>
                <a:latin typeface="inherit"/>
                <a:ea typeface="DejaVu Sans"/>
              </a:rPr>
              <a:t>La producción de software modular, altamente reutilizable y preparado para el cambio.</a:t>
            </a:r>
            <a:endParaRPr b="0" lang="es-ES" sz="1800" spc="-1" strike="noStrike">
              <a:latin typeface="Arial"/>
            </a:endParaRPr>
          </a:p>
          <a:p>
            <a:pPr>
              <a:lnSpc>
                <a:spcPct val="100000"/>
              </a:lnSpc>
            </a:pPr>
            <a:endParaRPr b="0" lang="es-ES" sz="1800" spc="-1" strike="noStrike">
              <a:latin typeface="Arial"/>
            </a:endParaRPr>
          </a:p>
        </p:txBody>
      </p:sp>
      <p:pic>
        <p:nvPicPr>
          <p:cNvPr id="51" name="Imagen 12" descr="Texto&#10;&#10;Descripción generada automáticamente con confianza media"/>
          <p:cNvPicPr/>
          <p:nvPr/>
        </p:nvPicPr>
        <p:blipFill>
          <a:blip r:embed="rId1"/>
          <a:stretch/>
        </p:blipFill>
        <p:spPr>
          <a:xfrm>
            <a:off x="3745440" y="3605760"/>
            <a:ext cx="1435680" cy="1704960"/>
          </a:xfrm>
          <a:prstGeom prst="rect">
            <a:avLst/>
          </a:prstGeom>
          <a:ln>
            <a:noFill/>
          </a:ln>
        </p:spPr>
      </p:pic>
      <p:pic>
        <p:nvPicPr>
          <p:cNvPr id="52" name="Imagen 15" descr="Texto&#10;&#10;Descripción generada automáticamente"/>
          <p:cNvPicPr/>
          <p:nvPr/>
        </p:nvPicPr>
        <p:blipFill>
          <a:blip r:embed="rId2"/>
          <a:stretch/>
        </p:blipFill>
        <p:spPr>
          <a:xfrm>
            <a:off x="6037200" y="4554000"/>
            <a:ext cx="3028320" cy="1513800"/>
          </a:xfrm>
          <a:prstGeom prst="rect">
            <a:avLst/>
          </a:prstGeom>
          <a:ln>
            <a:noFill/>
          </a:ln>
        </p:spPr>
      </p:pic>
      <p:pic>
        <p:nvPicPr>
          <p:cNvPr id="53" name="Imagen 21" descr="Icono&#10;&#10;Descripción generada automáticamente"/>
          <p:cNvPicPr/>
          <p:nvPr/>
        </p:nvPicPr>
        <p:blipFill>
          <a:blip r:embed="rId3"/>
          <a:stretch/>
        </p:blipFill>
        <p:spPr>
          <a:xfrm>
            <a:off x="9666360" y="3605760"/>
            <a:ext cx="1884960" cy="17049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6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69" name="CustomShape 4"/>
          <p:cNvSpPr/>
          <p:nvPr/>
        </p:nvSpPr>
        <p:spPr>
          <a:xfrm>
            <a:off x="3915720" y="664920"/>
            <a:ext cx="8101080" cy="25293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2000" spc="-1" strike="noStrike">
                <a:solidFill>
                  <a:srgbClr val="333333"/>
                </a:solidFill>
                <a:latin typeface="Arial"/>
                <a:ea typeface="DejaVu Sans"/>
              </a:rPr>
              <a:t>Manejo de Strings</a:t>
            </a:r>
            <a:r>
              <a:rPr b="0" lang="es-ES" sz="2000" spc="-1" strike="noStrike">
                <a:solidFill>
                  <a:srgbClr val="333333"/>
                </a:solidFill>
                <a:latin typeface="Arial"/>
                <a:ea typeface="DejaVu Sans"/>
              </a:rPr>
              <a:t>: Los Strings son objetos, por lo que crearlos es costoso. Es mucho más rápido instanciarlos con una asignación, que con el operador </a:t>
            </a:r>
            <a:r>
              <a:rPr b="0" i="1" lang="es-ES" sz="2000" spc="-1" strike="noStrike">
                <a:solidFill>
                  <a:srgbClr val="333333"/>
                </a:solidFill>
                <a:latin typeface="Arial"/>
                <a:ea typeface="DejaVu Sans"/>
              </a:rPr>
              <a:t>new</a:t>
            </a:r>
            <a:r>
              <a:rPr b="0" lang="es-ES" sz="2000" spc="-1" strike="noStrike">
                <a:solidFill>
                  <a:srgbClr val="333333"/>
                </a:solidFill>
                <a:latin typeface="Arial"/>
                <a:ea typeface="DejaVu Sans"/>
              </a:rPr>
              <a:t>.</a:t>
            </a:r>
            <a:endParaRPr b="0" lang="es-ES" sz="2000" spc="-1" strike="noStrike">
              <a:latin typeface="Arial"/>
            </a:endParaRPr>
          </a:p>
          <a:p>
            <a:pPr lvl="1" marL="743040" indent="-285120">
              <a:lnSpc>
                <a:spcPct val="100000"/>
              </a:lnSpc>
              <a:buClr>
                <a:srgbClr val="333333"/>
              </a:buClr>
              <a:buFont typeface="Arial"/>
              <a:buChar char="•"/>
            </a:pPr>
            <a:r>
              <a:rPr b="0" lang="es-ES" sz="2000" spc="-1" strike="noStrike">
                <a:solidFill>
                  <a:srgbClr val="333333"/>
                </a:solidFill>
                <a:latin typeface="Arial"/>
                <a:ea typeface="DejaVu Sans"/>
              </a:rPr>
              <a:t>Concatenar String con el operador '+' también genera mucha carga, ya que crea un nuevo String en memoria (Los objetos String son </a:t>
            </a:r>
            <a:r>
              <a:rPr b="0" lang="es-ES" sz="2000" spc="-1" strike="noStrike" u="sng">
                <a:solidFill>
                  <a:srgbClr val="0563c1"/>
                </a:solidFill>
                <a:uFillTx/>
                <a:latin typeface="Arial"/>
                <a:ea typeface="DejaVu Sans"/>
                <a:hlinkClick r:id="rId1"/>
              </a:rPr>
              <a:t>inmutables</a:t>
            </a:r>
            <a:r>
              <a:rPr b="0" lang="es-ES" sz="2000" spc="-1" strike="noStrike">
                <a:solidFill>
                  <a:srgbClr val="333333"/>
                </a:solidFill>
                <a:latin typeface="Arial"/>
                <a:ea typeface="DejaVu Sans"/>
              </a:rPr>
              <a:t>). Se debe tratar de evitar siempre las concatenaciones (+) dentro de un </a:t>
            </a:r>
            <a:r>
              <a:rPr b="1" lang="es-ES" sz="2000" spc="-1" strike="noStrike">
                <a:solidFill>
                  <a:srgbClr val="333333"/>
                </a:solidFill>
                <a:latin typeface="Arial"/>
                <a:ea typeface="DejaVu Sans"/>
              </a:rPr>
              <a:t>bucle</a:t>
            </a:r>
            <a:r>
              <a:rPr b="0" lang="es-ES" sz="2000" spc="-1" strike="noStrike">
                <a:solidFill>
                  <a:srgbClr val="333333"/>
                </a:solidFill>
                <a:latin typeface="Arial"/>
                <a:ea typeface="DejaVu Sans"/>
              </a:rPr>
              <a:t>, o usar otras clases en ese caso (p.e. StringBuilder)</a:t>
            </a:r>
            <a:endParaRPr b="0" lang="es-ES" sz="2000" spc="-1" strike="noStrike">
              <a:latin typeface="Arial"/>
            </a:endParaRPr>
          </a:p>
        </p:txBody>
      </p:sp>
      <p:sp>
        <p:nvSpPr>
          <p:cNvPr id="170" name="CustomShape 5"/>
          <p:cNvSpPr/>
          <p:nvPr/>
        </p:nvSpPr>
        <p:spPr>
          <a:xfrm>
            <a:off x="4744080" y="3967920"/>
            <a:ext cx="6444000" cy="19191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i="1" lang="es-ES" sz="2000" spc="-1" strike="noStrike">
                <a:solidFill>
                  <a:srgbClr val="808080"/>
                </a:solidFill>
                <a:latin typeface="Consolas"/>
                <a:ea typeface="DejaVu Sans"/>
              </a:rPr>
              <a:t>//instanciación lenta</a:t>
            </a:r>
            <a:endParaRPr b="0" lang="es-ES" sz="2000" spc="-1" strike="noStrike">
              <a:latin typeface="Arial"/>
            </a:endParaRPr>
          </a:p>
          <a:p>
            <a:pPr>
              <a:lnSpc>
                <a:spcPct val="100000"/>
              </a:lnSpc>
              <a:tabLst>
                <a:tab algn="l" pos="0"/>
              </a:tabLst>
            </a:pPr>
            <a:r>
              <a:rPr b="0" lang="es-ES" sz="2000" spc="-1" strike="noStrike" u="sng">
                <a:solidFill>
                  <a:srgbClr val="0563c1"/>
                </a:solidFill>
                <a:uFillTx/>
                <a:latin typeface="Consolas"/>
                <a:ea typeface="DejaVu Sans"/>
                <a:hlinkClick r:id="rId2"/>
              </a:rPr>
              <a:t>String</a:t>
            </a:r>
            <a:r>
              <a:rPr b="0" lang="es-ES" sz="2000" spc="-1" strike="noStrike">
                <a:solidFill>
                  <a:srgbClr val="333333"/>
                </a:solidFill>
                <a:latin typeface="Consolas"/>
                <a:ea typeface="DejaVu Sans"/>
              </a:rPr>
              <a:t> lenta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b1b100"/>
                </a:solidFill>
                <a:latin typeface="Consolas"/>
                <a:ea typeface="DejaVu Sans"/>
              </a:rPr>
              <a:t>new</a:t>
            </a:r>
            <a:r>
              <a:rPr b="0" lang="es-ES" sz="2000" spc="-1" strike="noStrike">
                <a:solidFill>
                  <a:srgbClr val="333333"/>
                </a:solidFill>
                <a:latin typeface="Consolas"/>
                <a:ea typeface="DejaVu Sans"/>
              </a:rPr>
              <a:t> </a:t>
            </a:r>
            <a:r>
              <a:rPr b="0" lang="es-ES" sz="2000" spc="-1" strike="noStrike" u="sng">
                <a:solidFill>
                  <a:srgbClr val="0563c1"/>
                </a:solidFill>
                <a:uFillTx/>
                <a:latin typeface="Consolas"/>
                <a:ea typeface="DejaVu Sans"/>
                <a:hlinkClick r:id="rId3"/>
              </a:rPr>
              <a:t>String</a:t>
            </a:r>
            <a:r>
              <a:rPr b="0" lang="es-ES" sz="2000" spc="-1" strike="noStrike">
                <a:solidFill>
                  <a:srgbClr val="66cc66"/>
                </a:solidFill>
                <a:latin typeface="Consolas"/>
                <a:ea typeface="DejaVu Sans"/>
              </a:rPr>
              <a:t>(</a:t>
            </a:r>
            <a:r>
              <a:rPr b="0" lang="es-ES" sz="2000" spc="-1" strike="noStrike">
                <a:solidFill>
                  <a:srgbClr val="ff0000"/>
                </a:solidFill>
                <a:latin typeface="Consolas"/>
                <a:ea typeface="DejaVu Sans"/>
              </a:rPr>
              <a:t>"objeto string"</a:t>
            </a:r>
            <a:r>
              <a:rPr b="0" lang="es-ES" sz="2000" spc="-1" strike="noStrike">
                <a:solidFill>
                  <a:srgbClr val="66cc66"/>
                </a:solidFill>
                <a:latin typeface="Consolas"/>
                <a:ea typeface="DejaVu Sans"/>
              </a:rPr>
              <a:t>);</a:t>
            </a:r>
            <a:endParaRPr b="0" lang="es-ES" sz="2000" spc="-1" strike="noStrike">
              <a:latin typeface="Arial"/>
            </a:endParaRPr>
          </a:p>
          <a:p>
            <a:pPr>
              <a:lnSpc>
                <a:spcPct val="100000"/>
              </a:lnSpc>
              <a:tabLst>
                <a:tab algn="l" pos="0"/>
              </a:tabLst>
            </a:pPr>
            <a:endParaRPr b="0" lang="es-ES" sz="2000" spc="-1" strike="noStrike">
              <a:latin typeface="Arial"/>
            </a:endParaRPr>
          </a:p>
          <a:p>
            <a:pPr>
              <a:lnSpc>
                <a:spcPct val="100000"/>
              </a:lnSpc>
              <a:tabLst>
                <a:tab algn="l" pos="0"/>
              </a:tabLst>
            </a:pPr>
            <a:r>
              <a:rPr b="0" i="1" lang="es-ES" sz="2000" spc="-1" strike="noStrike">
                <a:solidFill>
                  <a:srgbClr val="808080"/>
                </a:solidFill>
                <a:latin typeface="Consolas"/>
                <a:ea typeface="DejaVu Sans"/>
              </a:rPr>
              <a:t>//instanciación rápida</a:t>
            </a:r>
            <a:r>
              <a:rPr b="0" lang="es-ES" sz="2000" spc="-1" strike="noStrike">
                <a:solidFill>
                  <a:srgbClr val="333333"/>
                </a:solidFill>
                <a:latin typeface="Consolas"/>
                <a:ea typeface="DejaVu Sans"/>
              </a:rPr>
              <a:t> </a:t>
            </a:r>
            <a:endParaRPr b="0" lang="es-ES" sz="2000" spc="-1" strike="noStrike">
              <a:latin typeface="Arial"/>
            </a:endParaRPr>
          </a:p>
          <a:p>
            <a:pPr>
              <a:lnSpc>
                <a:spcPct val="100000"/>
              </a:lnSpc>
              <a:tabLst>
                <a:tab algn="l" pos="0"/>
              </a:tabLst>
            </a:pPr>
            <a:r>
              <a:rPr b="0" lang="es-ES" sz="2000" spc="-1" strike="noStrike" u="sng">
                <a:solidFill>
                  <a:srgbClr val="0563c1"/>
                </a:solidFill>
                <a:uFillTx/>
                <a:latin typeface="Consolas"/>
                <a:ea typeface="DejaVu Sans"/>
                <a:hlinkClick r:id="rId4"/>
              </a:rPr>
              <a:t>String</a:t>
            </a:r>
            <a:r>
              <a:rPr b="0" lang="es-ES" sz="2000" spc="-1" strike="noStrike">
                <a:solidFill>
                  <a:srgbClr val="333333"/>
                </a:solidFill>
                <a:latin typeface="Consolas"/>
                <a:ea typeface="DejaVu Sans"/>
              </a:rPr>
              <a:t> rapida </a:t>
            </a:r>
            <a:r>
              <a:rPr b="0" lang="es-ES" sz="2000" spc="-1" strike="noStrike">
                <a:solidFill>
                  <a:srgbClr val="66cc66"/>
                </a:solidFill>
                <a:latin typeface="Consolas"/>
                <a:ea typeface="DejaVu Sans"/>
              </a:rPr>
              <a:t>=</a:t>
            </a:r>
            <a:r>
              <a:rPr b="0" lang="es-ES" sz="2000" spc="-1" strike="noStrike">
                <a:solidFill>
                  <a:srgbClr val="333333"/>
                </a:solidFill>
                <a:latin typeface="Consolas"/>
                <a:ea typeface="DejaVu Sans"/>
              </a:rPr>
              <a:t> </a:t>
            </a:r>
            <a:r>
              <a:rPr b="0" lang="es-ES" sz="2000" spc="-1" strike="noStrike">
                <a:solidFill>
                  <a:srgbClr val="ff0000"/>
                </a:solidFill>
                <a:latin typeface="Consolas"/>
                <a:ea typeface="DejaVu Sans"/>
              </a:rPr>
              <a:t>"objeto string"</a:t>
            </a:r>
            <a:r>
              <a:rPr b="0" lang="es-ES" sz="2000" spc="-1" strike="noStrike">
                <a:solidFill>
                  <a:srgbClr val="66cc66"/>
                </a:solidFill>
                <a:latin typeface="Consolas"/>
                <a:ea typeface="DejaVu Sans"/>
              </a:rPr>
              <a:t>;</a:t>
            </a:r>
            <a:r>
              <a:rPr b="0" lang="es-ES" sz="2000" spc="-1" strike="noStrike">
                <a:solidFill>
                  <a:srgbClr val="000000"/>
                </a:solidFill>
                <a:latin typeface="Calibri"/>
                <a:ea typeface="DejaVu Sans"/>
              </a:rPr>
              <a:t>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7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74" name="CustomShape 4"/>
          <p:cNvSpPr/>
          <p:nvPr/>
        </p:nvSpPr>
        <p:spPr>
          <a:xfrm>
            <a:off x="3630600" y="2167200"/>
            <a:ext cx="8101080" cy="24984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700" spc="-1" strike="noStrike">
                <a:solidFill>
                  <a:srgbClr val="333333"/>
                </a:solidFill>
                <a:latin typeface="Arial"/>
                <a:ea typeface="DejaVu Sans"/>
              </a:rPr>
              <a:t>Tipos primitivos mejor que clases </a:t>
            </a:r>
            <a:r>
              <a:rPr b="1" i="1" lang="es-ES" sz="1700" spc="-1" strike="noStrike">
                <a:solidFill>
                  <a:srgbClr val="333333"/>
                </a:solidFill>
                <a:latin typeface="Arial"/>
                <a:ea typeface="DejaVu Sans"/>
              </a:rPr>
              <a:t>wrapper</a:t>
            </a:r>
            <a:r>
              <a:rPr b="1" lang="es-ES" sz="1700" spc="-1" strike="noStrike">
                <a:solidFill>
                  <a:srgbClr val="333333"/>
                </a:solidFill>
                <a:latin typeface="Arial"/>
                <a:ea typeface="DejaVu Sans"/>
              </a:rPr>
              <a:t> (envoltorio) </a:t>
            </a:r>
            <a:r>
              <a:rPr b="0" lang="es-ES" sz="1700" spc="-1" strike="noStrike">
                <a:solidFill>
                  <a:srgbClr val="333333"/>
                </a:solidFill>
                <a:latin typeface="Arial"/>
                <a:ea typeface="DejaVu Sans"/>
              </a:rPr>
              <a:t>: Las clases wrapper al ser objetos, proveen de métodos para trabajar mejor con ellas, pero al igual que los Strings, son más lentos que los tipos primitivos.</a:t>
            </a:r>
            <a:endParaRPr b="0" lang="es-ES" sz="1700" spc="-1" strike="noStrike">
              <a:latin typeface="Arial"/>
            </a:endParaRPr>
          </a:p>
          <a:p>
            <a:pPr>
              <a:lnSpc>
                <a:spcPct val="100000"/>
              </a:lnSpc>
            </a:pPr>
            <a:endParaRPr b="0" lang="es-ES" sz="1700" spc="-1" strike="noStrike">
              <a:latin typeface="Arial"/>
            </a:endParaRPr>
          </a:p>
          <a:p>
            <a:pPr>
              <a:lnSpc>
                <a:spcPct val="100000"/>
              </a:lnSpc>
            </a:pPr>
            <a:r>
              <a:rPr b="0" lang="es-ES" sz="1800" spc="-1" strike="noStrike">
                <a:solidFill>
                  <a:srgbClr val="333333"/>
                </a:solidFill>
                <a:latin typeface="Arial"/>
                <a:ea typeface="DejaVu Sans"/>
              </a:rPr>
              <a:t>            </a:t>
            </a:r>
            <a:r>
              <a:rPr b="0" lang="es-ES" sz="1800" spc="-1" strike="noStrike">
                <a:solidFill>
                  <a:srgbClr val="333333"/>
                </a:solidFill>
                <a:latin typeface="Arial"/>
                <a:ea typeface="DejaVu Sans"/>
              </a:rPr>
              <a:t>Primitivos                            Wrapper</a:t>
            </a:r>
            <a:endParaRPr b="0" lang="es-ES" sz="1800" spc="-1" strike="noStrike">
              <a:latin typeface="Arial"/>
            </a:endParaRPr>
          </a:p>
          <a:p>
            <a:pPr>
              <a:lnSpc>
                <a:spcPct val="100000"/>
              </a:lnSpc>
            </a:pPr>
            <a:r>
              <a:rPr b="0" lang="es-ES" sz="1800" spc="-1" strike="noStrike">
                <a:solidFill>
                  <a:srgbClr val="993333"/>
                </a:solidFill>
                <a:latin typeface="Consolas"/>
                <a:ea typeface="DejaVu Sans"/>
              </a:rPr>
              <a:t>     </a:t>
            </a:r>
            <a:r>
              <a:rPr b="0" lang="es-ES" sz="1800" spc="-1" strike="noStrike">
                <a:solidFill>
                  <a:srgbClr val="993333"/>
                </a:solidFill>
                <a:latin typeface="Consolas"/>
                <a:ea typeface="DejaVu Sans"/>
              </a:rPr>
              <a:t>int</a:t>
            </a:r>
            <a:r>
              <a:rPr b="0" lang="es-ES" sz="1800" spc="-1" strike="noStrike">
                <a:solidFill>
                  <a:srgbClr val="333333"/>
                </a:solidFill>
                <a:latin typeface="Consolas"/>
                <a:ea typeface="DejaVu Sans"/>
              </a:rPr>
              <a:t> x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u="sng">
                <a:solidFill>
                  <a:srgbClr val="0563c1"/>
                </a:solidFill>
                <a:uFillTx/>
                <a:latin typeface="Consolas"/>
                <a:ea typeface="DejaVu Sans"/>
                <a:hlinkClick r:id="rId1"/>
              </a:rPr>
              <a:t>Integer</a:t>
            </a:r>
            <a:r>
              <a:rPr b="0" lang="es-ES" sz="1800" spc="-1" strike="noStrike">
                <a:solidFill>
                  <a:srgbClr val="333333"/>
                </a:solidFill>
                <a:latin typeface="Consolas"/>
                <a:ea typeface="DejaVu Sans"/>
              </a:rPr>
              <a:t> x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pPr>
            <a:r>
              <a:rPr b="0" lang="es-ES" sz="1800" spc="-1" strike="noStrike">
                <a:solidFill>
                  <a:srgbClr val="993333"/>
                </a:solidFill>
                <a:latin typeface="Consolas"/>
                <a:ea typeface="DejaVu Sans"/>
              </a:rPr>
              <a:t>     </a:t>
            </a:r>
            <a:r>
              <a:rPr b="0" lang="es-ES" sz="1800" spc="-1" strike="noStrike">
                <a:solidFill>
                  <a:srgbClr val="993333"/>
                </a:solidFill>
                <a:latin typeface="Consolas"/>
                <a:ea typeface="DejaVu Sans"/>
              </a:rPr>
              <a:t>int</a:t>
            </a:r>
            <a:r>
              <a:rPr b="0" lang="es-ES" sz="1800" spc="-1" strike="noStrike">
                <a:solidFill>
                  <a:srgbClr val="333333"/>
                </a:solidFill>
                <a:latin typeface="Consolas"/>
                <a:ea typeface="DejaVu Sans"/>
              </a:rPr>
              <a:t> y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           </a:t>
            </a:r>
            <a:r>
              <a:rPr b="0" lang="es-ES" sz="1800" spc="-1" strike="noStrike" u="sng">
                <a:solidFill>
                  <a:srgbClr val="0563c1"/>
                </a:solidFill>
                <a:uFillTx/>
                <a:latin typeface="Consolas"/>
                <a:ea typeface="DejaVu Sans"/>
                <a:hlinkClick r:id="rId2"/>
              </a:rPr>
              <a:t>Integer</a:t>
            </a:r>
            <a:r>
              <a:rPr b="0" lang="es-ES" sz="1800" spc="-1" strike="noStrike">
                <a:solidFill>
                  <a:srgbClr val="333333"/>
                </a:solidFill>
                <a:latin typeface="Consolas"/>
                <a:ea typeface="DejaVu Sans"/>
              </a:rPr>
              <a:t> y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6"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77"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78" name="CustomShape 4"/>
          <p:cNvSpPr/>
          <p:nvPr/>
        </p:nvSpPr>
        <p:spPr>
          <a:xfrm>
            <a:off x="3669840" y="2021040"/>
            <a:ext cx="8101080" cy="27878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s-ES" sz="1800" spc="-1" strike="noStrike">
              <a:latin typeface="Arial"/>
            </a:endParaRPr>
          </a:p>
          <a:p>
            <a:pPr marL="285840" indent="-285120">
              <a:lnSpc>
                <a:spcPct val="100000"/>
              </a:lnSpc>
              <a:buClr>
                <a:srgbClr val="333333"/>
              </a:buClr>
              <a:buFont typeface="Arial"/>
              <a:buChar char="•"/>
            </a:pPr>
            <a:r>
              <a:rPr b="0" lang="es-ES" sz="1700" spc="-1" strike="noStrike">
                <a:solidFill>
                  <a:srgbClr val="333333"/>
                </a:solidFill>
                <a:latin typeface="Arial"/>
                <a:ea typeface="DejaVu Sans"/>
              </a:rPr>
              <a:t>Evitar la </a:t>
            </a:r>
            <a:r>
              <a:rPr b="1" lang="es-ES" sz="1700" spc="-1" strike="noStrike">
                <a:solidFill>
                  <a:srgbClr val="000000"/>
                </a:solidFill>
                <a:latin typeface="Arial"/>
                <a:ea typeface="DejaVu Sans"/>
              </a:rPr>
              <a:t>creación innecesaria de objetos</a:t>
            </a:r>
            <a:r>
              <a:rPr b="0" lang="es-ES" sz="1700" spc="-1" strike="noStrike">
                <a:solidFill>
                  <a:srgbClr val="333333"/>
                </a:solidFill>
                <a:latin typeface="Arial"/>
                <a:ea typeface="DejaVu Sans"/>
              </a:rPr>
              <a:t>. Como se ha dicho, generan mucha carga.</a:t>
            </a:r>
            <a:endParaRPr b="0" lang="es-ES" sz="1700" spc="-1" strike="noStrike">
              <a:latin typeface="Arial"/>
            </a:endParaRPr>
          </a:p>
          <a:p>
            <a:pPr>
              <a:lnSpc>
                <a:spcPct val="100000"/>
              </a:lnSpc>
            </a:pPr>
            <a:endParaRPr b="0" lang="es-ES" sz="1700" spc="-1" strike="noStrike">
              <a:latin typeface="Arial"/>
            </a:endParaRPr>
          </a:p>
          <a:p>
            <a:pPr>
              <a:lnSpc>
                <a:spcPct val="100000"/>
              </a:lnSpc>
              <a:tabLst>
                <a:tab algn="l" pos="0"/>
              </a:tabLst>
            </a:pPr>
            <a:r>
              <a:rPr b="0" lang="es-ES" sz="1800" spc="-1" strike="noStrike" u="sng">
                <a:solidFill>
                  <a:srgbClr val="0563c1"/>
                </a:solidFill>
                <a:uFillTx/>
                <a:latin typeface="Consolas"/>
                <a:ea typeface="DejaVu Sans"/>
                <a:hlinkClick r:id="rId1"/>
              </a:rPr>
              <a:t>      </a:t>
            </a:r>
            <a:r>
              <a:rPr b="0" lang="es-ES" sz="1800" spc="-1" strike="noStrike" u="sng">
                <a:solidFill>
                  <a:srgbClr val="0563c1"/>
                </a:solidFill>
                <a:uFillTx/>
                <a:latin typeface="Consolas"/>
                <a:ea typeface="DejaVu Sans"/>
                <a:hlinkClick r:id="rId2"/>
              </a:rPr>
              <a:t>Integer</a:t>
            </a:r>
            <a:r>
              <a:rPr b="0" lang="es-ES" sz="1800" spc="-1" strike="noStrike">
                <a:solidFill>
                  <a:srgbClr val="333333"/>
                </a:solidFill>
                <a:latin typeface="Consolas"/>
                <a:ea typeface="DejaVu Sans"/>
              </a:rPr>
              <a:t> x1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b1b100"/>
                </a:solidFill>
                <a:latin typeface="Consolas"/>
                <a:ea typeface="DejaVu Sans"/>
              </a:rPr>
              <a:t>new</a:t>
            </a:r>
            <a:r>
              <a:rPr b="0" lang="es-ES" sz="1800" spc="-1" strike="noStrike">
                <a:solidFill>
                  <a:srgbClr val="333333"/>
                </a:solidFill>
                <a:latin typeface="Consolas"/>
                <a:ea typeface="DejaVu Sans"/>
              </a:rPr>
              <a:t> </a:t>
            </a:r>
            <a:r>
              <a:rPr b="0" lang="es-ES" sz="1800" spc="-1" strike="noStrike" u="sng">
                <a:solidFill>
                  <a:srgbClr val="0563c1"/>
                </a:solidFill>
                <a:uFillTx/>
                <a:latin typeface="Consolas"/>
                <a:ea typeface="DejaVu Sans"/>
                <a:hlinkClick r:id="rId3"/>
              </a:rPr>
              <a:t>Integer</a:t>
            </a:r>
            <a:r>
              <a:rPr b="0" lang="es-ES" sz="1800" spc="-1" strike="noStrike">
                <a:solidFill>
                  <a:srgbClr val="66cc66"/>
                </a:solidFill>
                <a:latin typeface="Consolas"/>
                <a:ea typeface="DejaVu Sans"/>
              </a:rPr>
              <a:t>(</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tabLst>
                <a:tab algn="l" pos="0"/>
              </a:tabLst>
            </a:pPr>
            <a:r>
              <a:rPr b="0" lang="es-ES" sz="1800" spc="-1" strike="noStrike" u="sng">
                <a:solidFill>
                  <a:srgbClr val="0563c1"/>
                </a:solidFill>
                <a:uFillTx/>
                <a:latin typeface="Consolas"/>
                <a:ea typeface="DejaVu Sans"/>
                <a:hlinkClick r:id="rId4"/>
              </a:rPr>
              <a:t>      </a:t>
            </a:r>
            <a:r>
              <a:rPr b="0" lang="es-ES" sz="1800" spc="-1" strike="noStrike" u="sng">
                <a:solidFill>
                  <a:srgbClr val="0563c1"/>
                </a:solidFill>
                <a:uFillTx/>
                <a:latin typeface="Consolas"/>
                <a:ea typeface="DejaVu Sans"/>
                <a:hlinkClick r:id="rId5"/>
              </a:rPr>
              <a:t>Integer</a:t>
            </a:r>
            <a:r>
              <a:rPr b="0" lang="es-ES" sz="1800" spc="-1" strike="noStrike">
                <a:solidFill>
                  <a:srgbClr val="333333"/>
                </a:solidFill>
                <a:latin typeface="Consolas"/>
                <a:ea typeface="DejaVu Sans"/>
              </a:rPr>
              <a:t> y1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b1b100"/>
                </a:solidFill>
                <a:latin typeface="Consolas"/>
                <a:ea typeface="DejaVu Sans"/>
              </a:rPr>
              <a:t>new</a:t>
            </a:r>
            <a:r>
              <a:rPr b="0" lang="es-ES" sz="1800" spc="-1" strike="noStrike">
                <a:solidFill>
                  <a:srgbClr val="333333"/>
                </a:solidFill>
                <a:latin typeface="Consolas"/>
                <a:ea typeface="DejaVu Sans"/>
              </a:rPr>
              <a:t> </a:t>
            </a:r>
            <a:r>
              <a:rPr b="0" lang="es-ES" sz="1800" spc="-1" strike="noStrike" u="sng">
                <a:solidFill>
                  <a:srgbClr val="0563c1"/>
                </a:solidFill>
                <a:uFillTx/>
                <a:latin typeface="Consolas"/>
                <a:ea typeface="DejaVu Sans"/>
                <a:hlinkClick r:id="rId6"/>
              </a:rPr>
              <a:t>Integer</a:t>
            </a:r>
            <a:r>
              <a:rPr b="0" lang="es-ES" sz="1800" spc="-1" strike="noStrike">
                <a:solidFill>
                  <a:srgbClr val="66cc66"/>
                </a:solidFill>
                <a:latin typeface="Consolas"/>
                <a:ea typeface="DejaVu Sans"/>
              </a:rPr>
              <a:t>(</a:t>
            </a:r>
            <a:r>
              <a:rPr b="0" lang="es-ES" sz="1800" spc="-1" strike="noStrike">
                <a:solidFill>
                  <a:srgbClr val="cc66cc"/>
                </a:solidFill>
                <a:latin typeface="Consolas"/>
                <a:ea typeface="DejaVu Sans"/>
              </a:rPr>
              <a:t>10</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tabLst>
                <a:tab algn="l" pos="0"/>
              </a:tabLst>
            </a:pPr>
            <a:endParaRPr b="0" lang="es-ES" sz="1800" spc="-1" strike="noStrike">
              <a:latin typeface="Arial"/>
            </a:endParaRPr>
          </a:p>
          <a:p>
            <a:pPr>
              <a:lnSpc>
                <a:spcPct val="100000"/>
              </a:lnSpc>
              <a:tabLst>
                <a:tab algn="l" pos="0"/>
              </a:tabLst>
            </a:pPr>
            <a:r>
              <a:rPr b="0" lang="es-ES" sz="1800" spc="-1" strike="noStrike" u="sng">
                <a:solidFill>
                  <a:srgbClr val="0563c1"/>
                </a:solidFill>
                <a:uFillTx/>
                <a:latin typeface="Consolas"/>
                <a:ea typeface="DejaVu Sans"/>
                <a:hlinkClick r:id="rId7"/>
              </a:rPr>
              <a:t>      </a:t>
            </a:r>
            <a:r>
              <a:rPr b="0" lang="es-ES" sz="1800" spc="-1" strike="noStrike" u="sng">
                <a:solidFill>
                  <a:srgbClr val="0563c1"/>
                </a:solidFill>
                <a:uFillTx/>
                <a:latin typeface="Consolas"/>
                <a:ea typeface="DejaVu Sans"/>
                <a:hlinkClick r:id="rId8"/>
              </a:rPr>
              <a:t>String</a:t>
            </a:r>
            <a:r>
              <a:rPr b="0" lang="es-ES" sz="1800" spc="-1" strike="noStrike">
                <a:solidFill>
                  <a:srgbClr val="333333"/>
                </a:solidFill>
                <a:latin typeface="Consolas"/>
                <a:ea typeface="DejaVu Sans"/>
              </a:rPr>
              <a:t> x2</a:t>
            </a:r>
            <a:r>
              <a:rPr b="0" lang="es-ES" sz="1800" spc="-1" strike="noStrike">
                <a:solidFill>
                  <a:srgbClr val="66cc66"/>
                </a:solidFill>
                <a:latin typeface="Consolas"/>
                <a:ea typeface="DejaVu Sans"/>
              </a:rPr>
              <a:t>=</a:t>
            </a:r>
            <a:r>
              <a:rPr b="0" lang="es-ES" sz="1800" spc="-1" strike="noStrike">
                <a:solidFill>
                  <a:srgbClr val="ff0000"/>
                </a:solidFill>
                <a:latin typeface="Consolas"/>
                <a:ea typeface="DejaVu Sans"/>
              </a:rPr>
              <a:t>"hola“</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tabLst>
                <a:tab algn="l" pos="0"/>
              </a:tabLst>
            </a:pPr>
            <a:r>
              <a:rPr b="0" lang="es-ES" sz="1800" spc="-1" strike="noStrike" u="sng">
                <a:solidFill>
                  <a:srgbClr val="0563c1"/>
                </a:solidFill>
                <a:uFillTx/>
                <a:latin typeface="Consolas"/>
                <a:ea typeface="DejaVu Sans"/>
                <a:hlinkClick r:id="rId9"/>
              </a:rPr>
              <a:t>      </a:t>
            </a:r>
            <a:r>
              <a:rPr b="0" lang="es-ES" sz="1800" spc="-1" strike="noStrike" u="sng">
                <a:solidFill>
                  <a:srgbClr val="0563c1"/>
                </a:solidFill>
                <a:uFillTx/>
                <a:latin typeface="Consolas"/>
                <a:ea typeface="DejaVu Sans"/>
                <a:hlinkClick r:id="rId10"/>
              </a:rPr>
              <a:t>String</a:t>
            </a:r>
            <a:r>
              <a:rPr b="0" lang="es-ES" sz="1800" spc="-1" strike="noStrike">
                <a:solidFill>
                  <a:srgbClr val="333333"/>
                </a:solidFill>
                <a:latin typeface="Consolas"/>
                <a:ea typeface="DejaVu Sans"/>
              </a:rPr>
              <a:t> y2 </a:t>
            </a:r>
            <a:r>
              <a:rPr b="0" lang="es-ES" sz="1800" spc="-1" strike="noStrike">
                <a:solidFill>
                  <a:srgbClr val="66cc66"/>
                </a:solidFill>
                <a:latin typeface="Consolas"/>
                <a:ea typeface="DejaVu Sans"/>
              </a:rPr>
              <a:t>=</a:t>
            </a:r>
            <a:r>
              <a:rPr b="0" lang="es-ES" sz="1800" spc="-1" strike="noStrike">
                <a:solidFill>
                  <a:srgbClr val="333333"/>
                </a:solidFill>
                <a:latin typeface="Consolas"/>
                <a:ea typeface="DejaVu Sans"/>
              </a:rPr>
              <a:t> </a:t>
            </a:r>
            <a:r>
              <a:rPr b="0" lang="es-ES" sz="1800" spc="-1" strike="noStrike">
                <a:solidFill>
                  <a:srgbClr val="b1b100"/>
                </a:solidFill>
                <a:latin typeface="Consolas"/>
                <a:ea typeface="DejaVu Sans"/>
              </a:rPr>
              <a:t>new</a:t>
            </a:r>
            <a:r>
              <a:rPr b="0" lang="es-ES" sz="1800" spc="-1" strike="noStrike">
                <a:solidFill>
                  <a:srgbClr val="333333"/>
                </a:solidFill>
                <a:latin typeface="Consolas"/>
                <a:ea typeface="DejaVu Sans"/>
              </a:rPr>
              <a:t> </a:t>
            </a:r>
            <a:r>
              <a:rPr b="0" lang="es-ES" sz="1800" spc="-1" strike="noStrike" u="sng">
                <a:solidFill>
                  <a:srgbClr val="0563c1"/>
                </a:solidFill>
                <a:uFillTx/>
                <a:latin typeface="Consolas"/>
                <a:ea typeface="DejaVu Sans"/>
                <a:hlinkClick r:id="rId11"/>
              </a:rPr>
              <a:t>String</a:t>
            </a:r>
            <a:r>
              <a:rPr b="0" lang="es-ES" sz="1800" spc="-1" strike="noStrike">
                <a:solidFill>
                  <a:srgbClr val="66cc66"/>
                </a:solidFill>
                <a:latin typeface="Consolas"/>
                <a:ea typeface="DejaVu Sans"/>
              </a:rPr>
              <a:t>(</a:t>
            </a:r>
            <a:r>
              <a:rPr b="0" lang="es-ES" sz="1800" spc="-1" strike="noStrike">
                <a:solidFill>
                  <a:srgbClr val="ff0000"/>
                </a:solidFill>
                <a:latin typeface="Consolas"/>
                <a:ea typeface="DejaVu Sans"/>
              </a:rPr>
              <a:t>"hola"</a:t>
            </a:r>
            <a:r>
              <a:rPr b="0" lang="es-ES" sz="1800" spc="-1" strike="noStrike">
                <a:solidFill>
                  <a:srgbClr val="66cc66"/>
                </a:solidFill>
                <a:latin typeface="Consolas"/>
                <a:ea typeface="DejaVu Sans"/>
              </a:rPr>
              <a:t>);</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82" name="CustomShape 4"/>
          <p:cNvSpPr/>
          <p:nvPr/>
        </p:nvSpPr>
        <p:spPr>
          <a:xfrm>
            <a:off x="3741480" y="2228760"/>
            <a:ext cx="8101080" cy="28306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700" spc="-1" strike="noStrike">
                <a:solidFill>
                  <a:srgbClr val="333333"/>
                </a:solidFill>
                <a:latin typeface="Arial"/>
                <a:ea typeface="DejaVu Sans"/>
              </a:rPr>
              <a:t>Comparación de objetos</a:t>
            </a:r>
            <a:r>
              <a:rPr b="0" lang="es-ES" sz="1700" spc="-1" strike="noStrike">
                <a:solidFill>
                  <a:srgbClr val="333333"/>
                </a:solidFill>
                <a:latin typeface="Arial"/>
                <a:ea typeface="DejaVu Sans"/>
              </a:rPr>
              <a:t>: Recordar que tanto los </a:t>
            </a:r>
            <a:r>
              <a:rPr b="0" i="1" lang="es-ES" sz="1700" spc="-1" strike="noStrike">
                <a:solidFill>
                  <a:srgbClr val="333333"/>
                </a:solidFill>
                <a:latin typeface="Arial"/>
                <a:ea typeface="DejaVu Sans"/>
              </a:rPr>
              <a:t>Strings</a:t>
            </a:r>
            <a:r>
              <a:rPr b="0" lang="es-ES" sz="1700" spc="-1" strike="noStrike">
                <a:solidFill>
                  <a:srgbClr val="333333"/>
                </a:solidFill>
                <a:latin typeface="Arial"/>
                <a:ea typeface="DejaVu Sans"/>
              </a:rPr>
              <a:t> como las tipos </a:t>
            </a:r>
            <a:r>
              <a:rPr b="0" i="1" lang="es-ES" sz="1700" spc="-1" strike="noStrike">
                <a:solidFill>
                  <a:srgbClr val="333333"/>
                </a:solidFill>
                <a:latin typeface="Arial"/>
                <a:ea typeface="DejaVu Sans"/>
              </a:rPr>
              <a:t>Wrapper</a:t>
            </a:r>
            <a:r>
              <a:rPr b="0" lang="es-ES" sz="1700" spc="-1" strike="noStrike">
                <a:solidFill>
                  <a:srgbClr val="333333"/>
                </a:solidFill>
                <a:latin typeface="Arial"/>
                <a:ea typeface="DejaVu Sans"/>
              </a:rPr>
              <a:t> son objetos y sus variables solo contienen sus referencias (direcciones). </a:t>
            </a:r>
            <a:r>
              <a:rPr b="1" lang="es-ES" sz="1700" spc="-1" strike="noStrike">
                <a:solidFill>
                  <a:srgbClr val="333333"/>
                </a:solidFill>
                <a:latin typeface="Arial"/>
                <a:ea typeface="DejaVu Sans"/>
              </a:rPr>
              <a:t>Los objetos no se comparan con ==</a:t>
            </a:r>
            <a:r>
              <a:rPr b="0" lang="es-ES" sz="1700" spc="-1" strike="noStrike">
                <a:solidFill>
                  <a:srgbClr val="333333"/>
                </a:solidFill>
                <a:latin typeface="Arial"/>
                <a:ea typeface="DejaVu Sans"/>
              </a:rPr>
              <a:t>.</a:t>
            </a:r>
            <a:endParaRPr b="0" lang="es-ES" sz="1700" spc="-1" strike="noStrike">
              <a:latin typeface="Arial"/>
            </a:endParaRPr>
          </a:p>
          <a:p>
            <a:pPr>
              <a:lnSpc>
                <a:spcPct val="100000"/>
              </a:lnSpc>
              <a:tabLst>
                <a:tab algn="l" pos="0"/>
              </a:tabLst>
            </a:pPr>
            <a:endParaRPr b="0" lang="es-ES" sz="1700" spc="-1" strike="noStrike">
              <a:latin typeface="Arial"/>
            </a:endParaRPr>
          </a:p>
          <a:p>
            <a:pPr>
              <a:lnSpc>
                <a:spcPct val="100000"/>
              </a:lnSpc>
              <a:tabLst>
                <a:tab algn="l" pos="0"/>
              </a:tabLst>
            </a:pPr>
            <a:r>
              <a:rPr b="0" lang="es-ES" sz="1600" spc="-1" strike="noStrike" u="sng">
                <a:solidFill>
                  <a:srgbClr val="0563c1"/>
                </a:solidFill>
                <a:uFillTx/>
                <a:latin typeface="Consolas"/>
                <a:ea typeface="DejaVu Sans"/>
                <a:hlinkClick r:id="rId1"/>
              </a:rPr>
              <a:t>System</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out</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println</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x </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 y</a:t>
            </a:r>
            <a:r>
              <a:rPr b="0" lang="es-ES" sz="1600" spc="-1" strike="noStrike">
                <a:solidFill>
                  <a:srgbClr val="66cc66"/>
                </a:solidFill>
                <a:latin typeface="Consolas"/>
                <a:ea typeface="DejaVu Sans"/>
              </a:rPr>
              <a:t>);</a:t>
            </a:r>
            <a:r>
              <a:rPr b="0" i="1" lang="es-ES" sz="1600" spc="-1" strike="noStrike">
                <a:solidFill>
                  <a:srgbClr val="808080"/>
                </a:solidFill>
                <a:latin typeface="Consolas"/>
                <a:ea typeface="DejaVu Sans"/>
              </a:rPr>
              <a:t>//TRUE </a:t>
            </a:r>
            <a:endParaRPr b="0" lang="es-ES" sz="1600" spc="-1" strike="noStrike">
              <a:latin typeface="Arial"/>
            </a:endParaRPr>
          </a:p>
          <a:p>
            <a:pPr>
              <a:lnSpc>
                <a:spcPct val="100000"/>
              </a:lnSpc>
              <a:tabLst>
                <a:tab algn="l" pos="0"/>
              </a:tabLst>
            </a:pPr>
            <a:r>
              <a:rPr b="0" lang="es-ES" sz="1600" spc="-1" strike="noStrike" u="sng">
                <a:solidFill>
                  <a:srgbClr val="0563c1"/>
                </a:solidFill>
                <a:uFillTx/>
                <a:latin typeface="Consolas"/>
                <a:ea typeface="DejaVu Sans"/>
                <a:hlinkClick r:id="rId2"/>
              </a:rPr>
              <a:t>System</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out</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println</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x1 </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 y1</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 </a:t>
            </a:r>
            <a:r>
              <a:rPr b="0" i="1" lang="es-ES" sz="1600" spc="-1" strike="noStrike">
                <a:solidFill>
                  <a:srgbClr val="808080"/>
                </a:solidFill>
                <a:latin typeface="Consolas"/>
                <a:ea typeface="DejaVu Sans"/>
              </a:rPr>
              <a:t>//FALSE, ya que son 2 objetos distintos</a:t>
            </a:r>
            <a:endParaRPr b="0" lang="es-ES" sz="1600" spc="-1" strike="noStrike">
              <a:latin typeface="Arial"/>
            </a:endParaRPr>
          </a:p>
          <a:p>
            <a:pPr>
              <a:lnSpc>
                <a:spcPct val="100000"/>
              </a:lnSpc>
              <a:tabLst>
                <a:tab algn="l" pos="0"/>
              </a:tabLst>
            </a:pPr>
            <a:r>
              <a:rPr b="0" lang="es-ES" sz="1600" spc="-1" strike="noStrike" u="sng">
                <a:solidFill>
                  <a:srgbClr val="0563c1"/>
                </a:solidFill>
                <a:uFillTx/>
                <a:latin typeface="Consolas"/>
                <a:ea typeface="DejaVu Sans"/>
                <a:hlinkClick r:id="rId3"/>
              </a:rPr>
              <a:t>System</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out</a:t>
            </a:r>
            <a:r>
              <a:rPr b="0" lang="es-ES" sz="1600" spc="-1" strike="noStrike">
                <a:solidFill>
                  <a:srgbClr val="333333"/>
                </a:solidFill>
                <a:latin typeface="Consolas"/>
                <a:ea typeface="DejaVu Sans"/>
              </a:rPr>
              <a:t>.</a:t>
            </a:r>
            <a:r>
              <a:rPr b="0" lang="es-ES" sz="1600" spc="-1" strike="noStrike">
                <a:solidFill>
                  <a:srgbClr val="006600"/>
                </a:solidFill>
                <a:latin typeface="Consolas"/>
                <a:ea typeface="DejaVu Sans"/>
              </a:rPr>
              <a:t>println</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x2 </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 y2</a:t>
            </a:r>
            <a:r>
              <a:rPr b="0" lang="es-ES" sz="1600" spc="-1" strike="noStrike">
                <a:solidFill>
                  <a:srgbClr val="66cc66"/>
                </a:solidFill>
                <a:latin typeface="Consolas"/>
                <a:ea typeface="DejaVu Sans"/>
              </a:rPr>
              <a:t>);</a:t>
            </a:r>
            <a:r>
              <a:rPr b="0" lang="es-ES" sz="1600" spc="-1" strike="noStrike">
                <a:solidFill>
                  <a:srgbClr val="333333"/>
                </a:solidFill>
                <a:latin typeface="Consolas"/>
                <a:ea typeface="DejaVu Sans"/>
              </a:rPr>
              <a:t> </a:t>
            </a:r>
            <a:r>
              <a:rPr b="0" i="1" lang="es-ES" sz="1600" spc="-1" strike="noStrike">
                <a:solidFill>
                  <a:srgbClr val="808080"/>
                </a:solidFill>
                <a:latin typeface="Consolas"/>
                <a:ea typeface="DejaVu Sans"/>
              </a:rPr>
              <a:t>//FALSE, ya que son 2 objetos distintos</a:t>
            </a:r>
            <a:r>
              <a:rPr b="0" lang="es-ES" sz="1600" spc="-1" strike="noStrike">
                <a:solidFill>
                  <a:srgbClr val="000000"/>
                </a:solidFill>
                <a:latin typeface="Calibri"/>
                <a:ea typeface="DejaVu Sans"/>
              </a:rPr>
              <a:t> </a:t>
            </a:r>
            <a:endParaRPr b="0" lang="es-ES" sz="1600" spc="-1" strike="noStrike">
              <a:latin typeface="Arial"/>
            </a:endParaRPr>
          </a:p>
          <a:p>
            <a:pPr>
              <a:lnSpc>
                <a:spcPct val="100000"/>
              </a:lnSpc>
              <a:tabLst>
                <a:tab algn="l" pos="0"/>
              </a:tabLst>
            </a:pPr>
            <a:endParaRPr b="0" lang="es-ES" sz="1600" spc="-1" strike="noStrike">
              <a:latin typeface="Arial"/>
            </a:endParaRPr>
          </a:p>
          <a:p>
            <a:pPr>
              <a:lnSpc>
                <a:spcPct val="100000"/>
              </a:lnSpc>
              <a:tabLst>
                <a:tab algn="l" pos="0"/>
              </a:tabLst>
            </a:pP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84"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85"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86" name="CustomShape 4"/>
          <p:cNvSpPr/>
          <p:nvPr/>
        </p:nvSpPr>
        <p:spPr>
          <a:xfrm>
            <a:off x="3741480" y="1582200"/>
            <a:ext cx="8101080" cy="447912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Visibilidad de atributos</a:t>
            </a:r>
            <a:r>
              <a:rPr b="0" lang="es-ES" sz="1800" spc="-1" strike="noStrike">
                <a:solidFill>
                  <a:srgbClr val="333333"/>
                </a:solidFill>
                <a:latin typeface="Arial"/>
                <a:ea typeface="DejaVu Sans"/>
              </a:rPr>
              <a:t>: Los campos de una clase 'estándar' no deben declararse nunca como public, ni mucho menos no indicarle un modificador de visibilidad. Se usan sus </a:t>
            </a:r>
            <a:r>
              <a:rPr b="0" i="1" lang="es-ES" sz="1800" spc="-1" strike="noStrike">
                <a:solidFill>
                  <a:srgbClr val="333333"/>
                </a:solidFill>
                <a:latin typeface="Arial"/>
                <a:ea typeface="DejaVu Sans"/>
              </a:rPr>
              <a:t>setters y getters</a:t>
            </a:r>
            <a:r>
              <a:rPr b="0" lang="es-ES" sz="1800" spc="-1" strike="noStrike">
                <a:solidFill>
                  <a:srgbClr val="333333"/>
                </a:solidFill>
                <a:latin typeface="Arial"/>
                <a:ea typeface="DejaVu Sans"/>
              </a:rPr>
              <a:t> para su acceso.</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cc6c1d"/>
                </a:solidFill>
                <a:latin typeface="Consolas"/>
                <a:ea typeface="DejaVu Sans"/>
              </a:rPr>
              <a:t>public</a:t>
            </a:r>
            <a:r>
              <a:rPr b="0" lang="es-ES" sz="1800" spc="-1" strike="noStrike">
                <a:solidFill>
                  <a:srgbClr val="d9e8f7"/>
                </a:solidFill>
                <a:latin typeface="Consolas"/>
                <a:ea typeface="DejaVu Sans"/>
              </a:rPr>
              <a:t> </a:t>
            </a:r>
            <a:r>
              <a:rPr b="0" lang="es-ES" sz="1800" spc="-1" strike="noStrike">
                <a:solidFill>
                  <a:srgbClr val="cc6c1d"/>
                </a:solidFill>
                <a:latin typeface="Consolas"/>
                <a:ea typeface="DejaVu Sans"/>
              </a:rPr>
              <a:t>class</a:t>
            </a:r>
            <a:r>
              <a:rPr b="0" lang="es-ES" sz="1800" spc="-1" strike="noStrike">
                <a:solidFill>
                  <a:srgbClr val="d9e8f7"/>
                </a:solidFill>
                <a:latin typeface="Consolas"/>
                <a:ea typeface="DejaVu Sans"/>
              </a:rPr>
              <a:t> </a:t>
            </a:r>
            <a:r>
              <a:rPr b="0" lang="es-ES" sz="1800" spc="-1" strike="noStrike">
                <a:solidFill>
                  <a:srgbClr val="1290c3"/>
                </a:solidFill>
                <a:latin typeface="Consolas"/>
                <a:ea typeface="DejaVu Sans"/>
              </a:rPr>
              <a:t>prueba</a:t>
            </a:r>
            <a:r>
              <a:rPr b="0" lang="es-ES" sz="1800" spc="-1" strike="noStrike">
                <a:solidFill>
                  <a:srgbClr val="d9e8f7"/>
                </a:solidFill>
                <a:latin typeface="Consolas"/>
                <a:ea typeface="DejaVu Sans"/>
              </a:rPr>
              <a:t> </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cc6c1d"/>
                </a:solidFill>
                <a:latin typeface="Consolas"/>
                <a:ea typeface="DejaVu Sans"/>
              </a:rPr>
              <a:t>	</a:t>
            </a:r>
            <a:r>
              <a:rPr b="0" lang="es-ES" sz="1800" spc="-1" strike="noStrike">
                <a:solidFill>
                  <a:srgbClr val="cc6c1d"/>
                </a:solidFill>
                <a:latin typeface="Consolas"/>
                <a:ea typeface="DejaVu Sans"/>
              </a:rPr>
              <a:t>private</a:t>
            </a:r>
            <a:r>
              <a:rPr b="0" lang="es-ES" sz="1800" spc="-1" strike="noStrike">
                <a:solidFill>
                  <a:srgbClr val="d9e8f7"/>
                </a:solidFill>
                <a:latin typeface="Consolas"/>
                <a:ea typeface="DejaVu Sans"/>
              </a:rPr>
              <a:t> </a:t>
            </a:r>
            <a:r>
              <a:rPr b="0" lang="es-ES" sz="1800" spc="-1" strike="noStrike">
                <a:solidFill>
                  <a:srgbClr val="1290c3"/>
                </a:solidFill>
                <a:latin typeface="Consolas"/>
                <a:ea typeface="DejaVu Sans"/>
              </a:rPr>
              <a:t>prueba</a:t>
            </a:r>
            <a:r>
              <a:rPr b="0" lang="es-ES" sz="1800" spc="-1" strike="noStrike">
                <a:solidFill>
                  <a:srgbClr val="d9e8f7"/>
                </a:solidFill>
                <a:latin typeface="Consolas"/>
                <a:ea typeface="DejaVu Sans"/>
              </a:rPr>
              <a:t> </a:t>
            </a:r>
            <a:r>
              <a:rPr b="0" lang="es-ES" sz="1800" spc="-1" strike="noStrike">
                <a:solidFill>
                  <a:srgbClr val="66e1f8"/>
                </a:solidFill>
                <a:latin typeface="Consolas"/>
                <a:ea typeface="DejaVu Sans"/>
              </a:rPr>
              <a:t>x2</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cc6c1d"/>
                </a:solidFill>
                <a:latin typeface="Consolas"/>
                <a:ea typeface="DejaVu Sans"/>
              </a:rPr>
              <a:t>	</a:t>
            </a:r>
            <a:r>
              <a:rPr b="0" lang="es-ES" sz="1800" spc="-1" strike="noStrike">
                <a:solidFill>
                  <a:srgbClr val="cc6c1d"/>
                </a:solidFill>
                <a:latin typeface="Consolas"/>
                <a:ea typeface="DejaVu Sans"/>
              </a:rPr>
              <a:t>public</a:t>
            </a:r>
            <a:r>
              <a:rPr b="0" lang="es-ES" sz="1800" spc="-1" strike="noStrike">
                <a:solidFill>
                  <a:srgbClr val="d9e8f7"/>
                </a:solidFill>
                <a:latin typeface="Consolas"/>
                <a:ea typeface="DejaVu Sans"/>
              </a:rPr>
              <a:t> </a:t>
            </a:r>
            <a:r>
              <a:rPr b="0" lang="es-ES" sz="1800" spc="-1" strike="noStrike">
                <a:solidFill>
                  <a:srgbClr val="1290c3"/>
                </a:solidFill>
                <a:latin typeface="Consolas"/>
                <a:ea typeface="DejaVu Sans"/>
              </a:rPr>
              <a:t>prueba</a:t>
            </a:r>
            <a:r>
              <a:rPr b="0" lang="es-ES" sz="1800" spc="-1" strike="noStrike">
                <a:solidFill>
                  <a:srgbClr val="d9e8f7"/>
                </a:solidFill>
                <a:latin typeface="Consolas"/>
                <a:ea typeface="DejaVu Sans"/>
              </a:rPr>
              <a:t> </a:t>
            </a:r>
            <a:r>
              <a:rPr b="0" lang="es-ES" sz="1800" spc="-1" strike="noStrike">
                <a:solidFill>
                  <a:srgbClr val="1eb540"/>
                </a:solidFill>
                <a:latin typeface="Consolas"/>
                <a:ea typeface="DejaVu Sans"/>
              </a:rPr>
              <a:t>getX2</a:t>
            </a:r>
            <a:r>
              <a:rPr b="0" lang="es-ES" sz="1800" spc="-1" strike="noStrike">
                <a:solidFill>
                  <a:srgbClr val="000000"/>
                </a:solidFill>
                <a:latin typeface="Consolas"/>
                <a:ea typeface="DejaVu Sans"/>
              </a:rPr>
              <a:t>() {</a:t>
            </a:r>
            <a:endParaRPr b="0" lang="es-ES" sz="1800" spc="-1" strike="noStrike">
              <a:latin typeface="Arial"/>
            </a:endParaRPr>
          </a:p>
          <a:p>
            <a:pPr>
              <a:lnSpc>
                <a:spcPct val="100000"/>
              </a:lnSpc>
            </a:pPr>
            <a:r>
              <a:rPr b="0" lang="es-ES" sz="1800" spc="-1" strike="noStrike">
                <a:solidFill>
                  <a:srgbClr val="cc6c1d"/>
                </a:solidFill>
                <a:latin typeface="Consolas"/>
                <a:ea typeface="DejaVu Sans"/>
              </a:rPr>
              <a:t>	</a:t>
            </a:r>
            <a:r>
              <a:rPr b="0" lang="es-ES" sz="1800" spc="-1" strike="noStrike">
                <a:solidFill>
                  <a:srgbClr val="cc6c1d"/>
                </a:solidFill>
                <a:latin typeface="Consolas"/>
                <a:ea typeface="DejaVu Sans"/>
              </a:rPr>
              <a:t>return</a:t>
            </a:r>
            <a:r>
              <a:rPr b="0" lang="es-ES" sz="1800" spc="-1" strike="noStrike">
                <a:solidFill>
                  <a:srgbClr val="d9e8f7"/>
                </a:solidFill>
                <a:latin typeface="Consolas"/>
                <a:ea typeface="DejaVu Sans"/>
              </a:rPr>
              <a:t> </a:t>
            </a:r>
            <a:r>
              <a:rPr b="0" lang="es-ES" sz="1800" spc="-1" strike="noStrike">
                <a:solidFill>
                  <a:srgbClr val="66e1f8"/>
                </a:solidFill>
                <a:latin typeface="Consolas"/>
                <a:ea typeface="DejaVu Sans"/>
              </a:rPr>
              <a:t>x2</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r>
              <a:rPr b="0" lang="es-ES" sz="1800" spc="-1" strike="noStrike">
                <a:solidFill>
                  <a:srgbClr val="cc6c1d"/>
                </a:solidFill>
                <a:latin typeface="Consolas"/>
                <a:ea typeface="DejaVu Sans"/>
              </a:rPr>
              <a:t>	</a:t>
            </a:r>
            <a:r>
              <a:rPr b="0" lang="es-ES" sz="1800" spc="-1" strike="noStrike">
                <a:solidFill>
                  <a:srgbClr val="cc6c1d"/>
                </a:solidFill>
                <a:latin typeface="Consolas"/>
                <a:ea typeface="DejaVu Sans"/>
              </a:rPr>
              <a:t>public</a:t>
            </a:r>
            <a:r>
              <a:rPr b="0" lang="es-ES" sz="1800" spc="-1" strike="noStrike">
                <a:solidFill>
                  <a:srgbClr val="d9e8f7"/>
                </a:solidFill>
                <a:latin typeface="Consolas"/>
                <a:ea typeface="DejaVu Sans"/>
              </a:rPr>
              <a:t> </a:t>
            </a:r>
            <a:r>
              <a:rPr b="0" lang="es-ES" sz="1800" spc="-1" strike="noStrike">
                <a:solidFill>
                  <a:srgbClr val="cc6c1d"/>
                </a:solidFill>
                <a:latin typeface="Consolas"/>
                <a:ea typeface="DejaVu Sans"/>
              </a:rPr>
              <a:t>void</a:t>
            </a:r>
            <a:r>
              <a:rPr b="0" lang="es-ES" sz="1800" spc="-1" strike="noStrike">
                <a:solidFill>
                  <a:srgbClr val="d9e8f7"/>
                </a:solidFill>
                <a:latin typeface="Consolas"/>
                <a:ea typeface="DejaVu Sans"/>
              </a:rPr>
              <a:t> </a:t>
            </a:r>
            <a:r>
              <a:rPr b="0" lang="es-ES" sz="1800" spc="-1" strike="noStrike">
                <a:solidFill>
                  <a:srgbClr val="1eb540"/>
                </a:solidFill>
                <a:latin typeface="Consolas"/>
                <a:ea typeface="DejaVu Sans"/>
              </a:rPr>
              <a:t>setX2</a:t>
            </a:r>
            <a:r>
              <a:rPr b="0" lang="es-ES" sz="1800" spc="-1" strike="noStrike">
                <a:solidFill>
                  <a:srgbClr val="000000"/>
                </a:solidFill>
                <a:latin typeface="Consolas"/>
                <a:ea typeface="DejaVu Sans"/>
              </a:rPr>
              <a:t>(</a:t>
            </a:r>
            <a:r>
              <a:rPr b="0" lang="es-ES" sz="1800" spc="-1" strike="noStrike">
                <a:solidFill>
                  <a:srgbClr val="1290c3"/>
                </a:solidFill>
                <a:latin typeface="Consolas"/>
                <a:ea typeface="DejaVu Sans"/>
              </a:rPr>
              <a:t>prueba</a:t>
            </a:r>
            <a:r>
              <a:rPr b="0" lang="es-ES" sz="1800" spc="-1" strike="noStrike">
                <a:solidFill>
                  <a:srgbClr val="d9e8f7"/>
                </a:solidFill>
                <a:latin typeface="Consolas"/>
                <a:ea typeface="DejaVu Sans"/>
              </a:rPr>
              <a:t> </a:t>
            </a:r>
            <a:r>
              <a:rPr b="0" lang="es-ES" sz="1800" spc="-1" strike="noStrike">
                <a:solidFill>
                  <a:srgbClr val="79abff"/>
                </a:solidFill>
                <a:latin typeface="Consolas"/>
                <a:ea typeface="DejaVu Sans"/>
              </a:rPr>
              <a:t>x2</a:t>
            </a:r>
            <a:r>
              <a:rPr b="0" lang="es-ES" sz="1800" spc="-1" strike="noStrike">
                <a:solidFill>
                  <a:srgbClr val="000000"/>
                </a:solidFill>
                <a:latin typeface="Consolas"/>
                <a:ea typeface="DejaVu Sans"/>
              </a:rPr>
              <a:t>) {</a:t>
            </a:r>
            <a:endParaRPr b="0" lang="es-ES" sz="1800" spc="-1" strike="noStrike">
              <a:latin typeface="Arial"/>
            </a:endParaRPr>
          </a:p>
          <a:p>
            <a:pPr>
              <a:lnSpc>
                <a:spcPct val="100000"/>
              </a:lnSpc>
            </a:pPr>
            <a:r>
              <a:rPr b="0" lang="es-ES" sz="1800" spc="-1" strike="noStrike">
                <a:solidFill>
                  <a:srgbClr val="cc6c1d"/>
                </a:solidFill>
                <a:latin typeface="Consolas"/>
                <a:ea typeface="DejaVu Sans"/>
              </a:rPr>
              <a:t>	</a:t>
            </a:r>
            <a:r>
              <a:rPr b="0" lang="es-ES" sz="1800" spc="-1" strike="noStrike">
                <a:solidFill>
                  <a:srgbClr val="cc6c1d"/>
                </a:solidFill>
                <a:latin typeface="Consolas"/>
                <a:ea typeface="DejaVu Sans"/>
              </a:rPr>
              <a:t>this</a:t>
            </a:r>
            <a:r>
              <a:rPr b="0" lang="es-ES" sz="1800" spc="-1" strike="noStrike">
                <a:solidFill>
                  <a:srgbClr val="e6e6fa"/>
                </a:solidFill>
                <a:latin typeface="Consolas"/>
                <a:ea typeface="DejaVu Sans"/>
              </a:rPr>
              <a:t>.</a:t>
            </a:r>
            <a:r>
              <a:rPr b="0" lang="es-ES" sz="1800" spc="-1" strike="noStrike">
                <a:solidFill>
                  <a:srgbClr val="66e1f8"/>
                </a:solidFill>
                <a:latin typeface="Consolas"/>
                <a:ea typeface="DejaVu Sans"/>
              </a:rPr>
              <a:t>x2</a:t>
            </a:r>
            <a:r>
              <a:rPr b="0" lang="es-ES" sz="1800" spc="-1" strike="noStrike">
                <a:solidFill>
                  <a:srgbClr val="d9e8f7"/>
                </a:solidFill>
                <a:latin typeface="Consolas"/>
                <a:ea typeface="DejaVu Sans"/>
              </a:rPr>
              <a:t> </a:t>
            </a:r>
            <a:r>
              <a:rPr b="0" lang="es-ES" sz="1800" spc="-1" strike="noStrike">
                <a:solidFill>
                  <a:srgbClr val="000000"/>
                </a:solidFill>
                <a:latin typeface="Consolas"/>
                <a:ea typeface="DejaVu Sans"/>
              </a:rPr>
              <a:t>= </a:t>
            </a:r>
            <a:r>
              <a:rPr b="0" lang="es-ES" sz="1800" spc="-1" strike="noStrike">
                <a:solidFill>
                  <a:srgbClr val="79abff"/>
                </a:solidFill>
                <a:latin typeface="Consolas"/>
                <a:ea typeface="DejaVu Sans"/>
              </a:rPr>
              <a:t>x2</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000000"/>
                </a:solidFill>
                <a:latin typeface="Arial"/>
                <a:ea typeface="DejaVu Sans"/>
              </a:rPr>
              <a:t>}</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8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8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90" name="CustomShape 4"/>
          <p:cNvSpPr/>
          <p:nvPr/>
        </p:nvSpPr>
        <p:spPr>
          <a:xfrm>
            <a:off x="3741480" y="2967480"/>
            <a:ext cx="8101080" cy="9129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Limitar siempre el alcance de una variable local</a:t>
            </a:r>
            <a:r>
              <a:rPr b="0" lang="es-ES" sz="1800" spc="-1" strike="noStrike">
                <a:solidFill>
                  <a:srgbClr val="333333"/>
                </a:solidFill>
                <a:latin typeface="Arial"/>
                <a:ea typeface="DejaVu Sans"/>
              </a:rPr>
              <a:t>. Crear la variable local e inicializarla lo más cerca posible de su uso.</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9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9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94" name="CustomShape 4"/>
          <p:cNvSpPr/>
          <p:nvPr/>
        </p:nvSpPr>
        <p:spPr>
          <a:xfrm>
            <a:off x="3741480" y="2690280"/>
            <a:ext cx="8101080" cy="201024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Usar siempre una variable para un único propósito</a:t>
            </a:r>
            <a:r>
              <a:rPr b="0" lang="es-ES" sz="1800" spc="-1" strike="noStrike">
                <a:solidFill>
                  <a:srgbClr val="333333"/>
                </a:solidFill>
                <a:latin typeface="Arial"/>
                <a:ea typeface="DejaVu Sans"/>
              </a:rPr>
              <a:t>. A veces sentimos la tentación de reutilizar una variable, pero complica la legibilidad.</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993333"/>
                </a:solidFill>
                <a:latin typeface="Consolas"/>
                <a:ea typeface="DejaVu Sans"/>
              </a:rPr>
              <a:t>int</a:t>
            </a:r>
            <a:r>
              <a:rPr b="0" lang="es-ES" sz="1800" spc="-1" strike="noStrike">
                <a:solidFill>
                  <a:srgbClr val="333333"/>
                </a:solidFill>
                <a:latin typeface="Consolas"/>
                <a:ea typeface="DejaVu Sans"/>
              </a:rPr>
              <a:t> resultadoInicial=100;</a:t>
            </a:r>
            <a:endParaRPr b="0" lang="es-ES" sz="1800" spc="-1" strike="noStrike">
              <a:latin typeface="Arial"/>
            </a:endParaRPr>
          </a:p>
          <a:p>
            <a:pPr>
              <a:lnSpc>
                <a:spcPct val="100000"/>
              </a:lnSpc>
            </a:pPr>
            <a:r>
              <a:rPr b="0" lang="es-ES" sz="1800" spc="-1" strike="noStrike">
                <a:solidFill>
                  <a:srgbClr val="993333"/>
                </a:solidFill>
                <a:latin typeface="Consolas"/>
                <a:ea typeface="DejaVu Sans"/>
              </a:rPr>
              <a:t>int</a:t>
            </a:r>
            <a:r>
              <a:rPr b="0" lang="es-ES" sz="1800" spc="-1" strike="noStrike">
                <a:solidFill>
                  <a:srgbClr val="333333"/>
                </a:solidFill>
                <a:latin typeface="Consolas"/>
                <a:ea typeface="DejaVu Sans"/>
              </a:rPr>
              <a:t> resultadoFinal=50;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993333"/>
                </a:solidFill>
                <a:latin typeface="Consolas"/>
                <a:ea typeface="DejaVu Sans"/>
              </a:rPr>
              <a:t>int</a:t>
            </a:r>
            <a:r>
              <a:rPr b="0" lang="es-ES" sz="1800" spc="-1" strike="noStrike">
                <a:solidFill>
                  <a:srgbClr val="333333"/>
                </a:solidFill>
                <a:latin typeface="Consolas"/>
                <a:ea typeface="DejaVu Sans"/>
              </a:rPr>
              <a:t> resultadoTotal </a:t>
            </a:r>
            <a:r>
              <a:rPr b="0" lang="es-ES" sz="1800" spc="-1" strike="noStrike">
                <a:solidFill>
                  <a:srgbClr val="000000"/>
                </a:solidFill>
                <a:latin typeface="Consolas"/>
                <a:ea typeface="DejaVu Sans"/>
              </a:rPr>
              <a:t>=</a:t>
            </a:r>
            <a:r>
              <a:rPr b="0" lang="es-ES" sz="1800" spc="-1" strike="noStrike">
                <a:solidFill>
                  <a:srgbClr val="333333"/>
                </a:solidFill>
                <a:latin typeface="Consolas"/>
                <a:ea typeface="DejaVu Sans"/>
              </a:rPr>
              <a:t> resultadoInicial </a:t>
            </a:r>
            <a:r>
              <a:rPr b="0" lang="es-ES" sz="1800" spc="-1" strike="noStrike">
                <a:solidFill>
                  <a:srgbClr val="000000"/>
                </a:solidFill>
                <a:latin typeface="Consolas"/>
                <a:ea typeface="DejaVu Sans"/>
              </a:rPr>
              <a:t>-</a:t>
            </a:r>
            <a:r>
              <a:rPr b="0" lang="es-ES" sz="1800" spc="-1" strike="noStrike">
                <a:solidFill>
                  <a:srgbClr val="333333"/>
                </a:solidFill>
                <a:latin typeface="Consolas"/>
                <a:ea typeface="DejaVu Sans"/>
              </a:rPr>
              <a:t> resultadoFinal</a:t>
            </a:r>
            <a:r>
              <a:rPr b="0" lang="es-ES" sz="1800" spc="-1" strike="noStrike">
                <a:solidFill>
                  <a:srgbClr val="000000"/>
                </a:solidFill>
                <a:latin typeface="Consolas"/>
                <a:ea typeface="DejaVu Sans"/>
              </a:rPr>
              <a:t>;</a:t>
            </a:r>
            <a:r>
              <a:rPr b="0" lang="es-ES" sz="1800" spc="-1" strike="noStrike">
                <a:solidFill>
                  <a:srgbClr val="333333"/>
                </a:solidFill>
                <a:latin typeface="Consolas"/>
                <a:ea typeface="DejaVu Sans"/>
              </a:rPr>
              <a:t> </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197"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198" name="CustomShape 4"/>
          <p:cNvSpPr/>
          <p:nvPr/>
        </p:nvSpPr>
        <p:spPr>
          <a:xfrm>
            <a:off x="3741480" y="2274840"/>
            <a:ext cx="8101080" cy="283320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Bucle for</a:t>
            </a:r>
            <a:r>
              <a:rPr b="0" lang="es-ES" sz="1800" spc="-1" strike="noStrike">
                <a:solidFill>
                  <a:srgbClr val="333333"/>
                </a:solidFill>
                <a:latin typeface="Arial"/>
                <a:ea typeface="DejaVu Sans"/>
              </a:rPr>
              <a:t>. Optar por el </a:t>
            </a:r>
            <a:r>
              <a:rPr b="0" i="1" lang="es-ES" sz="1800" spc="-1" strike="noStrike">
                <a:solidFill>
                  <a:srgbClr val="333333"/>
                </a:solidFill>
                <a:latin typeface="Arial"/>
                <a:ea typeface="DejaVu Sans"/>
              </a:rPr>
              <a:t>for</a:t>
            </a:r>
            <a:r>
              <a:rPr b="0" lang="es-ES" sz="1800" spc="-1" strike="noStrike">
                <a:solidFill>
                  <a:srgbClr val="333333"/>
                </a:solidFill>
                <a:latin typeface="Arial"/>
                <a:ea typeface="DejaVu Sans"/>
              </a:rPr>
              <a:t> siempre que se pueda (frente a while, do-while). Las ventajas son que reune todo el control del bucle en la misma linea (inicio, fin, e incremento), y la variable de control ('i') no es accesible desde fuera de él. Si se necesita modificar su variable de control, usar otro bucle.</a:t>
            </a:r>
            <a:endParaRPr b="0" lang="es-ES" sz="1800" spc="-1" strike="noStrike">
              <a:latin typeface="Arial"/>
            </a:endParaRPr>
          </a:p>
          <a:p>
            <a:pPr>
              <a:lnSpc>
                <a:spcPct val="100000"/>
              </a:lnSpc>
            </a:pPr>
            <a:r>
              <a:rPr b="0" lang="es-ES" sz="1800" spc="-1" strike="noStrike">
                <a:solidFill>
                  <a:srgbClr val="333333"/>
                </a:solidFill>
                <a:latin typeface="Arial"/>
                <a:ea typeface="DejaVu Sans"/>
              </a:rPr>
              <a:t>     </a:t>
            </a:r>
            <a:endParaRPr b="0" lang="es-ES" sz="1800" spc="-1" strike="noStrike">
              <a:latin typeface="Arial"/>
            </a:endParaRPr>
          </a:p>
          <a:p>
            <a:pPr>
              <a:lnSpc>
                <a:spcPct val="100000"/>
              </a:lnSpc>
            </a:pPr>
            <a:r>
              <a:rPr b="1" lang="es-ES" sz="1800" spc="-1" strike="noStrike">
                <a:solidFill>
                  <a:srgbClr val="7f0055"/>
                </a:solidFill>
                <a:latin typeface="Consolas"/>
                <a:ea typeface="DejaVu Sans"/>
              </a:rPr>
              <a:t>int</a:t>
            </a:r>
            <a:r>
              <a:rPr b="1" lang="es-ES" sz="1800" spc="-1" strike="noStrike">
                <a:solidFill>
                  <a:srgbClr val="000000"/>
                </a:solidFill>
                <a:latin typeface="Consolas"/>
                <a:ea typeface="DejaVu Sans"/>
              </a:rPr>
              <a:t> x = 10;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nn-NO" sz="1800" spc="-1" strike="noStrike">
                <a:solidFill>
                  <a:srgbClr val="843c0b"/>
                </a:solidFill>
                <a:latin typeface="Consolas"/>
                <a:ea typeface="DejaVu Sans"/>
              </a:rPr>
              <a:t>for</a:t>
            </a:r>
            <a:r>
              <a:rPr b="0" lang="nn-NO" sz="1800" spc="-1" strike="noStrike">
                <a:solidFill>
                  <a:srgbClr val="000000"/>
                </a:solidFill>
                <a:latin typeface="Consolas"/>
                <a:ea typeface="DejaVu Sans"/>
              </a:rPr>
              <a:t>(</a:t>
            </a:r>
            <a:r>
              <a:rPr b="1" lang="es-ES" sz="1800" spc="-1" strike="noStrike">
                <a:solidFill>
                  <a:srgbClr val="7f0055"/>
                </a:solidFill>
                <a:latin typeface="Consolas"/>
                <a:ea typeface="DejaVu Sans"/>
              </a:rPr>
              <a:t>int</a:t>
            </a:r>
            <a:r>
              <a:rPr b="0" lang="nn-NO" sz="1800" spc="-1" strike="noStrike">
                <a:solidFill>
                  <a:srgbClr val="cc6c1d"/>
                </a:solidFill>
                <a:latin typeface="Consolas"/>
                <a:ea typeface="DejaVu Sans"/>
              </a:rPr>
              <a:t> </a:t>
            </a:r>
            <a:r>
              <a:rPr b="0" lang="nn-NO" sz="1800" spc="-1" strike="noStrike">
                <a:solidFill>
                  <a:srgbClr val="000000"/>
                </a:solidFill>
                <a:latin typeface="Consolas"/>
                <a:ea typeface="DejaVu Sans"/>
              </a:rPr>
              <a:t>i</a:t>
            </a:r>
            <a:r>
              <a:rPr b="0" lang="nn-NO" sz="1800" spc="-1" strike="noStrike">
                <a:solidFill>
                  <a:srgbClr val="d9e8f7"/>
                </a:solidFill>
                <a:latin typeface="Consolas"/>
                <a:ea typeface="DejaVu Sans"/>
              </a:rPr>
              <a:t> </a:t>
            </a:r>
            <a:r>
              <a:rPr b="0" lang="nn-NO" sz="1800" spc="-1" strike="noStrike">
                <a:solidFill>
                  <a:srgbClr val="000000"/>
                </a:solidFill>
                <a:latin typeface="Consolas"/>
                <a:ea typeface="DejaVu Sans"/>
              </a:rPr>
              <a:t>=</a:t>
            </a:r>
            <a:r>
              <a:rPr b="0" lang="nn-NO" sz="1800" spc="-1" strike="noStrike">
                <a:solidFill>
                  <a:srgbClr val="6897bb"/>
                </a:solidFill>
                <a:latin typeface="Consolas"/>
                <a:ea typeface="DejaVu Sans"/>
              </a:rPr>
              <a:t>0</a:t>
            </a:r>
            <a:r>
              <a:rPr b="0" lang="nn-NO" sz="1800" spc="-1" strike="noStrike">
                <a:solidFill>
                  <a:srgbClr val="000000"/>
                </a:solidFill>
                <a:latin typeface="Consolas"/>
                <a:ea typeface="DejaVu Sans"/>
              </a:rPr>
              <a:t>;</a:t>
            </a:r>
            <a:r>
              <a:rPr b="0" lang="nn-NO" sz="1800" spc="-1" strike="noStrike">
                <a:solidFill>
                  <a:srgbClr val="d9e8f7"/>
                </a:solidFill>
                <a:latin typeface="Consolas"/>
                <a:ea typeface="DejaVu Sans"/>
              </a:rPr>
              <a:t> </a:t>
            </a:r>
            <a:r>
              <a:rPr b="0" lang="nn-NO" sz="1800" spc="-1" strike="noStrike">
                <a:solidFill>
                  <a:srgbClr val="000000"/>
                </a:solidFill>
                <a:latin typeface="Consolas"/>
                <a:ea typeface="DejaVu Sans"/>
              </a:rPr>
              <a:t>i&lt;</a:t>
            </a:r>
            <a:r>
              <a:rPr b="0" lang="es-ES" sz="1800" spc="-1" strike="noStrike">
                <a:solidFill>
                  <a:srgbClr val="000000"/>
                </a:solidFill>
                <a:latin typeface="Consolas"/>
                <a:ea typeface="DejaVu Sans"/>
              </a:rPr>
              <a:t>x</a:t>
            </a:r>
            <a:r>
              <a:rPr b="0" lang="nn-NO" sz="1800" spc="-1" strike="noStrike">
                <a:solidFill>
                  <a:srgbClr val="000000"/>
                </a:solidFill>
                <a:latin typeface="Consolas"/>
                <a:ea typeface="DejaVu Sans"/>
              </a:rPr>
              <a:t>;</a:t>
            </a:r>
            <a:r>
              <a:rPr b="0" lang="nn-NO" sz="1800" spc="-1" strike="noStrike">
                <a:solidFill>
                  <a:srgbClr val="d9e8f7"/>
                </a:solidFill>
                <a:latin typeface="Consolas"/>
                <a:ea typeface="DejaVu Sans"/>
              </a:rPr>
              <a:t> </a:t>
            </a:r>
            <a:r>
              <a:rPr b="0" lang="nn-NO" sz="1800" spc="-1" strike="noStrike">
                <a:solidFill>
                  <a:srgbClr val="000000"/>
                </a:solidFill>
                <a:latin typeface="Consolas"/>
                <a:ea typeface="DejaVu Sans"/>
              </a:rPr>
              <a:t>i++) {</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000000"/>
                </a:solidFill>
                <a:latin typeface="Consolas"/>
                <a:ea typeface="DejaVu Sans"/>
              </a:rPr>
              <a:t>}</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00"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01"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202" name="CustomShape 4"/>
          <p:cNvSpPr/>
          <p:nvPr/>
        </p:nvSpPr>
        <p:spPr>
          <a:xfrm>
            <a:off x="3741480" y="2898000"/>
            <a:ext cx="8101080" cy="9129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s-ES" sz="1800" spc="-1" strike="noStrike">
              <a:latin typeface="Arial"/>
            </a:endParaRPr>
          </a:p>
          <a:p>
            <a:pPr marL="216000" indent="-215640">
              <a:lnSpc>
                <a:spcPct val="100000"/>
              </a:lnSpc>
              <a:buClr>
                <a:srgbClr val="333333"/>
              </a:buClr>
              <a:buFont typeface="Arial"/>
              <a:buChar char="•"/>
            </a:pPr>
            <a:r>
              <a:rPr b="1" lang="es-ES" sz="1800" spc="-1" strike="noStrike">
                <a:solidFill>
                  <a:srgbClr val="333333"/>
                </a:solidFill>
                <a:latin typeface="Arial"/>
                <a:ea typeface="DejaVu Sans"/>
              </a:rPr>
              <a:t>Constantes</a:t>
            </a:r>
            <a:r>
              <a:rPr b="0" lang="es-ES" sz="1800" spc="-1" strike="noStrike">
                <a:solidFill>
                  <a:srgbClr val="333333"/>
                </a:solidFill>
                <a:latin typeface="Arial"/>
                <a:ea typeface="DejaVu Sans"/>
              </a:rPr>
              <a:t>: Cualquier valor literal debe ser definido como constante, excepto 1, -1, 0 o 2 que son usados por el bucle for.</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04"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05"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206" name="CustomShape 4"/>
          <p:cNvSpPr/>
          <p:nvPr/>
        </p:nvSpPr>
        <p:spPr>
          <a:xfrm>
            <a:off x="3741480" y="2074320"/>
            <a:ext cx="8101080" cy="47534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Switch</a:t>
            </a:r>
            <a:r>
              <a:rPr b="0" lang="es-ES" sz="1800" spc="-1" strike="noStrike">
                <a:solidFill>
                  <a:srgbClr val="333333"/>
                </a:solidFill>
                <a:latin typeface="Arial"/>
                <a:ea typeface="DejaVu Sans"/>
              </a:rPr>
              <a:t>: Siempre debe llevar un </a:t>
            </a:r>
            <a:r>
              <a:rPr b="0" i="1" lang="es-ES" sz="1800" spc="-1" strike="noStrike">
                <a:solidFill>
                  <a:srgbClr val="333333"/>
                </a:solidFill>
                <a:latin typeface="Arial"/>
                <a:ea typeface="DejaVu Sans"/>
              </a:rPr>
              <a:t>break</a:t>
            </a:r>
            <a:r>
              <a:rPr b="0" lang="es-ES" sz="1800" spc="-1" strike="noStrike">
                <a:solidFill>
                  <a:srgbClr val="333333"/>
                </a:solidFill>
                <a:latin typeface="Arial"/>
                <a:ea typeface="DejaVu Sans"/>
              </a:rPr>
              <a:t> después de cada caso, y también el caso </a:t>
            </a:r>
            <a:r>
              <a:rPr b="0" i="1" lang="es-ES" sz="1800" spc="-1" strike="noStrike">
                <a:solidFill>
                  <a:srgbClr val="333333"/>
                </a:solidFill>
                <a:latin typeface="Arial"/>
                <a:ea typeface="DejaVu Sans"/>
              </a:rPr>
              <a:t>default</a:t>
            </a:r>
            <a:r>
              <a:rPr b="0" lang="es-ES" sz="1800" spc="-1" strike="noStrike">
                <a:solidFill>
                  <a:srgbClr val="333333"/>
                </a:solidFill>
                <a:latin typeface="Arial"/>
                <a:ea typeface="DejaVu Sans"/>
              </a:rPr>
              <a:t> que ayudará a corregir futuros aumentos del número de casos.</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n-US" sz="1800" spc="-1" strike="noStrike">
                <a:solidFill>
                  <a:srgbClr val="000000"/>
                </a:solidFill>
                <a:latin typeface="Consolas"/>
                <a:ea typeface="DejaVu Sans"/>
              </a:rPr>
              <a:t>Scanner </a:t>
            </a:r>
            <a:r>
              <a:rPr b="0" lang="en-US" sz="1800" spc="-1" strike="noStrike">
                <a:solidFill>
                  <a:srgbClr val="6a3e3e"/>
                </a:solidFill>
                <a:latin typeface="Consolas"/>
                <a:ea typeface="DejaVu Sans"/>
              </a:rPr>
              <a:t>sc</a:t>
            </a:r>
            <a:r>
              <a:rPr b="0" lang="en-US" sz="1800" spc="-1" strike="noStrike">
                <a:solidFill>
                  <a:srgbClr val="000000"/>
                </a:solidFill>
                <a:latin typeface="Consolas"/>
                <a:ea typeface="DejaVu Sans"/>
              </a:rPr>
              <a:t> = </a:t>
            </a:r>
            <a:r>
              <a:rPr b="1" lang="en-US" sz="1800" spc="-1" strike="noStrike">
                <a:solidFill>
                  <a:srgbClr val="7f0055"/>
                </a:solidFill>
                <a:latin typeface="Consolas"/>
                <a:ea typeface="DejaVu Sans"/>
              </a:rPr>
              <a:t>new</a:t>
            </a:r>
            <a:r>
              <a:rPr b="1" lang="en-US" sz="1800" spc="-1" strike="noStrike">
                <a:solidFill>
                  <a:srgbClr val="000000"/>
                </a:solidFill>
                <a:latin typeface="Consolas"/>
                <a:ea typeface="DejaVu Sans"/>
              </a:rPr>
              <a:t> Scanner(System.</a:t>
            </a:r>
            <a:r>
              <a:rPr b="1" i="1" lang="en-US" sz="1800" spc="-1" strike="noStrike">
                <a:solidFill>
                  <a:srgbClr val="0000c0"/>
                </a:solidFill>
                <a:latin typeface="Consolas"/>
                <a:ea typeface="DejaVu Sans"/>
              </a:rPr>
              <a:t>in</a:t>
            </a:r>
            <a:r>
              <a:rPr b="1" i="1" lang="en-US" sz="1800" spc="-1" strike="noStrike">
                <a:solidFill>
                  <a:srgbClr val="000000"/>
                </a:solidFill>
                <a:latin typeface="Consolas"/>
                <a:ea typeface="DejaVu Sans"/>
              </a:rPr>
              <a:t>);</a:t>
            </a:r>
            <a:endParaRPr b="0" lang="es-ES" sz="1800" spc="-1" strike="noStrike">
              <a:latin typeface="Arial"/>
            </a:endParaRPr>
          </a:p>
          <a:p>
            <a:pPr>
              <a:lnSpc>
                <a:spcPct val="100000"/>
              </a:lnSpc>
            </a:pPr>
            <a:r>
              <a:rPr b="1" lang="es-ES" sz="1800" spc="-1" strike="noStrike">
                <a:solidFill>
                  <a:srgbClr val="7f0055"/>
                </a:solidFill>
                <a:latin typeface="Consolas"/>
                <a:ea typeface="DejaVu Sans"/>
              </a:rPr>
              <a:t>int</a:t>
            </a:r>
            <a:r>
              <a:rPr b="0" lang="es-ES" sz="1800" spc="-1" strike="noStrike">
                <a:solidFill>
                  <a:srgbClr val="d9e8f7"/>
                </a:solidFill>
                <a:latin typeface="Consolas"/>
                <a:ea typeface="DejaVu Sans"/>
              </a:rPr>
              <a:t> </a:t>
            </a:r>
            <a:r>
              <a:rPr b="0" lang="es-ES" sz="1800" spc="-1" strike="noStrike">
                <a:solidFill>
                  <a:srgbClr val="843c0b"/>
                </a:solidFill>
                <a:latin typeface="Consolas"/>
                <a:ea typeface="DejaVu Sans"/>
              </a:rPr>
              <a:t>i </a:t>
            </a:r>
            <a:r>
              <a:rPr b="0" lang="es-ES" sz="1800" spc="-1" strike="noStrike">
                <a:solidFill>
                  <a:srgbClr val="000000"/>
                </a:solidFill>
                <a:latin typeface="Consolas"/>
                <a:ea typeface="DejaVu Sans"/>
              </a:rPr>
              <a:t>= sc.nextInt();</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843c0b"/>
                </a:solidFill>
                <a:latin typeface="Consolas"/>
                <a:ea typeface="DejaVu Sans"/>
              </a:rPr>
              <a:t>switch</a:t>
            </a:r>
            <a:r>
              <a:rPr b="0" lang="es-ES" sz="1800" spc="-1" strike="noStrike">
                <a:solidFill>
                  <a:srgbClr val="f9faf4"/>
                </a:solidFill>
                <a:latin typeface="Consolas"/>
                <a:ea typeface="DejaVu Sans"/>
              </a:rPr>
              <a:t>(</a:t>
            </a:r>
            <a:r>
              <a:rPr b="0" lang="es-ES" sz="1800" spc="-1" strike="noStrike">
                <a:solidFill>
                  <a:srgbClr val="843c0b"/>
                </a:solidFill>
                <a:latin typeface="Consolas"/>
                <a:ea typeface="DejaVu Sans"/>
              </a:rPr>
              <a:t>i</a:t>
            </a:r>
            <a:r>
              <a:rPr b="0" lang="es-ES" sz="1800" spc="-1" strike="noStrike">
                <a:solidFill>
                  <a:srgbClr val="000000"/>
                </a:solidFill>
                <a:latin typeface="Consolas"/>
                <a:ea typeface="DejaVu Sans"/>
              </a:rPr>
              <a:t>) {</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843c0b"/>
                </a:solidFill>
                <a:latin typeface="Consolas"/>
                <a:ea typeface="DejaVu Sans"/>
              </a:rPr>
              <a:t>case</a:t>
            </a:r>
            <a:r>
              <a:rPr b="0" lang="es-ES" sz="1800" spc="-1" strike="noStrike">
                <a:solidFill>
                  <a:srgbClr val="d9e8f7"/>
                </a:solidFill>
                <a:latin typeface="Consolas"/>
                <a:ea typeface="DejaVu Sans"/>
              </a:rPr>
              <a:t> </a:t>
            </a:r>
            <a:r>
              <a:rPr b="0" lang="es-ES" sz="1800" spc="-1" strike="noStrike">
                <a:solidFill>
                  <a:srgbClr val="6897bb"/>
                </a:solidFill>
                <a:latin typeface="Consolas"/>
                <a:ea typeface="DejaVu Sans"/>
              </a:rPr>
              <a:t>1</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000000"/>
                </a:solidFill>
                <a:latin typeface="Consolas"/>
                <a:ea typeface="DejaVu Sans"/>
              </a:rPr>
              <a:t>(función)</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843c0b"/>
                </a:solidFill>
                <a:latin typeface="Consolas"/>
                <a:ea typeface="DejaVu Sans"/>
              </a:rPr>
              <a:t>break</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843c0b"/>
                </a:solidFill>
                <a:latin typeface="Consolas"/>
                <a:ea typeface="DejaVu Sans"/>
              </a:rPr>
              <a:t>case</a:t>
            </a:r>
            <a:r>
              <a:rPr b="0" lang="es-ES" sz="1800" spc="-1" strike="noStrike">
                <a:solidFill>
                  <a:srgbClr val="d9e8f7"/>
                </a:solidFill>
                <a:latin typeface="Consolas"/>
                <a:ea typeface="DejaVu Sans"/>
              </a:rPr>
              <a:t> </a:t>
            </a:r>
            <a:r>
              <a:rPr b="0" lang="es-ES" sz="1800" spc="-1" strike="noStrike">
                <a:solidFill>
                  <a:srgbClr val="6897bb"/>
                </a:solidFill>
                <a:latin typeface="Consolas"/>
                <a:ea typeface="DejaVu Sans"/>
              </a:rPr>
              <a:t>2</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000000"/>
                </a:solidFill>
                <a:latin typeface="Consolas"/>
                <a:ea typeface="DejaVu Sans"/>
              </a:rPr>
              <a:t>(función)</a:t>
            </a:r>
            <a:endParaRPr b="0" lang="es-ES" sz="1800" spc="-1" strike="noStrike">
              <a:latin typeface="Arial"/>
            </a:endParaRPr>
          </a:p>
          <a:p>
            <a:pPr>
              <a:lnSpc>
                <a:spcPct val="100000"/>
              </a:lnSpc>
            </a:pPr>
            <a:r>
              <a:rPr b="0" lang="es-ES" sz="1800" spc="-1" strike="noStrike">
                <a:solidFill>
                  <a:srgbClr val="000000"/>
                </a:solidFill>
                <a:latin typeface="Consolas"/>
                <a:ea typeface="DejaVu Sans"/>
              </a:rPr>
              <a:t>	</a:t>
            </a:r>
            <a:r>
              <a:rPr b="0" lang="es-ES" sz="1800" spc="-1" strike="noStrike">
                <a:solidFill>
                  <a:srgbClr val="843c0b"/>
                </a:solidFill>
                <a:latin typeface="Consolas"/>
                <a:ea typeface="DejaVu Sans"/>
              </a:rPr>
              <a:t>default</a:t>
            </a:r>
            <a:r>
              <a:rPr b="0" lang="es-ES" sz="1800" spc="-1" strike="noStrike">
                <a:solidFill>
                  <a:srgbClr val="000000"/>
                </a:solidFill>
                <a:latin typeface="Consolas"/>
                <a:ea typeface="DejaVu Sans"/>
              </a:rPr>
              <a:t>;</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5"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56"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PASOS PARA PROGRAMAR CON TDD</a:t>
            </a:r>
            <a:endParaRPr b="0" lang="es-ES" sz="1800" spc="-1" strike="noStrike">
              <a:latin typeface="Arial"/>
            </a:endParaRPr>
          </a:p>
        </p:txBody>
      </p:sp>
      <p:sp>
        <p:nvSpPr>
          <p:cNvPr id="57" name="CustomShape 4"/>
          <p:cNvSpPr/>
          <p:nvPr/>
        </p:nvSpPr>
        <p:spPr>
          <a:xfrm>
            <a:off x="4032360" y="1690200"/>
            <a:ext cx="6937920" cy="3444120"/>
          </a:xfrm>
          <a:prstGeom prst="rect">
            <a:avLst/>
          </a:prstGeom>
          <a:noFill/>
          <a:ln>
            <a:noFill/>
          </a:ln>
        </p:spPr>
        <p:style>
          <a:lnRef idx="0"/>
          <a:fillRef idx="0"/>
          <a:effectRef idx="0"/>
          <a:fontRef idx="minor"/>
        </p:style>
        <p:txBody>
          <a:bodyPr lIns="90000" rIns="90000" tIns="45000" bIns="45000">
            <a:spAutoFit/>
          </a:bodyPr>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Escogemos un requisito.</a:t>
            </a:r>
            <a:endParaRPr b="0" lang="es-ES" sz="2000" spc="-1" strike="noStrike">
              <a:latin typeface="Arial"/>
            </a:endParaRPr>
          </a:p>
          <a:p>
            <a:pPr algn="just">
              <a:lnSpc>
                <a:spcPct val="100000"/>
              </a:lnSpc>
            </a:pPr>
            <a:endParaRPr b="0" lang="es-ES" sz="2000" spc="-1" strike="noStrike">
              <a:latin typeface="Arial"/>
            </a:endParaRPr>
          </a:p>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Escribimos un test que falla.</a:t>
            </a:r>
            <a:endParaRPr b="0" lang="es-ES" sz="2000" spc="-1" strike="noStrike">
              <a:latin typeface="Arial"/>
            </a:endParaRPr>
          </a:p>
          <a:p>
            <a:pPr algn="just">
              <a:lnSpc>
                <a:spcPct val="100000"/>
              </a:lnSpc>
            </a:pPr>
            <a:endParaRPr b="0" lang="es-ES" sz="2000" spc="-1" strike="noStrike">
              <a:latin typeface="Arial"/>
            </a:endParaRPr>
          </a:p>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Creamos la implementación mínima para que el test pase.</a:t>
            </a:r>
            <a:endParaRPr b="0" lang="es-ES" sz="2000" spc="-1" strike="noStrike">
              <a:latin typeface="Arial"/>
            </a:endParaRPr>
          </a:p>
          <a:p>
            <a:pPr algn="just">
              <a:lnSpc>
                <a:spcPct val="100000"/>
              </a:lnSpc>
            </a:pPr>
            <a:endParaRPr b="0" lang="es-ES" sz="2000" spc="-1" strike="noStrike">
              <a:latin typeface="Arial"/>
            </a:endParaRPr>
          </a:p>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Ejecutamos todos los tests.</a:t>
            </a:r>
            <a:endParaRPr b="0" lang="es-ES" sz="2000" spc="-1" strike="noStrike">
              <a:latin typeface="Arial"/>
            </a:endParaRPr>
          </a:p>
          <a:p>
            <a:pPr algn="just">
              <a:lnSpc>
                <a:spcPct val="100000"/>
              </a:lnSpc>
            </a:pPr>
            <a:endParaRPr b="0" lang="es-ES" sz="2000" spc="-1" strike="noStrike">
              <a:latin typeface="Arial"/>
            </a:endParaRPr>
          </a:p>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Refactorizamos.</a:t>
            </a:r>
            <a:endParaRPr b="0" lang="es-ES" sz="2000" spc="-1" strike="noStrike">
              <a:latin typeface="Arial"/>
            </a:endParaRPr>
          </a:p>
          <a:p>
            <a:pPr algn="just">
              <a:lnSpc>
                <a:spcPct val="100000"/>
              </a:lnSpc>
            </a:pPr>
            <a:endParaRPr b="0" lang="es-ES" sz="2000" spc="-1" strike="noStrike">
              <a:latin typeface="Arial"/>
            </a:endParaRPr>
          </a:p>
          <a:p>
            <a:pPr marL="457200" indent="-456480" algn="just">
              <a:lnSpc>
                <a:spcPct val="100000"/>
              </a:lnSpc>
              <a:buClr>
                <a:srgbClr val="434343"/>
              </a:buClr>
              <a:buFont typeface="Calibri Light"/>
              <a:buAutoNum type="arabicPeriod"/>
            </a:pPr>
            <a:r>
              <a:rPr b="0" lang="es-ES" sz="2000" spc="-1" strike="noStrike">
                <a:solidFill>
                  <a:srgbClr val="434343"/>
                </a:solidFill>
                <a:latin typeface="Calibri"/>
                <a:ea typeface="DejaVu Sans"/>
              </a:rPr>
              <a:t>Actualizamos la lista de requisitos.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0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800" spc="-1" strike="noStrike">
                <a:solidFill>
                  <a:srgbClr val="ffffff"/>
                </a:solidFill>
                <a:latin typeface="Arial"/>
              </a:rPr>
              <a:t>Buenas prácticas</a:t>
            </a:r>
            <a:endParaRPr b="0" lang="es-ES" sz="2800" spc="-1" strike="noStrike">
              <a:latin typeface="Arial"/>
            </a:endParaRPr>
          </a:p>
        </p:txBody>
      </p:sp>
      <p:sp>
        <p:nvSpPr>
          <p:cNvPr id="210" name="CustomShape 4"/>
          <p:cNvSpPr/>
          <p:nvPr/>
        </p:nvSpPr>
        <p:spPr>
          <a:xfrm>
            <a:off x="3741480" y="2967480"/>
            <a:ext cx="8101080" cy="9129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0" lang="es-ES" sz="1800" spc="-1" strike="noStrike">
                <a:solidFill>
                  <a:srgbClr val="333333"/>
                </a:solidFill>
                <a:latin typeface="Arial"/>
                <a:ea typeface="DejaVu Sans"/>
              </a:rPr>
              <a:t>El </a:t>
            </a:r>
            <a:r>
              <a:rPr b="0" i="1" lang="es-ES" sz="1800" spc="-1" strike="noStrike">
                <a:solidFill>
                  <a:srgbClr val="333333"/>
                </a:solidFill>
                <a:latin typeface="Arial"/>
                <a:ea typeface="DejaVu Sans"/>
              </a:rPr>
              <a:t>copiado defensivo</a:t>
            </a:r>
            <a:r>
              <a:rPr b="0" lang="es-ES" sz="1800" spc="-1" strike="noStrike">
                <a:solidFill>
                  <a:srgbClr val="333333"/>
                </a:solidFill>
                <a:latin typeface="Arial"/>
                <a:ea typeface="DejaVu Sans"/>
              </a:rPr>
              <a:t> es salvador. Cuando creamos un constructor que recibe el mismo tipo de objeto de la clase, debemos tener cuidado y crear un nuevo objeto a partir del recibido.</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1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1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14" name="CustomShape 4"/>
          <p:cNvSpPr/>
          <p:nvPr/>
        </p:nvSpPr>
        <p:spPr>
          <a:xfrm>
            <a:off x="3539520" y="2690280"/>
            <a:ext cx="8366400" cy="1614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000" spc="-1" strike="noStrike">
                <a:solidFill>
                  <a:srgbClr val="333333"/>
                </a:solidFill>
                <a:latin typeface="Arial"/>
                <a:ea typeface="DejaVu Sans"/>
              </a:rPr>
              <a:t>Los </a:t>
            </a:r>
            <a:r>
              <a:rPr b="1" lang="es-ES" sz="2000" spc="-1" strike="noStrike">
                <a:solidFill>
                  <a:srgbClr val="333333"/>
                </a:solidFill>
                <a:latin typeface="Arial"/>
                <a:ea typeface="DejaVu Sans"/>
              </a:rPr>
              <a:t>métodos de refactorización</a:t>
            </a:r>
            <a:r>
              <a:rPr b="0" lang="es-ES" sz="2000" spc="-1" strike="noStrike">
                <a:solidFill>
                  <a:srgbClr val="333333"/>
                </a:solidFill>
                <a:latin typeface="Arial"/>
                <a:ea typeface="DejaVu Sans"/>
              </a:rPr>
              <a:t>, también llamados </a:t>
            </a:r>
            <a:r>
              <a:rPr b="1" lang="es-ES" sz="2000" spc="-1" strike="noStrike">
                <a:solidFill>
                  <a:srgbClr val="333333"/>
                </a:solidFill>
                <a:latin typeface="Arial"/>
                <a:ea typeface="DejaVu Sans"/>
              </a:rPr>
              <a:t>patrones de refactorización</a:t>
            </a:r>
            <a:r>
              <a:rPr b="0" lang="es-ES" sz="2000" spc="-1" strike="noStrike">
                <a:solidFill>
                  <a:srgbClr val="333333"/>
                </a:solidFill>
                <a:latin typeface="Arial"/>
                <a:ea typeface="DejaVu Sans"/>
              </a:rPr>
              <a:t>, nos permiten plantear casos y previsualizar las posibles soluciones que se nos ofrecen. Podemos seleccionar diferentes elementos para mostrar su menú de refactorización ( una clase, una variable, método, bloque de instrucciones, expresión, etc ).</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16"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17"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18" name="CustomShape 4"/>
          <p:cNvSpPr/>
          <p:nvPr/>
        </p:nvSpPr>
        <p:spPr>
          <a:xfrm>
            <a:off x="3563280" y="462600"/>
            <a:ext cx="81010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000" spc="-1" strike="noStrike">
                <a:solidFill>
                  <a:srgbClr val="333333"/>
                </a:solidFill>
                <a:latin typeface="Arial"/>
                <a:ea typeface="DejaVu Sans"/>
              </a:rPr>
              <a:t>A continuación se muestras algunos de los métodos más comunes:</a:t>
            </a:r>
            <a:endParaRPr b="0" lang="es-ES" sz="2000" spc="-1" strike="noStrike">
              <a:latin typeface="Arial"/>
            </a:endParaRPr>
          </a:p>
        </p:txBody>
      </p:sp>
      <p:sp>
        <p:nvSpPr>
          <p:cNvPr id="219" name="CustomShape 5"/>
          <p:cNvSpPr/>
          <p:nvPr/>
        </p:nvSpPr>
        <p:spPr>
          <a:xfrm>
            <a:off x="3563280" y="938160"/>
            <a:ext cx="810108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Rename</a:t>
            </a:r>
            <a:r>
              <a:rPr b="0" lang="es-ES" sz="1800" spc="-1" strike="noStrike">
                <a:solidFill>
                  <a:srgbClr val="333333"/>
                </a:solidFill>
                <a:latin typeface="Arial"/>
                <a:ea typeface="DejaVu Sans"/>
              </a:rPr>
              <a:t>: Es la opción empleada para cambiar el identificador a cualquier elemento (nombre de variable, clase, método, paquete, directorio, etc). Cuando lo aplicamos, se cambian todas las veces que aparece dicho identificador.</a:t>
            </a:r>
            <a:endParaRPr b="0" lang="es-ES" sz="1800" spc="-1" strike="noStrike">
              <a:latin typeface="Arial"/>
            </a:endParaRPr>
          </a:p>
        </p:txBody>
      </p:sp>
      <p:pic>
        <p:nvPicPr>
          <p:cNvPr id="220" name="Imagen 10" descr="Texto&#10;&#10;Descripción generada automáticamente"/>
          <p:cNvPicPr/>
          <p:nvPr/>
        </p:nvPicPr>
        <p:blipFill>
          <a:blip r:embed="rId1"/>
          <a:stretch/>
        </p:blipFill>
        <p:spPr>
          <a:xfrm>
            <a:off x="4581360" y="2138400"/>
            <a:ext cx="5418720" cy="464364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2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2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24" name="CustomShape 4"/>
          <p:cNvSpPr/>
          <p:nvPr/>
        </p:nvSpPr>
        <p:spPr>
          <a:xfrm>
            <a:off x="3392280" y="457200"/>
            <a:ext cx="810108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Move</a:t>
            </a:r>
            <a:r>
              <a:rPr b="0" lang="es-ES" sz="1800" spc="-1" strike="noStrike">
                <a:solidFill>
                  <a:srgbClr val="333333"/>
                </a:solidFill>
                <a:latin typeface="Arial"/>
                <a:ea typeface="DejaVu Sans"/>
              </a:rPr>
              <a:t>: Mueve una clase (fichero .java)de un paquete a otro y se cambian todas las referencias. También se realiza la misma operación arrastrando la clase de un paquete a otro en el explorador de eclipse.</a:t>
            </a:r>
            <a:endParaRPr b="0" lang="es-ES" sz="1800" spc="-1" strike="noStrike">
              <a:latin typeface="Arial"/>
            </a:endParaRPr>
          </a:p>
        </p:txBody>
      </p:sp>
      <p:pic>
        <p:nvPicPr>
          <p:cNvPr id="225" name="Imagen 5" descr="Texto&#10;&#10;Descripción generada automáticamente"/>
          <p:cNvPicPr/>
          <p:nvPr/>
        </p:nvPicPr>
        <p:blipFill>
          <a:blip r:embed="rId1"/>
          <a:stretch/>
        </p:blipFill>
        <p:spPr>
          <a:xfrm>
            <a:off x="4428000" y="1511280"/>
            <a:ext cx="5312520" cy="50202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2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2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29" name="CustomShape 4"/>
          <p:cNvSpPr/>
          <p:nvPr/>
        </p:nvSpPr>
        <p:spPr>
          <a:xfrm>
            <a:off x="3392280" y="457200"/>
            <a:ext cx="8101080" cy="14616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Extract Constant</a:t>
            </a:r>
            <a:r>
              <a:rPr b="0" lang="es-ES" sz="1800" spc="-1" strike="noStrike">
                <a:solidFill>
                  <a:srgbClr val="333333"/>
                </a:solidFill>
                <a:latin typeface="Arial"/>
                <a:ea typeface="DejaVu Sans"/>
              </a:rPr>
              <a:t>: Convierte un número o cadena literal en una constante. Se puede ver donde se realizarán los cambios, y también el estado antes y después de refactorizar. Después, todas las apariciones de esa cadena se sustituyen por el nombre de la constante. Esto se utiliza modificar el valor en un solo lugar.</a:t>
            </a:r>
            <a:endParaRPr b="0" lang="es-ES" sz="1800" spc="-1" strike="noStrike">
              <a:latin typeface="Arial"/>
            </a:endParaRPr>
          </a:p>
        </p:txBody>
      </p:sp>
      <p:pic>
        <p:nvPicPr>
          <p:cNvPr id="230" name="Imagen 2" descr="Interfaz de usuario gráfica, Texto&#10;&#10;Descripción generada automáticamente"/>
          <p:cNvPicPr/>
          <p:nvPr/>
        </p:nvPicPr>
        <p:blipFill>
          <a:blip r:embed="rId1"/>
          <a:srcRect l="25216" t="0" r="0" b="0"/>
          <a:stretch/>
        </p:blipFill>
        <p:spPr>
          <a:xfrm>
            <a:off x="4380120" y="2074320"/>
            <a:ext cx="5889600" cy="448920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3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3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34" name="CustomShape 4"/>
          <p:cNvSpPr/>
          <p:nvPr/>
        </p:nvSpPr>
        <p:spPr>
          <a:xfrm>
            <a:off x="3392280" y="457200"/>
            <a:ext cx="810108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Extract Local Variable</a:t>
            </a:r>
            <a:r>
              <a:rPr b="0" lang="es-ES" sz="1800" spc="-1" strike="noStrike">
                <a:solidFill>
                  <a:srgbClr val="333333"/>
                </a:solidFill>
                <a:latin typeface="Arial"/>
                <a:ea typeface="DejaVu Sans"/>
              </a:rPr>
              <a:t>: Convierte un número o cadena literal en una variable de ámbito local. Si esa misma cadena de texto existe fuera del bloque o del método, no se aplica el cambio. Parecido al patrón anterior, pero para aplicar dentro de método o bloques de código entre llaves { }.</a:t>
            </a:r>
            <a:endParaRPr b="0" lang="es-ES" sz="1800" spc="-1" strike="noStrike">
              <a:latin typeface="Arial"/>
            </a:endParaRPr>
          </a:p>
        </p:txBody>
      </p:sp>
      <p:pic>
        <p:nvPicPr>
          <p:cNvPr id="235" name="Imagen 4" descr="Imagen que contiene Texto&#10;&#10;Descripción generada automáticamente"/>
          <p:cNvPicPr/>
          <p:nvPr/>
        </p:nvPicPr>
        <p:blipFill>
          <a:blip r:embed="rId1"/>
          <a:stretch/>
        </p:blipFill>
        <p:spPr>
          <a:xfrm>
            <a:off x="4348440" y="1847880"/>
            <a:ext cx="5767200" cy="478800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3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3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39" name="CustomShape 4"/>
          <p:cNvSpPr/>
          <p:nvPr/>
        </p:nvSpPr>
        <p:spPr>
          <a:xfrm>
            <a:off x="3392280" y="277200"/>
            <a:ext cx="810108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Convert Local Variable to Field</a:t>
            </a:r>
            <a:r>
              <a:rPr b="0" lang="es-ES" sz="1800" spc="-1" strike="noStrike">
                <a:solidFill>
                  <a:srgbClr val="333333"/>
                </a:solidFill>
                <a:latin typeface="Arial"/>
                <a:ea typeface="DejaVu Sans"/>
              </a:rPr>
              <a:t>: Convierte una variable local en un atributo privado de la clase. Después de aplicar el patrón de refactorización, todos los usos de la variable local se sustituyen por el atributo.</a:t>
            </a:r>
            <a:endParaRPr b="0" lang="es-ES" sz="1800" spc="-1" strike="noStrike">
              <a:latin typeface="Arial"/>
            </a:endParaRPr>
          </a:p>
        </p:txBody>
      </p:sp>
      <p:pic>
        <p:nvPicPr>
          <p:cNvPr id="240" name="Imagen 2" descr="Texto&#10;&#10;Descripción generada automáticamente con confianza media"/>
          <p:cNvPicPr/>
          <p:nvPr/>
        </p:nvPicPr>
        <p:blipFill>
          <a:blip r:embed="rId1"/>
          <a:stretch/>
        </p:blipFill>
        <p:spPr>
          <a:xfrm>
            <a:off x="4273560" y="1615320"/>
            <a:ext cx="5861160" cy="496440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4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4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44" name="CustomShape 4"/>
          <p:cNvSpPr/>
          <p:nvPr/>
        </p:nvSpPr>
        <p:spPr>
          <a:xfrm>
            <a:off x="3392280" y="273960"/>
            <a:ext cx="810108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Extract Method</a:t>
            </a:r>
            <a:r>
              <a:rPr b="0" lang="es-ES" sz="1800" spc="-1" strike="noStrike">
                <a:solidFill>
                  <a:srgbClr val="333333"/>
                </a:solidFill>
                <a:latin typeface="Arial"/>
                <a:ea typeface="DejaVu Sans"/>
              </a:rPr>
              <a:t>: Convierte un bloque de código en un método, a partir de un bloque cerrado por llaves { }. Eclipse ajusta las parámetros y el retorno del método. Es muy útil cuando detectamos </a:t>
            </a:r>
            <a:r>
              <a:rPr b="0" i="1" lang="es-ES" sz="1800" spc="-1" strike="noStrike">
                <a:solidFill>
                  <a:srgbClr val="333333"/>
                </a:solidFill>
                <a:latin typeface="Arial"/>
                <a:ea typeface="DejaVu Sans"/>
              </a:rPr>
              <a:t>bad smells</a:t>
            </a:r>
            <a:r>
              <a:rPr b="0" lang="es-ES" sz="1800" spc="-1" strike="noStrike">
                <a:solidFill>
                  <a:srgbClr val="333333"/>
                </a:solidFill>
                <a:latin typeface="Arial"/>
                <a:ea typeface="DejaVu Sans"/>
              </a:rPr>
              <a:t> en métodos muy largos, o en bloques de código que se repiten.</a:t>
            </a:r>
            <a:endParaRPr b="0" lang="es-ES" sz="1800" spc="-1" strike="noStrike">
              <a:latin typeface="Arial"/>
            </a:endParaRPr>
          </a:p>
        </p:txBody>
      </p:sp>
      <p:pic>
        <p:nvPicPr>
          <p:cNvPr id="245" name="Imagen 2" descr="Imagen que contiene Texto&#10;&#10;Descripción generada automáticamente"/>
          <p:cNvPicPr/>
          <p:nvPr/>
        </p:nvPicPr>
        <p:blipFill>
          <a:blip r:embed="rId1"/>
          <a:stretch/>
        </p:blipFill>
        <p:spPr>
          <a:xfrm>
            <a:off x="4480200" y="1621080"/>
            <a:ext cx="5587200" cy="496224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4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4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49" name="CustomShape 4"/>
          <p:cNvSpPr/>
          <p:nvPr/>
        </p:nvSpPr>
        <p:spPr>
          <a:xfrm>
            <a:off x="3392280" y="273960"/>
            <a:ext cx="810108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Change Method Signature</a:t>
            </a:r>
            <a:r>
              <a:rPr b="0" lang="es-ES" sz="1800" spc="-1" strike="noStrike">
                <a:solidFill>
                  <a:srgbClr val="333333"/>
                </a:solidFill>
                <a:latin typeface="Arial"/>
                <a:ea typeface="DejaVu Sans"/>
              </a:rPr>
              <a:t>: Permite cambiar el nombre del método y los parámetros que recibe. Se actualizarán todas las dependencias y llamadas al método dentro del proyecto actual.</a:t>
            </a:r>
            <a:endParaRPr b="0" lang="es-ES" sz="1800" spc="-1" strike="noStrike">
              <a:latin typeface="Arial"/>
            </a:endParaRPr>
          </a:p>
        </p:txBody>
      </p:sp>
      <p:pic>
        <p:nvPicPr>
          <p:cNvPr id="250" name="Imagen 4" descr="Interfaz de usuario gráfica&#10;&#10;Descripción generada automáticamente"/>
          <p:cNvPicPr/>
          <p:nvPr/>
        </p:nvPicPr>
        <p:blipFill>
          <a:blip r:embed="rId1"/>
          <a:stretch/>
        </p:blipFill>
        <p:spPr>
          <a:xfrm>
            <a:off x="4711320" y="1357200"/>
            <a:ext cx="6096960" cy="527508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5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54" name="CustomShape 4"/>
          <p:cNvSpPr/>
          <p:nvPr/>
        </p:nvSpPr>
        <p:spPr>
          <a:xfrm>
            <a:off x="3392280" y="713880"/>
            <a:ext cx="8101080" cy="63864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Inline</a:t>
            </a:r>
            <a:r>
              <a:rPr b="0" lang="es-ES" sz="1800" spc="-1" strike="noStrike">
                <a:solidFill>
                  <a:srgbClr val="333333"/>
                </a:solidFill>
                <a:latin typeface="Arial"/>
                <a:ea typeface="DejaVu Sans"/>
              </a:rPr>
              <a:t>: Nos permite ajustar una referencia a una variable o método en una sola línea de código.</a:t>
            </a:r>
            <a:endParaRPr b="0" lang="es-ES" sz="1800" spc="-1" strike="noStrike">
              <a:latin typeface="Arial"/>
            </a:endParaRPr>
          </a:p>
        </p:txBody>
      </p:sp>
      <p:pic>
        <p:nvPicPr>
          <p:cNvPr id="255" name="Imagen 6" descr="Interfaz de usuario gráfica, Texto&#10;&#10;Descripción generada automáticamente"/>
          <p:cNvPicPr/>
          <p:nvPr/>
        </p:nvPicPr>
        <p:blipFill>
          <a:blip r:embed="rId1"/>
          <a:stretch/>
        </p:blipFill>
        <p:spPr>
          <a:xfrm>
            <a:off x="4686480" y="1441440"/>
            <a:ext cx="5727240" cy="5168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VENTAJAS E INCONVENIENTES</a:t>
            </a:r>
            <a:endParaRPr b="0" lang="es-ES" sz="1800" spc="-1" strike="noStrike">
              <a:latin typeface="Arial"/>
            </a:endParaRPr>
          </a:p>
        </p:txBody>
      </p:sp>
      <p:pic>
        <p:nvPicPr>
          <p:cNvPr id="61" name="Imagen 2" descr=""/>
          <p:cNvPicPr/>
          <p:nvPr/>
        </p:nvPicPr>
        <p:blipFill>
          <a:blip r:embed="rId1"/>
          <a:stretch/>
        </p:blipFill>
        <p:spPr>
          <a:xfrm>
            <a:off x="3687120" y="2074320"/>
            <a:ext cx="8127000" cy="270864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5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5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59" name="CustomShape 4"/>
          <p:cNvSpPr/>
          <p:nvPr/>
        </p:nvSpPr>
        <p:spPr>
          <a:xfrm>
            <a:off x="3392280" y="473400"/>
            <a:ext cx="8101080" cy="63864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1" lang="es-ES" sz="1800" spc="-1" strike="noStrike">
                <a:solidFill>
                  <a:srgbClr val="333333"/>
                </a:solidFill>
                <a:latin typeface="Arial"/>
                <a:ea typeface="DejaVu Sans"/>
              </a:rPr>
              <a:t>Inline</a:t>
            </a:r>
            <a:r>
              <a:rPr b="0" lang="es-ES" sz="1800" spc="-1" strike="noStrike">
                <a:solidFill>
                  <a:srgbClr val="333333"/>
                </a:solidFill>
                <a:latin typeface="Arial"/>
                <a:ea typeface="DejaVu Sans"/>
              </a:rPr>
              <a:t>: Nos permite ajustar una referencia a una variable o método en una sola línea de código.</a:t>
            </a:r>
            <a:endParaRPr b="0" lang="es-ES" sz="1800" spc="-1" strike="noStrike">
              <a:latin typeface="Arial"/>
            </a:endParaRPr>
          </a:p>
        </p:txBody>
      </p:sp>
      <p:pic>
        <p:nvPicPr>
          <p:cNvPr id="260" name="Imagen 6" descr="Interfaz de usuario gráfica, Texto&#10;&#10;Descripción generada automáticamente"/>
          <p:cNvPicPr/>
          <p:nvPr/>
        </p:nvPicPr>
        <p:blipFill>
          <a:blip r:embed="rId1"/>
          <a:stretch/>
        </p:blipFill>
        <p:spPr>
          <a:xfrm>
            <a:off x="4686480" y="1441440"/>
            <a:ext cx="5727240" cy="516816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6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6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64" name="CustomShape 4"/>
          <p:cNvSpPr/>
          <p:nvPr/>
        </p:nvSpPr>
        <p:spPr>
          <a:xfrm>
            <a:off x="3392280" y="247680"/>
            <a:ext cx="8101080" cy="14616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Extract Interface</a:t>
            </a:r>
            <a:r>
              <a:rPr b="0" lang="es-ES" sz="1800" spc="-1" strike="noStrike">
                <a:solidFill>
                  <a:srgbClr val="333333"/>
                </a:solidFill>
                <a:latin typeface="Arial"/>
                <a:ea typeface="DejaVu Sans"/>
              </a:rPr>
              <a:t>: Este patrón de refactorización nos permite seleccionar los métodos de una clase para crear una </a:t>
            </a:r>
            <a:r>
              <a:rPr b="0" i="1" lang="es-ES" sz="1800" spc="-1" strike="noStrike">
                <a:solidFill>
                  <a:srgbClr val="333333"/>
                </a:solidFill>
                <a:latin typeface="Arial"/>
                <a:ea typeface="DejaVu Sans"/>
              </a:rPr>
              <a:t>Interface</a:t>
            </a:r>
            <a:r>
              <a:rPr b="0" lang="es-ES" sz="1800" spc="-1" strike="noStrike">
                <a:solidFill>
                  <a:srgbClr val="333333"/>
                </a:solidFill>
                <a:latin typeface="Arial"/>
                <a:ea typeface="DejaVu Sans"/>
              </a:rPr>
              <a:t>. Una </a:t>
            </a:r>
            <a:r>
              <a:rPr b="0" i="1" lang="es-ES" sz="1800" spc="-1" strike="noStrike">
                <a:solidFill>
                  <a:srgbClr val="333333"/>
                </a:solidFill>
                <a:latin typeface="Arial"/>
                <a:ea typeface="DejaVu Sans"/>
              </a:rPr>
              <a:t>Interface</a:t>
            </a:r>
            <a:r>
              <a:rPr b="0" lang="es-ES" sz="1800" spc="-1" strike="noStrike">
                <a:solidFill>
                  <a:srgbClr val="333333"/>
                </a:solidFill>
                <a:latin typeface="Arial"/>
                <a:ea typeface="DejaVu Sans"/>
              </a:rPr>
              <a:t> es una plantilla que define los métodos acerca de lo que puede hacer una clase. Define los métodos de una clase (Nombre, parámetros y tipo de retorno) pero no los desarrolla.</a:t>
            </a:r>
            <a:endParaRPr b="0" lang="es-ES" sz="1800" spc="-1" strike="noStrike">
              <a:latin typeface="Arial"/>
            </a:endParaRPr>
          </a:p>
        </p:txBody>
      </p:sp>
      <p:pic>
        <p:nvPicPr>
          <p:cNvPr id="265" name="Imagen 2" descr="Interfaz de usuario gráfica&#10;&#10;Descripción generada automáticamente con confianza baja"/>
          <p:cNvPicPr/>
          <p:nvPr/>
        </p:nvPicPr>
        <p:blipFill>
          <a:blip r:embed="rId1"/>
          <a:stretch/>
        </p:blipFill>
        <p:spPr>
          <a:xfrm>
            <a:off x="4189320" y="1860480"/>
            <a:ext cx="6676920" cy="474912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6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68"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69" name="CustomShape 4"/>
          <p:cNvSpPr/>
          <p:nvPr/>
        </p:nvSpPr>
        <p:spPr>
          <a:xfrm>
            <a:off x="3392280" y="247680"/>
            <a:ext cx="810108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1" lang="es-ES" sz="1800" spc="-1" strike="noStrike">
                <a:solidFill>
                  <a:srgbClr val="333333"/>
                </a:solidFill>
                <a:latin typeface="Arial"/>
                <a:ea typeface="DejaVu Sans"/>
              </a:rPr>
              <a:t>Extract Superclass</a:t>
            </a:r>
            <a:r>
              <a:rPr b="0" lang="es-ES" sz="1800" spc="-1" strike="noStrike">
                <a:solidFill>
                  <a:srgbClr val="333333"/>
                </a:solidFill>
                <a:latin typeface="Arial"/>
                <a:ea typeface="DejaVu Sans"/>
              </a:rPr>
              <a:t>: Permite crear una superclase (clase padre) con los métodos y atributos que seleccionemos de una clase concreta. Lo usamos cuando la clase con la que trabajamos podría tener cosas en común con otras clases, las cuales serían también subclases de la superclase creada.</a:t>
            </a:r>
            <a:endParaRPr b="0" lang="es-ES" sz="1800" spc="-1" strike="noStrike">
              <a:latin typeface="Arial"/>
            </a:endParaRPr>
          </a:p>
        </p:txBody>
      </p:sp>
      <p:pic>
        <p:nvPicPr>
          <p:cNvPr id="270" name="Imagen 4" descr="Texto&#10;&#10;Descripción generada automáticamente con confianza media"/>
          <p:cNvPicPr/>
          <p:nvPr/>
        </p:nvPicPr>
        <p:blipFill>
          <a:blip r:embed="rId1"/>
          <a:stretch/>
        </p:blipFill>
        <p:spPr>
          <a:xfrm>
            <a:off x="4289760" y="1692360"/>
            <a:ext cx="6104880" cy="492048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7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7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1900" spc="-1" strike="noStrike">
                <a:solidFill>
                  <a:srgbClr val="ffffff"/>
                </a:solidFill>
                <a:latin typeface="Arial"/>
              </a:rPr>
              <a:t>Métodos </a:t>
            </a:r>
            <a:br/>
            <a:r>
              <a:rPr b="1" lang="es-ES" sz="1900" spc="-1" strike="noStrike">
                <a:solidFill>
                  <a:srgbClr val="ffffff"/>
                </a:solidFill>
                <a:latin typeface="Arial"/>
              </a:rPr>
              <a:t>de refactorización</a:t>
            </a:r>
            <a:endParaRPr b="0" lang="es-ES" sz="1900" spc="-1" strike="noStrike">
              <a:latin typeface="Arial"/>
            </a:endParaRPr>
          </a:p>
        </p:txBody>
      </p:sp>
      <p:sp>
        <p:nvSpPr>
          <p:cNvPr id="274" name="CustomShape 4"/>
          <p:cNvSpPr/>
          <p:nvPr/>
        </p:nvSpPr>
        <p:spPr>
          <a:xfrm>
            <a:off x="3392280" y="247680"/>
            <a:ext cx="8101080" cy="6386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333333"/>
              </a:buClr>
              <a:buFont typeface="Arial"/>
              <a:buChar char="•"/>
            </a:pPr>
            <a:r>
              <a:rPr b="0" lang="es-ES" sz="1800" spc="-1" strike="noStrike">
                <a:solidFill>
                  <a:srgbClr val="333333"/>
                </a:solidFill>
                <a:latin typeface="Arial"/>
                <a:ea typeface="DejaVu Sans"/>
              </a:rPr>
              <a:t>Eclipse también nos permite ver un histórico de la refactorización que se ha hecho en un proyecto, abriendo el menu </a:t>
            </a:r>
            <a:r>
              <a:rPr b="1" lang="es-ES" sz="1800" spc="-1" strike="noStrike">
                <a:solidFill>
                  <a:srgbClr val="333333"/>
                </a:solidFill>
                <a:latin typeface="Arial"/>
                <a:ea typeface="DejaVu Sans"/>
              </a:rPr>
              <a:t>Refactor → History</a:t>
            </a:r>
            <a:r>
              <a:rPr b="0" lang="es-ES" sz="1800" spc="-1" strike="noStrike">
                <a:solidFill>
                  <a:srgbClr val="333333"/>
                </a:solidFill>
                <a:latin typeface="Arial"/>
                <a:ea typeface="DejaVu Sans"/>
              </a:rPr>
              <a:t>.</a:t>
            </a:r>
            <a:endParaRPr b="0" lang="es-ES" sz="1800" spc="-1" strike="noStrike">
              <a:latin typeface="Arial"/>
            </a:endParaRPr>
          </a:p>
        </p:txBody>
      </p:sp>
      <p:pic>
        <p:nvPicPr>
          <p:cNvPr id="275" name="Imagen 4" descr="Imagen que contiene Texto&#10;&#10;Descripción generada automáticamente"/>
          <p:cNvPicPr/>
          <p:nvPr/>
        </p:nvPicPr>
        <p:blipFill>
          <a:blip r:embed="rId1"/>
          <a:stretch/>
        </p:blipFill>
        <p:spPr>
          <a:xfrm>
            <a:off x="4734720" y="1005480"/>
            <a:ext cx="4389480" cy="562788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6"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77"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pic>
        <p:nvPicPr>
          <p:cNvPr id="278" name="Picture 2" descr=""/>
          <p:cNvPicPr/>
          <p:nvPr/>
        </p:nvPicPr>
        <p:blipFill>
          <a:blip r:embed="rId1"/>
          <a:stretch/>
        </p:blipFill>
        <p:spPr>
          <a:xfrm>
            <a:off x="2013480" y="0"/>
            <a:ext cx="10169640" cy="6857280"/>
          </a:xfrm>
          <a:prstGeom prst="rect">
            <a:avLst/>
          </a:prstGeom>
          <a:ln>
            <a:noFill/>
          </a:ln>
        </p:spPr>
      </p:pic>
      <p:sp>
        <p:nvSpPr>
          <p:cNvPr id="27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000" spc="-1" strike="noStrike">
                <a:solidFill>
                  <a:srgbClr val="ffffff"/>
                </a:solidFill>
                <a:latin typeface="Arial"/>
              </a:rPr>
              <a:t>Introducción al análisis</a:t>
            </a:r>
            <a:br/>
            <a:r>
              <a:rPr b="1" lang="es-ES" sz="2000" spc="-1" strike="noStrike">
                <a:solidFill>
                  <a:srgbClr val="ffffff"/>
                </a:solidFill>
                <a:latin typeface="Arial"/>
              </a:rPr>
              <a:t>de </a:t>
            </a:r>
            <a:br/>
            <a:r>
              <a:rPr b="1" lang="es-ES" sz="2000" spc="-1" strike="noStrike">
                <a:solidFill>
                  <a:srgbClr val="ffffff"/>
                </a:solidFill>
                <a:latin typeface="Arial"/>
              </a:rPr>
              <a:t>código</a:t>
            </a:r>
            <a:br/>
            <a:r>
              <a:rPr b="1" lang="es-ES" sz="2000" spc="-1" strike="noStrike">
                <a:solidFill>
                  <a:srgbClr val="ffffff"/>
                </a:solidFill>
                <a:latin typeface="Arial"/>
              </a:rPr>
              <a:t>estático</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0"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81"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82"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¿Qué es el 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283" name="CustomShape 4"/>
          <p:cNvSpPr/>
          <p:nvPr/>
        </p:nvSpPr>
        <p:spPr>
          <a:xfrm>
            <a:off x="3594600" y="1720800"/>
            <a:ext cx="8101080" cy="374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222222"/>
                </a:solidFill>
                <a:latin typeface="roboto"/>
                <a:ea typeface="DejaVu Sans"/>
              </a:rPr>
              <a:t>El análisis de código estático significa que no hay necesidad de ejecutar el código probado, y la corrección del programa se verifica analizando o verificando la sintaxis, estructura, proceso, interfaz... del programa fuente, y descubriendo los errores y defectos del código oculto, como la falta de coincidencia y la ambigüedad de los parámetros. Las declaraciones anidadas, recursividad incorrecta, cálculos ilegales, posibles referencias de puntero nulo, etc.</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85"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86"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¿Qué es el</a:t>
            </a:r>
            <a:br/>
            <a:r>
              <a:rPr b="1" lang="es-ES" sz="2400" spc="-1" strike="noStrike">
                <a:solidFill>
                  <a:srgbClr val="ffffff"/>
                </a:solidFill>
                <a:latin typeface="Arial"/>
              </a:rPr>
              <a:t>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287" name="CustomShape 4"/>
          <p:cNvSpPr/>
          <p:nvPr/>
        </p:nvSpPr>
        <p:spPr>
          <a:xfrm>
            <a:off x="3604320" y="1958760"/>
            <a:ext cx="8101080" cy="343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000000"/>
                </a:solidFill>
                <a:latin typeface="roboto"/>
                <a:ea typeface="roboto"/>
              </a:rPr>
              <a:t>El análisis de código estático consta de una serie de comprobaciones automatizadas que se realizan en el código fuente debido a que a menudo requiere mucho </a:t>
            </a:r>
            <a:r>
              <a:rPr b="0" lang="es-ES" sz="2400" spc="-1" strike="noStrike">
                <a:solidFill>
                  <a:srgbClr val="222222"/>
                </a:solidFill>
                <a:latin typeface="roboto"/>
                <a:ea typeface="roboto"/>
              </a:rPr>
              <a:t>tiempo y acumulación de conocimiento relevante</a:t>
            </a:r>
            <a:r>
              <a:rPr b="0" lang="es-ES" sz="2400" spc="-1" strike="noStrike">
                <a:solidFill>
                  <a:srgbClr val="000000"/>
                </a:solidFill>
                <a:latin typeface="roboto"/>
                <a:ea typeface="roboto"/>
              </a:rPr>
              <a:t>. </a:t>
            </a:r>
            <a:endParaRPr b="0" lang="es-ES" sz="2400" spc="-1" strike="noStrike">
              <a:latin typeface="Arial"/>
            </a:endParaRPr>
          </a:p>
          <a:p>
            <a:pPr>
              <a:lnSpc>
                <a:spcPct val="100000"/>
              </a:lnSpc>
            </a:pPr>
            <a:r>
              <a:rPr b="0" lang="es-ES" sz="2400" spc="-1" strike="noStrike">
                <a:solidFill>
                  <a:srgbClr val="000000"/>
                </a:solidFill>
                <a:latin typeface="roboto"/>
                <a:ea typeface="roboto"/>
              </a:rPr>
              <a:t>Una </a:t>
            </a:r>
            <a:r>
              <a:rPr b="0" lang="es-ES" sz="2400" spc="-1" strike="noStrike" u="sng">
                <a:solidFill>
                  <a:srgbClr val="0563c1"/>
                </a:solidFill>
                <a:uFillTx/>
                <a:latin typeface="roboto"/>
                <a:ea typeface="roboto"/>
                <a:hlinkClick r:id="rId1"/>
              </a:rPr>
              <a:t>herramienta de análisis estático</a:t>
            </a:r>
            <a:r>
              <a:rPr b="0" lang="es-ES" sz="2400" spc="-1" strike="noStrike">
                <a:solidFill>
                  <a:srgbClr val="000000"/>
                </a:solidFill>
                <a:latin typeface="roboto"/>
                <a:ea typeface="roboto"/>
              </a:rPr>
              <a:t> escanea el código en busca de errores y vulnerabilidades comunes conocidas, como fugas de memoria o desbordamientos de búfer. El análisis también puede hacer cumplir las reglas de codificación.</a:t>
            </a:r>
            <a:r>
              <a:rPr b="0" lang="es-ES" sz="2400" spc="-1" strike="noStrike">
                <a:solidFill>
                  <a:srgbClr val="333333"/>
                </a:solidFill>
                <a:latin typeface="roboto"/>
                <a:ea typeface="roboto"/>
              </a:rPr>
              <a:t>.</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89"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90"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¿Qué es el 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291" name="CustomShape 4"/>
          <p:cNvSpPr/>
          <p:nvPr/>
        </p:nvSpPr>
        <p:spPr>
          <a:xfrm>
            <a:off x="3606480" y="1905480"/>
            <a:ext cx="810108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222222"/>
                </a:solidFill>
                <a:latin typeface="roboto"/>
                <a:ea typeface="DejaVu Sans"/>
              </a:rPr>
              <a:t>El análisis de código estático a menudo se realiza antes de las pruebas dinámicas durante el proceso de desarrollo y también se puede utilizar como referencia para formular casos de prueba dinámicos. Las estadísticas demuestran que en todo el ciclo de vida del desarrollo de software, del 30% al 70% del diseño de la lógica del código y los defectos de codificación se pueden descubrir y reparar a través del análisis de código estático.</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9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9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295" name="CustomShape 4"/>
          <p:cNvSpPr/>
          <p:nvPr/>
        </p:nvSpPr>
        <p:spPr>
          <a:xfrm>
            <a:off x="3876120" y="423360"/>
            <a:ext cx="810108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a:solidFill>
                  <a:srgbClr val="333333"/>
                </a:solidFill>
                <a:latin typeface="Arial"/>
                <a:ea typeface="DejaVu Sans"/>
              </a:rPr>
              <a:t>Lista de herramientas de análisis estático:</a:t>
            </a:r>
            <a:endParaRPr b="0" lang="es-ES" sz="2400" spc="-1" strike="noStrike">
              <a:latin typeface="Arial"/>
            </a:endParaRPr>
          </a:p>
        </p:txBody>
      </p:sp>
      <p:sp>
        <p:nvSpPr>
          <p:cNvPr id="296" name="CustomShape 5"/>
          <p:cNvSpPr/>
          <p:nvPr/>
        </p:nvSpPr>
        <p:spPr>
          <a:xfrm>
            <a:off x="3741480" y="1320840"/>
            <a:ext cx="8101080" cy="417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u="sng">
                <a:solidFill>
                  <a:srgbClr val="222222"/>
                </a:solidFill>
                <a:uFillTx/>
                <a:latin typeface="roboto"/>
                <a:ea typeface="roboto"/>
              </a:rPr>
              <a:t>Checkstyle</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000" spc="-1" strike="noStrike">
                <a:solidFill>
                  <a:srgbClr val="222222"/>
                </a:solidFill>
                <a:latin typeface="roboto"/>
                <a:ea typeface="roboto"/>
              </a:rPr>
              <a:t>Verifica las especificaciones de código y los estilos de formato de codificación de código, convenciones de nomenclatura, Javadoc, diseño de clases, etc., lo que restringe efectivamente a los desarrolladores para que sigan mejor las especificaciones de escritura de código.</a:t>
            </a:r>
            <a:endParaRPr b="0" lang="es-ES" sz="2000" spc="-1" strike="noStrike">
              <a:latin typeface="Arial"/>
            </a:endParaRPr>
          </a:p>
          <a:p>
            <a:pPr>
              <a:lnSpc>
                <a:spcPct val="100000"/>
              </a:lnSpc>
            </a:pPr>
            <a:r>
              <a:rPr b="0" lang="es-ES" sz="2000" spc="-1" strike="noStrike">
                <a:solidFill>
                  <a:srgbClr val="222222"/>
                </a:solidFill>
                <a:latin typeface="roboto"/>
                <a:ea typeface="roboto"/>
              </a:rPr>
              <a:t>También proporciona complementos que admiten los IDE más comunes. El texto utiliza principalmente el complemento Checkstyle en Eclipse. Checkstyle verifica el estilo de codificación del código y muestra el resultado de la verificación en la vista Problemas. Los desarrolladores pueden ver los detalles del error o advertencia en la vista Problemas.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98"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299"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300" name="CustomShape 4"/>
          <p:cNvSpPr/>
          <p:nvPr/>
        </p:nvSpPr>
        <p:spPr>
          <a:xfrm>
            <a:off x="3839760" y="1147680"/>
            <a:ext cx="8174160" cy="509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u="sng">
                <a:solidFill>
                  <a:srgbClr val="222222"/>
                </a:solidFill>
                <a:uFillTx/>
                <a:latin typeface="roboto"/>
                <a:ea typeface="DejaVu Sans"/>
              </a:rPr>
              <a:t>FindBugs</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000" spc="-1" strike="noStrike">
                <a:solidFill>
                  <a:srgbClr val="222222"/>
                </a:solidFill>
                <a:latin typeface="roboto"/>
                <a:ea typeface="DejaVu Sans"/>
              </a:rPr>
              <a:t>Es una herramienta de análisis de código estático Java de código abierto proporcionada por la Universidad de Maryland. FindBugs encuentra defectos de código comprobando archivos de clase o archivos JAR, comparando el código de bytes con un conjunto de patrones de defectos y completando el análisis de código estático.</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es-ES" sz="2000" spc="-1" strike="noStrike">
                <a:solidFill>
                  <a:srgbClr val="222222"/>
                </a:solidFill>
                <a:latin typeface="roboto"/>
                <a:ea typeface="DejaVu Sans"/>
              </a:rPr>
              <a:t>No solo proporciona una interfaz de usuario visual, sino que también se puede usar como un complemento de Eclipse. El texto utilizará principalmente FindBugs como un complemento de Eclipse. Los usuarios pueden ejecutar FindBugs en clases Java específicas o archivos JAR. FindBugs recorrerá los archivos especificados, realizará un análisis de código estático y mostrará los resultados del análisis de código en el explorador de errores de la perspectiva FindBugs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64"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000" spc="-1" strike="noStrike">
                <a:solidFill>
                  <a:srgbClr val="ffffff"/>
                </a:solidFill>
                <a:latin typeface="Calibri"/>
              </a:rPr>
              <a:t>Introducción a la refactorización</a:t>
            </a:r>
            <a:endParaRPr b="0" lang="es-ES" sz="2000" spc="-1" strike="noStrike">
              <a:latin typeface="Arial"/>
            </a:endParaRPr>
          </a:p>
        </p:txBody>
      </p:sp>
      <p:pic>
        <p:nvPicPr>
          <p:cNvPr id="65" name="Imagen 5" descr="Diagrama&#10;&#10;Descripción generada automáticamente"/>
          <p:cNvPicPr/>
          <p:nvPr/>
        </p:nvPicPr>
        <p:blipFill>
          <a:blip r:embed="rId1"/>
          <a:stretch/>
        </p:blipFill>
        <p:spPr>
          <a:xfrm>
            <a:off x="3744000" y="1174320"/>
            <a:ext cx="8095680" cy="43408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302"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303"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304" name="CustomShape 4"/>
          <p:cNvSpPr/>
          <p:nvPr/>
        </p:nvSpPr>
        <p:spPr>
          <a:xfrm>
            <a:off x="3797280" y="1212840"/>
            <a:ext cx="7587000" cy="417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u="sng">
                <a:solidFill>
                  <a:srgbClr val="222222"/>
                </a:solidFill>
                <a:uFillTx/>
                <a:latin typeface="roboto"/>
                <a:ea typeface="roboto"/>
              </a:rPr>
              <a:t>PMD</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000" spc="-1" strike="noStrike">
                <a:solidFill>
                  <a:srgbClr val="222222"/>
                </a:solidFill>
                <a:latin typeface="roboto"/>
                <a:ea typeface="roboto"/>
              </a:rPr>
              <a:t>Es una herramienta que realiza comprobaciones estáticas en el código Java a través de sus reglas de codificación integradas, que incluyen principalmente la comprobación de posibles errores, código no utilizado, código duplicado y creación de cuerpos de bucle de nuevos objetos.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es-ES" sz="2000" spc="-1" strike="noStrike">
                <a:solidFill>
                  <a:srgbClr val="222222"/>
                </a:solidFill>
                <a:latin typeface="roboto"/>
                <a:ea typeface="roboto"/>
              </a:rPr>
              <a:t>Este artículo utiliza principalmente PMD para integrarse con Eclipse en forma de complemento. En la vista Descripción general de infracciones, los resultados del análisis de código estático de PMD se muestran de forma centralizada según la gravedad de los defectos de código.</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306"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307"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s-ES" sz="2400" spc="-1" strike="noStrike">
                <a:solidFill>
                  <a:srgbClr val="ffffff"/>
                </a:solidFill>
                <a:latin typeface="Arial"/>
              </a:rPr>
              <a:t>Análisis</a:t>
            </a:r>
            <a:br/>
            <a:r>
              <a:rPr b="1" lang="es-ES" sz="2400" spc="-1" strike="noStrike">
                <a:solidFill>
                  <a:srgbClr val="ffffff"/>
                </a:solidFill>
                <a:latin typeface="Arial"/>
              </a:rPr>
              <a:t>de </a:t>
            </a:r>
            <a:br/>
            <a:r>
              <a:rPr b="1" lang="es-ES" sz="2400" spc="-1" strike="noStrike">
                <a:solidFill>
                  <a:srgbClr val="ffffff"/>
                </a:solidFill>
                <a:latin typeface="Arial"/>
              </a:rPr>
              <a:t>código</a:t>
            </a:r>
            <a:br/>
            <a:r>
              <a:rPr b="1" lang="es-ES" sz="2400" spc="-1" strike="noStrike">
                <a:solidFill>
                  <a:srgbClr val="ffffff"/>
                </a:solidFill>
                <a:latin typeface="Arial"/>
              </a:rPr>
              <a:t>estático</a:t>
            </a:r>
            <a:endParaRPr b="0" lang="es-ES" sz="2400" spc="-1" strike="noStrike">
              <a:latin typeface="Arial"/>
            </a:endParaRPr>
          </a:p>
        </p:txBody>
      </p:sp>
      <p:sp>
        <p:nvSpPr>
          <p:cNvPr id="308" name="CustomShape 4"/>
          <p:cNvSpPr/>
          <p:nvPr/>
        </p:nvSpPr>
        <p:spPr>
          <a:xfrm>
            <a:off x="3876120" y="2121120"/>
            <a:ext cx="8193240" cy="265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2400" spc="-1" strike="noStrike" u="sng">
                <a:solidFill>
                  <a:srgbClr val="222222"/>
                </a:solidFill>
                <a:uFillTx/>
                <a:latin typeface="roboto"/>
                <a:ea typeface="roboto"/>
              </a:rPr>
              <a:t>Jtest</a:t>
            </a:r>
            <a:endParaRPr b="0" lang="es-ES" sz="2400" spc="-1" strike="noStrike">
              <a:latin typeface="Arial"/>
            </a:endParaRPr>
          </a:p>
          <a:p>
            <a:pPr>
              <a:lnSpc>
                <a:spcPct val="100000"/>
              </a:lnSpc>
            </a:pPr>
            <a:endParaRPr b="0" lang="es-ES" sz="2400" spc="-1" strike="noStrike">
              <a:latin typeface="Arial"/>
            </a:endParaRPr>
          </a:p>
          <a:p>
            <a:pPr>
              <a:lnSpc>
                <a:spcPct val="100000"/>
              </a:lnSpc>
            </a:pPr>
            <a:r>
              <a:rPr b="0" lang="es-ES" sz="2000" spc="-1" strike="noStrike">
                <a:solidFill>
                  <a:srgbClr val="222222"/>
                </a:solidFill>
                <a:latin typeface="roboto"/>
                <a:ea typeface="roboto"/>
              </a:rPr>
              <a:t>La función de análisis de código estático de Jtest puede verificar y corregir automáticamente estos errores de codificación ocultos y difíciles de reparar de acuerdo con sus más de 800 estándares de codificación Java integrados. Al mismo tiempo, también admite reglas de codificación definidas por el usuario para ayudar a los usuarios a evitar algunos errores de uso especiales.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67"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1800" spc="-1" strike="noStrike">
                <a:solidFill>
                  <a:srgbClr val="ffffff"/>
                </a:solidFill>
                <a:latin typeface="Calibri"/>
              </a:rPr>
              <a:t>¿Qué es la refactorización?</a:t>
            </a:r>
            <a:endParaRPr b="0" lang="es-ES" sz="1800" spc="-1" strike="noStrike">
              <a:latin typeface="Arial"/>
            </a:endParaRPr>
          </a:p>
        </p:txBody>
      </p:sp>
      <p:sp>
        <p:nvSpPr>
          <p:cNvPr id="68" name="CustomShape 3"/>
          <p:cNvSpPr/>
          <p:nvPr/>
        </p:nvSpPr>
        <p:spPr>
          <a:xfrm>
            <a:off x="3960000" y="1152000"/>
            <a:ext cx="7560000" cy="5204880"/>
          </a:xfrm>
          <a:prstGeom prst="rect">
            <a:avLst/>
          </a:prstGeom>
          <a:noFill/>
          <a:ln>
            <a:noFill/>
          </a:ln>
        </p:spPr>
        <p:style>
          <a:lnRef idx="0"/>
          <a:fillRef idx="0"/>
          <a:effectRef idx="0"/>
          <a:fontRef idx="minor"/>
        </p:style>
        <p:txBody>
          <a:bodyPr lIns="90000" rIns="90000" tIns="45000" bIns="45000">
            <a:spAutoFit/>
          </a:bodyPr>
          <a:p>
            <a:pPr algn="just">
              <a:lnSpc>
                <a:spcPct val="120000"/>
              </a:lnSpc>
              <a:spcAft>
                <a:spcPts val="1134"/>
              </a:spcAft>
            </a:pPr>
            <a:r>
              <a:rPr b="0" lang="es-ES" sz="2400" spc="-1" strike="noStrike">
                <a:solidFill>
                  <a:srgbClr val="333333"/>
                </a:solidFill>
                <a:latin typeface="Arial"/>
                <a:ea typeface="DejaVu Sans"/>
              </a:rPr>
              <a:t>El término refactorizar dentro del campo de la Ingeniería del Software hace referencia a la modificación del código sin cambiar su funcionamiento.</a:t>
            </a:r>
            <a:endParaRPr b="0" lang="es-ES" sz="2400" spc="-1" strike="noStrike">
              <a:latin typeface="Arial"/>
              <a:ea typeface="Noto Sans CJK SC"/>
            </a:endParaRPr>
          </a:p>
          <a:p>
            <a:pPr algn="just">
              <a:lnSpc>
                <a:spcPct val="120000"/>
              </a:lnSpc>
              <a:spcAft>
                <a:spcPts val="1134"/>
              </a:spcAft>
            </a:pPr>
            <a:r>
              <a:rPr b="0" lang="es-ES" sz="2400" spc="-1" strike="noStrike">
                <a:solidFill>
                  <a:srgbClr val="333333"/>
                </a:solidFill>
                <a:latin typeface="Arial"/>
                <a:ea typeface="DejaVu Sans"/>
              </a:rPr>
              <a:t>Se emplea para crear un código más claro y sencillo, facilitando la posterior lectura o revisión de un programa</a:t>
            </a:r>
            <a:r>
              <a:rPr b="1" lang="es-ES" sz="2400" spc="-1" strike="noStrike">
                <a:solidFill>
                  <a:srgbClr val="333333"/>
                </a:solidFill>
                <a:latin typeface="Arial"/>
                <a:ea typeface="DejaVu Sans"/>
              </a:rPr>
              <a:t>.</a:t>
            </a:r>
            <a:r>
              <a:rPr b="0" lang="es-ES" sz="2400" spc="-1" strike="noStrike">
                <a:solidFill>
                  <a:srgbClr val="333333"/>
                </a:solidFill>
                <a:latin typeface="Arial"/>
                <a:ea typeface="DejaVu Sans"/>
              </a:rPr>
              <a:t> Se podría entender como el mantenimiento del código, para facilitar su comprensión, pero sin añadir ni eliminar funcionalidades.</a:t>
            </a:r>
            <a:endParaRPr b="0" lang="es-ES" sz="2400" spc="-1" strike="noStrike">
              <a:latin typeface="Arial"/>
              <a:ea typeface="Noto Sans CJK SC"/>
            </a:endParaRPr>
          </a:p>
          <a:p>
            <a:pPr algn="just">
              <a:lnSpc>
                <a:spcPct val="120000"/>
              </a:lnSpc>
              <a:spcAft>
                <a:spcPts val="1134"/>
              </a:spcAft>
            </a:pPr>
            <a:r>
              <a:rPr b="1" lang="es-ES" sz="2400" spc="-1" strike="noStrike">
                <a:solidFill>
                  <a:srgbClr val="333333"/>
                </a:solidFill>
                <a:latin typeface="Arial"/>
                <a:ea typeface="DejaVu Sans"/>
              </a:rPr>
              <a:t>Refactorizar código consiste en crear un código más limpio.</a:t>
            </a:r>
            <a:endParaRPr b="0" lang="es-ES" sz="2400" spc="-1" strike="noStrike">
              <a:latin typeface="Arial"/>
              <a:ea typeface="Noto Sans CJK SC"/>
            </a:endParaRPr>
          </a:p>
        </p:txBody>
      </p:sp>
      <p:sp>
        <p:nvSpPr>
          <p:cNvPr id="69" name="CustomShape 4"/>
          <p:cNvSpPr/>
          <p:nvPr/>
        </p:nvSpPr>
        <p:spPr>
          <a:xfrm>
            <a:off x="4032000" y="480240"/>
            <a:ext cx="7344000" cy="455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ES" sz="2400" spc="97" strike="noStrike">
                <a:solidFill>
                  <a:srgbClr val="333333"/>
                </a:solidFill>
                <a:latin typeface="Arial"/>
                <a:ea typeface="DejaVu Sans"/>
              </a:rPr>
              <a:t>REFACTORIZACIÓN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CustomShape 1"/>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71" name="CustomShape 2"/>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400" spc="-1" strike="noStrike">
                <a:solidFill>
                  <a:srgbClr val="ffffff"/>
                </a:solidFill>
                <a:latin typeface="Calibri"/>
              </a:rPr>
              <a:t>¿Para qué se refactoriza?</a:t>
            </a:r>
            <a:endParaRPr b="0" lang="es-ES" sz="2400" spc="-1" strike="noStrike">
              <a:latin typeface="Arial"/>
            </a:endParaRPr>
          </a:p>
        </p:txBody>
      </p:sp>
      <p:sp>
        <p:nvSpPr>
          <p:cNvPr id="72" name="CustomShape 3"/>
          <p:cNvSpPr/>
          <p:nvPr/>
        </p:nvSpPr>
        <p:spPr>
          <a:xfrm>
            <a:off x="4704840" y="1718640"/>
            <a:ext cx="6671160" cy="37479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333333"/>
              </a:buClr>
              <a:buFont typeface="Arial"/>
              <a:buChar char="•"/>
            </a:pPr>
            <a:r>
              <a:rPr b="0" lang="es-ES" sz="2400" spc="-1" strike="noStrike">
                <a:solidFill>
                  <a:srgbClr val="333333"/>
                </a:solidFill>
                <a:latin typeface="Arial"/>
                <a:ea typeface="DejaVu Sans"/>
              </a:rPr>
              <a:t>Limpieza del código, mejorando la consistencia y la claridad.</a:t>
            </a:r>
            <a:endParaRPr b="0" lang="es-ES" sz="2400" spc="-1" strike="noStrike">
              <a:latin typeface="Arial"/>
            </a:endParaRPr>
          </a:p>
          <a:p>
            <a:pPr>
              <a:lnSpc>
                <a:spcPct val="100000"/>
              </a:lnSpc>
            </a:pPr>
            <a:endParaRPr b="0" lang="es-ES" sz="2400" spc="-1" strike="noStrike">
              <a:latin typeface="Arial"/>
            </a:endParaRPr>
          </a:p>
          <a:p>
            <a:pPr marL="216000" indent="-215640">
              <a:lnSpc>
                <a:spcPct val="100000"/>
              </a:lnSpc>
              <a:buClr>
                <a:srgbClr val="333333"/>
              </a:buClr>
              <a:buFont typeface="Arial"/>
              <a:buChar char="•"/>
            </a:pPr>
            <a:r>
              <a:rPr b="0" lang="es-ES" sz="2400" spc="-1" strike="noStrike">
                <a:solidFill>
                  <a:srgbClr val="333333"/>
                </a:solidFill>
                <a:latin typeface="Arial"/>
                <a:ea typeface="DejaVu Sans"/>
              </a:rPr>
              <a:t>Mantenimiento del código, sin corregir errores ni añadir funcionalidades.</a:t>
            </a:r>
            <a:endParaRPr b="0" lang="es-ES" sz="2400" spc="-1" strike="noStrike">
              <a:latin typeface="Arial"/>
            </a:endParaRPr>
          </a:p>
          <a:p>
            <a:pPr>
              <a:lnSpc>
                <a:spcPct val="100000"/>
              </a:lnSpc>
            </a:pPr>
            <a:endParaRPr b="0" lang="es-ES" sz="2400" spc="-1" strike="noStrike">
              <a:latin typeface="Arial"/>
            </a:endParaRPr>
          </a:p>
          <a:p>
            <a:pPr marL="216000" indent="-215640">
              <a:lnSpc>
                <a:spcPct val="100000"/>
              </a:lnSpc>
              <a:buClr>
                <a:srgbClr val="333333"/>
              </a:buClr>
              <a:buFont typeface="Arial"/>
              <a:buChar char="•"/>
            </a:pPr>
            <a:r>
              <a:rPr b="0" lang="es-ES" sz="2400" spc="-1" strike="noStrike">
                <a:solidFill>
                  <a:srgbClr val="333333"/>
                </a:solidFill>
                <a:latin typeface="Arial"/>
                <a:ea typeface="DejaVu Sans"/>
              </a:rPr>
              <a:t>Elimina el código “muerto”, y se modulariza.</a:t>
            </a:r>
            <a:endParaRPr b="0" lang="es-ES" sz="2400" spc="-1" strike="noStrike">
              <a:latin typeface="Arial"/>
            </a:endParaRPr>
          </a:p>
          <a:p>
            <a:pPr>
              <a:lnSpc>
                <a:spcPct val="100000"/>
              </a:lnSpc>
            </a:pPr>
            <a:endParaRPr b="0" lang="es-ES" sz="2400" spc="-1" strike="noStrike">
              <a:latin typeface="Arial"/>
            </a:endParaRPr>
          </a:p>
          <a:p>
            <a:pPr marL="216000" indent="-215640">
              <a:lnSpc>
                <a:spcPct val="100000"/>
              </a:lnSpc>
              <a:buClr>
                <a:srgbClr val="333333"/>
              </a:buClr>
              <a:buFont typeface="Arial"/>
              <a:buChar char="•"/>
            </a:pPr>
            <a:r>
              <a:rPr b="0" lang="es-ES" sz="2400" spc="-1" strike="noStrike">
                <a:solidFill>
                  <a:srgbClr val="333333"/>
                </a:solidFill>
                <a:latin typeface="Arial"/>
                <a:ea typeface="DejaVu Sans"/>
              </a:rPr>
              <a:t>Facilita el futuro mantenimiento y modificación del código.</a:t>
            </a:r>
            <a:endParaRPr b="0" lang="es-ES" sz="2400" spc="-1" strike="noStrike">
              <a:latin typeface="Arial"/>
            </a:endParaRPr>
          </a:p>
        </p:txBody>
      </p:sp>
      <p:sp>
        <p:nvSpPr>
          <p:cNvPr id="73" name="CustomShape 4"/>
          <p:cNvSpPr/>
          <p:nvPr/>
        </p:nvSpPr>
        <p:spPr>
          <a:xfrm>
            <a:off x="4488840" y="900360"/>
            <a:ext cx="609516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333333"/>
                </a:solidFill>
                <a:latin typeface="Arial"/>
                <a:ea typeface="DejaVu Sans"/>
              </a:rPr>
              <a:t>Se refactoriza para:</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CustomShape 1"/>
          <p:cNvSpPr/>
          <p:nvPr/>
        </p:nvSpPr>
        <p:spPr>
          <a:xfrm>
            <a:off x="72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75" name="CustomShape 2"/>
          <p:cNvSpPr/>
          <p:nvPr/>
        </p:nvSpPr>
        <p:spPr>
          <a:xfrm>
            <a:off x="0" y="0"/>
            <a:ext cx="2012760" cy="6857280"/>
          </a:xfrm>
          <a:prstGeom prst="rect">
            <a:avLst/>
          </a:prstGeom>
          <a:solidFill>
            <a:srgbClr val="486b75"/>
          </a:solidFill>
          <a:ln>
            <a:noFill/>
          </a:ln>
        </p:spPr>
        <p:style>
          <a:lnRef idx="2">
            <a:schemeClr val="accent1">
              <a:shade val="50000"/>
            </a:schemeClr>
          </a:lnRef>
          <a:fillRef idx="1">
            <a:schemeClr val="accent1"/>
          </a:fillRef>
          <a:effectRef idx="0">
            <a:schemeClr val="accent1"/>
          </a:effectRef>
          <a:fontRef idx="minor"/>
        </p:style>
      </p:sp>
      <p:sp>
        <p:nvSpPr>
          <p:cNvPr id="76" name="CustomShape 3"/>
          <p:cNvSpPr/>
          <p:nvPr/>
        </p:nvSpPr>
        <p:spPr>
          <a:xfrm>
            <a:off x="640080" y="2074320"/>
            <a:ext cx="2751480" cy="270864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s-ES" sz="2800" spc="-1" strike="noStrike">
                <a:solidFill>
                  <a:srgbClr val="ffffff"/>
                </a:solidFill>
                <a:latin typeface="Calibri"/>
              </a:rPr>
              <a:t>Convención</a:t>
            </a:r>
            <a:endParaRPr b="0" lang="es-ES" sz="2800" spc="-1" strike="noStrike">
              <a:latin typeface="Arial"/>
            </a:endParaRPr>
          </a:p>
        </p:txBody>
      </p:sp>
      <p:sp>
        <p:nvSpPr>
          <p:cNvPr id="77" name="CustomShape 4"/>
          <p:cNvSpPr/>
          <p:nvPr/>
        </p:nvSpPr>
        <p:spPr>
          <a:xfrm>
            <a:off x="4104000" y="1536120"/>
            <a:ext cx="7488000" cy="4161960"/>
          </a:xfrm>
          <a:prstGeom prst="rect">
            <a:avLst/>
          </a:prstGeom>
          <a:noFill/>
          <a:ln>
            <a:noFill/>
          </a:ln>
        </p:spPr>
        <p:style>
          <a:lnRef idx="0"/>
          <a:fillRef idx="0"/>
          <a:effectRef idx="0"/>
          <a:fontRef idx="minor"/>
        </p:style>
        <p:txBody>
          <a:bodyPr lIns="90000" rIns="90000" tIns="45000" bIns="45000">
            <a:spAutoFit/>
          </a:bodyPr>
          <a:p>
            <a:pPr algn="just">
              <a:lnSpc>
                <a:spcPct val="115000"/>
              </a:lnSpc>
              <a:spcAft>
                <a:spcPts val="1134"/>
              </a:spcAft>
            </a:pPr>
            <a:r>
              <a:rPr b="0" lang="es-ES" sz="2400" spc="-1" strike="noStrike">
                <a:solidFill>
                  <a:srgbClr val="333333"/>
                </a:solidFill>
                <a:latin typeface="Arial"/>
                <a:ea typeface="DejaVu Sans"/>
              </a:rPr>
              <a:t>Las convenciones de código existen debido a que la mayoría del coste del código de un programa se invierte en su mantenimiento (casi ningún programa se mantiene toda su vida con el código original)</a:t>
            </a:r>
            <a:endParaRPr b="0" lang="es-ES" sz="2400" spc="-1" strike="noStrike">
              <a:latin typeface="Arial"/>
            </a:endParaRPr>
          </a:p>
          <a:p>
            <a:pPr algn="just">
              <a:lnSpc>
                <a:spcPct val="115000"/>
              </a:lnSpc>
              <a:spcAft>
                <a:spcPts val="1134"/>
              </a:spcAft>
            </a:pPr>
            <a:r>
              <a:rPr b="0" lang="es-ES" sz="2400" spc="-1" strike="noStrike">
                <a:solidFill>
                  <a:srgbClr val="333333"/>
                </a:solidFill>
                <a:latin typeface="Arial"/>
                <a:ea typeface="DejaVu Sans"/>
              </a:rPr>
              <a:t>También mejoran la lectura del código permitiendo entender código nuevo mucho más rápido y a fondo.</a:t>
            </a:r>
            <a:endParaRPr b="0" lang="es-ES" sz="2400" spc="-1" strike="noStrike">
              <a:latin typeface="Arial"/>
            </a:endParaRPr>
          </a:p>
          <a:p>
            <a:pPr algn="just">
              <a:lnSpc>
                <a:spcPct val="115000"/>
              </a:lnSpc>
              <a:spcAft>
                <a:spcPts val="1134"/>
              </a:spcAft>
            </a:pPr>
            <a:r>
              <a:rPr b="0" lang="es-ES" sz="2400" spc="-1" strike="noStrike">
                <a:solidFill>
                  <a:srgbClr val="333333"/>
                </a:solidFill>
                <a:latin typeface="Arial"/>
                <a:ea typeface="DejaVu Sans"/>
              </a:rPr>
              <a:t>Para que las convenciones funcionen, cada programador debe tratar de ser lo más fiel posible a estas.</a:t>
            </a:r>
            <a:endParaRPr b="0" lang="es-ES" sz="2400" spc="-1" strike="noStrike">
              <a:latin typeface="Arial"/>
            </a:endParaRPr>
          </a:p>
        </p:txBody>
      </p:sp>
      <p:sp>
        <p:nvSpPr>
          <p:cNvPr id="78" name="CustomShape 5"/>
          <p:cNvSpPr/>
          <p:nvPr/>
        </p:nvSpPr>
        <p:spPr>
          <a:xfrm>
            <a:off x="4248000" y="648000"/>
            <a:ext cx="7200000" cy="516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ES" sz="2800" spc="-1" strike="noStrike">
                <a:solidFill>
                  <a:srgbClr val="333333"/>
                </a:solidFill>
                <a:latin typeface="Arial"/>
                <a:ea typeface="DejaVu Sans"/>
              </a:rPr>
              <a:t>Convención de escritura para java</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861</TotalTime>
  <Application>LibreOffice/6.4.7.2$Linux_X86_64 LibreOffice_project/40$Build-2</Application>
  <Words>3696</Words>
  <Paragraphs>313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2022-02-03T18:06:26Z</dcterms:created>
  <dc:creator>David Navarro Fajardo</dc:creator>
  <dc:description/>
  <dc:language>es-ES</dc:language>
  <cp:lastModifiedBy/>
  <dcterms:modified xsi:type="dcterms:W3CDTF">2022-02-15T14:36:15Z</dcterms:modified>
  <cp:revision>16</cp:revision>
  <dc:subject/>
  <dc:title>INTRODUCCIÓN A TDD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61</vt:i4>
  </property>
</Properties>
</file>