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303" r:id="rId2"/>
    <p:sldId id="273" r:id="rId3"/>
    <p:sldId id="311" r:id="rId4"/>
    <p:sldId id="274" r:id="rId5"/>
    <p:sldId id="261" r:id="rId6"/>
    <p:sldId id="337" r:id="rId7"/>
    <p:sldId id="260" r:id="rId8"/>
    <p:sldId id="258" r:id="rId9"/>
    <p:sldId id="306" r:id="rId10"/>
    <p:sldId id="357" r:id="rId11"/>
    <p:sldId id="262" r:id="rId12"/>
    <p:sldId id="307" r:id="rId13"/>
    <p:sldId id="335" r:id="rId14"/>
    <p:sldId id="263" r:id="rId15"/>
    <p:sldId id="283" r:id="rId16"/>
    <p:sldId id="280" r:id="rId17"/>
    <p:sldId id="312" r:id="rId18"/>
    <p:sldId id="313" r:id="rId19"/>
    <p:sldId id="314" r:id="rId20"/>
    <p:sldId id="315" r:id="rId21"/>
    <p:sldId id="316" r:id="rId22"/>
    <p:sldId id="308" r:id="rId23"/>
    <p:sldId id="309" r:id="rId24"/>
    <p:sldId id="301" r:id="rId25"/>
    <p:sldId id="302" r:id="rId26"/>
    <p:sldId id="266" r:id="rId27"/>
    <p:sldId id="338" r:id="rId28"/>
    <p:sldId id="339" r:id="rId29"/>
    <p:sldId id="351" r:id="rId30"/>
    <p:sldId id="340" r:id="rId31"/>
    <p:sldId id="341" r:id="rId32"/>
    <p:sldId id="267" r:id="rId33"/>
    <p:sldId id="276" r:id="rId34"/>
    <p:sldId id="318" r:id="rId35"/>
    <p:sldId id="277" r:id="rId36"/>
    <p:sldId id="289" r:id="rId37"/>
    <p:sldId id="278" r:id="rId3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F5"/>
    <a:srgbClr val="993300"/>
    <a:srgbClr val="00CC00"/>
    <a:srgbClr val="85AC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AE60581-3015-4369-8E2E-7A283EE7F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45DC828-2763-41CD-AF3E-3780C1097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D1208-2F80-47DB-983A-CF28226695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2A661-F0BA-4779-9425-A601E551881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F8673-2E58-4008-98E1-20DF330B626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B9317-95F4-4C5A-A19D-7BF1F0251BD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86FE2-ECC5-4432-8B5A-05E709117BE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4626A-6A62-4540-A854-D99180ACFD7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179CA-E7EF-41D1-8603-A27422C6883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7510E-3302-4E06-AB02-DC4BEEA8A5D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C56A9-848E-4829-A9A2-61F24B9A648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573D5-DD5F-4E8E-B88E-06C06D4DAE0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B33B3-B85F-4B6A-8645-16FFD22C6A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D4C88-5093-43C8-B007-B462A5DAF56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925C3-5DCF-4535-9EF6-05D9F5E4FE3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543AE-59C9-4D89-994D-990DE650D40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56F1F-36B2-48CB-8D03-F135392F3D1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3E4A8-596B-4F22-B57E-CB40FC74FA5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3DB66-E4C6-462D-80CC-43B2722F8BC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2FA1-10F9-4F79-849A-DD0EF316E65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ABE02-62EE-45D6-9D00-8EA9EAA4671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8514-0393-4BD2-B2E9-82548A630F2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C0E9D-B936-4F57-BECA-21ED98C246F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D207E-A5B8-45BD-9706-4BF5B312615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1265E-5C59-46E0-9B50-B6BCF8D3541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4CD0E-13A2-443F-B8BC-8403F03E6A8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F8FE7-C0EA-46D6-906C-85486C36678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0B45B-F7FB-40A1-97CD-B0BA76D7A38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982D1-9D62-4647-A97B-EC65A553688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9ED11-6D89-4095-8DF6-2CF2956D143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A6951-5033-4B25-9D8A-8159DDCD30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DDF38-1900-47F1-A9DE-D1B3BEC2BC1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9ED72-B98B-417C-9BBB-74FEFEA8108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37C70C-29C2-49D0-84A8-584485D612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52C57-430D-4BF2-ABA0-2D8F82640BD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04D45-E2FD-40CC-BE2B-4A083D47AA9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F4E14-D990-4DB4-9A9B-00C8A5E2D7A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6F2837-E771-4248-9BF6-5BBD9C358B7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33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54115CB-0CFD-497F-B8DD-782E95D65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EAC96-9978-4869-8669-DCCCFFA3E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097CB-CF24-4991-80E4-84B1979EA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1282-8E7A-4AFE-8308-837B20C70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09575-DB09-4403-A9B1-7A0AF0827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3C242-9132-4E79-9020-DA25B91F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79E2-3BD9-48B4-933E-5ED80644F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57A59-2A46-4E9A-B760-87F634F07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302A4-47C7-4CAD-9D83-4673DE374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B88AF-A624-4A94-A8EB-25AF3FBD2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8A9D4-F66B-440A-B58B-65AD925FC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77C259C-B3D6-4727-9489-BE1F3955D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3A3D90-BF11-4B25-8A94-30643DFEC4D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Modular Programming With Functions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000">
                <a:solidFill>
                  <a:schemeClr val="tx2"/>
                </a:solidFill>
              </a:rPr>
              <a:t/>
            </a:r>
            <a:br>
              <a:rPr lang="en-US" sz="4000">
                <a:solidFill>
                  <a:schemeClr val="tx2"/>
                </a:solidFill>
              </a:rPr>
            </a:b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1752600" y="1360659"/>
            <a:ext cx="5708650" cy="1015663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6000" b="1" dirty="0" smtClean="0"/>
              <a:t>C &amp; C++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4343400"/>
            <a:ext cx="8955088" cy="1789113"/>
          </a:xfrm>
        </p:spPr>
        <p:txBody>
          <a:bodyPr/>
          <a:lstStyle/>
          <a:p>
            <a:r>
              <a:rPr lang="en-US" smtClean="0"/>
              <a:t>Suppose you are given the coordinate points of a triangle as shown above, write a program that can find the length of each edge…</a:t>
            </a:r>
          </a:p>
          <a:p>
            <a:r>
              <a:rPr lang="en-US" smtClean="0"/>
              <a:t>User enters: (x1, y1), (x2, y2), and (x3, y3)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E5DB08-171C-4715-95DC-6A879CD205A8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657600" y="2590800"/>
            <a:ext cx="76200" cy="76200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5029200" y="2133600"/>
            <a:ext cx="76200" cy="76200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4343400" y="3657600"/>
            <a:ext cx="76200" cy="76200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3194050" y="2667000"/>
            <a:ext cx="768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(-3,5)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3962400" y="3733800"/>
            <a:ext cx="765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(4,-1)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4724400" y="1828800"/>
            <a:ext cx="684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(6,8)</a:t>
            </a:r>
          </a:p>
        </p:txBody>
      </p:sp>
      <p:cxnSp>
        <p:nvCxnSpPr>
          <p:cNvPr id="16395" name="Straight Connector 11"/>
          <p:cNvCxnSpPr>
            <a:cxnSpLocks noChangeShapeType="1"/>
            <a:stCxn id="16389" idx="3"/>
            <a:endCxn id="16394" idx="2"/>
          </p:cNvCxnSpPr>
          <p:nvPr/>
        </p:nvCxnSpPr>
        <p:spPr bwMode="auto">
          <a:xfrm rot="5400000" flipH="1" flipV="1">
            <a:off x="4139407" y="1727994"/>
            <a:ext cx="457200" cy="1398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6" name="Straight Connector 13"/>
          <p:cNvCxnSpPr>
            <a:cxnSpLocks noChangeShapeType="1"/>
            <a:stCxn id="16391" idx="7"/>
            <a:endCxn id="16389" idx="5"/>
          </p:cNvCxnSpPr>
          <p:nvPr/>
        </p:nvCxnSpPr>
        <p:spPr bwMode="auto">
          <a:xfrm rot="16200000" flipV="1">
            <a:off x="3559175" y="2819401"/>
            <a:ext cx="1012825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7" name="Straight Connector 15"/>
          <p:cNvCxnSpPr>
            <a:cxnSpLocks noChangeShapeType="1"/>
            <a:stCxn id="16391" idx="7"/>
            <a:endCxn id="16394" idx="2"/>
          </p:cNvCxnSpPr>
          <p:nvPr/>
        </p:nvCxnSpPr>
        <p:spPr bwMode="auto">
          <a:xfrm rot="5400000" flipH="1" flipV="1">
            <a:off x="4002881" y="2604295"/>
            <a:ext cx="1470025" cy="658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7C43A6-4C73-47CA-8401-2B28BECB6DE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Returning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3922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 </a:t>
            </a:r>
            <a:r>
              <a:rPr lang="en-US" sz="2800" i="1" smtClean="0"/>
              <a:t>returns </a:t>
            </a:r>
            <a:r>
              <a:rPr lang="en-US" sz="2800" smtClean="0"/>
              <a:t>a single value to the calling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 definition declares the type of value to be returned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b="1" smtClean="0"/>
              <a:t>return</a:t>
            </a:r>
            <a:r>
              <a:rPr lang="en-US" sz="2800" smtClean="0"/>
              <a:t> </a:t>
            </a:r>
            <a:r>
              <a:rPr lang="en-US" sz="2800" i="1" smtClean="0"/>
              <a:t>expression; </a:t>
            </a:r>
            <a:r>
              <a:rPr lang="en-US" sz="2800" smtClean="0"/>
              <a:t>statement is </a:t>
            </a:r>
            <a:r>
              <a:rPr lang="en-US" sz="2800" i="1" smtClean="0"/>
              <a:t>required</a:t>
            </a:r>
            <a:r>
              <a:rPr lang="en-US" sz="2800" smtClean="0"/>
              <a:t> in the function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value returned by a function can be assigned to a variable, printed, or used in an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06F93B-49EB-4143-BA4C-A167423E50B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000">
                <a:solidFill>
                  <a:schemeClr val="tx2"/>
                </a:solidFill>
              </a:rPr>
              <a:t>Void Functions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46113" y="2057400"/>
            <a:ext cx="8345487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A void function may be called to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800"/>
              <a:t>perform a particular task (clear the screen) 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800"/>
              <a:t>modify data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800"/>
              <a:t>perform input and output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A void function does not return a value to the calling program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A return; statement can be used to exit from function without returning any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52ADBB-5BDD-467D-840D-B07F97D6B3A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Exercise: void function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4495800" cy="1905000"/>
          </a:xfrm>
        </p:spPr>
        <p:txBody>
          <a:bodyPr/>
          <a:lstStyle/>
          <a:p>
            <a:pPr eaLnBrk="1" hangingPunct="1"/>
            <a:r>
              <a:rPr lang="en-US" smtClean="0"/>
              <a:t>Write a program to generate the following output?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828800" y="3505200"/>
            <a:ext cx="1905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*</a:t>
            </a:r>
          </a:p>
          <a:p>
            <a:pPr eaLnBrk="0" hangingPunct="0"/>
            <a:r>
              <a:rPr lang="en-US" sz="2000"/>
              <a:t>**</a:t>
            </a:r>
          </a:p>
          <a:p>
            <a:pPr eaLnBrk="0" hangingPunct="0"/>
            <a:r>
              <a:rPr lang="en-US" sz="2000"/>
              <a:t>***</a:t>
            </a:r>
          </a:p>
          <a:p>
            <a:pPr eaLnBrk="0" hangingPunct="0"/>
            <a:r>
              <a:rPr lang="en-US" sz="2000"/>
              <a:t>****</a:t>
            </a:r>
          </a:p>
          <a:p>
            <a:pPr eaLnBrk="0" hangingPunct="0"/>
            <a:r>
              <a:rPr lang="en-US" sz="2000"/>
              <a:t>*****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447800" y="5054600"/>
            <a:ext cx="3581400" cy="1628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for (i=1; i&lt;=5; i++) {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 for (j=1; j&lt;=i; j++)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     printf(“*”);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 printf(“\n”);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5029200" y="1905000"/>
            <a:ext cx="3886200" cy="4773613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void print_i_star(int i);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main()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int i;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for (i=1; i&lt;=5; i++) 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  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print_i_star( i 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void print_i_star(int i)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int j;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for (j=1; j&lt;=i; j++)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  printf(“*”);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printf(“\n”);</a:t>
            </a:r>
            <a:r>
              <a:rPr lang="en-US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return;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7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7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73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73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73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73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73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73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7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7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7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7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7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7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nimBg="1"/>
      <p:bldP spid="187398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6448E-F107-430A-931F-2029F0A9793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410450" cy="1266825"/>
          </a:xfrm>
        </p:spPr>
        <p:txBody>
          <a:bodyPr/>
          <a:lstStyle/>
          <a:p>
            <a:pPr eaLnBrk="1" hangingPunct="1"/>
            <a:r>
              <a:rPr lang="en-US" sz="4000" smtClean="0"/>
              <a:t>Example: value returning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514600" y="2819400"/>
            <a:ext cx="6019800" cy="3824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while(n&gt;1)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133600" y="1828800"/>
            <a:ext cx="5246688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n!=n*(n-1)*…*1, 0! = 1 by definition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3400" y="2698750"/>
            <a:ext cx="1600200" cy="366713"/>
            <a:chOff x="336" y="1700"/>
            <a:chExt cx="1008" cy="231"/>
          </a:xfrm>
        </p:grpSpPr>
        <p:sp>
          <p:nvSpPr>
            <p:cNvPr id="20500" name="Text Box 8"/>
            <p:cNvSpPr txBox="1">
              <a:spLocks noChangeArrowheads="1"/>
            </p:cNvSpPr>
            <p:nvPr/>
          </p:nvSpPr>
          <p:spPr bwMode="auto">
            <a:xfrm>
              <a:off x="374" y="1700"/>
              <a:ext cx="89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Return Type</a:t>
              </a:r>
            </a:p>
          </p:txBody>
        </p:sp>
        <p:sp>
          <p:nvSpPr>
            <p:cNvPr id="20501" name="AutoShape 9"/>
            <p:cNvSpPr>
              <a:spLocks noChangeArrowheads="1"/>
            </p:cNvSpPr>
            <p:nvPr/>
          </p:nvSpPr>
          <p:spPr bwMode="auto">
            <a:xfrm>
              <a:off x="336" y="1728"/>
              <a:ext cx="1008" cy="192"/>
            </a:xfrm>
            <a:prstGeom prst="wedgeRectCallout">
              <a:avLst>
                <a:gd name="adj1" fmla="val 74903"/>
                <a:gd name="adj2" fmla="val 71875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810000" y="2514600"/>
            <a:ext cx="1752600" cy="381000"/>
            <a:chOff x="2400" y="1584"/>
            <a:chExt cx="1104" cy="240"/>
          </a:xfrm>
        </p:grpSpPr>
        <p:sp>
          <p:nvSpPr>
            <p:cNvPr id="20498" name="Text Box 10"/>
            <p:cNvSpPr txBox="1">
              <a:spLocks noChangeArrowheads="1"/>
            </p:cNvSpPr>
            <p:nvPr/>
          </p:nvSpPr>
          <p:spPr bwMode="auto">
            <a:xfrm>
              <a:off x="2402" y="1584"/>
              <a:ext cx="105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Function name</a:t>
              </a:r>
            </a:p>
          </p:txBody>
        </p:sp>
        <p:sp>
          <p:nvSpPr>
            <p:cNvPr id="20499" name="AutoShape 11"/>
            <p:cNvSpPr>
              <a:spLocks noChangeArrowheads="1"/>
            </p:cNvSpPr>
            <p:nvPr/>
          </p:nvSpPr>
          <p:spPr bwMode="auto">
            <a:xfrm>
              <a:off x="2400" y="1584"/>
              <a:ext cx="1104" cy="240"/>
            </a:xfrm>
            <a:prstGeom prst="wedgeRectCallout">
              <a:avLst>
                <a:gd name="adj1" fmla="val -49639"/>
                <a:gd name="adj2" fmla="val 8875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273800" y="3416300"/>
            <a:ext cx="2743200" cy="381000"/>
            <a:chOff x="3744" y="2160"/>
            <a:chExt cx="1728" cy="240"/>
          </a:xfrm>
        </p:grpSpPr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3744" y="2160"/>
              <a:ext cx="172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Parameter Declarations</a:t>
              </a:r>
            </a:p>
          </p:txBody>
        </p:sp>
        <p:sp>
          <p:nvSpPr>
            <p:cNvPr id="20497" name="AutoShape 13"/>
            <p:cNvSpPr>
              <a:spLocks noChangeArrowheads="1"/>
            </p:cNvSpPr>
            <p:nvPr/>
          </p:nvSpPr>
          <p:spPr bwMode="auto">
            <a:xfrm>
              <a:off x="3744" y="2160"/>
              <a:ext cx="1632" cy="240"/>
            </a:xfrm>
            <a:prstGeom prst="wedgeRectCallout">
              <a:avLst>
                <a:gd name="adj1" fmla="val -97366"/>
                <a:gd name="adj2" fmla="val -7375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28600" y="3810000"/>
            <a:ext cx="1752600" cy="398463"/>
            <a:chOff x="144" y="2400"/>
            <a:chExt cx="1104" cy="251"/>
          </a:xfrm>
        </p:grpSpPr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82" y="2420"/>
              <a:ext cx="8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Declarations</a:t>
              </a:r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144" y="2400"/>
              <a:ext cx="1104" cy="240"/>
            </a:xfrm>
            <a:prstGeom prst="wedgeRectCallout">
              <a:avLst>
                <a:gd name="adj1" fmla="val 93750"/>
                <a:gd name="adj2" fmla="val -175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09600" y="4191000"/>
            <a:ext cx="1981200" cy="2057400"/>
            <a:chOff x="384" y="2640"/>
            <a:chExt cx="1248" cy="1296"/>
          </a:xfrm>
        </p:grpSpPr>
        <p:sp>
          <p:nvSpPr>
            <p:cNvPr id="20491" name="AutoShape 17"/>
            <p:cNvSpPr>
              <a:spLocks/>
            </p:cNvSpPr>
            <p:nvPr/>
          </p:nvSpPr>
          <p:spPr bwMode="auto">
            <a:xfrm>
              <a:off x="1584" y="2640"/>
              <a:ext cx="48" cy="1296"/>
            </a:xfrm>
            <a:prstGeom prst="leftBrace">
              <a:avLst>
                <a:gd name="adj1" fmla="val 22500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492" name="Text Box 18"/>
            <p:cNvSpPr txBox="1">
              <a:spLocks noChangeArrowheads="1"/>
            </p:cNvSpPr>
            <p:nvPr/>
          </p:nvSpPr>
          <p:spPr bwMode="auto">
            <a:xfrm>
              <a:off x="422" y="3092"/>
              <a:ext cx="833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Statements</a:t>
              </a:r>
            </a:p>
          </p:txBody>
        </p:sp>
        <p:sp>
          <p:nvSpPr>
            <p:cNvPr id="20493" name="AutoShape 19"/>
            <p:cNvSpPr>
              <a:spLocks noChangeArrowheads="1"/>
            </p:cNvSpPr>
            <p:nvPr/>
          </p:nvSpPr>
          <p:spPr bwMode="auto">
            <a:xfrm>
              <a:off x="384" y="3072"/>
              <a:ext cx="864" cy="288"/>
            </a:xfrm>
            <a:prstGeom prst="wedgeRectCallout">
              <a:avLst>
                <a:gd name="adj1" fmla="val 85069"/>
                <a:gd name="adj2" fmla="val 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D3A4AA-4762-4F8E-9911-DEF89D6E2BB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410450" cy="1266825"/>
          </a:xfrm>
        </p:spPr>
        <p:txBody>
          <a:bodyPr/>
          <a:lstStyle/>
          <a:p>
            <a:pPr eaLnBrk="1" hangingPunct="1"/>
            <a:r>
              <a:rPr lang="en-US" sz="4000" smtClean="0"/>
              <a:t>Example – use </a:t>
            </a:r>
            <a:r>
              <a:rPr lang="en-US" sz="4000" smtClean="0">
                <a:latin typeface="Courier New" pitchFamily="49" charset="0"/>
              </a:rPr>
              <a:t>fact()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00" y="2341563"/>
            <a:ext cx="7391400" cy="408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int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int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s = </a:t>
            </a:r>
            <a:r>
              <a:rPr lang="en-US" sz="2400" b="1">
                <a:latin typeface="Courier New" pitchFamily="49" charset="0"/>
              </a:rPr>
              <a:t>fact(t) + fact(t+1)</a:t>
            </a:r>
            <a:r>
              <a:rPr lang="en-US" sz="240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printf(“result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aphicFrame>
        <p:nvGraphicFramePr>
          <p:cNvPr id="40994" name="Group 34"/>
          <p:cNvGraphicFramePr>
            <a:graphicFrameLocks noGrp="1"/>
          </p:cNvGraphicFramePr>
          <p:nvPr/>
        </p:nvGraphicFramePr>
        <p:xfrm>
          <a:off x="6934200" y="3429000"/>
          <a:ext cx="1600200" cy="16256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8" name="Rectangle 35"/>
          <p:cNvSpPr>
            <a:spLocks noChangeArrowheads="1"/>
          </p:cNvSpPr>
          <p:nvPr/>
        </p:nvSpPr>
        <p:spPr bwMode="auto">
          <a:xfrm>
            <a:off x="990600" y="5029200"/>
            <a:ext cx="14430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Function call</a:t>
            </a:r>
          </a:p>
        </p:txBody>
      </p:sp>
      <p:sp>
        <p:nvSpPr>
          <p:cNvPr id="21519" name="Line 36"/>
          <p:cNvSpPr>
            <a:spLocks noChangeShapeType="1"/>
          </p:cNvSpPr>
          <p:nvPr/>
        </p:nvSpPr>
        <p:spPr bwMode="auto">
          <a:xfrm flipV="1">
            <a:off x="1676400" y="4787900"/>
            <a:ext cx="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11859-8129-4486-95F7-29A002046AC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410450" cy="1266825"/>
          </a:xfrm>
        </p:spPr>
        <p:txBody>
          <a:bodyPr/>
          <a:lstStyle/>
          <a:p>
            <a:pPr eaLnBrk="1" hangingPunct="1"/>
            <a:r>
              <a:rPr lang="en-US" sz="4000" smtClean="0"/>
              <a:t>Example – execution of factorial function (cont’d)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152400" y="2286000"/>
            <a:ext cx="5486400" cy="4144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10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while(n&gt;1)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22533" name="Rectangle 17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2534" name="Text Box 36"/>
          <p:cNvSpPr txBox="1">
            <a:spLocks noChangeArrowheads="1"/>
          </p:cNvSpPr>
          <p:nvPr/>
        </p:nvSpPr>
        <p:spPr bwMode="auto">
          <a:xfrm>
            <a:off x="3810000" y="39624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37943" name="Group 55"/>
          <p:cNvGraphicFramePr>
            <a:graphicFrameLocks noGrp="1"/>
          </p:cNvGraphicFramePr>
          <p:nvPr/>
        </p:nvGraphicFramePr>
        <p:xfrm>
          <a:off x="6324600" y="2209800"/>
          <a:ext cx="2362200" cy="40640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4" name="Oval 56"/>
          <p:cNvSpPr>
            <a:spLocks noChangeArrowheads="1"/>
          </p:cNvSpPr>
          <p:nvPr/>
        </p:nvSpPr>
        <p:spPr bwMode="auto">
          <a:xfrm>
            <a:off x="5410200" y="1828800"/>
            <a:ext cx="3657600" cy="2286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45" name="Oval 57"/>
          <p:cNvSpPr>
            <a:spLocks noChangeArrowheads="1"/>
          </p:cNvSpPr>
          <p:nvPr/>
        </p:nvSpPr>
        <p:spPr bwMode="auto">
          <a:xfrm>
            <a:off x="5486400" y="4343400"/>
            <a:ext cx="3657600" cy="2286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47" name="Freeform 59"/>
          <p:cNvSpPr>
            <a:spLocks/>
          </p:cNvSpPr>
          <p:nvPr/>
        </p:nvSpPr>
        <p:spPr bwMode="auto">
          <a:xfrm>
            <a:off x="5168900" y="2590800"/>
            <a:ext cx="1841500" cy="2209800"/>
          </a:xfrm>
          <a:custGeom>
            <a:avLst/>
            <a:gdLst>
              <a:gd name="T0" fmla="*/ 2147483647 w 1160"/>
              <a:gd name="T1" fmla="*/ 0 h 1392"/>
              <a:gd name="T2" fmla="*/ 2147483647 w 1160"/>
              <a:gd name="T3" fmla="*/ 2147483647 h 1392"/>
              <a:gd name="T4" fmla="*/ 2147483647 w 1160"/>
              <a:gd name="T5" fmla="*/ 2147483647 h 1392"/>
              <a:gd name="T6" fmla="*/ 0 60000 65536"/>
              <a:gd name="T7" fmla="*/ 0 60000 65536"/>
              <a:gd name="T8" fmla="*/ 0 60000 65536"/>
              <a:gd name="T9" fmla="*/ 0 w 1160"/>
              <a:gd name="T10" fmla="*/ 0 h 1392"/>
              <a:gd name="T11" fmla="*/ 1160 w 1160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" h="1392">
                <a:moveTo>
                  <a:pt x="1160" y="0"/>
                </a:moveTo>
                <a:cubicBezTo>
                  <a:pt x="588" y="244"/>
                  <a:pt x="16" y="488"/>
                  <a:pt x="8" y="720"/>
                </a:cubicBezTo>
                <a:cubicBezTo>
                  <a:pt x="0" y="952"/>
                  <a:pt x="928" y="1280"/>
                  <a:pt x="1112" y="1392"/>
                </a:cubicBezTo>
              </a:path>
            </a:pathLst>
          </a:custGeom>
          <a:noFill/>
          <a:ln w="28575" cap="sq">
            <a:solidFill>
              <a:schemeClr val="hlink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1397000" y="1778000"/>
            <a:ext cx="2743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>
                <a:latin typeface="Courier New" pitchFamily="49" charset="0"/>
              </a:rPr>
              <a:t>fact( 5 )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  <p:bldP spid="37944" grpId="0" animBg="1"/>
      <p:bldP spid="37945" grpId="0" animBg="1"/>
      <p:bldP spid="37947" grpId="0" animBg="1"/>
      <p:bldP spid="379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4E0A12-C175-45F3-81D8-3F596979305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410450" cy="1266825"/>
          </a:xfrm>
        </p:spPr>
        <p:txBody>
          <a:bodyPr/>
          <a:lstStyle/>
          <a:p>
            <a:pPr eaLnBrk="1" hangingPunct="1"/>
            <a:r>
              <a:rPr lang="en-US" sz="4000" smtClean="0"/>
              <a:t>Example – execution of factorial function (cont’d)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52400" y="2286000"/>
            <a:ext cx="5486400" cy="4187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while(n&gt;1)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810000" y="39624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135192" name="Group 24"/>
          <p:cNvGraphicFramePr>
            <a:graphicFrameLocks noGrp="1"/>
          </p:cNvGraphicFramePr>
          <p:nvPr/>
        </p:nvGraphicFramePr>
        <p:xfrm>
          <a:off x="5715000" y="2209800"/>
          <a:ext cx="3200400" cy="419608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5  4  3  2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   5   20   60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3" name="Oval 20"/>
          <p:cNvSpPr>
            <a:spLocks noChangeArrowheads="1"/>
          </p:cNvSpPr>
          <p:nvPr/>
        </p:nvSpPr>
        <p:spPr bwMode="auto">
          <a:xfrm>
            <a:off x="5410200" y="1828800"/>
            <a:ext cx="3657600" cy="2286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74" name="Oval 21"/>
          <p:cNvSpPr>
            <a:spLocks noChangeArrowheads="1"/>
          </p:cNvSpPr>
          <p:nvPr/>
        </p:nvSpPr>
        <p:spPr bwMode="auto">
          <a:xfrm>
            <a:off x="5334000" y="4419600"/>
            <a:ext cx="3657600" cy="2286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108193-13BE-4DAF-9DA5-AB2E9558A28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410450" cy="1266825"/>
          </a:xfrm>
        </p:spPr>
        <p:txBody>
          <a:bodyPr/>
          <a:lstStyle/>
          <a:p>
            <a:pPr eaLnBrk="1" hangingPunct="1"/>
            <a:r>
              <a:rPr lang="en-US" sz="4000" smtClean="0"/>
              <a:t>Example – execution of factorial function (cont’d)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33400" y="2341563"/>
            <a:ext cx="7391400" cy="408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int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int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s = </a:t>
            </a:r>
            <a:r>
              <a:rPr lang="en-US" sz="2400" b="1">
                <a:latin typeface="Courier New" pitchFamily="49" charset="0"/>
              </a:rPr>
              <a:t>120 + fact(t+1)</a:t>
            </a:r>
            <a:r>
              <a:rPr lang="en-US" sz="240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printf(“result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aphicFrame>
        <p:nvGraphicFramePr>
          <p:cNvPr id="137221" name="Group 5"/>
          <p:cNvGraphicFramePr>
            <a:graphicFrameLocks noGrp="1"/>
          </p:cNvGraphicFramePr>
          <p:nvPr/>
        </p:nvGraphicFramePr>
        <p:xfrm>
          <a:off x="6934200" y="3429000"/>
          <a:ext cx="1600200" cy="16256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2438400" y="5105400"/>
            <a:ext cx="14430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Function call</a:t>
            </a: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V="1">
            <a:off x="2781300" y="4787900"/>
            <a:ext cx="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1D4DF-18A2-42E8-BB81-244E962B61F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410450" cy="1266825"/>
          </a:xfrm>
        </p:spPr>
        <p:txBody>
          <a:bodyPr/>
          <a:lstStyle/>
          <a:p>
            <a:pPr eaLnBrk="1" hangingPunct="1"/>
            <a:r>
              <a:rPr lang="en-US" sz="4000" smtClean="0"/>
              <a:t>Example – execution of factorial function (cont’d)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52400" y="2286000"/>
            <a:ext cx="5486400" cy="4187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while(n&gt;1)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810000" y="39624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139270" name="Group 6"/>
          <p:cNvGraphicFramePr>
            <a:graphicFrameLocks noGrp="1"/>
          </p:cNvGraphicFramePr>
          <p:nvPr/>
        </p:nvGraphicFramePr>
        <p:xfrm>
          <a:off x="6324600" y="2209800"/>
          <a:ext cx="2362200" cy="40640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284" name="Oval 20"/>
          <p:cNvSpPr>
            <a:spLocks noChangeArrowheads="1"/>
          </p:cNvSpPr>
          <p:nvPr/>
        </p:nvSpPr>
        <p:spPr bwMode="auto">
          <a:xfrm>
            <a:off x="5410200" y="1828800"/>
            <a:ext cx="3657600" cy="2286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9285" name="Oval 21"/>
          <p:cNvSpPr>
            <a:spLocks noChangeArrowheads="1"/>
          </p:cNvSpPr>
          <p:nvPr/>
        </p:nvSpPr>
        <p:spPr bwMode="auto">
          <a:xfrm>
            <a:off x="5486400" y="4343400"/>
            <a:ext cx="3657600" cy="2286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9286" name="Freeform 22"/>
          <p:cNvSpPr>
            <a:spLocks/>
          </p:cNvSpPr>
          <p:nvPr/>
        </p:nvSpPr>
        <p:spPr bwMode="auto">
          <a:xfrm>
            <a:off x="5168900" y="2590800"/>
            <a:ext cx="1841500" cy="2209800"/>
          </a:xfrm>
          <a:custGeom>
            <a:avLst/>
            <a:gdLst>
              <a:gd name="T0" fmla="*/ 2147483647 w 1160"/>
              <a:gd name="T1" fmla="*/ 0 h 1392"/>
              <a:gd name="T2" fmla="*/ 2147483647 w 1160"/>
              <a:gd name="T3" fmla="*/ 2147483647 h 1392"/>
              <a:gd name="T4" fmla="*/ 2147483647 w 1160"/>
              <a:gd name="T5" fmla="*/ 2147483647 h 1392"/>
              <a:gd name="T6" fmla="*/ 0 60000 65536"/>
              <a:gd name="T7" fmla="*/ 0 60000 65536"/>
              <a:gd name="T8" fmla="*/ 0 60000 65536"/>
              <a:gd name="T9" fmla="*/ 0 w 1160"/>
              <a:gd name="T10" fmla="*/ 0 h 1392"/>
              <a:gd name="T11" fmla="*/ 1160 w 1160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" h="1392">
                <a:moveTo>
                  <a:pt x="1160" y="0"/>
                </a:moveTo>
                <a:cubicBezTo>
                  <a:pt x="588" y="244"/>
                  <a:pt x="16" y="488"/>
                  <a:pt x="8" y="720"/>
                </a:cubicBezTo>
                <a:cubicBezTo>
                  <a:pt x="0" y="952"/>
                  <a:pt x="928" y="1280"/>
                  <a:pt x="1112" y="1392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4648200" y="3657600"/>
            <a:ext cx="1066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t+1</a:t>
            </a:r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1397000" y="1778000"/>
            <a:ext cx="2743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>
                <a:latin typeface="Courier New" pitchFamily="49" charset="0"/>
              </a:rPr>
              <a:t>fact( 6 )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139284" grpId="0" animBg="1"/>
      <p:bldP spid="139285" grpId="0" animBg="1"/>
      <p:bldP spid="139286" grpId="0" animBg="1"/>
      <p:bldP spid="139287" grpId="0"/>
      <p:bldP spid="1392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DD891-7906-4A3B-9BE1-B9424DB690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Modularity</a:t>
            </a:r>
            <a:endParaRPr lang="en-US" dirty="0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eaLnBrk="1" hangingPunct="1"/>
            <a:r>
              <a:rPr lang="en-US" smtClean="0"/>
              <a:t>How do you solve a big/complex problem?</a:t>
            </a:r>
          </a:p>
          <a:p>
            <a:pPr eaLnBrk="1" hangingPunct="1"/>
            <a:r>
              <a:rPr lang="en-US" smtClean="0"/>
              <a:t>Divide it into small tasks and solve each task. Then combine these solutions.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43000" y="3962400"/>
            <a:ext cx="6934200" cy="2576513"/>
            <a:chOff x="720" y="2496"/>
            <a:chExt cx="4368" cy="1623"/>
          </a:xfrm>
        </p:grpSpPr>
        <p:grpSp>
          <p:nvGrpSpPr>
            <p:cNvPr id="8198" name="Group 5"/>
            <p:cNvGrpSpPr>
              <a:grpSpLocks/>
            </p:cNvGrpSpPr>
            <p:nvPr/>
          </p:nvGrpSpPr>
          <p:grpSpPr bwMode="auto">
            <a:xfrm>
              <a:off x="720" y="2496"/>
              <a:ext cx="4368" cy="1536"/>
              <a:chOff x="480" y="1248"/>
              <a:chExt cx="5088" cy="2880"/>
            </a:xfrm>
          </p:grpSpPr>
          <p:sp>
            <p:nvSpPr>
              <p:cNvPr id="8200" name="Oval 6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1200" cy="62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01" name="Oval 7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1008" cy="52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02" name="Oval 8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056" cy="43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03" name="Oval 9"/>
              <p:cNvSpPr>
                <a:spLocks noChangeArrowheads="1"/>
              </p:cNvSpPr>
              <p:nvPr/>
            </p:nvSpPr>
            <p:spPr bwMode="auto">
              <a:xfrm>
                <a:off x="1440" y="3216"/>
                <a:ext cx="672" cy="24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04" name="Oval 10"/>
              <p:cNvSpPr>
                <a:spLocks noChangeArrowheads="1"/>
              </p:cNvSpPr>
              <p:nvPr/>
            </p:nvSpPr>
            <p:spPr bwMode="auto">
              <a:xfrm>
                <a:off x="4896" y="3888"/>
                <a:ext cx="672" cy="24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05" name="Oval 11"/>
              <p:cNvSpPr>
                <a:spLocks noChangeArrowheads="1"/>
              </p:cNvSpPr>
              <p:nvPr/>
            </p:nvSpPr>
            <p:spPr bwMode="auto">
              <a:xfrm>
                <a:off x="480" y="3216"/>
                <a:ext cx="672" cy="24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06" name="Line 12"/>
              <p:cNvSpPr>
                <a:spLocks noChangeShapeType="1"/>
              </p:cNvSpPr>
              <p:nvPr/>
            </p:nvSpPr>
            <p:spPr bwMode="auto">
              <a:xfrm flipH="1">
                <a:off x="1296" y="2016"/>
                <a:ext cx="480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07" name="Line 13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432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08" name="Line 14"/>
              <p:cNvSpPr>
                <a:spLocks noChangeShapeType="1"/>
              </p:cNvSpPr>
              <p:nvPr/>
            </p:nvSpPr>
            <p:spPr bwMode="auto">
              <a:xfrm>
                <a:off x="4320" y="2880"/>
                <a:ext cx="432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09" name="Line 15"/>
              <p:cNvSpPr>
                <a:spLocks noChangeShapeType="1"/>
              </p:cNvSpPr>
              <p:nvPr/>
            </p:nvSpPr>
            <p:spPr bwMode="auto">
              <a:xfrm>
                <a:off x="4896" y="3600"/>
                <a:ext cx="336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0" name="Line 16"/>
              <p:cNvSpPr>
                <a:spLocks noChangeShapeType="1"/>
              </p:cNvSpPr>
              <p:nvPr/>
            </p:nvSpPr>
            <p:spPr bwMode="auto">
              <a:xfrm flipH="1">
                <a:off x="2976" y="2880"/>
                <a:ext cx="48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1" name="Line 17"/>
              <p:cNvSpPr>
                <a:spLocks noChangeShapeType="1"/>
              </p:cNvSpPr>
              <p:nvPr/>
            </p:nvSpPr>
            <p:spPr bwMode="auto">
              <a:xfrm flipH="1">
                <a:off x="4320" y="3600"/>
                <a:ext cx="336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2" name="Oval 18"/>
              <p:cNvSpPr>
                <a:spLocks noChangeArrowheads="1"/>
              </p:cNvSpPr>
              <p:nvPr/>
            </p:nvSpPr>
            <p:spPr bwMode="auto">
              <a:xfrm>
                <a:off x="3984" y="3888"/>
                <a:ext cx="672" cy="24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13" name="Oval 19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1968" cy="62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14" name="Line 20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288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5" name="Line 21"/>
              <p:cNvSpPr>
                <a:spLocks noChangeShapeType="1"/>
              </p:cNvSpPr>
              <p:nvPr/>
            </p:nvSpPr>
            <p:spPr bwMode="auto">
              <a:xfrm flipH="1">
                <a:off x="816" y="2928"/>
                <a:ext cx="144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6" name="Oval 22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2448" cy="91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8199" name="Rectangle 23"/>
            <p:cNvSpPr>
              <a:spLocks noChangeArrowheads="1"/>
            </p:cNvSpPr>
            <p:nvPr/>
          </p:nvSpPr>
          <p:spPr bwMode="auto">
            <a:xfrm>
              <a:off x="1920" y="3888"/>
              <a:ext cx="136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Divide and Conquer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D21265-FDCE-4265-852E-1E28110E4DF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410450" cy="1266825"/>
          </a:xfrm>
        </p:spPr>
        <p:txBody>
          <a:bodyPr/>
          <a:lstStyle/>
          <a:p>
            <a:pPr eaLnBrk="1" hangingPunct="1"/>
            <a:r>
              <a:rPr lang="en-US" sz="4000" smtClean="0"/>
              <a:t>Example – execution of factorial function (cont’d)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52400" y="2286000"/>
            <a:ext cx="5486400" cy="4187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while(n&gt;1)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810000" y="39624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141335" name="Group 23"/>
          <p:cNvGraphicFramePr>
            <a:graphicFrameLocks noGrp="1"/>
          </p:cNvGraphicFramePr>
          <p:nvPr/>
        </p:nvGraphicFramePr>
        <p:xfrm>
          <a:off x="5715000" y="2209800"/>
          <a:ext cx="3200400" cy="419608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6  5  4  3  2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   6   30   120   360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5" name="Oval 20"/>
          <p:cNvSpPr>
            <a:spLocks noChangeArrowheads="1"/>
          </p:cNvSpPr>
          <p:nvPr/>
        </p:nvSpPr>
        <p:spPr bwMode="auto">
          <a:xfrm>
            <a:off x="5410200" y="1828800"/>
            <a:ext cx="3657600" cy="2286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46" name="Oval 21"/>
          <p:cNvSpPr>
            <a:spLocks noChangeArrowheads="1"/>
          </p:cNvSpPr>
          <p:nvPr/>
        </p:nvSpPr>
        <p:spPr bwMode="auto">
          <a:xfrm>
            <a:off x="5321300" y="4394200"/>
            <a:ext cx="3810000" cy="2286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F83FED-40B5-409C-91CD-928379D8021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410450" cy="1266825"/>
          </a:xfrm>
        </p:spPr>
        <p:txBody>
          <a:bodyPr/>
          <a:lstStyle/>
          <a:p>
            <a:pPr eaLnBrk="1" hangingPunct="1"/>
            <a:r>
              <a:rPr lang="en-US" smtClean="0"/>
              <a:t>Example – execution of factorial function (cont’d)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33400" y="2341563"/>
            <a:ext cx="7391400" cy="408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fact(int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int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int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s = </a:t>
            </a:r>
            <a:r>
              <a:rPr lang="en-US" sz="2400" b="1">
                <a:latin typeface="Courier New" pitchFamily="49" charset="0"/>
              </a:rPr>
              <a:t>120 + 720;</a:t>
            </a: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printf(“result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7391400" y="1905000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aphicFrame>
        <p:nvGraphicFramePr>
          <p:cNvPr id="143365" name="Group 5"/>
          <p:cNvGraphicFramePr>
            <a:graphicFrameLocks noGrp="1"/>
          </p:cNvGraphicFramePr>
          <p:nvPr/>
        </p:nvGraphicFramePr>
        <p:xfrm>
          <a:off x="6934200" y="3429000"/>
          <a:ext cx="1600200" cy="16256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840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375" name="Rectangle 15"/>
          <p:cNvSpPr>
            <a:spLocks noChangeArrowheads="1"/>
          </p:cNvSpPr>
          <p:nvPr/>
        </p:nvSpPr>
        <p:spPr bwMode="auto">
          <a:xfrm>
            <a:off x="5638800" y="6019800"/>
            <a:ext cx="2971800" cy="6540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result is 840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929F95-EAF6-4E03-8C80-E8AAAD1494D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– reuse of factorial function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statement to compute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Enter X, Z, K, 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y=(fact(X)+fact(Z)*5)/(fact(K)-fact(D));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43200" y="2676525"/>
          <a:ext cx="2895600" cy="1339850"/>
        </p:xfrm>
        <a:graphic>
          <a:graphicData uri="http://schemas.openxmlformats.org/presentationml/2006/ole">
            <p:oleObj spid="_x0000_s1026" name="Equation" r:id="rId4" imgW="850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150981-031F-422C-84DD-03BEBB756C2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– reuse of factorial function in another function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Write a select function that takes n and k and computes “n choose k” where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int select(int n, int k)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  return fact(n)/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800" smtClean="0">
                <a:latin typeface="Courier New" pitchFamily="49" charset="0"/>
              </a:rPr>
              <a:t>fact(n-k)*fact(k)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8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latin typeface="Courier New" pitchFamily="49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48000" y="2971800"/>
          <a:ext cx="2286000" cy="979488"/>
        </p:xfrm>
        <a:graphic>
          <a:graphicData uri="http://schemas.openxmlformats.org/presentationml/2006/ole">
            <p:oleObj spid="_x0000_s2050" name="Equation" r:id="rId4" imgW="10666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1050F-7BDB-432C-9008-6669E9D5025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Write a function to compute maximum and minimum of two numbers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28600" y="3048000"/>
            <a:ext cx="5181600" cy="3094038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urier New" pitchFamily="49" charset="0"/>
              </a:rPr>
              <a:t>int max(int a, int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if (a &gt;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a;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else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b;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810000" y="3624263"/>
            <a:ext cx="5181600" cy="3094037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urier New" pitchFamily="49" charset="0"/>
              </a:rPr>
              <a:t>int min(int a, int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if (a &lt;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a;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else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b;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90CEC-870D-4A8F-9AAE-A8BB805043D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Are following calls to max function valid?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What will be the result?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max(int a, int b);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min(int a, int b);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int x = 2, y = 3, z = 7, temp;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temp = max(x,y);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temp = max(4,6);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temp = max(4,4+3*2);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temp = max(x,max(y,z));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A5396-E41D-4922-98ED-4CF61B59888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90600"/>
            <a:ext cx="7793038" cy="700088"/>
          </a:xfrm>
        </p:spPr>
        <p:txBody>
          <a:bodyPr/>
          <a:lstStyle/>
          <a:p>
            <a:pPr eaLnBrk="1" hangingPunct="1"/>
            <a:r>
              <a:rPr lang="en-US" sz="3600" smtClean="0"/>
              <a:t>Example for void function</a:t>
            </a:r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82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void print_date(int mo, int day, int year)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	/*output formatted date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printf(“%i/%i/%i\n”, mo, day, year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	return;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6B8F9A-F46B-46D2-A56F-22B4B0F03ED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93038" cy="914400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Exercise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Write a function that takes score as parameter and computes and returns letter grade based on the scale below.</a:t>
            </a:r>
          </a:p>
          <a:p>
            <a:pPr eaLnBrk="1" hangingPunct="1"/>
            <a:endParaRPr lang="en-US" sz="24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3200" smtClean="0"/>
              <a:t>  				</a:t>
            </a:r>
            <a:r>
              <a:rPr lang="en-US" smtClean="0"/>
              <a:t>80-100	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			60-79		B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			40-59		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			0-39		D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9476F9-5080-4A32-962B-FCFC7C46498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Solution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726488" cy="48006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char get_letter_grade(int score)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char grade;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if ((score &gt;= 80) &amp;&amp; (score &lt;=100))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  grade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else if ((score &gt;= 60) &amp;&amp; (score &lt;= 79))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  grade = 'B';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else if ((score &gt;= 40) &amp;&amp; (score &lt;= 59))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  grade = 'C';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else if ((score &gt;= 0) &amp;&amp; (score &lt;= 39))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  grade = 'D';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return grade;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FB54A3-BA8D-4AA2-A779-062524AD9FB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Write a function to compute log</a:t>
            </a:r>
            <a:r>
              <a:rPr lang="en-US" sz="2800" baseline="-25000" smtClean="0"/>
              <a:t>b</a:t>
            </a:r>
            <a:r>
              <a:rPr lang="en-US" sz="2800" smtClean="0"/>
              <a:t>a 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52400" y="4343400"/>
            <a:ext cx="8839200" cy="1812925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urier New" pitchFamily="49" charset="0"/>
              </a:rPr>
              <a:t>double log_any_base(double a, double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return log(a)/log(b);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}</a:t>
            </a: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2438400" y="2667000"/>
          <a:ext cx="3276600" cy="1344613"/>
        </p:xfrm>
        <a:graphic>
          <a:graphicData uri="http://schemas.openxmlformats.org/presentationml/2006/ole">
            <p:oleObj spid="_x0000_s3074" name="Equation" r:id="rId4" imgW="977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34C329-3A71-4165-9A31-F825C320A8EC}" type="slidenum">
              <a:rPr lang="en-US" smtClean="0"/>
              <a:pPr/>
              <a:t>3</a:t>
            </a:fld>
            <a:endParaRPr lang="en-US" smtClean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33800" y="2209800"/>
            <a:ext cx="5151438" cy="3962400"/>
            <a:chOff x="2352" y="1392"/>
            <a:chExt cx="3245" cy="2496"/>
          </a:xfrm>
        </p:grpSpPr>
        <p:pic>
          <p:nvPicPr>
            <p:cNvPr id="9223" name="Picture 23" descr="figure04_01-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2" y="1392"/>
              <a:ext cx="3245" cy="2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4" name="Rectangle 25"/>
            <p:cNvSpPr>
              <a:spLocks noChangeArrowheads="1"/>
            </p:cNvSpPr>
            <p:nvPr/>
          </p:nvSpPr>
          <p:spPr bwMode="auto">
            <a:xfrm>
              <a:off x="2592" y="1392"/>
              <a:ext cx="1085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Structure Chart</a:t>
              </a:r>
            </a:p>
          </p:txBody>
        </p:sp>
      </p:grp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Modularity </a:t>
            </a:r>
            <a:r>
              <a:rPr lang="en-US" dirty="0" smtClean="0"/>
              <a:t>(cont’d)</a:t>
            </a:r>
          </a:p>
        </p:txBody>
      </p:sp>
      <p:sp>
        <p:nvSpPr>
          <p:cNvPr id="9221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4267200" cy="4114800"/>
          </a:xfrm>
        </p:spPr>
        <p:txBody>
          <a:bodyPr/>
          <a:lstStyle/>
          <a:p>
            <a:pPr eaLnBrk="1" hangingPunct="1"/>
            <a:r>
              <a:rPr lang="en-US" smtClean="0"/>
              <a:t>In C we use </a:t>
            </a:r>
            <a:r>
              <a:rPr lang="en-US" b="1" smtClean="0"/>
              <a:t>functions</a:t>
            </a:r>
            <a:r>
              <a:rPr lang="en-US" smtClean="0"/>
              <a:t> also referred to as </a:t>
            </a:r>
            <a:r>
              <a:rPr lang="en-US" b="1" smtClean="0"/>
              <a:t>modules</a:t>
            </a:r>
            <a:r>
              <a:rPr lang="en-US" i="1" smtClean="0"/>
              <a:t> </a:t>
            </a:r>
            <a:r>
              <a:rPr lang="en-US" smtClean="0"/>
              <a:t>to perform specific tasks that we determined in our solution</a:t>
            </a: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5410200" y="4572000"/>
            <a:ext cx="3810000" cy="2073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Shows how the program separated into tasks and which tasks reference other tasks.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NOTE: It does NOT indicate the sequence of steps in the program!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8D2222-9BCC-440F-924E-F5F977C4F07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21638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Exercise: Trace functions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What is the output of the following program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7756525" y="277495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6781800" y="3352800"/>
            <a:ext cx="1676400" cy="14779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Output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Out1 = 2</a:t>
            </a:r>
          </a:p>
          <a:p>
            <a:pPr eaLnBrk="0" hangingPunct="0"/>
            <a:r>
              <a:rPr lang="en-US"/>
              <a:t>Out2 = 4</a:t>
            </a:r>
          </a:p>
          <a:p>
            <a:pPr eaLnBrk="0" hangingPunct="0"/>
            <a:r>
              <a:rPr lang="en-US"/>
              <a:t>Out3 = 3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04800" y="1362075"/>
            <a:ext cx="6324600" cy="549592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int function1(int x)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x = 2;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printf("Out1 = %d\n",x);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return(x+1);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int x = 4,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y = function1(x);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printf("Out2 = %d\n",x);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printf("Out3 = %d\n",y);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5806BD-FEDD-4EAE-861E-05E22096DF6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What is the output of the following program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4191000" cy="36750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function2()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2\n");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function1()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function2();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1\n");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514850" y="2514600"/>
            <a:ext cx="4019550" cy="36750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void function3()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3\n");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function2();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int main()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function1();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function3();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return 0;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7010400" y="4343400"/>
            <a:ext cx="1692275" cy="2027238"/>
          </a:xfrm>
          <a:prstGeom prst="rect">
            <a:avLst/>
          </a:prstGeom>
          <a:solidFill>
            <a:srgbClr val="C3D6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Output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/>
              <a:t>In function 2</a:t>
            </a:r>
          </a:p>
          <a:p>
            <a:pPr eaLnBrk="0" hangingPunct="0"/>
            <a:r>
              <a:rPr lang="en-US"/>
              <a:t>In function 1</a:t>
            </a:r>
          </a:p>
          <a:p>
            <a:pPr eaLnBrk="0" hangingPunct="0"/>
            <a:r>
              <a:rPr lang="en-US"/>
              <a:t>In function 3</a:t>
            </a:r>
          </a:p>
          <a:p>
            <a:pPr eaLnBrk="0" hangingPunct="0"/>
            <a:r>
              <a:rPr lang="en-US"/>
              <a:t>In function 2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296361-1353-43C4-9A7E-08C6A49214D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382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Parameter Passing</a:t>
            </a:r>
            <a:endParaRPr lang="en-US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Call by value</a:t>
            </a:r>
          </a:p>
          <a:p>
            <a:pPr lvl="1" eaLnBrk="1" hangingPunct="1"/>
            <a:r>
              <a:rPr lang="en-US" sz="2400" smtClean="0"/>
              <a:t>formal parameter receives the </a:t>
            </a:r>
            <a:r>
              <a:rPr lang="en-US" sz="2400" i="1" smtClean="0"/>
              <a:t>value</a:t>
            </a:r>
            <a:r>
              <a:rPr lang="en-US" sz="2400" smtClean="0"/>
              <a:t> of the actual parameter</a:t>
            </a:r>
          </a:p>
          <a:p>
            <a:pPr lvl="1" eaLnBrk="1" hangingPunct="1"/>
            <a:r>
              <a:rPr lang="en-US" sz="2400" smtClean="0"/>
              <a:t>function can NOT change the value of the actual parameter (arrays are an exception)</a:t>
            </a:r>
          </a:p>
          <a:p>
            <a:pPr eaLnBrk="1" hangingPunct="1"/>
            <a:r>
              <a:rPr lang="en-US" sz="2800" smtClean="0"/>
              <a:t>Call by reference</a:t>
            </a:r>
          </a:p>
          <a:p>
            <a:pPr lvl="1" eaLnBrk="1" hangingPunct="1"/>
            <a:r>
              <a:rPr lang="en-US" sz="2400" smtClean="0"/>
              <a:t>actual parameters are </a:t>
            </a:r>
            <a:r>
              <a:rPr lang="en-US" sz="2400" i="1" smtClean="0"/>
              <a:t>pointers (ch 5 and 6)</a:t>
            </a:r>
          </a:p>
          <a:p>
            <a:pPr lvl="1" eaLnBrk="1" hangingPunct="1"/>
            <a:r>
              <a:rPr lang="en-US" sz="2400" smtClean="0"/>
              <a:t>function can change the value of the actual parameter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BF5FA-E33B-43AC-BBAE-A46082F987F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5" name="Rectangle 30"/>
          <p:cNvSpPr>
            <a:spLocks noChangeArrowheads="1"/>
          </p:cNvSpPr>
          <p:nvPr/>
        </p:nvSpPr>
        <p:spPr bwMode="auto">
          <a:xfrm>
            <a:off x="5410200" y="2514600"/>
            <a:ext cx="3276600" cy="38100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382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Scope of a function or variable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1219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i="1" smtClean="0"/>
              <a:t>Scope</a:t>
            </a:r>
            <a:r>
              <a:rPr lang="en-US" sz="2400" smtClean="0"/>
              <a:t> refers to the portion of the program in which </a:t>
            </a:r>
          </a:p>
          <a:p>
            <a:pPr lvl="1" eaLnBrk="1" hangingPunct="1"/>
            <a:r>
              <a:rPr lang="en-US" sz="2000" smtClean="0"/>
              <a:t>It is valid to reference the function or variable</a:t>
            </a:r>
          </a:p>
          <a:p>
            <a:pPr lvl="1" eaLnBrk="1" hangingPunct="1"/>
            <a:r>
              <a:rPr lang="en-US" sz="2000" smtClean="0"/>
              <a:t>The function or variable is visible or accessible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28600" y="2606675"/>
            <a:ext cx="4038600" cy="4251325"/>
          </a:xfrm>
          <a:prstGeom prst="rect">
            <a:avLst/>
          </a:prstGeom>
          <a:solidFill>
            <a:srgbClr val="85ACEB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tIns="228600" bIns="228600"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int fact(int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int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int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s = fact(t) + fact(t+1);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printf(“result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1400" b="1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int fact(int n)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int factres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while(n&gt;1)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	factres = factres*n;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	n--;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return(factres);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7391400" y="2103438"/>
            <a:ext cx="698500" cy="258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3794125" y="412115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28697" name="Group 25"/>
          <p:cNvGraphicFramePr>
            <a:graphicFrameLocks noGrp="1"/>
          </p:cNvGraphicFramePr>
          <p:nvPr/>
        </p:nvGraphicFramePr>
        <p:xfrm>
          <a:off x="5791200" y="3124200"/>
          <a:ext cx="2667000" cy="2895601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 = 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factres = 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5486400" y="3048000"/>
            <a:ext cx="3048000" cy="1295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5562600" y="4800600"/>
            <a:ext cx="3048000" cy="12954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304800" y="3098800"/>
            <a:ext cx="3657600" cy="1295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304800" y="4495800"/>
            <a:ext cx="3657600" cy="2209800"/>
          </a:xfrm>
          <a:prstGeom prst="rect">
            <a:avLst/>
          </a:prstGeom>
          <a:solidFill>
            <a:schemeClr val="hlink">
              <a:alpha val="50195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animBg="1"/>
      <p:bldP spid="28699" grpId="0" animBg="1"/>
      <p:bldP spid="28700" grpId="0" animBg="1"/>
      <p:bldP spid="2870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CE6645-272E-4024-A97E-F1DF450838B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5410200" y="2514600"/>
            <a:ext cx="3276600" cy="38100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8382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Scope of a function or variable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1219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i="1" smtClean="0"/>
              <a:t>Same variable name can be used in different functions</a:t>
            </a:r>
            <a:endParaRPr lang="en-US" smtClean="0"/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228600" y="2606675"/>
            <a:ext cx="4038600" cy="4251325"/>
          </a:xfrm>
          <a:prstGeom prst="rect">
            <a:avLst/>
          </a:prstGeom>
          <a:solidFill>
            <a:srgbClr val="85ACEB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tIns="228600" bIns="228600"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int fact(int n); /* prototype */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int main(void)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int t= 5,s;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s = fact(t) + fact(t+1);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printf(“result is %d\n”, 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1400" b="1">
              <a:latin typeface="Courier New" pitchFamily="49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int fact(int t)	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int s = 1;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while(t&gt;1) {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	s = s*t;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	t--;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return(s);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7391400" y="2103438"/>
            <a:ext cx="698500" cy="258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3794125" y="412115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147464" name="Group 8"/>
          <p:cNvGraphicFramePr>
            <a:graphicFrameLocks noGrp="1"/>
          </p:cNvGraphicFramePr>
          <p:nvPr/>
        </p:nvGraphicFramePr>
        <p:xfrm>
          <a:off x="5791200" y="3124200"/>
          <a:ext cx="2667000" cy="2895601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= 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 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9" name="Oval 22"/>
          <p:cNvSpPr>
            <a:spLocks noChangeArrowheads="1"/>
          </p:cNvSpPr>
          <p:nvPr/>
        </p:nvSpPr>
        <p:spPr bwMode="auto">
          <a:xfrm>
            <a:off x="5486400" y="3048000"/>
            <a:ext cx="3048000" cy="1295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0" name="Oval 23"/>
          <p:cNvSpPr>
            <a:spLocks noChangeArrowheads="1"/>
          </p:cNvSpPr>
          <p:nvPr/>
        </p:nvSpPr>
        <p:spPr bwMode="auto">
          <a:xfrm>
            <a:off x="5562600" y="4800600"/>
            <a:ext cx="3048000" cy="12954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1" name="Rectangle 24"/>
          <p:cNvSpPr>
            <a:spLocks noChangeArrowheads="1"/>
          </p:cNvSpPr>
          <p:nvPr/>
        </p:nvSpPr>
        <p:spPr bwMode="auto">
          <a:xfrm>
            <a:off x="304800" y="3098800"/>
            <a:ext cx="3657600" cy="1295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2" name="Rectangle 25"/>
          <p:cNvSpPr>
            <a:spLocks noChangeArrowheads="1"/>
          </p:cNvSpPr>
          <p:nvPr/>
        </p:nvSpPr>
        <p:spPr bwMode="auto">
          <a:xfrm>
            <a:off x="304800" y="4495800"/>
            <a:ext cx="3657600" cy="2209800"/>
          </a:xfrm>
          <a:prstGeom prst="rect">
            <a:avLst/>
          </a:prstGeom>
          <a:solidFill>
            <a:schemeClr val="hlink">
              <a:alpha val="50195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972FB-1AB8-4639-924C-5CBD960408C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/>
              <a:t>Local</a:t>
            </a:r>
            <a:r>
              <a:rPr lang="en-US" sz="2800" smtClean="0"/>
              <a:t> scope </a:t>
            </a:r>
          </a:p>
          <a:p>
            <a:pPr lvl="1" eaLnBrk="1" hangingPunct="1"/>
            <a:r>
              <a:rPr lang="en-US" sz="2400" smtClean="0"/>
              <a:t>a local variable is defined within a function or a block and can be accessed only within the function or block that defines it</a:t>
            </a:r>
          </a:p>
          <a:p>
            <a:pPr eaLnBrk="1" hangingPunct="1"/>
            <a:r>
              <a:rPr lang="en-US" sz="2800" i="1" smtClean="0"/>
              <a:t>Global</a:t>
            </a:r>
            <a:r>
              <a:rPr lang="en-US" sz="2800" smtClean="0"/>
              <a:t> scope</a:t>
            </a:r>
          </a:p>
          <a:p>
            <a:pPr lvl="1" eaLnBrk="1" hangingPunct="1"/>
            <a:r>
              <a:rPr lang="en-US" sz="2400" smtClean="0"/>
              <a:t>a global variable is defined outside the </a:t>
            </a:r>
            <a:r>
              <a:rPr lang="en-US" sz="2400" b="1" smtClean="0"/>
              <a:t>main</a:t>
            </a:r>
            <a:r>
              <a:rPr lang="en-US" sz="2400" smtClean="0"/>
              <a:t> function and can be accessed by any function within the program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C36F7-0510-4941-90B0-DBB0B8FC9F0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1987" name="Rectangle 23"/>
          <p:cNvSpPr>
            <a:spLocks noChangeArrowheads="1"/>
          </p:cNvSpPr>
          <p:nvPr/>
        </p:nvSpPr>
        <p:spPr bwMode="auto">
          <a:xfrm>
            <a:off x="5867400" y="2209800"/>
            <a:ext cx="3124200" cy="32004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6096000" y="3276600"/>
            <a:ext cx="2819400" cy="914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6096000" y="4267200"/>
            <a:ext cx="2819400" cy="914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990" name="Rectangle 20"/>
          <p:cNvSpPr>
            <a:spLocks noChangeArrowheads="1"/>
          </p:cNvSpPr>
          <p:nvPr/>
        </p:nvSpPr>
        <p:spPr bwMode="auto">
          <a:xfrm>
            <a:off x="685800" y="1752600"/>
            <a:ext cx="4038600" cy="49530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838200" y="2438400"/>
            <a:ext cx="3810000" cy="1676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838200" y="4343400"/>
            <a:ext cx="3810000" cy="2286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vs Local Variable</a:t>
            </a:r>
          </a:p>
        </p:txBody>
      </p:sp>
      <p:sp>
        <p:nvSpPr>
          <p:cNvPr id="41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4038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</a:rPr>
              <a:t>stdio.h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z =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void function1()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a = 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("Z = %d\</a:t>
            </a:r>
            <a:r>
              <a:rPr lang="en-US" sz="2000" b="1" dirty="0" err="1" smtClean="0">
                <a:latin typeface="Courier New" pitchFamily="49" charset="0"/>
              </a:rPr>
              <a:t>n",z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z = </a:t>
            </a:r>
            <a:r>
              <a:rPr lang="en-US" sz="2000" b="1" dirty="0" err="1" smtClean="0">
                <a:latin typeface="Courier New" pitchFamily="49" charset="0"/>
              </a:rPr>
              <a:t>z+a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a = 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z = z +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function1();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("Z = %d\</a:t>
            </a:r>
            <a:r>
              <a:rPr lang="en-US" sz="2000" b="1" dirty="0" err="1" smtClean="0">
                <a:latin typeface="Courier New" pitchFamily="49" charset="0"/>
              </a:rPr>
              <a:t>n",z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z = </a:t>
            </a:r>
            <a:r>
              <a:rPr lang="en-US" sz="2000" b="1" dirty="0" err="1" smtClean="0">
                <a:latin typeface="Courier New" pitchFamily="49" charset="0"/>
              </a:rPr>
              <a:t>z+a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876800" y="5334000"/>
            <a:ext cx="1311275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Output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/>
              <a:t>Z = 5</a:t>
            </a:r>
          </a:p>
          <a:p>
            <a:pPr eaLnBrk="0" hangingPunct="0"/>
            <a:r>
              <a:rPr lang="en-US"/>
              <a:t>Z = 9</a:t>
            </a:r>
          </a:p>
        </p:txBody>
      </p:sp>
      <p:graphicFrame>
        <p:nvGraphicFramePr>
          <p:cNvPr id="48145" name="Group 17"/>
          <p:cNvGraphicFramePr>
            <a:graphicFrameLocks noGrp="1"/>
          </p:cNvGraphicFramePr>
          <p:nvPr/>
        </p:nvGraphicFramePr>
        <p:xfrm>
          <a:off x="6400800" y="2209800"/>
          <a:ext cx="2057400" cy="406400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z=2 5 9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a=4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0" grpId="0" animBg="1"/>
      <p:bldP spid="48149" grpId="0" animBg="1"/>
      <p:bldP spid="48147" grpId="0" animBg="1"/>
      <p:bldP spid="48146" grpId="0" animBg="1"/>
      <p:bldP spid="481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882A36-37B7-4856-B74E-93F8DBCE0F1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Storage Class - 4 types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smtClean="0"/>
              <a:t>Storage class</a:t>
            </a:r>
            <a:r>
              <a:rPr lang="en-US" sz="2000" smtClean="0"/>
              <a:t> refers to the lifetime of a variable</a:t>
            </a:r>
            <a:endParaRPr lang="en-US" sz="2000" i="1" smtClean="0"/>
          </a:p>
          <a:p>
            <a:pPr eaLnBrk="1" hangingPunct="1">
              <a:lnSpc>
                <a:spcPct val="80000"/>
              </a:lnSpc>
            </a:pPr>
            <a:r>
              <a:rPr lang="en-US" sz="2000" i="1" smtClean="0"/>
              <a:t>automatic</a:t>
            </a:r>
            <a:r>
              <a:rPr lang="en-US" sz="2000" smtClean="0"/>
              <a:t> - key word </a:t>
            </a:r>
            <a:r>
              <a:rPr lang="en-US" sz="2000" b="1" smtClean="0"/>
              <a:t>auto</a:t>
            </a:r>
            <a:r>
              <a:rPr lang="en-US" sz="2000" smtClean="0"/>
              <a:t> - default for local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Memory set aside for local variables is not reserved when the block in which the local variable was defined is exited.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smtClean="0"/>
              <a:t>external</a:t>
            </a:r>
            <a:r>
              <a:rPr lang="en-US" sz="2000" smtClean="0"/>
              <a:t> - key word </a:t>
            </a:r>
            <a:r>
              <a:rPr lang="en-US" sz="2000" b="1" smtClean="0"/>
              <a:t>extern</a:t>
            </a:r>
            <a:r>
              <a:rPr lang="en-US" sz="2000" smtClean="0"/>
              <a:t>  - used for global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Memory is reserved for a global variable throughout the execution life of the program.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smtClean="0"/>
              <a:t>static</a:t>
            </a:r>
            <a:r>
              <a:rPr lang="en-US" sz="2000" smtClean="0"/>
              <a:t> - key word </a:t>
            </a:r>
            <a:r>
              <a:rPr lang="en-US" sz="2000" b="1" smtClean="0"/>
              <a:t>static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Requests that memory for a local variable be reserved throughout the execution life of the program.  The static storage class does not affect the scope of the variable.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smtClean="0"/>
              <a:t>register</a:t>
            </a:r>
            <a:r>
              <a:rPr lang="en-US" sz="2000" smtClean="0"/>
              <a:t> - key word </a:t>
            </a:r>
            <a:r>
              <a:rPr lang="en-US" sz="2000" b="1" smtClean="0"/>
              <a:t>register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Requests that a variable should be placed in a high speed memory register.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146D1-B8D0-467E-AB1E-8982C402DE1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using modules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694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Modules can be written and tested separately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Modules can be reused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Large projects can be developed in parallel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Reduces length of program, making it more readable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Promotes the concept of </a:t>
            </a:r>
            <a:r>
              <a:rPr lang="en-US" sz="2800" b="1" smtClean="0"/>
              <a:t>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module hides details of a task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We just need to know what this module does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We don’t need to know how it does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04059-7F91-4367-8592-F331C2F9AD1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14313"/>
            <a:ext cx="7800975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Programmer </a:t>
            </a:r>
            <a:r>
              <a:rPr lang="en-US" dirty="0" smtClean="0"/>
              <a:t>Defined Functions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Every C program starts with </a:t>
            </a:r>
            <a:r>
              <a:rPr lang="en-US" sz="2400" smtClean="0">
                <a:latin typeface="Courier New" pitchFamily="49" charset="0"/>
              </a:rPr>
              <a:t>main()</a:t>
            </a:r>
            <a:r>
              <a:rPr lang="en-US" sz="2400" smtClean="0"/>
              <a:t>function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Additional functions are called or invoked when the program encounters function names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Functions could be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Pre-defined library functions (e.g., printf, sin, tan)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Programmer-defined functions (e.g., my_printf, area)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Functions</a:t>
            </a:r>
            <a:r>
              <a:rPr lang="en-US" sz="2400" i="1" smtClean="0"/>
              <a:t> 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/>
              <a:t>Perform a specific task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May take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May return a single value to the calling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May change the value of the function arguments (call by reference)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6163C5-05B3-4923-8DDB-8087C3912D3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2422525"/>
            <a:ext cx="8534400" cy="22399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>
                <a:solidFill>
                  <a:schemeClr val="hlink"/>
                </a:solidFill>
                <a:latin typeface="Courier New" pitchFamily="49" charset="0"/>
              </a:rPr>
              <a:t>return_type</a:t>
            </a:r>
            <a:r>
              <a:rPr lang="en-US" sz="2800" b="1">
                <a:latin typeface="Courier New" pitchFamily="49" charset="0"/>
              </a:rPr>
              <a:t> </a:t>
            </a:r>
            <a:r>
              <a:rPr lang="en-US" sz="2800" b="1">
                <a:solidFill>
                  <a:schemeClr val="folHlink"/>
                </a:solidFill>
                <a:latin typeface="Courier New" pitchFamily="49" charset="0"/>
              </a:rPr>
              <a:t>function_name</a:t>
            </a:r>
            <a:r>
              <a:rPr lang="en-US" sz="2800" b="1">
                <a:latin typeface="Courier New" pitchFamily="49" charset="0"/>
              </a:rPr>
              <a:t> (</a:t>
            </a:r>
            <a:r>
              <a:rPr lang="en-US" sz="2800" b="1">
                <a:solidFill>
                  <a:schemeClr val="accent2"/>
                </a:solidFill>
                <a:latin typeface="Courier New" pitchFamily="49" charset="0"/>
              </a:rPr>
              <a:t>parameters</a:t>
            </a:r>
            <a:r>
              <a:rPr lang="en-US" sz="2800" b="1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sz="28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 b="1">
                <a:latin typeface="Courier New" pitchFamily="49" charset="0"/>
              </a:rPr>
              <a:t>     </a:t>
            </a:r>
            <a:r>
              <a:rPr lang="en-US" sz="2800" b="1">
                <a:solidFill>
                  <a:srgbClr val="00CC00"/>
                </a:solidFill>
                <a:latin typeface="Courier New" pitchFamily="49" charset="0"/>
              </a:rPr>
              <a:t>declarations;</a:t>
            </a:r>
          </a:p>
          <a:p>
            <a:pPr eaLnBrk="0" hangingPunct="0"/>
            <a:r>
              <a:rPr lang="en-US" sz="2800" b="1">
                <a:latin typeface="Courier New" pitchFamily="49" charset="0"/>
              </a:rPr>
              <a:t>     </a:t>
            </a:r>
            <a:r>
              <a:rPr lang="en-US" sz="2800" b="1">
                <a:solidFill>
                  <a:srgbClr val="993300"/>
                </a:solidFill>
                <a:latin typeface="Courier New" pitchFamily="49" charset="0"/>
              </a:rPr>
              <a:t>statements;</a:t>
            </a:r>
          </a:p>
          <a:p>
            <a:pPr eaLnBrk="0" hangingPunct="0"/>
            <a:r>
              <a:rPr lang="en-US" sz="2800" b="1">
                <a:latin typeface="Courier New" pitchFamily="49" charset="0"/>
              </a:rPr>
              <a:t>}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4191000" y="3962400"/>
            <a:ext cx="4800600" cy="269557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my_add_func</a:t>
            </a:r>
            <a:r>
              <a:rPr lang="en-US" sz="2000" b="1">
                <a:latin typeface="Courier New" pitchFamily="49" charset="0"/>
              </a:rPr>
              <a:t>(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int a, int b</a:t>
            </a:r>
            <a:r>
              <a:rPr lang="en-US" sz="2000" b="1"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CC00"/>
                </a:solidFill>
                <a:latin typeface="Courier New" pitchFamily="49" charset="0"/>
              </a:rPr>
              <a:t>  int sum;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993300"/>
                </a:solidFill>
                <a:latin typeface="Courier New" pitchFamily="49" charset="0"/>
              </a:rPr>
              <a:t>  sum = a + b;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993300"/>
                </a:solidFill>
                <a:latin typeface="Courier New" pitchFamily="49" charset="0"/>
              </a:rPr>
              <a:t>  return sum;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D7CCDF-B94D-47F2-8918-951CB13D6E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Function Prototype describes how a function is called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mtClean="0">
                <a:latin typeface="Courier New" pitchFamily="49" charset="0"/>
              </a:rPr>
              <a:t>int my_add_func(int a, int b)</a:t>
            </a:r>
            <a:r>
              <a:rPr lang="en-US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Function Call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</a:rPr>
              <a:t>result = my_add_func(5, X);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Function implementation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int my_add_func(int a, int b)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	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	}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315200" cy="1143000"/>
          </a:xfrm>
        </p:spPr>
        <p:txBody>
          <a:bodyPr/>
          <a:lstStyle/>
          <a:p>
            <a:pPr eaLnBrk="1" hangingPunct="1"/>
            <a:r>
              <a:rPr lang="en-US" smtClean="0"/>
              <a:t>Programmer-Defined Functions Terminology</a:t>
            </a:r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4495800" y="4800600"/>
            <a:ext cx="3200400" cy="533400"/>
          </a:xfrm>
          <a:custGeom>
            <a:avLst/>
            <a:gdLst>
              <a:gd name="T0" fmla="*/ 0 w 3272"/>
              <a:gd name="T1" fmla="*/ 2147483647 h 864"/>
              <a:gd name="T2" fmla="*/ 2147483647 w 3272"/>
              <a:gd name="T3" fmla="*/ 2147483647 h 864"/>
              <a:gd name="T4" fmla="*/ 2147483647 w 3272"/>
              <a:gd name="T5" fmla="*/ 0 h 864"/>
              <a:gd name="T6" fmla="*/ 0 60000 65536"/>
              <a:gd name="T7" fmla="*/ 0 60000 65536"/>
              <a:gd name="T8" fmla="*/ 0 60000 65536"/>
              <a:gd name="T9" fmla="*/ 0 w 3272"/>
              <a:gd name="T10" fmla="*/ 0 h 864"/>
              <a:gd name="T11" fmla="*/ 3272 w 3272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72" h="864">
                <a:moveTo>
                  <a:pt x="0" y="864"/>
                </a:moveTo>
                <a:cubicBezTo>
                  <a:pt x="1340" y="816"/>
                  <a:pt x="2680" y="768"/>
                  <a:pt x="2976" y="624"/>
                </a:cubicBezTo>
                <a:cubicBezTo>
                  <a:pt x="3272" y="480"/>
                  <a:pt x="1976" y="104"/>
                  <a:pt x="1776" y="0"/>
                </a:cubicBezTo>
              </a:path>
            </a:pathLst>
          </a:custGeom>
          <a:noFill/>
          <a:ln w="28575" cap="sq">
            <a:solidFill>
              <a:schemeClr val="folHlink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905000" y="4876800"/>
            <a:ext cx="6781800" cy="18875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Function parameters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/>
              <a:t>Formal parameters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/>
              <a:t>Actual parameter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/>
              <a:t>Formal parameters must match with actual parameters in </a:t>
            </a:r>
            <a:r>
              <a:rPr lang="en-US" sz="1600" i="1"/>
              <a:t>order</a:t>
            </a:r>
            <a:r>
              <a:rPr lang="en-US" sz="1600"/>
              <a:t>, </a:t>
            </a:r>
            <a:r>
              <a:rPr lang="en-US" sz="1600" i="1"/>
              <a:t>number</a:t>
            </a:r>
            <a:r>
              <a:rPr lang="en-US" sz="1600"/>
              <a:t> and </a:t>
            </a:r>
            <a:r>
              <a:rPr lang="en-US" sz="1600" i="1"/>
              <a:t>data</a:t>
            </a:r>
            <a:r>
              <a:rPr lang="en-US" sz="1600"/>
              <a:t> </a:t>
            </a:r>
            <a:r>
              <a:rPr lang="en-US" sz="1600" i="1"/>
              <a:t>type</a:t>
            </a:r>
            <a:r>
              <a:rPr lang="en-US" sz="1600"/>
              <a:t>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/>
              <a:t>If the type is not the same, type conversion will be applied (coercion of arguments). But this might cause some errors (double</a:t>
            </a:r>
            <a:r>
              <a:rPr lang="en-US" sz="1600">
                <a:sym typeface="Wingdings" pitchFamily="2" charset="2"/>
              </a:rPr>
              <a:t>int)</a:t>
            </a:r>
            <a:r>
              <a:rPr lang="en-US" sz="1600"/>
              <a:t> so you need to be careful!</a:t>
            </a:r>
          </a:p>
        </p:txBody>
      </p:sp>
      <p:sp>
        <p:nvSpPr>
          <p:cNvPr id="9228" name="Freeform 12"/>
          <p:cNvSpPr>
            <a:spLocks/>
          </p:cNvSpPr>
          <p:nvPr/>
        </p:nvSpPr>
        <p:spPr bwMode="auto">
          <a:xfrm>
            <a:off x="4191000" y="3810000"/>
            <a:ext cx="4660900" cy="1752600"/>
          </a:xfrm>
          <a:custGeom>
            <a:avLst/>
            <a:gdLst>
              <a:gd name="T0" fmla="*/ 2147483647 w 3232"/>
              <a:gd name="T1" fmla="*/ 2147483647 h 1144"/>
              <a:gd name="T2" fmla="*/ 2147483647 w 3232"/>
              <a:gd name="T3" fmla="*/ 2147483647 h 1144"/>
              <a:gd name="T4" fmla="*/ 2147483647 w 3232"/>
              <a:gd name="T5" fmla="*/ 2147483647 h 1144"/>
              <a:gd name="T6" fmla="*/ 2147483647 w 3232"/>
              <a:gd name="T7" fmla="*/ 2147483647 h 1144"/>
              <a:gd name="T8" fmla="*/ 2147483647 w 3232"/>
              <a:gd name="T9" fmla="*/ 0 h 1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2"/>
              <a:gd name="T16" fmla="*/ 0 h 1144"/>
              <a:gd name="T17" fmla="*/ 3232 w 3232"/>
              <a:gd name="T18" fmla="*/ 1144 h 1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2" h="1144">
                <a:moveTo>
                  <a:pt x="344" y="1104"/>
                </a:moveTo>
                <a:cubicBezTo>
                  <a:pt x="172" y="1112"/>
                  <a:pt x="0" y="1120"/>
                  <a:pt x="392" y="1104"/>
                </a:cubicBezTo>
                <a:cubicBezTo>
                  <a:pt x="784" y="1088"/>
                  <a:pt x="2240" y="1144"/>
                  <a:pt x="2696" y="1008"/>
                </a:cubicBezTo>
                <a:cubicBezTo>
                  <a:pt x="3152" y="872"/>
                  <a:pt x="3232" y="456"/>
                  <a:pt x="3128" y="288"/>
                </a:cubicBezTo>
                <a:cubicBezTo>
                  <a:pt x="3024" y="120"/>
                  <a:pt x="2248" y="48"/>
                  <a:pt x="2072" y="0"/>
                </a:cubicBezTo>
              </a:path>
            </a:pathLst>
          </a:custGeom>
          <a:noFill/>
          <a:ln w="38100" cap="sq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  <p:bldP spid="9225" grpId="0" animBg="1"/>
      <p:bldP spid="9227" grpId="0" animBg="1"/>
      <p:bldP spid="92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2FAF89-6272-420C-A784-7E6B5955B45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Pre-defined Functions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52400" y="1752600"/>
            <a:ext cx="8991600" cy="487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So far, we used several pre-defined functions!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endParaRPr lang="en-US" sz="900">
              <a:latin typeface="Times New Roman" pitchFamily="18" charset="0"/>
            </a:endParaRP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#include &lt;math.h&gt;</a:t>
            </a:r>
          </a:p>
          <a:p>
            <a:pPr eaLnBrk="0" hangingPunct="0">
              <a:lnSpc>
                <a:spcPct val="35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main(void)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double angle;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printf(“Input angle in radians: \n“);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scanf(“%lf”, &amp;angle);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printf(“The sine of the angle is %f\n“,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        </a:t>
            </a:r>
            <a:r>
              <a:rPr lang="en-US" sz="2800" b="1">
                <a:solidFill>
                  <a:schemeClr val="hlink"/>
                </a:solidFill>
                <a:latin typeface="Courier New" pitchFamily="49" charset="0"/>
              </a:rPr>
              <a:t>sin(angle)</a:t>
            </a:r>
            <a:r>
              <a:rPr lang="en-US" sz="2800">
                <a:latin typeface="Courier New" pitchFamily="49" charset="0"/>
              </a:rPr>
              <a:t> 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return 0;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06900" y="2374900"/>
            <a:ext cx="4419600" cy="1917700"/>
          </a:xfrm>
          <a:prstGeom prst="rect">
            <a:avLst/>
          </a:prstGeom>
          <a:solidFill>
            <a:srgbClr val="85ACE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>
                <a:latin typeface="Courier New" pitchFamily="49" charset="0"/>
              </a:rPr>
              <a:t>double sin(double radian);</a:t>
            </a: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endParaRPr lang="en-US" b="1">
              <a:latin typeface="Courier New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>
                <a:latin typeface="Courier New" pitchFamily="49" charset="0"/>
              </a:rPr>
              <a:t>double sin(double radian)</a:t>
            </a: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>
                <a:latin typeface="Courier New" pitchFamily="49" charset="0"/>
              </a:rPr>
              <a:t>/* details of computing sin */</a:t>
            </a:r>
          </a:p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DD59C3-3757-4C4C-9E74-33F1B9DFB39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Programmer-defined Functions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828800"/>
            <a:ext cx="4191000" cy="4572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double x1,y1,x2,y2, dist;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printf(“Enter x1 y1 x2 y2 :”);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scanf(“%lf %lf %lf %lf”,    	&amp;x1,&amp;y1,&amp;x2,&amp;y2);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dist =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sqrt(pow((x2-x1),2)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          + pow((y2-y1),2));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printf(“Distance is %lf\n”, dist);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828800"/>
            <a:ext cx="47244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double distance(double x1,y1,x2,y2);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double x1,y1,x2,y2, dist;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printf(“Enter x1 y1 x2 y2 :”);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scanf(“%lf %lf %lf %lf”,    	&amp;x1,&amp;y1,&amp;x2,&amp;y2);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  dist = distance(x1,y1,x2,y2);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printf(“Distance is %lf\n”, dist);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double distance(double x1,y1,x2,y2)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  return  sqrt(pow((x2-x1),2)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          + pow((y2-y1),2));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0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0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0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08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08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08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08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08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08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08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0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build="p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1773</TotalTime>
  <Words>2020</Words>
  <Application>Microsoft Office PowerPoint</Application>
  <PresentationFormat>On-screen Show (4:3)</PresentationFormat>
  <Paragraphs>605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Tahoma</vt:lpstr>
      <vt:lpstr>Arial</vt:lpstr>
      <vt:lpstr>Wingdings</vt:lpstr>
      <vt:lpstr>Times New Roman</vt:lpstr>
      <vt:lpstr>Courier New</vt:lpstr>
      <vt:lpstr>Blends</vt:lpstr>
      <vt:lpstr>Equation</vt:lpstr>
      <vt:lpstr>Modular Programming With Functions</vt:lpstr>
      <vt:lpstr>Modularity</vt:lpstr>
      <vt:lpstr>Modularity (cont’d)</vt:lpstr>
      <vt:lpstr>Advantages of using modules</vt:lpstr>
      <vt:lpstr>Programmer Defined Functions</vt:lpstr>
      <vt:lpstr>Function definition</vt:lpstr>
      <vt:lpstr>Programmer-Defined Functions Terminology</vt:lpstr>
      <vt:lpstr>Example: Pre-defined Functions</vt:lpstr>
      <vt:lpstr>Example: Programmer-defined Functions</vt:lpstr>
      <vt:lpstr>Exercise </vt:lpstr>
      <vt:lpstr>Value Returning Functions</vt:lpstr>
      <vt:lpstr>Slide 12</vt:lpstr>
      <vt:lpstr>Exercise: void function</vt:lpstr>
      <vt:lpstr>Example: value returning function</vt:lpstr>
      <vt:lpstr>Example – use fact()</vt:lpstr>
      <vt:lpstr>Example – execution of factorial function (cont’d)</vt:lpstr>
      <vt:lpstr>Example – execution of factorial function (cont’d)</vt:lpstr>
      <vt:lpstr>Example – execution of factorial function (cont’d)</vt:lpstr>
      <vt:lpstr>Example – execution of factorial function (cont’d)</vt:lpstr>
      <vt:lpstr>Example – execution of factorial function (cont’d)</vt:lpstr>
      <vt:lpstr>Example – execution of factorial function (cont’d)</vt:lpstr>
      <vt:lpstr>Example – reuse of factorial function</vt:lpstr>
      <vt:lpstr>Example – reuse of factorial function in another function</vt:lpstr>
      <vt:lpstr>Exercise</vt:lpstr>
      <vt:lpstr>Exercise</vt:lpstr>
      <vt:lpstr>Example for void function</vt:lpstr>
      <vt:lpstr>Exercise</vt:lpstr>
      <vt:lpstr>Solution</vt:lpstr>
      <vt:lpstr>Exercise</vt:lpstr>
      <vt:lpstr>Exercise: Trace functions</vt:lpstr>
      <vt:lpstr>Exercise</vt:lpstr>
      <vt:lpstr>Parameter Passing</vt:lpstr>
      <vt:lpstr>Scope of a function or variable </vt:lpstr>
      <vt:lpstr>Scope of a function or variable </vt:lpstr>
      <vt:lpstr>Scope</vt:lpstr>
      <vt:lpstr>Global vs Local Variable</vt:lpstr>
      <vt:lpstr>Storage Class - 4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Programming With Functions</dc:title>
  <dc:creator>RAMA SHANKER</dc:creator>
  <cp:lastModifiedBy>Administrator</cp:lastModifiedBy>
  <cp:revision>176</cp:revision>
  <dcterms:created xsi:type="dcterms:W3CDTF">1999-01-25T11:17:36Z</dcterms:created>
  <dcterms:modified xsi:type="dcterms:W3CDTF">2019-12-04T11:07:35Z</dcterms:modified>
</cp:coreProperties>
</file>