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85" r:id="rId2"/>
    <p:sldId id="294" r:id="rId3"/>
    <p:sldId id="257" r:id="rId4"/>
    <p:sldId id="259" r:id="rId5"/>
    <p:sldId id="260" r:id="rId6"/>
    <p:sldId id="258" r:id="rId7"/>
    <p:sldId id="265" r:id="rId8"/>
    <p:sldId id="267" r:id="rId9"/>
    <p:sldId id="268" r:id="rId10"/>
    <p:sldId id="269" r:id="rId11"/>
    <p:sldId id="271" r:id="rId12"/>
    <p:sldId id="272" r:id="rId13"/>
    <p:sldId id="274" r:id="rId14"/>
    <p:sldId id="293" r:id="rId1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3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3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3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3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3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-3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-3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-3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-3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8149-C3EA-46ED-98D6-51EA3512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0D67-A6F4-48A3-A747-74EF8FB3B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C35-5990-48B9-883C-FE15823CB2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78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785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78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15BFEF3-82EF-4A97-BABA-2B0B5EC73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B746-7C29-476E-B7B8-C07CBE0FB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C221-4771-4460-9BCA-4EF9AED04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59DB-350A-4FA1-A67B-406F28F0B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C1CC-DF37-4EF9-820A-0AFEADA89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1700-ED3B-498B-8483-33BD21BED6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7D9F-D8C9-4BFA-88DB-F09EAE0326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D737-9BE9-4A2F-A4BC-07D53ACC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30E6-94D1-4BE6-B34D-DAFAE1B33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7B9FDD2-4B61-4045-BA91-B2BE2D654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Security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Common Sense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5638800"/>
            <a:ext cx="304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By:</a:t>
            </a:r>
          </a:p>
          <a:p>
            <a:r>
              <a:rPr lang="en-US" sz="1400" b="1" dirty="0"/>
              <a:t>Rama Shanker (PGT CS)</a:t>
            </a:r>
          </a:p>
          <a:p>
            <a:r>
              <a:rPr lang="en-US" sz="1200" dirty="0"/>
              <a:t>DAV Ambuja Vidya Niketan Public School</a:t>
            </a:r>
          </a:p>
          <a:p>
            <a:r>
              <a:rPr lang="en-US" sz="1200" dirty="0"/>
              <a:t>Darlaghat, Solan, H.P.</a:t>
            </a:r>
            <a:endParaRPr lang="en-IN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Dangers are: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32" charset="2"/>
              <a:buChar char="Ø"/>
            </a:pPr>
            <a:r>
              <a:rPr lang="en-US"/>
              <a:t>The Email may be a scam to sell you something</a:t>
            </a:r>
          </a:p>
          <a:p>
            <a:pPr>
              <a:buFont typeface="Wingdings" pitchFamily="-32" charset="2"/>
              <a:buChar char="Ø"/>
            </a:pPr>
            <a:r>
              <a:rPr lang="en-US"/>
              <a:t>If you respond you are confirming a valid Email address</a:t>
            </a:r>
          </a:p>
          <a:p>
            <a:pPr>
              <a:buFont typeface="Wingdings" pitchFamily="-32" charset="2"/>
              <a:buChar char="Ø"/>
            </a:pPr>
            <a:r>
              <a:rPr lang="en-US"/>
              <a:t>You can encourage the sender to forward inappropriate Emails or add you to other lists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543800" cy="3810000"/>
          </a:xfrm>
        </p:spPr>
        <p:txBody>
          <a:bodyPr/>
          <a:lstStyle/>
          <a:p>
            <a:pPr marL="609600" indent="-609600"/>
            <a:r>
              <a:rPr lang="en-US" dirty="0"/>
              <a:t>If someone send me an inappropriate message or materials I should immediately:</a:t>
            </a:r>
          </a:p>
          <a:p>
            <a:pPr marL="990600" lvl="1" indent="-533400">
              <a:buFont typeface="Wingdings" pitchFamily="-32" charset="2"/>
              <a:buAutoNum type="alphaUcPeriod"/>
            </a:pPr>
            <a:r>
              <a:rPr lang="en-US" dirty="0"/>
              <a:t>Not reply to it and save it</a:t>
            </a:r>
          </a:p>
          <a:p>
            <a:pPr marL="990600" lvl="1" indent="-533400">
              <a:buFont typeface="Wingdings" pitchFamily="-32" charset="2"/>
              <a:buAutoNum type="alphaUcPeriod"/>
            </a:pPr>
            <a:r>
              <a:rPr lang="en-US" dirty="0"/>
              <a:t>Tell my parents</a:t>
            </a:r>
          </a:p>
          <a:p>
            <a:pPr marL="990600" lvl="1" indent="-533400">
              <a:buFont typeface="Wingdings" pitchFamily="-32" charset="2"/>
              <a:buAutoNum type="alphaUcPeriod"/>
            </a:pPr>
            <a:r>
              <a:rPr lang="en-US" dirty="0"/>
              <a:t>Contact my service provider</a:t>
            </a:r>
          </a:p>
          <a:p>
            <a:pPr marL="990600" lvl="1" indent="-533400">
              <a:buFont typeface="Wingdings" pitchFamily="-32" charset="2"/>
              <a:buAutoNum type="alphaUcPeriod"/>
            </a:pPr>
            <a:r>
              <a:rPr lang="en-US" dirty="0"/>
              <a:t>All of the above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95400" y="5410200"/>
            <a:ext cx="708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rgbClr val="FF0066"/>
                </a:solidFill>
                <a:latin typeface="Broadway" pitchFamily="82" charset="0"/>
              </a:rPr>
              <a:t>The right answer is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620000" cy="3276600"/>
          </a:xfrm>
        </p:spPr>
        <p:txBody>
          <a:bodyPr/>
          <a:lstStyle/>
          <a:p>
            <a:pPr marL="609600" indent="-609600"/>
            <a:r>
              <a:rPr lang="en-US" dirty="0"/>
              <a:t>If someone I have met online wants to meet in person I should:</a:t>
            </a:r>
          </a:p>
          <a:p>
            <a:pPr marL="990600" lvl="1" indent="-533400">
              <a:buFontTx/>
              <a:buAutoNum type="alphaUcPeriod"/>
            </a:pPr>
            <a:r>
              <a:rPr lang="en-US" dirty="0"/>
              <a:t>Never consider doing so before talking to my parents about it</a:t>
            </a:r>
          </a:p>
          <a:p>
            <a:pPr marL="990600" lvl="1" indent="-533400">
              <a:buFontTx/>
              <a:buAutoNum type="alphaUcPeriod"/>
            </a:pPr>
            <a:r>
              <a:rPr lang="en-US" dirty="0"/>
              <a:t>Tell my best friend and take her with</a:t>
            </a:r>
          </a:p>
          <a:p>
            <a:pPr marL="990600" lvl="1" indent="-533400">
              <a:buFontTx/>
              <a:buAutoNum type="alphaUcPeriod"/>
            </a:pPr>
            <a:r>
              <a:rPr lang="en-US" dirty="0"/>
              <a:t>Keep it a secret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219200" y="5181600"/>
            <a:ext cx="6858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rgbClr val="FF0066"/>
                </a:solidFill>
                <a:latin typeface="Broadway" pitchFamily="82" charset="0"/>
              </a:rPr>
              <a:t>Of course the right answer is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7813"/>
            <a:ext cx="7620000" cy="1143000"/>
          </a:xfrm>
        </p:spPr>
        <p:txBody>
          <a:bodyPr/>
          <a:lstStyle/>
          <a:p>
            <a:r>
              <a:rPr lang="en-US" dirty="0"/>
              <a:t>The Final ??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00200"/>
            <a:ext cx="7391400" cy="1143000"/>
          </a:xfrm>
        </p:spPr>
        <p:txBody>
          <a:bodyPr/>
          <a:lstStyle/>
          <a:p>
            <a:r>
              <a:rPr lang="en-US" sz="2800" dirty="0"/>
              <a:t>Any information you get on the internet is trustworthy.</a:t>
            </a:r>
          </a:p>
        </p:txBody>
      </p:sp>
      <p:graphicFrame>
        <p:nvGraphicFramePr>
          <p:cNvPr id="34830" name="Group 14"/>
          <p:cNvGraphicFramePr>
            <a:graphicFrameLocks noGrp="1"/>
          </p:cNvGraphicFramePr>
          <p:nvPr>
            <p:ph sz="half" idx="2"/>
          </p:nvPr>
        </p:nvGraphicFramePr>
        <p:xfrm>
          <a:off x="2438400" y="2819400"/>
          <a:ext cx="4038600" cy="53340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-3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-32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-3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-32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524000" y="4038600"/>
            <a:ext cx="7239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rgbClr val="FF0066"/>
                </a:solidFill>
                <a:latin typeface="Broadway" pitchFamily="82" charset="0"/>
              </a:rPr>
              <a:t>The answer is definitely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7813"/>
            <a:ext cx="7543800" cy="2084387"/>
          </a:xfrm>
        </p:spPr>
        <p:txBody>
          <a:bodyPr/>
          <a:lstStyle/>
          <a:p>
            <a:r>
              <a:rPr lang="en-US" sz="4000" dirty="0"/>
              <a:t>Empower Yourself and The Parents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590800"/>
            <a:ext cx="7467600" cy="3921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Lets work together to keep our kids safe.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is not a matter of violating their privacy.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parents are responsible for their children.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need to guide them in good times and in bad.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is not that they are doing bad things.  They do not have enough experience to handle adult type situation.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really have not been here as long as we have!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/>
          <a:lstStyle/>
          <a:p>
            <a:r>
              <a:rPr lang="en-US" dirty="0"/>
              <a:t>FAQ’s: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r>
              <a:rPr lang="en-US" dirty="0"/>
              <a:t>What is “Cyber Security” &amp; “Cyber Space”?</a:t>
            </a:r>
          </a:p>
          <a:p>
            <a:r>
              <a:rPr lang="en-US" dirty="0"/>
              <a:t>What is the Difference between Real World and Cyber World?</a:t>
            </a:r>
          </a:p>
          <a:p>
            <a:r>
              <a:rPr lang="en-US" dirty="0"/>
              <a:t>Why we need a Secured Cyber Space?</a:t>
            </a:r>
          </a:p>
          <a:p>
            <a:r>
              <a:rPr lang="en-US" dirty="0"/>
              <a:t>Security Threats in Cyber Space?</a:t>
            </a:r>
          </a:p>
          <a:p>
            <a:endParaRPr lang="en-US" dirty="0"/>
          </a:p>
          <a:p>
            <a:r>
              <a:rPr lang="en-US" dirty="0"/>
              <a:t>How Casual We are while working on Internet?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First Question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620000" cy="3278188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None/>
            </a:pPr>
            <a:r>
              <a:rPr lang="en-US" dirty="0"/>
              <a:t>When I’m on line I should never give out:</a:t>
            </a:r>
          </a:p>
          <a:p>
            <a:pPr marL="990600" lvl="1" indent="-533400">
              <a:buFontTx/>
              <a:buAutoNum type="alphaUcPeriod"/>
            </a:pPr>
            <a:r>
              <a:rPr lang="en-US" dirty="0"/>
              <a:t>My last name, address, phone number, the name of my school, or teams I play for</a:t>
            </a:r>
          </a:p>
          <a:p>
            <a:pPr marL="990600" lvl="1" indent="-533400">
              <a:buFontTx/>
              <a:buAutoNum type="alphaUcPeriod"/>
            </a:pPr>
            <a:r>
              <a:rPr lang="en-US" dirty="0"/>
              <a:t>The names of my pets</a:t>
            </a:r>
          </a:p>
          <a:p>
            <a:pPr marL="990600" lvl="1" indent="-533400">
              <a:buFontTx/>
              <a:buAutoNum type="alphaUcPeriod"/>
            </a:pPr>
            <a:r>
              <a:rPr lang="en-US" dirty="0"/>
              <a:t>The names of my favorite book or TV shows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09600" y="5486400"/>
            <a:ext cx="800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4000">
                <a:solidFill>
                  <a:srgbClr val="FF0066"/>
                </a:solidFill>
                <a:latin typeface="Broadway" pitchFamily="82" charset="0"/>
              </a:rPr>
              <a:t>The Correct Answer is 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Never  Give  Out 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Your name</a:t>
            </a:r>
          </a:p>
          <a:p>
            <a:pPr>
              <a:lnSpc>
                <a:spcPct val="80000"/>
              </a:lnSpc>
            </a:pPr>
            <a:r>
              <a:rPr lang="en-US" sz="2800"/>
              <a:t>Your address</a:t>
            </a:r>
          </a:p>
          <a:p>
            <a:pPr>
              <a:lnSpc>
                <a:spcPct val="80000"/>
              </a:lnSpc>
            </a:pPr>
            <a:r>
              <a:rPr lang="en-US" sz="2800"/>
              <a:t>Your phone number</a:t>
            </a:r>
          </a:p>
          <a:p>
            <a:pPr>
              <a:lnSpc>
                <a:spcPct val="80000"/>
              </a:lnSpc>
            </a:pPr>
            <a:r>
              <a:rPr lang="en-US" sz="2800"/>
              <a:t>Your birthday</a:t>
            </a:r>
          </a:p>
          <a:p>
            <a:pPr>
              <a:lnSpc>
                <a:spcPct val="80000"/>
              </a:lnSpc>
            </a:pPr>
            <a:r>
              <a:rPr lang="en-US" sz="2800"/>
              <a:t>Your school name</a:t>
            </a:r>
          </a:p>
          <a:p>
            <a:pPr>
              <a:lnSpc>
                <a:spcPct val="80000"/>
              </a:lnSpc>
            </a:pPr>
            <a:r>
              <a:rPr lang="en-US" sz="2800"/>
              <a:t>Any other personal information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EVERY  TIME  YOU  ENTER INFORMATION  </a:t>
            </a:r>
            <a:br>
              <a:rPr lang="en-US" sz="2800"/>
            </a:br>
            <a:br>
              <a:rPr lang="en-US" sz="2800"/>
            </a:br>
            <a:r>
              <a:rPr lang="en-US" sz="2800"/>
              <a:t>YOU  GIVE  UP  PRIVACY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620000" cy="3200400"/>
          </a:xfrm>
        </p:spPr>
        <p:txBody>
          <a:bodyPr/>
          <a:lstStyle/>
          <a:p>
            <a:pPr marL="609600" indent="-609600"/>
            <a:r>
              <a:rPr lang="en-US" dirty="0"/>
              <a:t>Before I buy something online or access a site requiring payment I should:</a:t>
            </a:r>
          </a:p>
          <a:p>
            <a:pPr marL="990600" lvl="1" indent="-533400">
              <a:buFontTx/>
              <a:buAutoNum type="alphaUcPeriod"/>
            </a:pPr>
            <a:r>
              <a:rPr lang="en-US" dirty="0"/>
              <a:t>First make sure I really want it</a:t>
            </a:r>
          </a:p>
          <a:p>
            <a:pPr marL="990600" lvl="1" indent="-533400">
              <a:buFontTx/>
              <a:buAutoNum type="alphaUcPeriod"/>
            </a:pPr>
            <a:r>
              <a:rPr lang="en-US" dirty="0"/>
              <a:t>Check with my parents</a:t>
            </a:r>
          </a:p>
          <a:p>
            <a:pPr marL="990600" lvl="1" indent="-533400">
              <a:buFontTx/>
              <a:buAutoNum type="alphaUcPeriod"/>
            </a:pPr>
            <a:r>
              <a:rPr lang="en-US" dirty="0"/>
              <a:t>Check out store prices first.</a:t>
            </a:r>
          </a:p>
        </p:txBody>
      </p:sp>
      <p:sp>
        <p:nvSpPr>
          <p:cNvPr id="6150" name="Text Box 6">
            <a:hlinkClick r:id="" action="ppaction://noaction">
              <a:snd r:embed="rId2" name="applause.wav"/>
            </a:hlinkClick>
            <a:hlinkHover r:id="" action="ppaction://noaction">
              <a:snd r:embed="rId2" name="applause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51054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FF0066"/>
                </a:solidFill>
                <a:latin typeface="Broadway" pitchFamily="82" charset="0"/>
              </a:rPr>
              <a:t>The Correct Answer is B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614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  <p:bldP spid="6150" grpId="0"/>
      <p:bldP spid="615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7813"/>
            <a:ext cx="7543800" cy="1143000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00200"/>
            <a:ext cx="7543800" cy="4530725"/>
          </a:xfrm>
        </p:spPr>
        <p:txBody>
          <a:bodyPr/>
          <a:lstStyle/>
          <a:p>
            <a:r>
              <a:rPr lang="en-US" sz="2800" dirty="0"/>
              <a:t>It’s OK to give someone by password.</a:t>
            </a:r>
          </a:p>
        </p:txBody>
      </p:sp>
      <p:graphicFrame>
        <p:nvGraphicFramePr>
          <p:cNvPr id="4108" name="Group 12"/>
          <p:cNvGraphicFramePr>
            <a:graphicFrameLocks noGrp="1"/>
          </p:cNvGraphicFramePr>
          <p:nvPr>
            <p:ph sz="half" idx="2"/>
          </p:nvPr>
        </p:nvGraphicFramePr>
        <p:xfrm>
          <a:off x="2514600" y="2438400"/>
          <a:ext cx="4038600" cy="53340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-3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-32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-3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-32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609600" y="37338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FF0066"/>
                </a:solidFill>
                <a:latin typeface="Broadway" pitchFamily="82" charset="0"/>
              </a:rPr>
              <a:t>The correct answer is of course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Passwords are: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Valuable pieces of information</a:t>
            </a:r>
          </a:p>
          <a:p>
            <a:r>
              <a:rPr lang="en-US" dirty="0"/>
              <a:t>Can allow someone to access your Email</a:t>
            </a:r>
          </a:p>
          <a:p>
            <a:r>
              <a:rPr lang="en-US" dirty="0"/>
              <a:t>Allow access to you online account to charge products sold on the Internet</a:t>
            </a:r>
          </a:p>
          <a:p>
            <a:endParaRPr lang="en-US" dirty="0"/>
          </a:p>
          <a:p>
            <a:pPr algn="ctr">
              <a:buFont typeface="Wingdings" pitchFamily="-32" charset="2"/>
              <a:buNone/>
            </a:pPr>
            <a:r>
              <a:rPr lang="en-US" dirty="0"/>
              <a:t>No legitimate website or person would ever quest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620000" cy="3200400"/>
          </a:xfrm>
        </p:spPr>
        <p:txBody>
          <a:bodyPr/>
          <a:lstStyle/>
          <a:p>
            <a:pPr marL="609600" indent="-609600"/>
            <a:r>
              <a:rPr lang="en-US" dirty="0"/>
              <a:t>If someone I meet online gives me his phone number I should:</a:t>
            </a:r>
          </a:p>
          <a:p>
            <a:pPr marL="990600" lvl="1" indent="-533400">
              <a:buFont typeface="Wingdings" pitchFamily="-32" charset="2"/>
              <a:buAutoNum type="alphaUcPeriod"/>
            </a:pPr>
            <a:r>
              <a:rPr lang="en-US" dirty="0"/>
              <a:t>Call him right away.</a:t>
            </a:r>
          </a:p>
          <a:p>
            <a:pPr marL="990600" lvl="1" indent="-533400">
              <a:buFont typeface="Wingdings" pitchFamily="-32" charset="2"/>
              <a:buAutoNum type="alphaUcPeriod"/>
            </a:pPr>
            <a:r>
              <a:rPr lang="en-US" dirty="0"/>
              <a:t>Give him my phone number also</a:t>
            </a:r>
          </a:p>
          <a:p>
            <a:pPr marL="990600" lvl="1" indent="-533400">
              <a:buFont typeface="Wingdings" pitchFamily="-32" charset="2"/>
              <a:buAutoNum type="alphaUcPeriod"/>
            </a:pPr>
            <a:r>
              <a:rPr lang="en-US" dirty="0"/>
              <a:t>Ask my parents permission before I call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3000" y="5105400"/>
            <a:ext cx="708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rgbClr val="FF0066"/>
                </a:solidFill>
                <a:latin typeface="Broadway" pitchFamily="82" charset="0"/>
              </a:rPr>
              <a:t>The answer is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543800" cy="2667000"/>
          </a:xfrm>
        </p:spPr>
        <p:txBody>
          <a:bodyPr/>
          <a:lstStyle/>
          <a:p>
            <a:r>
              <a:rPr lang="en-US" dirty="0"/>
              <a:t>I should never respond to Email messages from people or organizations I’m not familiar with.</a:t>
            </a:r>
          </a:p>
          <a:p>
            <a:pPr lvl="2"/>
            <a:r>
              <a:rPr lang="en-US" dirty="0"/>
              <a:t>True</a:t>
            </a:r>
          </a:p>
          <a:p>
            <a:pPr lvl="2"/>
            <a:r>
              <a:rPr lang="en-US" dirty="0"/>
              <a:t>False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8001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>
                <a:solidFill>
                  <a:srgbClr val="FF0066"/>
                </a:solidFill>
                <a:latin typeface="Broadway" pitchFamily="82" charset="0"/>
              </a:rPr>
              <a:t>Obviously the correct answer is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262</TotalTime>
  <Words>528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Cyber Security</vt:lpstr>
      <vt:lpstr>FAQ’s: </vt:lpstr>
      <vt:lpstr>The First Question</vt:lpstr>
      <vt:lpstr>Never  Give  Out :</vt:lpstr>
      <vt:lpstr>Question 2</vt:lpstr>
      <vt:lpstr>Question 3</vt:lpstr>
      <vt:lpstr>Passwords are:</vt:lpstr>
      <vt:lpstr>Question 4</vt:lpstr>
      <vt:lpstr>Question 5</vt:lpstr>
      <vt:lpstr>Dangers are:</vt:lpstr>
      <vt:lpstr>Question 6</vt:lpstr>
      <vt:lpstr>Question 7</vt:lpstr>
      <vt:lpstr>The Final ??</vt:lpstr>
      <vt:lpstr>Empower Yourself and The Parents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STAYING SAFE ON THE INTERNET</dc:title>
  <dc:creator>G0002095</dc:creator>
  <cp:lastModifiedBy>MR.RAMA SHANKAR</cp:lastModifiedBy>
  <cp:revision>16</cp:revision>
  <dcterms:created xsi:type="dcterms:W3CDTF">2008-02-06T17:12:05Z</dcterms:created>
  <dcterms:modified xsi:type="dcterms:W3CDTF">2020-05-02T16:51:29Z</dcterms:modified>
</cp:coreProperties>
</file>