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2.jpeg" ContentType="image/jpeg"/>
  <Override PartName="/ppt/media/image1.jpeg" ContentType="image/jpeg"/>
  <Override PartName="/ppt/media/image3.jpeg" ContentType="image/jpeg"/>
  <Override PartName="/ppt/media/image4.png" ContentType="image/png"/>
  <Override PartName="/ppt/media/image5.jpeg" ContentType="image/jpeg"/>
  <Override PartName="/ppt/media/image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1320" cy="5107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1320" cy="5107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7;p4" descr=""/>
          <p:cNvPicPr/>
          <p:nvPr/>
        </p:nvPicPr>
        <p:blipFill>
          <a:blip r:embed="rId2"/>
          <a:stretch/>
        </p:blipFill>
        <p:spPr>
          <a:xfrm>
            <a:off x="7596360" y="123480"/>
            <a:ext cx="1371600" cy="5544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3;g5f3bc549d9_0_186" descr=""/>
          <p:cNvPicPr/>
          <p:nvPr/>
        </p:nvPicPr>
        <p:blipFill>
          <a:blip r:embed="rId2"/>
          <a:stretch/>
        </p:blipFill>
        <p:spPr>
          <a:xfrm>
            <a:off x="7596360" y="123480"/>
            <a:ext cx="1370520" cy="5544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jpeg"/><Relationship Id="rId9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161;p1" descr=""/>
          <p:cNvPicPr/>
          <p:nvPr/>
        </p:nvPicPr>
        <p:blipFill>
          <a:blip r:embed="rId1"/>
          <a:srcRect l="5506" t="0" r="452" b="31529"/>
          <a:stretch/>
        </p:blipFill>
        <p:spPr>
          <a:xfrm>
            <a:off x="0" y="0"/>
            <a:ext cx="9142920" cy="4442760"/>
          </a:xfrm>
          <a:prstGeom prst="rect">
            <a:avLst/>
          </a:prstGeom>
          <a:ln>
            <a:noFill/>
          </a:ln>
        </p:spPr>
      </p:pic>
      <p:pic>
        <p:nvPicPr>
          <p:cNvPr id="79" name="Google Shape;162;p1" descr=""/>
          <p:cNvPicPr/>
          <p:nvPr/>
        </p:nvPicPr>
        <p:blipFill>
          <a:blip r:embed="rId2"/>
          <a:stretch/>
        </p:blipFill>
        <p:spPr>
          <a:xfrm>
            <a:off x="7884360" y="4587840"/>
            <a:ext cx="1222920" cy="385920"/>
          </a:xfrm>
          <a:prstGeom prst="rect">
            <a:avLst/>
          </a:prstGeom>
          <a:ln>
            <a:noFill/>
          </a:ln>
        </p:spPr>
      </p:pic>
      <p:grpSp>
        <p:nvGrpSpPr>
          <p:cNvPr id="80" name="Group 1"/>
          <p:cNvGrpSpPr/>
          <p:nvPr/>
        </p:nvGrpSpPr>
        <p:grpSpPr>
          <a:xfrm>
            <a:off x="971640" y="4659840"/>
            <a:ext cx="3993480" cy="286920"/>
            <a:chOff x="971640" y="4659840"/>
            <a:chExt cx="3993480" cy="286920"/>
          </a:xfrm>
        </p:grpSpPr>
        <p:grpSp>
          <p:nvGrpSpPr>
            <p:cNvPr id="81" name="Group 2"/>
            <p:cNvGrpSpPr/>
            <p:nvPr/>
          </p:nvGrpSpPr>
          <p:grpSpPr>
            <a:xfrm>
              <a:off x="1366200" y="4703040"/>
              <a:ext cx="3598920" cy="238320"/>
              <a:chOff x="1366200" y="4703040"/>
              <a:chExt cx="3598920" cy="238320"/>
            </a:xfrm>
          </p:grpSpPr>
          <p:pic>
            <p:nvPicPr>
              <p:cNvPr id="82" name="Google Shape;165;p1" descr=""/>
              <p:cNvPicPr/>
              <p:nvPr/>
            </p:nvPicPr>
            <p:blipFill>
              <a:blip r:embed="rId3"/>
              <a:stretch/>
            </p:blipFill>
            <p:spPr>
              <a:xfrm>
                <a:off x="3694680" y="4703040"/>
                <a:ext cx="1270440" cy="2235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3" name="Google Shape;166;p1" descr=""/>
              <p:cNvPicPr/>
              <p:nvPr/>
            </p:nvPicPr>
            <p:blipFill>
              <a:blip r:embed="rId4"/>
              <a:stretch/>
            </p:blipFill>
            <p:spPr>
              <a:xfrm>
                <a:off x="1366200" y="4703040"/>
                <a:ext cx="1222920" cy="2145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4" name="Google Shape;167;p1" descr=""/>
              <p:cNvPicPr/>
              <p:nvPr/>
            </p:nvPicPr>
            <p:blipFill>
              <a:blip r:embed="rId5"/>
              <a:stretch/>
            </p:blipFill>
            <p:spPr>
              <a:xfrm>
                <a:off x="2734200" y="4703040"/>
                <a:ext cx="862920" cy="23832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85" name="Google Shape;168;p1" descr=""/>
            <p:cNvPicPr/>
            <p:nvPr/>
          </p:nvPicPr>
          <p:blipFill>
            <a:blip r:embed="rId6"/>
            <a:stretch/>
          </p:blipFill>
          <p:spPr>
            <a:xfrm>
              <a:off x="971640" y="4659840"/>
              <a:ext cx="286920" cy="28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6" name="CustomShape 3"/>
          <p:cNvSpPr/>
          <p:nvPr/>
        </p:nvSpPr>
        <p:spPr>
          <a:xfrm>
            <a:off x="179640" y="4659840"/>
            <a:ext cx="158292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Fira Sans"/>
                <a:ea typeface="Fira Sans"/>
              </a:rPr>
              <a:t>Organitza: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7164360" y="4659840"/>
            <a:ext cx="158292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Fira Sans"/>
                <a:ea typeface="Fira Sans"/>
              </a:rPr>
              <a:t>Col·labora:</a:t>
            </a:r>
            <a:endParaRPr b="0" lang="es-ES" sz="1000" spc="-1" strike="noStrike">
              <a:latin typeface="Arial"/>
            </a:endParaRPr>
          </a:p>
        </p:txBody>
      </p:sp>
      <p:pic>
        <p:nvPicPr>
          <p:cNvPr id="88" name="Google Shape;171;p1" descr=""/>
          <p:cNvPicPr/>
          <p:nvPr/>
        </p:nvPicPr>
        <p:blipFill>
          <a:blip r:embed="rId7"/>
          <a:stretch/>
        </p:blipFill>
        <p:spPr>
          <a:xfrm>
            <a:off x="7308360" y="3507840"/>
            <a:ext cx="1834560" cy="816840"/>
          </a:xfrm>
          <a:prstGeom prst="rect">
            <a:avLst/>
          </a:prstGeom>
          <a:ln>
            <a:noFill/>
          </a:ln>
        </p:spPr>
      </p:pic>
      <p:sp>
        <p:nvSpPr>
          <p:cNvPr id="89" name="CustomShape 5"/>
          <p:cNvSpPr/>
          <p:nvPr/>
        </p:nvSpPr>
        <p:spPr>
          <a:xfrm>
            <a:off x="179640" y="3507840"/>
            <a:ext cx="568764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Fira Sans"/>
                <a:ea typeface="Fira Sans"/>
              </a:rPr>
              <a:t>Visió per computador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90" name="Google Shape;173;p1" descr=""/>
          <p:cNvPicPr/>
          <p:nvPr/>
        </p:nvPicPr>
        <p:blipFill>
          <a:blip r:embed="rId8"/>
          <a:stretch/>
        </p:blipFill>
        <p:spPr>
          <a:xfrm>
            <a:off x="6084000" y="4659840"/>
            <a:ext cx="718920" cy="264240"/>
          </a:xfrm>
          <a:prstGeom prst="rect">
            <a:avLst/>
          </a:prstGeom>
          <a:ln>
            <a:noFill/>
          </a:ln>
        </p:spPr>
      </p:pic>
      <p:sp>
        <p:nvSpPr>
          <p:cNvPr id="91" name="CustomShape 6"/>
          <p:cNvSpPr/>
          <p:nvPr/>
        </p:nvSpPr>
        <p:spPr>
          <a:xfrm>
            <a:off x="5364000" y="4659840"/>
            <a:ext cx="158292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Fira Sans"/>
                <a:ea typeface="Fira Sans"/>
              </a:rPr>
              <a:t>Imparteix:</a:t>
            </a:r>
            <a:endParaRPr b="0" lang="es-ES" sz="1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79640" y="123480"/>
            <a:ext cx="73440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bfbfbf"/>
                </a:solidFill>
                <a:latin typeface="Calibri"/>
                <a:ea typeface="Calibri"/>
              </a:rPr>
              <a:t>Deep Learning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79640" y="915480"/>
            <a:ext cx="734400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3600" spc="-1" strike="noStrike">
                <a:solidFill>
                  <a:srgbClr val="000000"/>
                </a:solidFill>
                <a:latin typeface="Calibri"/>
                <a:ea typeface="Calibri"/>
              </a:rPr>
              <a:t>Perfil de l’alumne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115640" y="1767240"/>
            <a:ext cx="7204680" cy="23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Per poder seguir amb èxit el curs cal que els estudiants tinguin coneixements sobre programació en llenguatges com Python.</a:t>
            </a:r>
            <a:endParaRPr b="0" lang="es-E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Es donaran per sabuts els conceptes més bàsics d'algorísmica.</a:t>
            </a:r>
            <a:endParaRPr b="0" lang="es-E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Persones amb cicles formatius de l’àmbit TIC, graduats universitaris d’informàtica/telecomunicacions que no hagin aprofundit en l’aprenentatge computacional o machine learning.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79640" y="123480"/>
            <a:ext cx="73440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bfbfbf"/>
                </a:solidFill>
                <a:latin typeface="Calibri"/>
                <a:ea typeface="Calibri"/>
              </a:rPr>
              <a:t>Deep Learning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79640" y="915480"/>
            <a:ext cx="734400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3600" spc="-1" strike="noStrike">
                <a:solidFill>
                  <a:srgbClr val="000000"/>
                </a:solidFill>
                <a:latin typeface="Calibri"/>
                <a:ea typeface="Calibri"/>
              </a:rPr>
              <a:t>Sortides professionals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1115640" y="1767240"/>
            <a:ext cx="7204680" cy="23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El coneixement de tècniques de visió per computador té una elevada demanda al mercat laboral en perfils de tècnic de visió (industrial o de recerca)</a:t>
            </a:r>
            <a:endParaRPr b="0" lang="es-E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A més, s’assoliran coneixements de machine learning, que es poden aplicar a altres àmbits més generals com big data analyst.</a:t>
            </a:r>
            <a:endParaRPr b="0" lang="es-E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Ambdós perfils són molt demandats per startups i empreses consolidades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79640" y="123480"/>
            <a:ext cx="73440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bfbfbf"/>
                </a:solidFill>
                <a:latin typeface="Calibri"/>
                <a:ea typeface="Calibri"/>
              </a:rPr>
              <a:t>Visió per computador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79640" y="915480"/>
            <a:ext cx="734400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3600" spc="-1" strike="noStrike">
                <a:solidFill>
                  <a:srgbClr val="000000"/>
                </a:solidFill>
                <a:latin typeface="Calibri"/>
                <a:ea typeface="Calibri"/>
              </a:rPr>
              <a:t>Metodologia (1/2)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1115640" y="1767240"/>
            <a:ext cx="7204680" cy="23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Es faran 9 sessions presencials (d’unes 3 hores)</a:t>
            </a:r>
            <a:endParaRPr b="0" lang="es-E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S’ofereix </a:t>
            </a:r>
            <a:r>
              <a:rPr b="1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material didàctic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 en format notebook. En els notebooks hi haurà teoria i exercicis resolts</a:t>
            </a:r>
            <a:endParaRPr b="0" lang="es-E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S’utilitza el </a:t>
            </a:r>
            <a:r>
              <a:rPr b="1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campus virtual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 de la UOC per tal mantenir fòrums de discussió entre alumnes i consultors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79640" y="123480"/>
            <a:ext cx="73440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bfbfbf"/>
                </a:solidFill>
                <a:latin typeface="Calibri"/>
                <a:ea typeface="Calibri"/>
              </a:rPr>
              <a:t>Visió per computador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79640" y="915480"/>
            <a:ext cx="734400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3600" spc="-1" strike="noStrike">
                <a:solidFill>
                  <a:srgbClr val="000000"/>
                </a:solidFill>
                <a:latin typeface="Calibri"/>
                <a:ea typeface="Calibri"/>
              </a:rPr>
              <a:t>Metodologia (2/2)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1115640" y="1767240"/>
            <a:ext cx="7204680" cy="23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Teorial individual, exercicis en grup</a:t>
            </a:r>
            <a:endParaRPr b="0" lang="es-E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Realització de projecte de final de curs en grups</a:t>
            </a:r>
            <a:endParaRPr b="0" lang="es-E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Nivell: caixa negra i possibilitat d’aprofundir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79640" y="123480"/>
            <a:ext cx="73440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bfbfbf"/>
                </a:solidFill>
                <a:latin typeface="Calibri"/>
                <a:ea typeface="Calibri"/>
              </a:rPr>
              <a:t>Visió per computador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79640" y="915480"/>
            <a:ext cx="734400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3600" spc="-1" strike="noStrike">
                <a:solidFill>
                  <a:srgbClr val="000000"/>
                </a:solidFill>
                <a:latin typeface="Calibri"/>
                <a:ea typeface="Calibri"/>
              </a:rPr>
              <a:t>Descripció (1/2)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115640" y="1995840"/>
            <a:ext cx="7032600" cy="23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La motivació principal del curs és explicar en què consisteix la visió per computador i constarà de dues parts ben diferenciades: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* Visió per computador clàssica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* Deep learning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79640" y="123480"/>
            <a:ext cx="73440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bfbfbf"/>
                </a:solidFill>
                <a:latin typeface="Calibri"/>
                <a:ea typeface="Calibri"/>
              </a:rPr>
              <a:t>Visió per computador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79640" y="915480"/>
            <a:ext cx="734400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3600" spc="-1" strike="noStrike">
                <a:solidFill>
                  <a:srgbClr val="000000"/>
                </a:solidFill>
                <a:latin typeface="Calibri"/>
                <a:ea typeface="Calibri"/>
              </a:rPr>
              <a:t>Descripció (2/2)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115640" y="1995840"/>
            <a:ext cx="7032600" cy="23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En especial, es posarà èmfasi en resoldre problemes tal i com es fa a la indústria, fent servir llibreries de software com OpenCV o PyTorch i practicant la metodologia Scrum per a organitzar el treball en grup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79640" y="123480"/>
            <a:ext cx="73440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bfbfbf"/>
                </a:solidFill>
                <a:latin typeface="Calibri"/>
                <a:ea typeface="Calibri"/>
              </a:rPr>
              <a:t>Visió per computador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79640" y="915480"/>
            <a:ext cx="734400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3600" spc="-1" strike="noStrike">
                <a:solidFill>
                  <a:srgbClr val="000000"/>
                </a:solidFill>
                <a:latin typeface="Calibri"/>
                <a:ea typeface="Calibri"/>
              </a:rPr>
              <a:t>Competències (1/4)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1115640" y="1995840"/>
            <a:ext cx="7032600" cy="23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Durant la realització del curs es planteja l’adquisició de competències pròpies i transversals. Per l’adquisició de les mateixes es treballarà únicament amb </a:t>
            </a:r>
            <a:r>
              <a:rPr b="1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mòduls didàctics i fòrums de debat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, utilitzant com a eina principal els </a:t>
            </a:r>
            <a:r>
              <a:rPr b="1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Jupyter Notebooks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79640" y="123480"/>
            <a:ext cx="73440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bfbfbf"/>
                </a:solidFill>
                <a:latin typeface="Calibri"/>
                <a:ea typeface="Calibri"/>
              </a:rPr>
              <a:t>Visió per computador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79640" y="915480"/>
            <a:ext cx="734400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3600" spc="-1" strike="noStrike">
                <a:solidFill>
                  <a:srgbClr val="000000"/>
                </a:solidFill>
                <a:latin typeface="Calibri"/>
                <a:ea typeface="Calibri"/>
              </a:rPr>
              <a:t>Competències (2/4)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115640" y="1767240"/>
            <a:ext cx="7032600" cy="23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Competències transversals:</a:t>
            </a:r>
            <a:endParaRPr b="0" lang="es-ES" sz="24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Treball en equip</a:t>
            </a:r>
            <a:endParaRPr b="0" lang="es-E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Resolució de problemes</a:t>
            </a:r>
            <a:endParaRPr b="0" lang="es-E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Scrum</a:t>
            </a:r>
            <a:endParaRPr b="0" lang="es-E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Presa i comunicació de decisions</a:t>
            </a:r>
            <a:endParaRPr b="0" lang="es-E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Cerca, gestió i ús de la informació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79640" y="123480"/>
            <a:ext cx="73440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bfbfbf"/>
                </a:solidFill>
                <a:latin typeface="Calibri"/>
                <a:ea typeface="Calibri"/>
              </a:rPr>
              <a:t>Visió per computador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79640" y="915480"/>
            <a:ext cx="734400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3600" spc="-1" strike="noStrike">
                <a:solidFill>
                  <a:srgbClr val="000000"/>
                </a:solidFill>
                <a:latin typeface="Calibri"/>
                <a:ea typeface="Calibri"/>
              </a:rPr>
              <a:t>Competències (3/4)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1115640" y="1767240"/>
            <a:ext cx="7204680" cy="23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Competències específiques:</a:t>
            </a:r>
            <a:endParaRPr b="0" lang="es-ES" sz="24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Coneixements teòrics de machine learning. Coneixement d’algorismes supervisats i no supervisats (classification, clustering).</a:t>
            </a:r>
            <a:endParaRPr b="0" lang="es-E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Conèixer els diferents mètodes d'extracció de característiques sobre un conjunt de dades donat</a:t>
            </a:r>
            <a:endParaRPr b="0" lang="es-E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Conèixer els diferents paradigmes de classificació i els seus punts forts i febles.</a:t>
            </a:r>
            <a:endParaRPr b="0" lang="es-E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Saber avaluar els algorismes de classificació i extreure'n conclusions de la seva eficiència, permetent seleccionar els més adients en cada cas.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79640" y="123480"/>
            <a:ext cx="73440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bfbfbf"/>
                </a:solidFill>
                <a:latin typeface="Calibri"/>
                <a:ea typeface="Calibri"/>
              </a:rPr>
              <a:t>Visió per computador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79640" y="915480"/>
            <a:ext cx="734400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3600" spc="-1" strike="noStrike">
                <a:solidFill>
                  <a:srgbClr val="000000"/>
                </a:solidFill>
                <a:latin typeface="Calibri"/>
                <a:ea typeface="Calibri"/>
              </a:rPr>
              <a:t>Competències (4/4)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1115640" y="1767240"/>
            <a:ext cx="7204680" cy="23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Competències específiques:</a:t>
            </a:r>
            <a:endParaRPr b="0" lang="es-ES" sz="24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Experiència pràctica en OpenCV</a:t>
            </a:r>
            <a:endParaRPr b="0" lang="es-E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Experiència pràctica en PyTorch</a:t>
            </a:r>
            <a:endParaRPr b="0" lang="es-E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Disseny i entrenament de sistemes de Machine Learning.</a:t>
            </a:r>
            <a:endParaRPr b="0" lang="es-E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Treball en equip: Git i Trello</a:t>
            </a:r>
            <a:endParaRPr b="0" lang="es-E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79640" y="123480"/>
            <a:ext cx="73440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bfbfbf"/>
                </a:solidFill>
                <a:latin typeface="Calibri"/>
                <a:ea typeface="Calibri"/>
              </a:rPr>
              <a:t>Visió per computador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79640" y="915480"/>
            <a:ext cx="734400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3600" spc="-1" strike="noStrike">
                <a:solidFill>
                  <a:srgbClr val="000000"/>
                </a:solidFill>
                <a:latin typeface="Calibri"/>
                <a:ea typeface="Calibri"/>
              </a:rPr>
              <a:t>Activitats del curs (1/2)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115640" y="1995840"/>
            <a:ext cx="7204680" cy="23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Les activitats es basaran en sessions presencials reforçades per feina no presencial.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Les sessions presencials introduïran la teoria a treballar a casa (en grup)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A la següent sessió presencial, es repassaran dubtes sorgits durant el tema anterior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79640" y="123480"/>
            <a:ext cx="73440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bfbfbf"/>
                </a:solidFill>
                <a:latin typeface="Calibri"/>
                <a:ea typeface="Calibri"/>
              </a:rPr>
              <a:t>Visió per computador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79640" y="915480"/>
            <a:ext cx="734400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3600" spc="-1" strike="noStrike">
                <a:solidFill>
                  <a:srgbClr val="000000"/>
                </a:solidFill>
                <a:latin typeface="Calibri"/>
                <a:ea typeface="Calibri"/>
              </a:rPr>
              <a:t>Activitats del curs (2/3)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115640" y="1767240"/>
            <a:ext cx="7204680" cy="23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graphicFrame>
        <p:nvGraphicFramePr>
          <p:cNvPr id="116" name="Table 4"/>
          <p:cNvGraphicFramePr/>
          <p:nvPr/>
        </p:nvGraphicFramePr>
        <p:xfrm>
          <a:off x="1326240" y="1585800"/>
          <a:ext cx="6773040" cy="3440520"/>
        </p:xfrm>
        <a:graphic>
          <a:graphicData uri="http://schemas.openxmlformats.org/drawingml/2006/table">
            <a:tbl>
              <a:tblPr/>
              <a:tblGrid>
                <a:gridCol w="4782600"/>
                <a:gridCol w="1990800"/>
              </a:tblGrid>
              <a:tr h="3265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KickOff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2019-09-26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58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latin typeface="Arial"/>
                        </a:rPr>
                        <a:t>Manipulació imatges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2019-10-03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8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Extracció característiques</a:t>
                      </a: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	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2019-10-17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8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Aprenentatge supervisat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2019-10-31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8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Classificació d'imatges (DL)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2019-11-14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35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Detecció d'objectes (DL)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2019-11-28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8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Projecte 1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latin typeface="Arial"/>
                        </a:rPr>
                        <a:t>2019-12-05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latin typeface="Arial"/>
                        </a:rPr>
                        <a:t>Projecte 2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latin typeface="Arial"/>
                        </a:rPr>
                        <a:t>2019-12-19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8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latin typeface="Arial"/>
                        </a:rPr>
                        <a:t>Entrega Projectes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latin typeface="Arial"/>
                        </a:rPr>
                        <a:t>2019-12-27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2018-07-03T09:52:37Z</dcterms:created>
  <dc:creator>cifo</dc:creator>
  <dc:description/>
  <dc:language>es-ES</dc:language>
  <cp:lastModifiedBy/>
  <dcterms:modified xsi:type="dcterms:W3CDTF">2019-09-22T09:04:11Z</dcterms:modified>
  <cp:revision>4</cp:revision>
  <dc:subject/>
  <dc:title/>
</cp:coreProperties>
</file>