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351" r:id="rId3"/>
    <p:sldId id="349" r:id="rId4"/>
    <p:sldId id="383" r:id="rId5"/>
    <p:sldId id="385" r:id="rId6"/>
    <p:sldId id="369" r:id="rId7"/>
    <p:sldId id="386" r:id="rId8"/>
    <p:sldId id="387" r:id="rId9"/>
    <p:sldId id="388" r:id="rId10"/>
    <p:sldId id="390" r:id="rId11"/>
    <p:sldId id="391" r:id="rId12"/>
    <p:sldId id="389" r:id="rId13"/>
    <p:sldId id="392" r:id="rId14"/>
    <p:sldId id="393" r:id="rId15"/>
    <p:sldId id="394" r:id="rId16"/>
    <p:sldId id="395" r:id="rId17"/>
    <p:sldId id="348" r:id="rId18"/>
    <p:sldId id="384" r:id="rId19"/>
    <p:sldId id="372" r:id="rId20"/>
    <p:sldId id="373" r:id="rId21"/>
    <p:sldId id="375" r:id="rId22"/>
    <p:sldId id="376" r:id="rId23"/>
    <p:sldId id="377" r:id="rId24"/>
    <p:sldId id="378" r:id="rId25"/>
    <p:sldId id="379" r:id="rId26"/>
    <p:sldId id="380" r:id="rId27"/>
    <p:sldId id="370" r:id="rId28"/>
    <p:sldId id="371" r:id="rId29"/>
    <p:sldId id="374" r:id="rId30"/>
    <p:sldId id="3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7869" autoAdjust="0"/>
  </p:normalViewPr>
  <p:slideViewPr>
    <p:cSldViewPr>
      <p:cViewPr varScale="1">
        <p:scale>
          <a:sx n="71" d="100"/>
          <a:sy n="71" d="100"/>
        </p:scale>
        <p:origin x="12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DD8BB-79D4-43D1-8A8E-A595B731887E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E08B63-4509-4F20-B201-D0D9656B3ADF}">
      <dgm:prSet phldrT="[Text]"/>
      <dgm:spPr>
        <a:xfrm>
          <a:off x="220138" y="2036985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EB3970B9-8246-4286-A926-E13EC32BD7E5}" type="parTrans" cxnId="{FF530B38-2AFC-4663-B84B-AD44DBDDD529}">
      <dgm:prSet/>
      <dgm:spPr/>
      <dgm:t>
        <a:bodyPr/>
        <a:lstStyle/>
        <a:p>
          <a:endParaRPr lang="en-US"/>
        </a:p>
      </dgm:t>
    </dgm:pt>
    <dgm:pt modelId="{08506DBB-D195-4D43-9C63-3CF7EECDE5BD}" type="sibTrans" cxnId="{FF530B38-2AFC-4663-B84B-AD44DBDDD529}">
      <dgm:prSet/>
      <dgm:spPr/>
      <dgm:t>
        <a:bodyPr/>
        <a:lstStyle/>
        <a:p>
          <a:endParaRPr lang="en-US"/>
        </a:p>
      </dgm:t>
    </dgm:pt>
    <dgm:pt modelId="{C82EB92D-1490-4621-809E-319C583237AD}">
      <dgm:prSet phldrT="[Text]"/>
      <dgm:spPr>
        <a:xfrm>
          <a:off x="2643844" y="1437237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FC56A820-9E86-4181-B3BA-93A617DCAFB9}" type="parTrans" cxnId="{F70C0D9E-54F8-4CC1-853B-ED04732E4D6D}">
      <dgm:prSet/>
      <dgm:spPr/>
      <dgm:t>
        <a:bodyPr/>
        <a:lstStyle/>
        <a:p>
          <a:endParaRPr lang="en-US"/>
        </a:p>
      </dgm:t>
    </dgm:pt>
    <dgm:pt modelId="{E79B8D29-CE09-440C-A8BD-A404C9F292BC}" type="sibTrans" cxnId="{F70C0D9E-54F8-4CC1-853B-ED04732E4D6D}">
      <dgm:prSet/>
      <dgm:spPr/>
      <dgm:t>
        <a:bodyPr/>
        <a:lstStyle/>
        <a:p>
          <a:endParaRPr lang="en-US"/>
        </a:p>
      </dgm:t>
    </dgm:pt>
    <dgm:pt modelId="{EE87B1D1-E051-4CB8-9FF2-CD734B5F738A}">
      <dgm:prSet phldrT="[Text]"/>
      <dgm:spPr>
        <a:xfrm>
          <a:off x="5067549" y="837489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38FD8792-31D5-4048-9110-E1590584A4DC}" type="parTrans" cxnId="{AD8A00C6-0996-47B7-9232-4BCC72022AA7}">
      <dgm:prSet/>
      <dgm:spPr/>
      <dgm:t>
        <a:bodyPr/>
        <a:lstStyle/>
        <a:p>
          <a:endParaRPr lang="en-US"/>
        </a:p>
      </dgm:t>
    </dgm:pt>
    <dgm:pt modelId="{129D54A5-4B73-40A7-9002-85EBCD581881}" type="sibTrans" cxnId="{AD8A00C6-0996-47B7-9232-4BCC72022AA7}">
      <dgm:prSet/>
      <dgm:spPr/>
      <dgm:t>
        <a:bodyPr/>
        <a:lstStyle/>
        <a:p>
          <a:endParaRPr lang="en-US"/>
        </a:p>
      </dgm:t>
    </dgm:pt>
    <dgm:pt modelId="{5055A38C-F81D-49D2-AE5A-34A29632D586}" type="pres">
      <dgm:prSet presAssocID="{2A0DD8BB-79D4-43D1-8A8E-A595B73188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7C2C10B-A392-42DD-BAF4-211EEEF66F8E}" type="pres">
      <dgm:prSet presAssocID="{ECE08B63-4509-4F20-B201-D0D9656B3ADF}" presName="composite" presStyleCnt="0"/>
      <dgm:spPr/>
    </dgm:pt>
    <dgm:pt modelId="{3341F7B2-07BE-4656-A9A7-1036AA78B275}" type="pres">
      <dgm:prSet presAssocID="{ECE08B63-4509-4F20-B201-D0D9656B3ADF}" presName="LShape" presStyleLbl="alignNode1" presStyleIdx="0" presStyleCnt="5"/>
      <dgm:spPr>
        <a:xfrm rot="5400000">
          <a:off x="440131" y="1381756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6443C3-E912-47E1-8C8F-F221A7B8E28F}" type="pres">
      <dgm:prSet presAssocID="{ECE08B63-4509-4F20-B201-D0D9656B3AD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418EE-DA11-48E6-90D0-93600BD91C6B}" type="pres">
      <dgm:prSet presAssocID="{ECE08B63-4509-4F20-B201-D0D9656B3ADF}" presName="Triangle" presStyleLbl="alignNode1" presStyleIdx="1" presStyleCnt="5"/>
      <dgm:spPr>
        <a:xfrm>
          <a:off x="1826420" y="1220307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E351C6D-2C7E-4DA8-884C-FB38B1CB3E88}" type="pres">
      <dgm:prSet presAssocID="{08506DBB-D195-4D43-9C63-3CF7EECDE5BD}" presName="sibTrans" presStyleCnt="0"/>
      <dgm:spPr/>
    </dgm:pt>
    <dgm:pt modelId="{4EF1023D-A39F-4ABD-A461-56C7BDDFF43C}" type="pres">
      <dgm:prSet presAssocID="{08506DBB-D195-4D43-9C63-3CF7EECDE5BD}" presName="space" presStyleCnt="0"/>
      <dgm:spPr/>
    </dgm:pt>
    <dgm:pt modelId="{59F11044-E753-4DC3-AB3B-A84C5A3877E3}" type="pres">
      <dgm:prSet presAssocID="{C82EB92D-1490-4621-809E-319C583237AD}" presName="composite" presStyleCnt="0"/>
      <dgm:spPr/>
    </dgm:pt>
    <dgm:pt modelId="{EA09B969-3965-43A7-8866-3A933FDA19C6}" type="pres">
      <dgm:prSet presAssocID="{C82EB92D-1490-4621-809E-319C583237AD}" presName="LShape" presStyleLbl="alignNode1" presStyleIdx="2" presStyleCnt="5"/>
      <dgm:spPr>
        <a:xfrm rot="5400000">
          <a:off x="2863837" y="782008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DDEE14-2653-4A14-AFDC-23ADE1592646}" type="pres">
      <dgm:prSet presAssocID="{C82EB92D-1490-4621-809E-319C583237A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E0E90-DD96-45A3-99F2-F4D6F9E60274}" type="pres">
      <dgm:prSet presAssocID="{C82EB92D-1490-4621-809E-319C583237AD}" presName="Triangle" presStyleLbl="alignNode1" presStyleIdx="3" presStyleCnt="5"/>
      <dgm:spPr>
        <a:xfrm>
          <a:off x="4250126" y="620558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3BC414F-232C-4124-BBD5-11568A786E6D}" type="pres">
      <dgm:prSet presAssocID="{E79B8D29-CE09-440C-A8BD-A404C9F292BC}" presName="sibTrans" presStyleCnt="0"/>
      <dgm:spPr/>
    </dgm:pt>
    <dgm:pt modelId="{C6BE7223-B145-428C-AC80-37EDD7D1E658}" type="pres">
      <dgm:prSet presAssocID="{E79B8D29-CE09-440C-A8BD-A404C9F292BC}" presName="space" presStyleCnt="0"/>
      <dgm:spPr/>
    </dgm:pt>
    <dgm:pt modelId="{EE0C7035-1876-47AD-91C4-D80014B709ED}" type="pres">
      <dgm:prSet presAssocID="{EE87B1D1-E051-4CB8-9FF2-CD734B5F738A}" presName="composite" presStyleCnt="0"/>
      <dgm:spPr/>
    </dgm:pt>
    <dgm:pt modelId="{9FD5B3C6-BFA9-46D9-94CD-783A5A6E143C}" type="pres">
      <dgm:prSet presAssocID="{EE87B1D1-E051-4CB8-9FF2-CD734B5F738A}" presName="LShape" presStyleLbl="alignNode1" presStyleIdx="4" presStyleCnt="5"/>
      <dgm:spPr>
        <a:xfrm rot="5400000">
          <a:off x="5287542" y="182260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46CD0E1-A028-4607-9F6C-97553BD46C6A}" type="pres">
      <dgm:prSet presAssocID="{EE87B1D1-E051-4CB8-9FF2-CD734B5F738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720A1-0BAE-4659-8814-0E57933F5C3C}" type="presOf" srcId="{C82EB92D-1490-4621-809E-319C583237AD}" destId="{32DDEE14-2653-4A14-AFDC-23ADE1592646}" srcOrd="0" destOrd="0" presId="urn:microsoft.com/office/officeart/2009/3/layout/StepUpProcess"/>
    <dgm:cxn modelId="{FF530B38-2AFC-4663-B84B-AD44DBDDD529}" srcId="{2A0DD8BB-79D4-43D1-8A8E-A595B731887E}" destId="{ECE08B63-4509-4F20-B201-D0D9656B3ADF}" srcOrd="0" destOrd="0" parTransId="{EB3970B9-8246-4286-A926-E13EC32BD7E5}" sibTransId="{08506DBB-D195-4D43-9C63-3CF7EECDE5BD}"/>
    <dgm:cxn modelId="{BF72300D-8A1F-4109-AF12-FE8C514386A5}" type="presOf" srcId="{ECE08B63-4509-4F20-B201-D0D9656B3ADF}" destId="{8E6443C3-E912-47E1-8C8F-F221A7B8E28F}" srcOrd="0" destOrd="0" presId="urn:microsoft.com/office/officeart/2009/3/layout/StepUpProcess"/>
    <dgm:cxn modelId="{750917E0-13E5-4499-AB38-B65C392F4CE6}" type="presOf" srcId="{2A0DD8BB-79D4-43D1-8A8E-A595B731887E}" destId="{5055A38C-F81D-49D2-AE5A-34A29632D586}" srcOrd="0" destOrd="0" presId="urn:microsoft.com/office/officeart/2009/3/layout/StepUpProcess"/>
    <dgm:cxn modelId="{64A6E685-C7B6-44F1-847B-58476C9A2407}" type="presOf" srcId="{EE87B1D1-E051-4CB8-9FF2-CD734B5F738A}" destId="{B46CD0E1-A028-4607-9F6C-97553BD46C6A}" srcOrd="0" destOrd="0" presId="urn:microsoft.com/office/officeart/2009/3/layout/StepUpProcess"/>
    <dgm:cxn modelId="{F70C0D9E-54F8-4CC1-853B-ED04732E4D6D}" srcId="{2A0DD8BB-79D4-43D1-8A8E-A595B731887E}" destId="{C82EB92D-1490-4621-809E-319C583237AD}" srcOrd="1" destOrd="0" parTransId="{FC56A820-9E86-4181-B3BA-93A617DCAFB9}" sibTransId="{E79B8D29-CE09-440C-A8BD-A404C9F292BC}"/>
    <dgm:cxn modelId="{AD8A00C6-0996-47B7-9232-4BCC72022AA7}" srcId="{2A0DD8BB-79D4-43D1-8A8E-A595B731887E}" destId="{EE87B1D1-E051-4CB8-9FF2-CD734B5F738A}" srcOrd="2" destOrd="0" parTransId="{38FD8792-31D5-4048-9110-E1590584A4DC}" sibTransId="{129D54A5-4B73-40A7-9002-85EBCD581881}"/>
    <dgm:cxn modelId="{11403346-2BF3-4689-9B6D-22370135ADA3}" type="presParOf" srcId="{5055A38C-F81D-49D2-AE5A-34A29632D586}" destId="{97C2C10B-A392-42DD-BAF4-211EEEF66F8E}" srcOrd="0" destOrd="0" presId="urn:microsoft.com/office/officeart/2009/3/layout/StepUpProcess"/>
    <dgm:cxn modelId="{396E1689-347C-4F7B-8FD6-6986D5A27E77}" type="presParOf" srcId="{97C2C10B-A392-42DD-BAF4-211EEEF66F8E}" destId="{3341F7B2-07BE-4656-A9A7-1036AA78B275}" srcOrd="0" destOrd="0" presId="urn:microsoft.com/office/officeart/2009/3/layout/StepUpProcess"/>
    <dgm:cxn modelId="{6279B116-304F-4502-B20B-B60CC60BEEE8}" type="presParOf" srcId="{97C2C10B-A392-42DD-BAF4-211EEEF66F8E}" destId="{8E6443C3-E912-47E1-8C8F-F221A7B8E28F}" srcOrd="1" destOrd="0" presId="urn:microsoft.com/office/officeart/2009/3/layout/StepUpProcess"/>
    <dgm:cxn modelId="{4545CA2B-65F4-4027-9F74-C716D2FD93C2}" type="presParOf" srcId="{97C2C10B-A392-42DD-BAF4-211EEEF66F8E}" destId="{F7D418EE-DA11-48E6-90D0-93600BD91C6B}" srcOrd="2" destOrd="0" presId="urn:microsoft.com/office/officeart/2009/3/layout/StepUpProcess"/>
    <dgm:cxn modelId="{7E309B5B-694A-4D6F-BB06-459B21116F5C}" type="presParOf" srcId="{5055A38C-F81D-49D2-AE5A-34A29632D586}" destId="{6E351C6D-2C7E-4DA8-884C-FB38B1CB3E88}" srcOrd="1" destOrd="0" presId="urn:microsoft.com/office/officeart/2009/3/layout/StepUpProcess"/>
    <dgm:cxn modelId="{30700E1E-DB5E-499B-9DC9-B013C2FE3A51}" type="presParOf" srcId="{6E351C6D-2C7E-4DA8-884C-FB38B1CB3E88}" destId="{4EF1023D-A39F-4ABD-A461-56C7BDDFF43C}" srcOrd="0" destOrd="0" presId="urn:microsoft.com/office/officeart/2009/3/layout/StepUpProcess"/>
    <dgm:cxn modelId="{7E1DD7E9-8A1D-4AA9-AAC2-E5D206702CA6}" type="presParOf" srcId="{5055A38C-F81D-49D2-AE5A-34A29632D586}" destId="{59F11044-E753-4DC3-AB3B-A84C5A3877E3}" srcOrd="2" destOrd="0" presId="urn:microsoft.com/office/officeart/2009/3/layout/StepUpProcess"/>
    <dgm:cxn modelId="{534A567B-EB6E-44C0-9963-77BF98A46FB7}" type="presParOf" srcId="{59F11044-E753-4DC3-AB3B-A84C5A3877E3}" destId="{EA09B969-3965-43A7-8866-3A933FDA19C6}" srcOrd="0" destOrd="0" presId="urn:microsoft.com/office/officeart/2009/3/layout/StepUpProcess"/>
    <dgm:cxn modelId="{01B01FF1-DF69-4FB6-872D-5A5F7156DDC1}" type="presParOf" srcId="{59F11044-E753-4DC3-AB3B-A84C5A3877E3}" destId="{32DDEE14-2653-4A14-AFDC-23ADE1592646}" srcOrd="1" destOrd="0" presId="urn:microsoft.com/office/officeart/2009/3/layout/StepUpProcess"/>
    <dgm:cxn modelId="{A3650705-9B59-4128-B160-D8ED9D990879}" type="presParOf" srcId="{59F11044-E753-4DC3-AB3B-A84C5A3877E3}" destId="{993E0E90-DD96-45A3-99F2-F4D6F9E60274}" srcOrd="2" destOrd="0" presId="urn:microsoft.com/office/officeart/2009/3/layout/StepUpProcess"/>
    <dgm:cxn modelId="{B69B2497-11A0-44A0-8837-3B66AD56CEBD}" type="presParOf" srcId="{5055A38C-F81D-49D2-AE5A-34A29632D586}" destId="{F3BC414F-232C-4124-BBD5-11568A786E6D}" srcOrd="3" destOrd="0" presId="urn:microsoft.com/office/officeart/2009/3/layout/StepUpProcess"/>
    <dgm:cxn modelId="{E2E3AAC8-9B93-4AFC-BE53-E71C79CD834F}" type="presParOf" srcId="{F3BC414F-232C-4124-BBD5-11568A786E6D}" destId="{C6BE7223-B145-428C-AC80-37EDD7D1E658}" srcOrd="0" destOrd="0" presId="urn:microsoft.com/office/officeart/2009/3/layout/StepUpProcess"/>
    <dgm:cxn modelId="{46A4B5B4-45EA-433D-B58B-C0E65763F26F}" type="presParOf" srcId="{5055A38C-F81D-49D2-AE5A-34A29632D586}" destId="{EE0C7035-1876-47AD-91C4-D80014B709ED}" srcOrd="4" destOrd="0" presId="urn:microsoft.com/office/officeart/2009/3/layout/StepUpProcess"/>
    <dgm:cxn modelId="{3A3A31FD-74F2-46B1-A54C-7E47B42C96D4}" type="presParOf" srcId="{EE0C7035-1876-47AD-91C4-D80014B709ED}" destId="{9FD5B3C6-BFA9-46D9-94CD-783A5A6E143C}" srcOrd="0" destOrd="0" presId="urn:microsoft.com/office/officeart/2009/3/layout/StepUpProcess"/>
    <dgm:cxn modelId="{1D07119D-6C24-4D69-895A-6DEC19C91FC7}" type="presParOf" srcId="{EE0C7035-1876-47AD-91C4-D80014B709ED}" destId="{B46CD0E1-A028-4607-9F6C-97553BD46C6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1F7B2-07BE-4656-A9A7-1036AA78B275}">
      <dsp:nvSpPr>
        <dsp:cNvPr id="0" name=""/>
        <dsp:cNvSpPr/>
      </dsp:nvSpPr>
      <dsp:spPr>
        <a:xfrm rot="5400000">
          <a:off x="408826" y="1154893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43C3-E912-47E1-8C8F-F221A7B8E28F}">
      <dsp:nvSpPr>
        <dsp:cNvPr id="0" name=""/>
        <dsp:cNvSpPr/>
      </dsp:nvSpPr>
      <dsp:spPr>
        <a:xfrm>
          <a:off x="203429" y="1766651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03429" y="1766651"/>
        <a:ext cx="1848484" cy="1620305"/>
      </dsp:txXfrm>
    </dsp:sp>
    <dsp:sp modelId="{F7D418EE-DA11-48E6-90D0-93600BD91C6B}">
      <dsp:nvSpPr>
        <dsp:cNvPr id="0" name=""/>
        <dsp:cNvSpPr/>
      </dsp:nvSpPr>
      <dsp:spPr>
        <a:xfrm>
          <a:off x="1703143" y="1004154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9B969-3965-43A7-8866-3A933FDA19C6}">
      <dsp:nvSpPr>
        <dsp:cNvPr id="0" name=""/>
        <dsp:cNvSpPr/>
      </dsp:nvSpPr>
      <dsp:spPr>
        <a:xfrm rot="5400000">
          <a:off x="2671732" y="594934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DEE14-2653-4A14-AFDC-23ADE1592646}">
      <dsp:nvSpPr>
        <dsp:cNvPr id="0" name=""/>
        <dsp:cNvSpPr/>
      </dsp:nvSpPr>
      <dsp:spPr>
        <a:xfrm>
          <a:off x="2466335" y="1206692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466335" y="1206692"/>
        <a:ext cx="1848484" cy="1620305"/>
      </dsp:txXfrm>
    </dsp:sp>
    <dsp:sp modelId="{993E0E90-DD96-45A3-99F2-F4D6F9E60274}">
      <dsp:nvSpPr>
        <dsp:cNvPr id="0" name=""/>
        <dsp:cNvSpPr/>
      </dsp:nvSpPr>
      <dsp:spPr>
        <a:xfrm>
          <a:off x="3966049" y="444196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5B3C6-BFA9-46D9-94CD-783A5A6E143C}">
      <dsp:nvSpPr>
        <dsp:cNvPr id="0" name=""/>
        <dsp:cNvSpPr/>
      </dsp:nvSpPr>
      <dsp:spPr>
        <a:xfrm rot="5400000">
          <a:off x="4934639" y="34976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CD0E1-A028-4607-9F6C-97553BD46C6A}">
      <dsp:nvSpPr>
        <dsp:cNvPr id="0" name=""/>
        <dsp:cNvSpPr/>
      </dsp:nvSpPr>
      <dsp:spPr>
        <a:xfrm>
          <a:off x="4729241" y="646734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4729241" y="646734"/>
        <a:ext cx="1848484" cy="1620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4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8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3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rstudio.com/reference/index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tqstN-ayEb0H5AAo6_V5qEzWs0D-igp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hyperlink" Target="https://en.wiktionary.org/wiki/File:ISO_english_logo.sv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tqstN-ayEb0H5AAo6_V5qEzWs0D-igpw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H5LxjaJgpSk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2961012104553482/4213233595765185/1806228006848429/latest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6/10/27/gpu-acceleration-in-databrick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index.html" TargetMode="External"/><Relationship Id="rId2" Type="http://schemas.openxmlformats.org/officeDocument/2006/relationships/hyperlink" Target="https://docs.databricks.com/user-guide/faq/sparklyr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x-3-htFv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bricks-prod-cloudfront.cloud.databricks.com/public/4027ec902e239c93eaaa8714f173bcfc/2961012104553482/3725396058299890/1806228006848429/latest.html" TargetMode="External"/><Relationship Id="rId4" Type="http://schemas.openxmlformats.org/officeDocument/2006/relationships/hyperlink" Target="https://youtu.be/0HFujX3t6T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Big Data Cloud Platform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SQL, Linux and GPU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862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Ming Li</a:t>
            </a:r>
          </a:p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Hui Lin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71C4FC78-4CCA-4625-8D44-898A68660C69}"/>
              </a:ext>
            </a:extLst>
          </p:cNvPr>
          <p:cNvSpPr/>
          <p:nvPr/>
        </p:nvSpPr>
        <p:spPr>
          <a:xfrm>
            <a:off x="3192373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443518D6-C995-4BD5-99D9-A907C3441DCE}"/>
              </a:ext>
            </a:extLst>
          </p:cNvPr>
          <p:cNvSpPr/>
          <p:nvPr/>
        </p:nvSpPr>
        <p:spPr>
          <a:xfrm rot="10800000">
            <a:off x="2907344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Establish Connection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832669"/>
            <a:ext cx="8077200" cy="1560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For illustration purpose, we will use the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r>
              <a:rPr lang="en-US" sz="2200" dirty="0"/>
              <a:t> dataset which is part of the </a:t>
            </a:r>
            <a:r>
              <a:rPr lang="en-US" sz="2200" dirty="0" err="1">
                <a:solidFill>
                  <a:srgbClr val="FF0000"/>
                </a:solidFill>
              </a:rPr>
              <a:t>dplyr</a:t>
            </a:r>
            <a:r>
              <a:rPr lang="en-US" sz="2200" dirty="0"/>
              <a:t> package: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B01E23-F089-430C-99D0-D90F8DD2DF57}"/>
              </a:ext>
            </a:extLst>
          </p:cNvPr>
          <p:cNvSpPr txBox="1"/>
          <p:nvPr/>
        </p:nvSpPr>
        <p:spPr>
          <a:xfrm>
            <a:off x="4360558" y="1308295"/>
            <a:ext cx="2667000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(iris)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09CB404-9CDA-42FF-A713-413FC68000B6}"/>
              </a:ext>
            </a:extLst>
          </p:cNvPr>
          <p:cNvSpPr txBox="1">
            <a:spLocks/>
          </p:cNvSpPr>
          <p:nvPr/>
        </p:nvSpPr>
        <p:spPr>
          <a:xfrm>
            <a:off x="762000" y="2113859"/>
            <a:ext cx="8077200" cy="8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Copy local R data frame: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to</a:t>
            </a:r>
            <a:r>
              <a:rPr lang="en-US" sz="2200" dirty="0">
                <a:sym typeface="Wingdings" panose="05000000000000000000" pitchFamily="2" charset="2"/>
              </a:rPr>
              <a:t>  Spark </a:t>
            </a:r>
            <a:r>
              <a:rPr lang="en-US" sz="2200" dirty="0" err="1">
                <a:sym typeface="Wingdings" panose="05000000000000000000" pitchFamily="2" charset="2"/>
              </a:rPr>
              <a:t>DataFrame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and we can refer Spark </a:t>
            </a:r>
            <a:r>
              <a:rPr lang="en-US" sz="2200" dirty="0" err="1"/>
              <a:t>DataFrame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iris </a:t>
            </a:r>
            <a:r>
              <a:rPr lang="en-US" sz="2200" dirty="0"/>
              <a:t>through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BB3A9C-641C-4544-A84B-F38DA2FB473E}"/>
              </a:ext>
            </a:extLst>
          </p:cNvPr>
          <p:cNvSpPr txBox="1"/>
          <p:nvPr/>
        </p:nvSpPr>
        <p:spPr>
          <a:xfrm>
            <a:off x="990600" y="3142368"/>
            <a:ext cx="74676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sdf_copy_to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iris,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overwrite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6472CAF-DB29-420E-B6E7-67E198552146}"/>
              </a:ext>
            </a:extLst>
          </p:cNvPr>
          <p:cNvGrpSpPr/>
          <p:nvPr/>
        </p:nvGrpSpPr>
        <p:grpSpPr>
          <a:xfrm>
            <a:off x="1393171" y="4211959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E281CDF0-4730-412F-8B2D-6D8389CB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86CB06E-64EB-476C-86A3-27CB1AE10E66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8816069-C318-43BA-A9C3-834D45FC331A}"/>
              </a:ext>
            </a:extLst>
          </p:cNvPr>
          <p:cNvGrpSpPr/>
          <p:nvPr/>
        </p:nvGrpSpPr>
        <p:grpSpPr>
          <a:xfrm>
            <a:off x="5694058" y="3851336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2FAB8E3-D174-4977-86C6-A6B8962BCD06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0FFB7332-158E-44D6-B86A-599364409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1881C29-E5E6-497F-8167-74DBE3D4984C}"/>
              </a:ext>
            </a:extLst>
          </p:cNvPr>
          <p:cNvSpPr/>
          <p:nvPr/>
        </p:nvSpPr>
        <p:spPr>
          <a:xfrm>
            <a:off x="3286937" y="4534672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A5A2DCD-C2E8-4464-BDCF-6F3E0E2E9EF8}"/>
              </a:ext>
            </a:extLst>
          </p:cNvPr>
          <p:cNvSpPr/>
          <p:nvPr/>
        </p:nvSpPr>
        <p:spPr>
          <a:xfrm>
            <a:off x="6254672" y="4774446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435FB4BF-7F73-4CA6-BA9D-393C695113CA}"/>
              </a:ext>
            </a:extLst>
          </p:cNvPr>
          <p:cNvSpPr/>
          <p:nvPr/>
        </p:nvSpPr>
        <p:spPr>
          <a:xfrm>
            <a:off x="1551527" y="4763272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CCED546-5416-4E95-A51F-18171754D6E9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2542127" y="4997459"/>
            <a:ext cx="3712545" cy="11174"/>
          </a:xfrm>
          <a:prstGeom prst="straightConnector1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20F28DF-D750-4561-985D-65CAC6D73474}"/>
              </a:ext>
            </a:extLst>
          </p:cNvPr>
          <p:cNvSpPr/>
          <p:nvPr/>
        </p:nvSpPr>
        <p:spPr>
          <a:xfrm>
            <a:off x="844657" y="6010342"/>
            <a:ext cx="7911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We can also </a:t>
            </a:r>
            <a:r>
              <a:rPr lang="en-US" sz="2000" b="1" dirty="0">
                <a:solidFill>
                  <a:schemeClr val="tx2"/>
                </a:solidFill>
              </a:rPr>
              <a:t>establish connection </a:t>
            </a:r>
            <a:r>
              <a:rPr lang="en-US" sz="2000" dirty="0"/>
              <a:t>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0000"/>
                </a:solidFill>
              </a:rPr>
              <a:t>existing</a:t>
            </a:r>
            <a:r>
              <a:rPr lang="en-US" sz="2000" dirty="0"/>
              <a:t>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5396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Manipulate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connection is established, we can always refer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 in R notebook  to operate on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400" dirty="0"/>
              <a:t>using the scalable computation power of Spark cluster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B01E23-F089-430C-99D0-D90F8DD2DF57}"/>
              </a:ext>
            </a:extLst>
          </p:cNvPr>
          <p:cNvSpPr txBox="1"/>
          <p:nvPr/>
        </p:nvSpPr>
        <p:spPr>
          <a:xfrm>
            <a:off x="998220" y="2514600"/>
            <a:ext cx="7604760" cy="159274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DAAA08F-52F2-4816-A32F-C1A8617222BD}"/>
              </a:ext>
            </a:extLst>
          </p:cNvPr>
          <p:cNvSpPr txBox="1">
            <a:spLocks/>
          </p:cNvSpPr>
          <p:nvPr/>
        </p:nvSpPr>
        <p:spPr>
          <a:xfrm>
            <a:off x="762000" y="4572000"/>
            <a:ext cx="8077200" cy="2141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With the </a:t>
            </a:r>
            <a:r>
              <a:rPr lang="en-US" sz="2400" b="1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packages, we can use many functions in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directly to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, same as we are applying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to a local R data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advantage is more significant when the Spark </a:t>
            </a:r>
            <a:r>
              <a:rPr lang="en-US" sz="2400" dirty="0" err="1"/>
              <a:t>DataFrame</a:t>
            </a:r>
            <a:r>
              <a:rPr lang="en-US" sz="2400" dirty="0"/>
              <a:t> is huge (such as </a:t>
            </a:r>
            <a:r>
              <a:rPr lang="en-US" sz="2400" dirty="0" smtClean="0"/>
              <a:t>the data take 20GB+ </a:t>
            </a:r>
            <a:r>
              <a:rPr lang="en-US" sz="2400" dirty="0"/>
              <a:t>of </a:t>
            </a:r>
            <a:r>
              <a:rPr lang="en-US" sz="2400" dirty="0" smtClean="0"/>
              <a:t>memory to store)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1258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786910C-B10D-4902-A2A5-3F80B8B8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Collect Result Back to R Notebook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2512C2C-3DEC-4B3A-9412-96B0614A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Even though we can run many of the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on Spark </a:t>
            </a:r>
            <a:r>
              <a:rPr lang="en-US" sz="2400" dirty="0" err="1"/>
              <a:t>DataFrame</a:t>
            </a:r>
            <a:r>
              <a:rPr lang="en-US" sz="2400" dirty="0"/>
              <a:t>, we cannot apply functions from other packages to Spark </a:t>
            </a:r>
            <a:r>
              <a:rPr lang="en-US" sz="2400" dirty="0" err="1"/>
              <a:t>DataFrame</a:t>
            </a:r>
            <a:r>
              <a:rPr lang="en-US" sz="2400" dirty="0"/>
              <a:t> direction (such as </a:t>
            </a:r>
            <a:r>
              <a:rPr lang="en-US" sz="2400" dirty="0" err="1"/>
              <a:t>ggplot</a:t>
            </a:r>
            <a:r>
              <a:rPr lang="en-US" sz="2400" dirty="0"/>
              <a:t>()).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use functions from other packages, we need to bring data (usually aggregated and much smaller in size) back to R Notebook using </a:t>
            </a:r>
            <a:r>
              <a:rPr lang="en-US" sz="2400" b="1" i="1" dirty="0">
                <a:solidFill>
                  <a:srgbClr val="FF0000"/>
                </a:solidFill>
              </a:rPr>
              <a:t>collect() </a:t>
            </a:r>
            <a:r>
              <a:rPr lang="en-US" sz="2400" dirty="0"/>
              <a:t>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data is brought back to R Notebook, we can use any library. With code below, </a:t>
            </a:r>
            <a:r>
              <a:rPr lang="en-US" sz="2400" b="1" i="1" dirty="0">
                <a:solidFill>
                  <a:srgbClr val="FF0000"/>
                </a:solidFill>
              </a:rPr>
              <a:t>iris_summary </a:t>
            </a:r>
            <a:r>
              <a:rPr lang="en-US" sz="2400" dirty="0"/>
              <a:t>is a local R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DF2886-F806-41EE-866D-10C590F92094}"/>
              </a:ext>
            </a:extLst>
          </p:cNvPr>
          <p:cNvSpPr txBox="1"/>
          <p:nvPr/>
        </p:nvSpPr>
        <p:spPr>
          <a:xfrm>
            <a:off x="1005840" y="4343400"/>
            <a:ext cx="7604760" cy="203132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iris_summary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7945843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03389D1-750C-46DC-907A-20A78F51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Apply Statistical and Machine Learning Models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8B4679D-500D-448B-BB44-A246A515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724399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One of the BIGGEST advantage </a:t>
            </a:r>
            <a:r>
              <a:rPr lang="en-US" sz="2400" dirty="0" smtClean="0"/>
              <a:t>is </a:t>
            </a:r>
            <a:r>
              <a:rPr lang="en-US" sz="2400" dirty="0"/>
              <a:t>that there are many popular statistical and machine learning models developed </a:t>
            </a:r>
            <a:r>
              <a:rPr lang="en-US" sz="2400" dirty="0" smtClean="0"/>
              <a:t>in Spark system (i.e</a:t>
            </a:r>
            <a:r>
              <a:rPr lang="en-US" sz="2400" dirty="0"/>
              <a:t>. </a:t>
            </a:r>
            <a:r>
              <a:rPr lang="en-US" sz="2400" dirty="0" err="1"/>
              <a:t>MLlib</a:t>
            </a:r>
            <a:r>
              <a:rPr lang="en-US" sz="2400" dirty="0"/>
              <a:t>) </a:t>
            </a:r>
            <a:r>
              <a:rPr lang="en-US" sz="2400" dirty="0" smtClean="0"/>
              <a:t>for Spark </a:t>
            </a:r>
            <a:r>
              <a:rPr lang="en-US" sz="2400" dirty="0" err="1"/>
              <a:t>DataFrame</a:t>
            </a:r>
            <a:r>
              <a:rPr lang="en-US" sz="2400" dirty="0"/>
              <a:t> to leverage the scalable computation power of Spark Cluster.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These </a:t>
            </a:r>
            <a:r>
              <a:rPr lang="en-US" sz="2400" dirty="0"/>
              <a:t>models include: linear regression, logistic regression, Survival Regression, Generalized Linear Regression, Decision Trees, Random Forests, Gradient-Boosted Trees, Principal Components Analysis, Naive-Bayes, K-Means Clustering.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Conveniently, we can use R notebook to call functions to apply these machine learning algorithms to Spark </a:t>
            </a:r>
            <a:r>
              <a:rPr lang="en-US" sz="2400" dirty="0" err="1"/>
              <a:t>DataFrame</a:t>
            </a:r>
            <a:r>
              <a:rPr lang="en-US" sz="2400" dirty="0"/>
              <a:t> which enable minimum effort for statistician to leverage the Spark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34258011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8898C79-7E3B-4485-92B4-059B38D3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Regression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C8E6BAE-03B2-4338-AF49-7F261C7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to fit a linear regression model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response variable is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explanatory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 smtClean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 smtClean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endParaRPr lang="en-US" sz="2400" dirty="0">
              <a:solidFill>
                <a:srgbClr val="4E9A06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97D0DE6-59D8-48ED-827E-3239D5FF8C4D}"/>
              </a:ext>
            </a:extLst>
          </p:cNvPr>
          <p:cNvSpPr/>
          <p:nvPr/>
        </p:nvSpPr>
        <p:spPr>
          <a:xfrm>
            <a:off x="1028700" y="4191000"/>
            <a:ext cx="7086600" cy="170816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fit1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response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(fit1)</a:t>
            </a:r>
          </a:p>
        </p:txBody>
      </p:sp>
    </p:spTree>
    <p:extLst>
      <p:ext uri="{BB962C8B-B14F-4D97-AF65-F5344CB8AC3E}">
        <p14:creationId xmlns:p14="http://schemas.microsoft.com/office/powerpoint/2010/main" val="23125863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45CF5C-FABE-44D4-9407-007BB3D0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K-means Cluster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003BAD9-1869-483D-8934-BF1669C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/>
              <a:t>to fit a k-mean </a:t>
            </a:r>
            <a:r>
              <a:rPr lang="en-US" sz="2400" dirty="0" err="1"/>
              <a:t>clustermodel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then apply the model to a specific dataset (in this case the original dataset) using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sdf_predict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sz="2400" dirty="0"/>
              <a:t>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Finally we can use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collect() </a:t>
            </a:r>
            <a:r>
              <a:rPr lang="en-US" sz="2400" dirty="0"/>
              <a:t>function to bring results back to R Notebook for further 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C889E5-F72C-4FDC-9070-872C5AA7BCE0}"/>
              </a:ext>
            </a:extLst>
          </p:cNvPr>
          <p:cNvSpPr/>
          <p:nvPr/>
        </p:nvSpPr>
        <p:spPr>
          <a:xfrm>
            <a:off x="738051" y="4648200"/>
            <a:ext cx="8039100" cy="1477328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fit2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centers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Print(fit2)</a:t>
            </a:r>
          </a:p>
          <a:p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prediction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sdf_predict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(fit2,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0352300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8F624EA-F6DE-44F6-BD38-A61B3BB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Quick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6B5F94-4B69-42BA-93DA-E59F17C72E50}"/>
              </a:ext>
            </a:extLst>
          </p:cNvPr>
          <p:cNvSpPr txBox="1"/>
          <p:nvPr/>
        </p:nvSpPr>
        <p:spPr>
          <a:xfrm>
            <a:off x="803366" y="914400"/>
            <a:ext cx="777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above a few sub-sections, we illustrated:</a:t>
            </a:r>
          </a:p>
          <a:p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The relationship between local node (i.e. where R notebook is running) and Spark Clusters (</a:t>
            </a:r>
            <a:r>
              <a:rPr lang="en-US" sz="2000" dirty="0" err="1"/>
              <a:t>i</a:t>
            </a:r>
            <a:r>
              <a:rPr lang="en-US" sz="2000" dirty="0"/>
              <a:t>..e where massive data are stored and computation are </a:t>
            </a:r>
            <a:r>
              <a:rPr lang="en-US" sz="2000" dirty="0" smtClean="0"/>
              <a:t>done in parallel)</a:t>
            </a:r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 library to established the connection </a:t>
            </a:r>
            <a:r>
              <a:rPr lang="en-US" sz="2000" dirty="0" smtClean="0"/>
              <a:t>between</a:t>
            </a:r>
            <a:r>
              <a:rPr lang="en-US" sz="2000" dirty="0" smtClean="0"/>
              <a:t> </a:t>
            </a:r>
            <a:r>
              <a:rPr lang="en-US" sz="2000" dirty="0"/>
              <a:t>local node and Spark Cluster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copy a local data frame to a Spark </a:t>
            </a:r>
            <a:r>
              <a:rPr lang="en-US" sz="2000" dirty="0" err="1"/>
              <a:t>DataFrames</a:t>
            </a:r>
            <a:r>
              <a:rPr lang="en-US" sz="2000" dirty="0"/>
              <a:t> (please note if your data is already in Spark environment, there is no need to copy).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Establish connection 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existing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manipulate Spark </a:t>
            </a:r>
            <a:r>
              <a:rPr lang="en-US" sz="2000" dirty="0" err="1"/>
              <a:t>DataFrames</a:t>
            </a:r>
            <a:r>
              <a:rPr lang="en-US" sz="2000" dirty="0"/>
              <a:t> for data cleaning and preprocessing through </a:t>
            </a:r>
            <a:r>
              <a:rPr lang="en-US" sz="2000" b="1" i="1" dirty="0" err="1">
                <a:solidFill>
                  <a:srgbClr val="FF0000"/>
                </a:solidFill>
              </a:rPr>
              <a:t>dplyr</a:t>
            </a:r>
            <a:r>
              <a:rPr lang="en-US" sz="2000" dirty="0"/>
              <a:t> functions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fit statistical and machine learning models </a:t>
            </a:r>
            <a:r>
              <a:rPr lang="en-US" sz="2000" dirty="0" smtClean="0"/>
              <a:t>using R notebook to </a:t>
            </a:r>
            <a:r>
              <a:rPr lang="en-US" sz="2000" dirty="0"/>
              <a:t>Spark </a:t>
            </a:r>
            <a:r>
              <a:rPr lang="en-US" sz="2000" dirty="0" err="1"/>
              <a:t>DataFrame</a:t>
            </a:r>
            <a:r>
              <a:rPr lang="en-US" sz="2000" dirty="0"/>
              <a:t> in a truly parallel manner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collect information from Spark </a:t>
            </a:r>
            <a:r>
              <a:rPr lang="en-US" sz="2000" dirty="0" err="1"/>
              <a:t>DataFrames</a:t>
            </a:r>
            <a:r>
              <a:rPr lang="en-US" sz="2000" dirty="0"/>
              <a:t> back to a local R object (i.e. local R data frame) for future analysis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List of functions in </a:t>
            </a: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http://spark.rstudio.com/reference/index.html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842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05" y="2514600"/>
            <a:ext cx="8077200" cy="1362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900" dirty="0">
                <a:solidFill>
                  <a:schemeClr val="accent2"/>
                </a:solidFill>
              </a:rPr>
              <a:t>Database Management (SQL)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305" y="3907155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One of the key elements that many Statistician lack, but really easy to learn!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This section is a brief overview introduction and </a:t>
            </a:r>
            <a:r>
              <a:rPr lang="en-US" sz="2800" b="1" dirty="0" smtClean="0">
                <a:solidFill>
                  <a:schemeClr val="tx2"/>
                </a:solidFill>
              </a:rPr>
              <a:t>you can watch </a:t>
            </a:r>
            <a:r>
              <a:rPr lang="en-US" sz="2800" b="1" dirty="0">
                <a:solidFill>
                  <a:schemeClr val="tx2"/>
                </a:solidFill>
                <a:hlinkClick r:id="rId3"/>
              </a:rPr>
              <a:t>videos</a:t>
            </a:r>
            <a:r>
              <a:rPr lang="en-US" sz="2800" b="1" dirty="0">
                <a:solidFill>
                  <a:schemeClr val="tx2"/>
                </a:solidFill>
              </a:rPr>
              <a:t> for more </a:t>
            </a:r>
            <a:r>
              <a:rPr lang="en-US" sz="2800" b="1" dirty="0" smtClean="0">
                <a:solidFill>
                  <a:schemeClr val="tx2"/>
                </a:solidFill>
              </a:rPr>
              <a:t>details.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maibasoft.com/images/slide_Database.png">
            <a:extLst>
              <a:ext uri="{FF2B5EF4-FFF2-40B4-BE49-F238E27FC236}">
                <a16:creationId xmlns:a16="http://schemas.microsoft.com/office/drawing/2014/main" xmlns="" id="{C2DC2538-9ED1-4615-9A1F-F59F3789C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1511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C0A79D52-511C-43CD-AA38-C01AF933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Why Database Management System (DBMS)?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F814D9-A391-41EA-992B-C227F915136C}"/>
              </a:ext>
            </a:extLst>
          </p:cNvPr>
          <p:cNvSpPr txBox="1"/>
          <p:nvPr/>
        </p:nvSpPr>
        <p:spPr>
          <a:xfrm>
            <a:off x="3913163" y="5009656"/>
            <a:ext cx="5230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is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standard and vendors follows the standard such that knowledge is portable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Key skill set in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industry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data and analytics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jobs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Self-sufficient to obtain needed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Big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cloud platform also use SQL-like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tools such as Hive and Spark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3F19A6-46FE-4A8C-A8B7-CDC8DFCBF982}"/>
              </a:ext>
            </a:extLst>
          </p:cNvPr>
          <p:cNvSpPr txBox="1"/>
          <p:nvPr/>
        </p:nvSpPr>
        <p:spPr>
          <a:xfrm>
            <a:off x="4495800" y="1526738"/>
            <a:ext cx="449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Storage capacity far beyond flat files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Much more efficiently data store, organize, retrieve, and update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Much enhanced data safety and security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Multiple user with centralized data 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Schedule and automatic extract, transform, load jobs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Real time processing and updating in production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Many </a:t>
            </a:r>
            <a:r>
              <a:rPr lang="en-US" b="1" dirty="0" smtClean="0">
                <a:solidFill>
                  <a:schemeClr val="tx2"/>
                </a:solidFill>
              </a:rPr>
              <a:t>details are </a:t>
            </a:r>
            <a:r>
              <a:rPr lang="en-US" b="1" dirty="0">
                <a:solidFill>
                  <a:schemeClr val="tx2"/>
                </a:solidFill>
              </a:rPr>
              <a:t>under the </a:t>
            </a:r>
            <a:r>
              <a:rPr lang="en-US" b="1" dirty="0" smtClean="0">
                <a:solidFill>
                  <a:schemeClr val="tx2"/>
                </a:solidFill>
              </a:rPr>
              <a:t>hood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Common scripting language SQL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30D2470-A45B-4DAA-B72E-E952DAC52841}"/>
              </a:ext>
            </a:extLst>
          </p:cNvPr>
          <p:cNvGrpSpPr/>
          <p:nvPr/>
        </p:nvGrpSpPr>
        <p:grpSpPr>
          <a:xfrm>
            <a:off x="845773" y="4666059"/>
            <a:ext cx="2642583" cy="1813082"/>
            <a:chOff x="845773" y="4666059"/>
            <a:chExt cx="2642583" cy="18130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8E9F03D-E53D-4710-9D99-FD1E07FC2E2F}"/>
                </a:ext>
              </a:extLst>
            </p:cNvPr>
            <p:cNvGrpSpPr/>
            <p:nvPr/>
          </p:nvGrpSpPr>
          <p:grpSpPr>
            <a:xfrm>
              <a:off x="979261" y="5665710"/>
              <a:ext cx="2408688" cy="813431"/>
              <a:chOff x="1016795" y="5410200"/>
              <a:chExt cx="2408688" cy="8134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18A71C48-8C93-4091-8D09-94A578F37B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rcRect/>
              <a:stretch/>
            </p:blipFill>
            <p:spPr>
              <a:xfrm>
                <a:off x="1016795" y="5410200"/>
                <a:ext cx="947113" cy="81343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62CFBA0F-5CC2-499B-A885-8A97F1917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5410200"/>
                <a:ext cx="1291883" cy="764365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09DC1EB-81D7-4F59-87C5-7ADF9A7EC7A9}"/>
                </a:ext>
              </a:extLst>
            </p:cNvPr>
            <p:cNvSpPr txBox="1"/>
            <p:nvPr/>
          </p:nvSpPr>
          <p:spPr>
            <a:xfrm>
              <a:off x="845773" y="4666059"/>
              <a:ext cx="26425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</a:rPr>
                <a:t>SQL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Structed Query Language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5797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Main Database Concepts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5678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Database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sz="2800" b="1" dirty="0">
                <a:solidFill>
                  <a:srgbClr val="FF0000"/>
                </a:solidFill>
              </a:rPr>
              <a:t>Columns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ata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ell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Schema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detailed description of relations among tables in a database, as well as definition of each columns in a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table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is the same as R data frame but can be much larger with hundred millions of rows and hundreds of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columns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View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a virtual table composed of fields from one or more base tables. Usually used to protect data as view can only be read and cannot be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changed or updated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Mechanism for fast data retrieval: </a:t>
            </a:r>
            <a:r>
              <a:rPr lang="en-US" sz="2800" b="1" dirty="0">
                <a:solidFill>
                  <a:srgbClr val="FF0000"/>
                </a:solidFill>
              </a:rPr>
              <a:t>Key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US" sz="2800" b="1" dirty="0">
                <a:solidFill>
                  <a:srgbClr val="FF0000"/>
                </a:solidFill>
              </a:rPr>
              <a:t>Partition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US" sz="2800" b="1" dirty="0">
                <a:solidFill>
                  <a:srgbClr val="FF0000"/>
                </a:solidFill>
              </a:rPr>
              <a:t>Index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Row-oriented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(efficient for retravel records) vs. </a:t>
            </a:r>
            <a:r>
              <a:rPr lang="en-US" sz="2800" b="1" dirty="0">
                <a:solidFill>
                  <a:srgbClr val="FF0000"/>
                </a:solidFill>
              </a:rPr>
              <a:t>column-oriented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(efficient for analytics) databases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Disk (MySQL) vs. in memory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DynamoDB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databases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Distributed and parallel databases (Hive and Spark)</a:t>
            </a:r>
          </a:p>
        </p:txBody>
      </p:sp>
    </p:spTree>
    <p:extLst>
      <p:ext uri="{BB962C8B-B14F-4D97-AF65-F5344CB8AC3E}">
        <p14:creationId xmlns:p14="http://schemas.microsoft.com/office/powerpoint/2010/main" val="8980026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New Wave of Industrial Revolution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5" y="2057400"/>
            <a:ext cx="800749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36576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KB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24337" y="26670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TB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7222" y="1238935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PB</a:t>
            </a:r>
            <a:endParaRPr lang="en-US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1C211F6-854E-491D-8A39-EA636A8CEFCC}"/>
              </a:ext>
            </a:extLst>
          </p:cNvPr>
          <p:cNvSpPr/>
          <p:nvPr/>
        </p:nvSpPr>
        <p:spPr>
          <a:xfrm>
            <a:off x="7010400" y="10668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8146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51987"/>
          </a:xfrm>
        </p:spPr>
        <p:txBody>
          <a:bodyPr>
            <a:normAutofit/>
          </a:bodyPr>
          <a:lstStyle/>
          <a:p>
            <a:r>
              <a:rPr lang="en-US" sz="2400" dirty="0"/>
              <a:t>Simple data retrieval using 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Combine data from multiple tables using </a:t>
            </a:r>
            <a:r>
              <a:rPr lang="en-US" sz="2400" dirty="0">
                <a:solidFill>
                  <a:srgbClr val="FF0000"/>
                </a:solidFill>
              </a:rPr>
              <a:t>JOIN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UNION</a:t>
            </a:r>
          </a:p>
          <a:p>
            <a:r>
              <a:rPr lang="en-US" sz="2400" dirty="0"/>
              <a:t>Sort data using </a:t>
            </a:r>
            <a:r>
              <a:rPr lang="en-US" sz="2400" dirty="0">
                <a:solidFill>
                  <a:srgbClr val="FF0000"/>
                </a:solidFill>
              </a:rPr>
              <a:t>ORDER BY</a:t>
            </a:r>
          </a:p>
          <a:p>
            <a:r>
              <a:rPr lang="en-US" sz="2400" dirty="0"/>
              <a:t>Aggregating using </a:t>
            </a:r>
            <a:r>
              <a:rPr lang="en-US" sz="2400" dirty="0">
                <a:solidFill>
                  <a:srgbClr val="FF0000"/>
                </a:solidFill>
              </a:rPr>
              <a:t>GROUP BY</a:t>
            </a:r>
          </a:p>
          <a:p>
            <a:r>
              <a:rPr lang="en-US" sz="2400" dirty="0"/>
              <a:t>Subset selection using 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HAVING</a:t>
            </a:r>
          </a:p>
          <a:p>
            <a:r>
              <a:rPr lang="en-US" sz="2400" dirty="0"/>
              <a:t>Change data using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2400" dirty="0"/>
              <a:t>A few videos that describe the basic SQL functions through my YouTube channel: </a:t>
            </a:r>
            <a:r>
              <a:rPr lang="en-US" sz="2400" dirty="0">
                <a:hlinkClick r:id="rId2"/>
              </a:rPr>
              <a:t>https://www.youtube.com/playlist?list=PLtqstN-ayEb0H5AAo6_V5qEzWs0D-igpw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Main SQL functions</a:t>
            </a:r>
          </a:p>
        </p:txBody>
      </p:sp>
    </p:spTree>
    <p:extLst>
      <p:ext uri="{BB962C8B-B14F-4D97-AF65-F5344CB8AC3E}">
        <p14:creationId xmlns:p14="http://schemas.microsoft.com/office/powerpoint/2010/main" val="29699333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A7D5E87-9D10-4832-9871-EEDA9C14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Two Tables Used in Demo</a:t>
            </a:r>
          </a:p>
        </p:txBody>
      </p:sp>
      <p:pic>
        <p:nvPicPr>
          <p:cNvPr id="5" name="Picture" descr="Table divisions used in the examples">
            <a:extLst>
              <a:ext uri="{FF2B5EF4-FFF2-40B4-BE49-F238E27FC236}">
                <a16:creationId xmlns:a16="http://schemas.microsoft.com/office/drawing/2014/main" xmlns="" id="{554ED4EB-C4FD-4A8C-BA12-4B19F3F8DB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2000" y="1981200"/>
            <a:ext cx="3312160" cy="22758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626A228-6990-4555-B96D-CE95A03D3655}"/>
              </a:ext>
            </a:extLst>
          </p:cNvPr>
          <p:cNvSpPr/>
          <p:nvPr/>
        </p:nvSpPr>
        <p:spPr>
          <a:xfrm>
            <a:off x="1447800" y="1543651"/>
            <a:ext cx="1455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divisions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xmlns="" id="{0EF51478-4A16-40CD-AFD5-A99ED3EEFF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81600" y="1976846"/>
            <a:ext cx="3657600" cy="26466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AAB80AF-9A82-49AB-A712-0B7F4F18C566}"/>
              </a:ext>
            </a:extLst>
          </p:cNvPr>
          <p:cNvSpPr/>
          <p:nvPr/>
        </p:nvSpPr>
        <p:spPr>
          <a:xfrm>
            <a:off x="6490065" y="1412632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metrics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06D4EF-8E47-4997-9A07-F6379015394C}"/>
              </a:ext>
            </a:extLst>
          </p:cNvPr>
          <p:cNvSpPr txBox="1"/>
          <p:nvPr/>
        </p:nvSpPr>
        <p:spPr>
          <a:xfrm>
            <a:off x="779417" y="4825608"/>
            <a:ext cx="7698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 use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Databrick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Community Edition to create the above two tables by using the divisions.csv and metrics.csv flat files. 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Details can be found in this video: </a:t>
            </a:r>
            <a:r>
              <a:rPr lang="en-US" dirty="0">
                <a:hlinkClick r:id="rId4"/>
              </a:rPr>
              <a:t>https://youtu.be/H5LxjaJgpSk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uploading flat files to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Databrick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Cloud environment to create tables. </a:t>
            </a:r>
          </a:p>
        </p:txBody>
      </p:sp>
    </p:spTree>
    <p:extLst>
      <p:ext uri="{BB962C8B-B14F-4D97-AF65-F5344CB8AC3E}">
        <p14:creationId xmlns:p14="http://schemas.microsoft.com/office/powerpoint/2010/main" val="36329829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C41E8A-2E6E-4417-8DE7-4E53D5F3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Import SQL Notebook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D1112F-EC3E-4977-BD80-D34E70049524}"/>
              </a:ext>
            </a:extLst>
          </p:cNvPr>
          <p:cNvSpPr txBox="1"/>
          <p:nvPr/>
        </p:nvSpPr>
        <p:spPr>
          <a:xfrm>
            <a:off x="952500" y="1412632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SQL notebook that contains all the demo SQL scripts: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https://databricks-prod-cloudfront.cloud.databricks.com/public/4027ec902e239c93eaaa8714f173bcfc/2961012104553482/4213233595765185/1806228006848429/latest.html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Databricks</a:t>
            </a:r>
            <a:r>
              <a:rPr lang="en-US" b="1" dirty="0"/>
              <a:t> Community Edition has SQL notebook to apply SQL scripts to tables stored in Spark </a:t>
            </a:r>
            <a:r>
              <a:rPr lang="en-US" b="1" dirty="0" err="1"/>
              <a:t>DataFrame</a:t>
            </a:r>
            <a:r>
              <a:rPr lang="en-US" b="1" dirty="0" smtClean="0"/>
              <a:t>.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We can specify the cell is Sa QL cell by using</a:t>
            </a:r>
            <a:r>
              <a:rPr lang="en-US" b="1" dirty="0" smtClean="0">
                <a:solidFill>
                  <a:srgbClr val="FF0000"/>
                </a:solidFill>
              </a:rPr>
              <a:t> %</a:t>
            </a:r>
            <a:r>
              <a:rPr lang="en-US" b="1" dirty="0" err="1" smtClean="0">
                <a:solidFill>
                  <a:srgbClr val="FF0000"/>
                </a:solidFill>
              </a:rPr>
              <a:t>sql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at the first line in an R notebook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0789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628B80E-85CB-4275-AEDA-D62C72BC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Basic SQL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C91441-5A02-4D95-B02F-4B9FF146CDEB}"/>
              </a:ext>
            </a:extLst>
          </p:cNvPr>
          <p:cNvSpPr txBox="1"/>
          <p:nvPr/>
        </p:nvSpPr>
        <p:spPr>
          <a:xfrm>
            <a:off x="990600" y="141263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show database</a:t>
            </a:r>
            <a:r>
              <a:rPr lang="en-US" dirty="0"/>
              <a:t>: show current databases in the system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create database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db_name</a:t>
            </a:r>
            <a:r>
              <a:rPr lang="en-US" dirty="0"/>
              <a:t>: create a new database with name </a:t>
            </a:r>
            <a:r>
              <a:rPr lang="en-US" dirty="0" err="1"/>
              <a:t>db_name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drop database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db_name</a:t>
            </a:r>
            <a:r>
              <a:rPr lang="en-US" dirty="0"/>
              <a:t>: delete database </a:t>
            </a:r>
            <a:r>
              <a:rPr lang="en-US" dirty="0" err="1"/>
              <a:t>db_name</a:t>
            </a:r>
            <a:r>
              <a:rPr lang="en-US" dirty="0"/>
              <a:t> (be careful!)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db_name</a:t>
            </a:r>
            <a:r>
              <a:rPr lang="en-US" dirty="0"/>
              <a:t>: set up the current database to be used such that you can use table names directly, otherwise you can use </a:t>
            </a:r>
            <a:r>
              <a:rPr lang="en-US" dirty="0" err="1"/>
              <a:t>db_name.tbl_name</a:t>
            </a:r>
            <a:r>
              <a:rPr lang="en-US" dirty="0"/>
              <a:t> to refer the table you’d like to use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show tables</a:t>
            </a:r>
            <a:r>
              <a:rPr lang="en-US" dirty="0"/>
              <a:t>: show all the tables within the currently used database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describe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tbl_name</a:t>
            </a:r>
            <a:r>
              <a:rPr lang="en-US" dirty="0"/>
              <a:t>: show the structure of table with name </a:t>
            </a:r>
            <a:r>
              <a:rPr lang="en-US" dirty="0" err="1"/>
              <a:t>tbl_name</a:t>
            </a:r>
            <a:r>
              <a:rPr lang="en-US" dirty="0"/>
              <a:t> (i.e. list of column name and data type)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drop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tbl_name</a:t>
            </a:r>
            <a:r>
              <a:rPr lang="en-US" dirty="0"/>
              <a:t>: delete a table with name </a:t>
            </a:r>
            <a:r>
              <a:rPr lang="en-US" dirty="0" err="1"/>
              <a:t>tbl_name</a:t>
            </a:r>
            <a:r>
              <a:rPr lang="en-US" dirty="0"/>
              <a:t> (be careful!)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 * from metrics limit 10</a:t>
            </a:r>
            <a:r>
              <a:rPr lang="en-US" dirty="0"/>
              <a:t>: show the first 10 rows of a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Please note different DBMS systems may have their own syntax for certain functions. For example the last statement could be: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 top 10 * from metrics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 * from metrics where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rownum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&lt;= 10 </a:t>
            </a:r>
          </a:p>
        </p:txBody>
      </p:sp>
    </p:spTree>
    <p:extLst>
      <p:ext uri="{BB962C8B-B14F-4D97-AF65-F5344CB8AC3E}">
        <p14:creationId xmlns:p14="http://schemas.microsoft.com/office/powerpoint/2010/main" val="40145776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6404273-0CFB-4FC8-8905-7A416151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Simple SELECT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9F052EE-C0F2-42E8-930E-6A24E48A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75"/>
          <a:stretch/>
        </p:blipFill>
        <p:spPr>
          <a:xfrm>
            <a:off x="1113040" y="3657600"/>
            <a:ext cx="6964160" cy="152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A8A1C0-FCBD-4115-8E00-37B697D0E2E8}"/>
              </a:ext>
            </a:extLst>
          </p:cNvPr>
          <p:cNvSpPr txBox="1"/>
          <p:nvPr/>
        </p:nvSpPr>
        <p:spPr>
          <a:xfrm>
            <a:off x="762000" y="1496898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b="1" dirty="0"/>
              <a:t> is used to extract specific information (i.e. column or columns)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b="1" dirty="0"/>
              <a:t> one or multiple tables.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It can be used together with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b="1" dirty="0"/>
              <a:t> to define specific rows and </a:t>
            </a:r>
            <a:r>
              <a:rPr lang="en-US" b="1" dirty="0" smtClean="0"/>
              <a:t>then can be used together with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n-US" b="1" dirty="0"/>
              <a:t>to order the results.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We can also apply certain operations on existing columns to get a new </a:t>
            </a:r>
            <a:r>
              <a:rPr lang="en-US" b="1" dirty="0" smtClean="0"/>
              <a:t>column.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108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88090F4-635C-4451-9776-FB1A1CE5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pPr lvl="2"/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Aggregation Functions and GROUP 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8FC721-5748-45A0-973A-B1EEF6971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77"/>
          <a:stretch/>
        </p:blipFill>
        <p:spPr>
          <a:xfrm>
            <a:off x="914400" y="2573161"/>
            <a:ext cx="7772400" cy="1743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B50BCE-0321-4B95-B23D-ADBAA9960137}"/>
              </a:ext>
            </a:extLst>
          </p:cNvPr>
          <p:cNvSpPr txBox="1"/>
          <p:nvPr/>
        </p:nvSpPr>
        <p:spPr>
          <a:xfrm>
            <a:off x="762000" y="136222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For aggregation function (such as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max()</a:t>
            </a:r>
            <a:r>
              <a:rPr lang="en-US" b="1" dirty="0"/>
              <a:t>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min(),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(), count()</a:t>
            </a:r>
            <a:r>
              <a:rPr lang="en-US" b="1" dirty="0"/>
              <a:t>), it takes all the rows that match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b="1" dirty="0"/>
              <a:t> condition (if any) and return one number.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The following statement will calculate the maximum, minimum, and average population for all states starts with letter A to 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071C64-908B-43EB-BCA0-6C07A626EB98}"/>
              </a:ext>
            </a:extLst>
          </p:cNvPr>
          <p:cNvSpPr txBox="1"/>
          <p:nvPr/>
        </p:nvSpPr>
        <p:spPr>
          <a:xfrm>
            <a:off x="762000" y="4573779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GROUP BY</a:t>
            </a:r>
            <a:r>
              <a:rPr lang="en-US" b="1" dirty="0"/>
              <a:t> </a:t>
            </a:r>
            <a:r>
              <a:rPr lang="en-US" b="1" dirty="0" smtClean="0"/>
              <a:t>will </a:t>
            </a:r>
            <a:r>
              <a:rPr lang="en-US" b="1" dirty="0" smtClean="0"/>
              <a:t>segment rows into </a:t>
            </a:r>
            <a:r>
              <a:rPr lang="en-US" b="1" dirty="0" smtClean="0"/>
              <a:t>groups </a:t>
            </a:r>
            <a:r>
              <a:rPr lang="en-US" b="1" dirty="0"/>
              <a:t>that </a:t>
            </a:r>
            <a:r>
              <a:rPr lang="en-US" b="1" dirty="0" smtClean="0"/>
              <a:t>are</a:t>
            </a:r>
            <a:r>
              <a:rPr lang="en-US" b="1" dirty="0" smtClean="0"/>
              <a:t> </a:t>
            </a:r>
            <a:r>
              <a:rPr lang="en-US" b="1" dirty="0"/>
              <a:t>defined by one or more </a:t>
            </a:r>
            <a:r>
              <a:rPr lang="en-US" b="1" dirty="0"/>
              <a:t>columns, and </a:t>
            </a:r>
            <a:r>
              <a:rPr lang="en-US" b="1" dirty="0" smtClean="0"/>
              <a:t>then aggregated functions can be applied to each group to find aggregated values for each group.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8535856-23E5-4940-B1DF-112CAD722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02"/>
          <a:stretch/>
        </p:blipFill>
        <p:spPr>
          <a:xfrm>
            <a:off x="1246863" y="5477209"/>
            <a:ext cx="6497873" cy="12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209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5A9B05C-B6B7-4757-8F0A-2E9DE1C2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pPr lvl="2"/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Join Multiple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C2709DE-1541-437F-B5D1-C1A0DC5E4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02"/>
          <a:stretch/>
        </p:blipFill>
        <p:spPr>
          <a:xfrm>
            <a:off x="1610022" y="4435686"/>
            <a:ext cx="6762156" cy="2440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20CCD8-3101-4EC8-8792-D589D77ED74A}"/>
              </a:ext>
            </a:extLst>
          </p:cNvPr>
          <p:cNvSpPr txBox="1"/>
          <p:nvPr/>
        </p:nvSpPr>
        <p:spPr>
          <a:xfrm>
            <a:off x="990600" y="1412632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Each table usually contains a piece of specific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Oftentimes we need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en-US" b="1" dirty="0"/>
              <a:t> multiple tables to achieve a specific task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Three types of JOIN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INNER JOIN: </a:t>
            </a:r>
            <a:r>
              <a:rPr lang="en-US" dirty="0"/>
              <a:t>keep only rows that match the join condition from both tables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LEFT JOIN: </a:t>
            </a:r>
            <a:r>
              <a:rPr lang="en-US" dirty="0"/>
              <a:t>rows from inner join + unmatched rows from the first table</a:t>
            </a:r>
            <a:endParaRPr lang="en-US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RIGHT JOIN: </a:t>
            </a:r>
            <a:r>
              <a:rPr lang="en-US" dirty="0"/>
              <a:t>rows from inner join + unmatched rows from the second table</a:t>
            </a:r>
            <a:endParaRPr lang="en-US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FULL JOIN: </a:t>
            </a:r>
            <a:r>
              <a:rPr lang="en-US" dirty="0"/>
              <a:t>rows from inner join + unmatched rows from both </a:t>
            </a:r>
            <a:r>
              <a:rPr lang="en-US" dirty="0" smtClean="0"/>
              <a:t>tables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As there are multiple tables get involved in JOIN, we need to specify columns for each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err="1" smtClean="0"/>
              <a:t>t</a:t>
            </a:r>
            <a:r>
              <a:rPr lang="en-US" b="1" dirty="0" err="1" smtClean="0"/>
              <a:t>bl_name.col_name</a:t>
            </a:r>
            <a:r>
              <a:rPr lang="en-US" b="1" dirty="0" smtClean="0"/>
              <a:t> convention is used to specify columns are from which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624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05" y="2514600"/>
            <a:ext cx="8077200" cy="1362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900" dirty="0">
                <a:solidFill>
                  <a:schemeClr val="accent2"/>
                </a:solidFill>
              </a:rPr>
              <a:t>Linux System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305" y="4419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Another element that some Statistician lack, but really easy to start!</a:t>
            </a:r>
          </a:p>
        </p:txBody>
      </p:sp>
    </p:spTree>
    <p:extLst>
      <p:ext uri="{BB962C8B-B14F-4D97-AF65-F5344CB8AC3E}">
        <p14:creationId xmlns:p14="http://schemas.microsoft.com/office/powerpoint/2010/main" val="24296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Why Linux Operation System?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5198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Most production system and big data system requires Linux operation system knowledge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Multiple user system that allow many user to use at the same time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High reliability and availability that the system can run days or months without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restarts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It is professionally managed and maintained by dedicated teams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It is easy to start and obtain the basic knowledge for every day usage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It is indeed take time to be an expert in using it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532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87A66D6-0EC7-4269-825D-3796F9AF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Common Linux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68B476-E443-4FB1-8A2E-E5978711A953}"/>
              </a:ext>
            </a:extLst>
          </p:cNvPr>
          <p:cNvSpPr txBox="1"/>
          <p:nvPr/>
        </p:nvSpPr>
        <p:spPr>
          <a:xfrm>
            <a:off x="1124497" y="1440935"/>
            <a:ext cx="735220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ls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show files in current directory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pwd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display current directory and path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mkdir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dir_name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create a new directory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cd </a:t>
            </a: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dir_path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change directory through its path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cd ..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go one directory level up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cp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 file1 file2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copy file1 to file2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mv file1 file2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rename file1 to file2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head file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show the first a few rows of file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tail file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show last a few rows of file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show current running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jobs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who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list all users that log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78830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History of Statistician in the America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2286000"/>
            <a:ext cx="6652152" cy="4156469"/>
            <a:chOff x="1200150" y="1242619"/>
            <a:chExt cx="7129405" cy="4766069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855833329"/>
                </p:ext>
              </p:extLst>
            </p:nvPr>
          </p:nvGraphicFramePr>
          <p:xfrm>
            <a:off x="1203370" y="1242619"/>
            <a:ext cx="7049984" cy="43922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ounded Rectangular Callout 10"/>
            <p:cNvSpPr/>
            <p:nvPr/>
          </p:nvSpPr>
          <p:spPr bwMode="auto">
            <a:xfrm>
              <a:off x="1200150" y="5165725"/>
              <a:ext cx="2219325" cy="842963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r>
                <a:rPr kumimoji="0" lang="en-US" altLang="en-US" sz="12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nd</a:t>
              </a: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oldest continuously operating professional society in the US</a:t>
              </a: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3467100" y="4413250"/>
              <a:ext cx="2220913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Iowa State University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study of Agriculture </a:t>
              </a:r>
            </a:p>
          </p:txBody>
        </p:sp>
        <p:sp>
          <p:nvSpPr>
            <p:cNvPr id="13" name="Rounded Rectangular Callout 12"/>
            <p:cNvSpPr/>
            <p:nvPr/>
          </p:nvSpPr>
          <p:spPr bwMode="auto">
            <a:xfrm>
              <a:off x="5688014" y="3508375"/>
              <a:ext cx="2641541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Easy access to 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become universal in all areas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8344" y="2743200"/>
            <a:ext cx="138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pieces of </a:t>
            </a:r>
          </a:p>
          <a:p>
            <a:r>
              <a:rPr lang="en-US" sz="2000" b="1" dirty="0"/>
              <a:t>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3507" y="2133600"/>
            <a:ext cx="1614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tapes or punch cards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0717" y="1545574"/>
            <a:ext cx="2183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one computer’s disk</a:t>
            </a:r>
          </a:p>
          <a:p>
            <a:r>
              <a:rPr lang="en-US" sz="2000" b="1" dirty="0"/>
              <a:t>or memory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7037994" y="2123036"/>
            <a:ext cx="348770" cy="348770"/>
          </a:xfrm>
          <a:prstGeom prst="triangle">
            <a:avLst>
              <a:gd name="adj" fmla="val 10000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L-Shape 16"/>
          <p:cNvSpPr/>
          <p:nvPr/>
        </p:nvSpPr>
        <p:spPr>
          <a:xfrm rot="5400000">
            <a:off x="7603400" y="2117000"/>
            <a:ext cx="1230478" cy="124112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7906094" y="2517289"/>
            <a:ext cx="1188133" cy="835511"/>
            <a:chOff x="4729241" y="646734"/>
            <a:chExt cx="1848484" cy="1620305"/>
          </a:xfrm>
        </p:grpSpPr>
        <p:sp>
          <p:nvSpPr>
            <p:cNvPr id="19" name="Rectangle 18"/>
            <p:cNvSpPr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Now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FF0000"/>
                  </a:solidFill>
                  <a:latin typeface="Arial"/>
                  <a:ea typeface="+mn-ea"/>
                  <a:cs typeface="+mn-cs"/>
                </a:rPr>
                <a:t>2017</a:t>
              </a:r>
              <a:endParaRPr lang="en-US" sz="1900" kern="1200" dirty="0">
                <a:solidFill>
                  <a:srgbClr val="FF0000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34173" y="1099714"/>
            <a:ext cx="146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the cloud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FBDEEB4-B089-4ABD-ABF6-5F7861F39A2F}"/>
              </a:ext>
            </a:extLst>
          </p:cNvPr>
          <p:cNvSpPr/>
          <p:nvPr/>
        </p:nvSpPr>
        <p:spPr>
          <a:xfrm>
            <a:off x="7424559" y="9906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5909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447800"/>
            <a:ext cx="1752600" cy="981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2"/>
                </a:solidFill>
              </a:rPr>
              <a:t>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EEC9EB-CF28-4070-8F40-CFC2359C7192}"/>
              </a:ext>
            </a:extLst>
          </p:cNvPr>
          <p:cNvSpPr txBox="1"/>
          <p:nvPr/>
        </p:nvSpPr>
        <p:spPr>
          <a:xfrm>
            <a:off x="609600" y="320040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Many of the machine learning methods are based on linear algebra, especially deep learning algorithms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The traditional CPU design is not optimized to handle large-size-matrix linear algebra operations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GPU is an efficient alternative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In </a:t>
            </a:r>
            <a:r>
              <a:rPr lang="en-US" sz="2000" b="1" dirty="0" err="1"/>
              <a:t>Databricks</a:t>
            </a:r>
            <a:r>
              <a:rPr lang="en-US" sz="2000" b="1" dirty="0"/>
              <a:t> Community Edition, we can create machines with GPUs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Relatively easy deployment for a few packages such as </a:t>
            </a:r>
            <a:r>
              <a:rPr lang="en-US" sz="2000" b="1" dirty="0" err="1"/>
              <a:t>TensorFlow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Still difficult to extend to general problems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 brief introduction: </a:t>
            </a:r>
            <a:r>
              <a:rPr lang="en-US" sz="2000" b="1" dirty="0">
                <a:hlinkClick r:id="rId3"/>
              </a:rPr>
              <a:t>https://databricks.com/blog/2016/10/27/gpu-acceleration-in-databricks.html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8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87448E4-E4FC-470E-AEB2-BDFE7B6D7948}"/>
              </a:ext>
            </a:extLst>
          </p:cNvPr>
          <p:cNvGrpSpPr/>
          <p:nvPr/>
        </p:nvGrpSpPr>
        <p:grpSpPr>
          <a:xfrm>
            <a:off x="1154361" y="1180289"/>
            <a:ext cx="2655639" cy="3620311"/>
            <a:chOff x="1154361" y="1180289"/>
            <a:chExt cx="2655639" cy="3620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7B0C802A-4176-42E6-84E1-C4E8471D9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71076" y="1369422"/>
              <a:ext cx="2538924" cy="3431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448C103D-E1E0-4F30-90FF-CD0DE9A51586}"/>
                </a:ext>
              </a:extLst>
            </p:cNvPr>
            <p:cNvSpPr txBox="1"/>
            <p:nvPr/>
          </p:nvSpPr>
          <p:spPr>
            <a:xfrm>
              <a:off x="1154361" y="1180289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Single Computer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(Local)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16D395E-9C6E-400E-A7A0-E4829CE4AF71}"/>
              </a:ext>
            </a:extLst>
          </p:cNvPr>
          <p:cNvGrpSpPr/>
          <p:nvPr/>
        </p:nvGrpSpPr>
        <p:grpSpPr>
          <a:xfrm>
            <a:off x="4495800" y="725266"/>
            <a:ext cx="4201518" cy="4077510"/>
            <a:chOff x="4495800" y="725266"/>
            <a:chExt cx="4201518" cy="4077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A5C7308-9986-49CC-812F-657435E5B562}"/>
                </a:ext>
              </a:extLst>
            </p:cNvPr>
            <p:cNvSpPr txBox="1"/>
            <p:nvPr/>
          </p:nvSpPr>
          <p:spPr>
            <a:xfrm>
              <a:off x="4998819" y="725266"/>
              <a:ext cx="319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Cluster of Computers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(Cloud)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701E7ACE-3DAB-48D4-928F-4F31CCB05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C22AFB-B7A8-408C-801E-A9476D1CED97}"/>
              </a:ext>
            </a:extLst>
          </p:cNvPr>
          <p:cNvSpPr txBox="1"/>
          <p:nvPr/>
        </p:nvSpPr>
        <p:spPr>
          <a:xfrm>
            <a:off x="1154361" y="4787593"/>
            <a:ext cx="3073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disk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Parallel computation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redundancy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Low coast hardware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Professionally managed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C26EB8-AEE7-4841-9657-B1AADE0DA3E3}"/>
              </a:ext>
            </a:extLst>
          </p:cNvPr>
          <p:cNvSpPr txBox="1"/>
          <p:nvPr/>
        </p:nvSpPr>
        <p:spPr>
          <a:xfrm>
            <a:off x="4513217" y="5024678"/>
            <a:ext cx="4512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Scalability to process large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Centralized data source for </a:t>
            </a:r>
            <a:r>
              <a:rPr lang="en-US" b="1" dirty="0" smtClean="0">
                <a:solidFill>
                  <a:schemeClr val="tx2"/>
                </a:solidFill>
              </a:rPr>
              <a:t>easy retrieval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Robust and </a:t>
            </a:r>
            <a:r>
              <a:rPr lang="en-US" b="1" dirty="0" smtClean="0">
                <a:solidFill>
                  <a:schemeClr val="tx2"/>
                </a:solidFill>
              </a:rPr>
              <a:t>reliable for data safety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Worry-free behind sense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Production ready for easy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Automatic refresh and scheduled update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99BAB85-A8AE-46FF-BB3C-E473D2D0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4637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Big Data Cloud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6835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2C348FA-1007-491C-915A-5B63651D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5399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Hadoop / MapReduce / Spark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34EB7A-4CA3-4E27-A254-01A6C630DAB4}"/>
              </a:ext>
            </a:extLst>
          </p:cNvPr>
          <p:cNvSpPr txBox="1"/>
          <p:nvPr/>
        </p:nvSpPr>
        <p:spPr>
          <a:xfrm>
            <a:off x="685800" y="614618"/>
            <a:ext cx="81699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Hadoop build on Commodity Hardware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cost and scalable by simply added more hardware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reliability (such as regular hard disk failures</a:t>
            </a:r>
            <a:r>
              <a:rPr lang="en-US" sz="1600" b="1" dirty="0" smtClean="0">
                <a:solidFill>
                  <a:schemeClr val="tx2"/>
                </a:solidFill>
              </a:rPr>
              <a:t>) for each individual computation node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Need robust file system to ensure </a:t>
            </a:r>
            <a:r>
              <a:rPr lang="en-US" sz="1600" b="1" dirty="0" smtClean="0">
                <a:solidFill>
                  <a:schemeClr val="tx2"/>
                </a:solidFill>
              </a:rPr>
              <a:t>data safety and integrity </a:t>
            </a: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HDFS (Hadoop Distributed File System)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Cut data into small segments (i.e. 64MB) as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Duplicate each data block N times (i.e. N=3) and save </a:t>
            </a:r>
            <a:r>
              <a:rPr lang="en-US" sz="1600" b="1" dirty="0" smtClean="0">
                <a:solidFill>
                  <a:schemeClr val="tx2"/>
                </a:solidFill>
              </a:rPr>
              <a:t>them across computation nodes in the </a:t>
            </a:r>
            <a:r>
              <a:rPr lang="en-US" sz="1600" b="1" dirty="0">
                <a:solidFill>
                  <a:schemeClr val="tx2"/>
                </a:solidFill>
              </a:rPr>
              <a:t>cluster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Master node saves all the data mapping </a:t>
            </a:r>
            <a:r>
              <a:rPr lang="en-US" sz="1600" b="1" dirty="0" smtClean="0">
                <a:solidFill>
                  <a:schemeClr val="tx2"/>
                </a:solidFill>
              </a:rPr>
              <a:t>information (i.e. meta data)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Data nodes save actual data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When a few data nodes are down, data is still </a:t>
            </a:r>
            <a:r>
              <a:rPr lang="en-US" sz="1600" b="1" dirty="0" smtClean="0">
                <a:solidFill>
                  <a:schemeClr val="tx2"/>
                </a:solidFill>
              </a:rPr>
              <a:t>safe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MapReduce Operation (Demo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Hive and Pig: application software for easy access the data stored in HDFS and apply analytics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Build on top of HDFS and other cluster file systems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in-memory computation for faster speed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parallel algorithm for many machine learning methods </a:t>
            </a:r>
            <a:r>
              <a:rPr lang="en-US" sz="1600" b="1" dirty="0" smtClean="0">
                <a:solidFill>
                  <a:schemeClr val="tx2"/>
                </a:solidFill>
              </a:rPr>
              <a:t>through </a:t>
            </a:r>
            <a:r>
              <a:rPr lang="en-US" sz="1600" b="1" dirty="0" err="1" smtClean="0">
                <a:solidFill>
                  <a:schemeClr val="tx2"/>
                </a:solidFill>
              </a:rPr>
              <a:t>MLib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easy to use interface for data scientist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Users do not need to know the details of how data and </a:t>
            </a:r>
            <a:r>
              <a:rPr lang="en-US" sz="1600" b="1" dirty="0">
                <a:solidFill>
                  <a:schemeClr val="tx2"/>
                </a:solidFill>
              </a:rPr>
              <a:t>algorithm </a:t>
            </a:r>
            <a:r>
              <a:rPr lang="en-US" sz="1600" b="1" dirty="0">
                <a:solidFill>
                  <a:schemeClr val="tx2"/>
                </a:solidFill>
              </a:rPr>
              <a:t>are paralleled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21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Cloud Environments Providers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77200" cy="5638800"/>
          </a:xfrm>
        </p:spPr>
        <p:txBody>
          <a:bodyPr>
            <a:noAutofit/>
          </a:bodyPr>
          <a:lstStyle/>
          <a:p>
            <a:r>
              <a:rPr lang="en-US" sz="2400" dirty="0"/>
              <a:t>Amazon AWS cloud environment</a:t>
            </a:r>
          </a:p>
          <a:p>
            <a:r>
              <a:rPr lang="en-US" sz="2400" dirty="0"/>
              <a:t>Microsoft Azure cloud environment</a:t>
            </a:r>
          </a:p>
          <a:p>
            <a:r>
              <a:rPr lang="en-US" sz="2400" dirty="0"/>
              <a:t>Google cloud platform</a:t>
            </a:r>
          </a:p>
          <a:p>
            <a:r>
              <a:rPr lang="en-US" sz="2400" dirty="0" err="1"/>
              <a:t>Databricks</a:t>
            </a:r>
            <a:r>
              <a:rPr lang="en-US" sz="2400" dirty="0"/>
              <a:t> Community Edition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beginners, </a:t>
            </a:r>
            <a:r>
              <a:rPr lang="en-US" sz="2400" dirty="0" err="1"/>
              <a:t>Databricks</a:t>
            </a:r>
            <a:r>
              <a:rPr lang="en-US" sz="2400" dirty="0"/>
              <a:t> provides an easy to use cloud system for learning </a:t>
            </a:r>
            <a:r>
              <a:rPr lang="en-US" sz="2400" dirty="0" smtClean="0"/>
              <a:t>purpose</a:t>
            </a:r>
            <a:endParaRPr lang="en-US" sz="2400" dirty="0"/>
          </a:p>
          <a:p>
            <a:r>
              <a:rPr lang="en-US" sz="2400" dirty="0"/>
              <a:t>It provides a user-friendly web-based notebook environment that can create Hadoop/Spark/GPU cluster on the fly to run </a:t>
            </a:r>
            <a:r>
              <a:rPr lang="en-US" sz="2400" dirty="0" smtClean="0"/>
              <a:t>R/Python/Scala/SQL</a:t>
            </a:r>
            <a:endParaRPr lang="en-US" sz="2400" dirty="0"/>
          </a:p>
          <a:p>
            <a:r>
              <a:rPr lang="en-US" sz="2400" dirty="0"/>
              <a:t>Some reference:</a:t>
            </a:r>
          </a:p>
          <a:p>
            <a:pPr lvl="1"/>
            <a:r>
              <a:rPr lang="en-US" sz="2000" dirty="0">
                <a:hlinkClick r:id="rId2"/>
              </a:rPr>
              <a:t>https://docs.databricks.com/user-guide/faq/sparklyr.html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http://spark.rstudio.com/index.html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43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990600"/>
            <a:ext cx="4952084" cy="1362075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4900" dirty="0" err="1">
                <a:solidFill>
                  <a:schemeClr val="accent2"/>
                </a:solidFill>
              </a:rPr>
              <a:t>Databricks</a:t>
            </a:r>
            <a:r>
              <a:rPr lang="en-US" sz="4900" dirty="0">
                <a:solidFill>
                  <a:schemeClr val="accent2"/>
                </a:solidFill>
              </a:rPr>
              <a:t> </a:t>
            </a:r>
            <a:br>
              <a:rPr lang="en-US" sz="4900" dirty="0">
                <a:solidFill>
                  <a:schemeClr val="accent2"/>
                </a:solidFill>
              </a:rPr>
            </a:br>
            <a:r>
              <a:rPr lang="en-US" sz="4900" dirty="0">
                <a:solidFill>
                  <a:schemeClr val="accent2"/>
                </a:solidFill>
              </a:rPr>
              <a:t>Big Data Platform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762779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short videos for how to create a  free account and use </a:t>
            </a:r>
            <a:r>
              <a:rPr lang="en-US" sz="2400" dirty="0" err="1"/>
              <a:t>Databricks</a:t>
            </a:r>
            <a:r>
              <a:rPr lang="en-US" sz="2400" dirty="0"/>
              <a:t> community edition which can run R / Python / SQL / Scala: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https://youtu.be/vx-3-htFvrg</a:t>
            </a:r>
            <a:r>
              <a:rPr lang="en-US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4"/>
              </a:rPr>
              <a:t>https://youtu.be/0HFujX3t6TU</a:t>
            </a:r>
            <a:r>
              <a:rPr lang="en-US" sz="2400" dirty="0"/>
              <a:t> 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400" dirty="0"/>
              <a:t>Notebook that contains all the steps can be imported from: </a:t>
            </a:r>
            <a:r>
              <a:rPr lang="en-US" dirty="0">
                <a:hlinkClick r:id="rId5"/>
              </a:rPr>
              <a:t>https://databricks-prod-cloudfront.cloud.databricks.com/public/4027ec902e239c93eaaa8714f173bcfc/2961012104553482/3725396058299890/1806228006848429/latest.html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8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Library Installation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3352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First, we need to install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which enables the connection between master or local node to Spark cluster environments.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As it will install more than 10 dependencies, it may take more than 5 minutes to finish. Be patient while it is installing!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installation finishes, load the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as illustrated by the following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B01E23-F089-430C-99D0-D90F8DD2DF57}"/>
              </a:ext>
            </a:extLst>
          </p:cNvPr>
          <p:cNvSpPr txBox="1"/>
          <p:nvPr/>
        </p:nvSpPr>
        <p:spPr>
          <a:xfrm>
            <a:off x="2743200" y="4724400"/>
            <a:ext cx="4114800" cy="147732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 (!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require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364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60200ED-1C70-46B8-A4B2-B39DC0A1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Create Connection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925EE27-4E9C-4C67-83DB-F653980B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904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need to create a </a:t>
            </a:r>
            <a:r>
              <a:rPr lang="en-US" sz="2400" dirty="0">
                <a:solidFill>
                  <a:srgbClr val="FF0000"/>
                </a:solidFill>
              </a:rPr>
              <a:t>Spark Connection </a:t>
            </a:r>
            <a:r>
              <a:rPr lang="en-US" sz="2400" dirty="0"/>
              <a:t>to link the local node running the R notebook to the Spark environment. The options for different environments are different, here we set  “</a:t>
            </a:r>
            <a:r>
              <a:rPr lang="en-US" sz="2400" dirty="0">
                <a:solidFill>
                  <a:srgbClr val="FF0000"/>
                </a:solidFill>
              </a:rPr>
              <a:t>method</a:t>
            </a:r>
            <a:r>
              <a:rPr lang="en-US" sz="2400" dirty="0"/>
              <a:t>” option to “</a:t>
            </a:r>
            <a:r>
              <a:rPr lang="en-US" sz="2400" i="1" dirty="0" err="1">
                <a:solidFill>
                  <a:srgbClr val="FF0000"/>
                </a:solidFill>
              </a:rPr>
              <a:t>databricks</a:t>
            </a:r>
            <a:r>
              <a:rPr lang="en-US" sz="2400" dirty="0"/>
              <a:t>”: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created Spark Connection (i.e. </a:t>
            </a:r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sz="2400" dirty="0"/>
              <a:t>) will be the pipe that connects R notebook to the Spark Cluster.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14701B-2DCC-4877-A363-5AF341905D4C}"/>
              </a:ext>
            </a:extLst>
          </p:cNvPr>
          <p:cNvSpPr txBox="1"/>
          <p:nvPr/>
        </p:nvSpPr>
        <p:spPr>
          <a:xfrm>
            <a:off x="1828800" y="2886891"/>
            <a:ext cx="54864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spark_connect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6093FE6-AA99-44C7-A584-6CB910F9A87A}"/>
              </a:ext>
            </a:extLst>
          </p:cNvPr>
          <p:cNvGrpSpPr/>
          <p:nvPr/>
        </p:nvGrpSpPr>
        <p:grpSpPr>
          <a:xfrm>
            <a:off x="1808288" y="5196056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1E688069-2526-4164-894C-BB356E0C6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6E1A864-1C34-4D69-A126-EC5861F03F68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F9A2C80-CFA8-4C1E-82A5-C42E2471E2C0}"/>
              </a:ext>
            </a:extLst>
          </p:cNvPr>
          <p:cNvGrpSpPr/>
          <p:nvPr/>
        </p:nvGrpSpPr>
        <p:grpSpPr>
          <a:xfrm>
            <a:off x="5767022" y="4826724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A2D5181-78EE-4B1A-8AC2-4F9BF8CAD06D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54014AC2-F9E2-4BAE-A63F-4DCEC495A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80BA7424-2067-46BE-B0FD-4ACC912AD852}"/>
              </a:ext>
            </a:extLst>
          </p:cNvPr>
          <p:cNvSpPr/>
          <p:nvPr/>
        </p:nvSpPr>
        <p:spPr>
          <a:xfrm>
            <a:off x="3311287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019AABA-F8F2-428E-A484-C2727ED24C0E}"/>
              </a:ext>
            </a:extLst>
          </p:cNvPr>
          <p:cNvSpPr/>
          <p:nvPr/>
        </p:nvSpPr>
        <p:spPr>
          <a:xfrm>
            <a:off x="3405851" y="5475226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2897F9B1-A7AF-459D-926A-D38AB82A48DF}"/>
              </a:ext>
            </a:extLst>
          </p:cNvPr>
          <p:cNvSpPr/>
          <p:nvPr/>
        </p:nvSpPr>
        <p:spPr>
          <a:xfrm rot="10800000">
            <a:off x="3026258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68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2457</Words>
  <Application>Microsoft Office PowerPoint</Application>
  <PresentationFormat>On-screen Show (4:3)</PresentationFormat>
  <Paragraphs>284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Consolas</vt:lpstr>
      <vt:lpstr>Courier New</vt:lpstr>
      <vt:lpstr>Georgia</vt:lpstr>
      <vt:lpstr>Times New Roman</vt:lpstr>
      <vt:lpstr>Wingdings</vt:lpstr>
      <vt:lpstr>Training</vt:lpstr>
      <vt:lpstr>Big Data Cloud Platform SQL, Linux and GPU</vt:lpstr>
      <vt:lpstr>New Wave of Industrial Revolution</vt:lpstr>
      <vt:lpstr>History of Statistician in the America</vt:lpstr>
      <vt:lpstr>Big Data Cloud Framework</vt:lpstr>
      <vt:lpstr>Hadoop / MapReduce / Spark</vt:lpstr>
      <vt:lpstr>Cloud Environments Providers</vt:lpstr>
      <vt:lpstr>Databricks  Big Data Platform </vt:lpstr>
      <vt:lpstr>Library Installation</vt:lpstr>
      <vt:lpstr>Create Connection</vt:lpstr>
      <vt:lpstr>Establish Connection to Spark DataFrame</vt:lpstr>
      <vt:lpstr>Manipulate Spark DataFrame Through R</vt:lpstr>
      <vt:lpstr>Collect Result Back to R Notebook</vt:lpstr>
      <vt:lpstr>Apply Statistical and Machine Learning Models to Spark DataFrame Through R</vt:lpstr>
      <vt:lpstr>Fit Regression to Spark DataFrame</vt:lpstr>
      <vt:lpstr>Fit K-means Cluster to Spark DataFrame</vt:lpstr>
      <vt:lpstr>Quick Summary</vt:lpstr>
      <vt:lpstr>Database Management (SQL)</vt:lpstr>
      <vt:lpstr>Why Database Management System (DBMS)?</vt:lpstr>
      <vt:lpstr>Main Database Concepts</vt:lpstr>
      <vt:lpstr>Main SQL functions</vt:lpstr>
      <vt:lpstr>Two Tables Used in Demo</vt:lpstr>
      <vt:lpstr>Import SQL Notebook</vt:lpstr>
      <vt:lpstr>Basic SQL Statements</vt:lpstr>
      <vt:lpstr>Simple SELECT Statement</vt:lpstr>
      <vt:lpstr>Aggregation Functions and GROUP BY</vt:lpstr>
      <vt:lpstr>Join Multiple Tables</vt:lpstr>
      <vt:lpstr>Linux System Command</vt:lpstr>
      <vt:lpstr>Why Linux Operation System?</vt:lpstr>
      <vt:lpstr>Common Linux Commands</vt:lpstr>
      <vt:lpstr>GPU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2017-07-29T17:10:29Z</dcterms:modified>
</cp:coreProperties>
</file>