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54E0E3-1256-4DB7-B075-B2D4D75022E7}">
  <a:tblStyle styleId="{D554E0E3-1256-4DB7-B075-B2D4D75022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3552e8d9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3552e8d9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3552e8d9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3552e8d9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3552e8d9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3552e8d9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3552e8d9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3552e8d9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3552e8d9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3552e8d9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3552e8d9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3552e8d9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3552e8d9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3552e8d9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3552e8d9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3552e8d9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3552e8d9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3552e8d9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3552e8d9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3552e8d9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552e8d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552e8d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3552e8d9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3552e8d9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3552e8d9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3552e8d9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3552e8d9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e3552e8d9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3552e8d9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3552e8d9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3552e8d90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3552e8d90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3552e8d90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3552e8d90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3552e8d90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3552e8d90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3552e8d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3552e8d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552e8d9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552e8d9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3552e8d9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3552e8d9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3552e8d9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3552e8d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3552e8d9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3552e8d9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3552e8d9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3552e8d9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3552e8d90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3552e8d90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31.jp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Relationship Id="rId6" Type="http://schemas.openxmlformats.org/officeDocument/2006/relationships/image" Target="../media/image18.png"/><Relationship Id="rId7" Type="http://schemas.openxmlformats.org/officeDocument/2006/relationships/image" Target="../media/image28.png"/><Relationship Id="rId8" Type="http://schemas.openxmlformats.org/officeDocument/2006/relationships/image" Target="../media/image3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Relationship Id="rId6" Type="http://schemas.openxmlformats.org/officeDocument/2006/relationships/image" Target="../media/image31.jpg"/><Relationship Id="rId7" Type="http://schemas.openxmlformats.org/officeDocument/2006/relationships/image" Target="../media/image30.png"/><Relationship Id="rId8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Relationship Id="rId5" Type="http://schemas.openxmlformats.org/officeDocument/2006/relationships/image" Target="../media/image29.png"/><Relationship Id="rId6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18.png"/><Relationship Id="rId5" Type="http://schemas.openxmlformats.org/officeDocument/2006/relationships/image" Target="../media/image29.png"/><Relationship Id="rId6" Type="http://schemas.openxmlformats.org/officeDocument/2006/relationships/image" Target="../media/image39.png"/><Relationship Id="rId7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Relationship Id="rId5" Type="http://schemas.openxmlformats.org/officeDocument/2006/relationships/image" Target="../media/image18.png"/><Relationship Id="rId6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blastchar/telco-customer-churn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hyperlink" Target="https://public.tableau.com/views/TelcoCustomerChurnDemographics/Dashboard1?:language=en-US&amp;:sid=&amp;:display_count=n&amp;:origin=viz_share_link" TargetMode="External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20"/>
              <a:t>Telco Customer Churn Analyis </a:t>
            </a:r>
            <a:endParaRPr sz="35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08150" y="2752873"/>
            <a:ext cx="82221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400"/>
              <a:t>Ironhack Mid-Project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400"/>
              <a:t>David Arques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400"/>
              <a:t>June 2024</a:t>
            </a:r>
            <a:endParaRPr sz="1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50" y="1288400"/>
            <a:ext cx="617350" cy="6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175" y="1397600"/>
            <a:ext cx="508150" cy="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Exploration &amp; Findings: Billing 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425" y="1478875"/>
            <a:ext cx="469975" cy="4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400900" y="2633325"/>
            <a:ext cx="2356800" cy="1064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Insighst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electronic check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payment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as most customers leaving use that one.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725" y="659150"/>
            <a:ext cx="5527675" cy="38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4000" y="357800"/>
            <a:ext cx="4969075" cy="42401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84600" y="1562575"/>
            <a:ext cx="28080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Feature co</a:t>
            </a:r>
            <a:r>
              <a:rPr lang="en-GB" sz="1300"/>
              <a:t>rrelation</a:t>
            </a:r>
            <a:r>
              <a:rPr lang="en-GB" sz="1300"/>
              <a:t> </a:t>
            </a:r>
            <a:r>
              <a:rPr lang="en-GB" sz="1300"/>
              <a:t>assessment</a:t>
            </a:r>
            <a:r>
              <a:rPr lang="en-GB" sz="1300"/>
              <a:t> with target [churn]</a:t>
            </a:r>
            <a:endParaRPr sz="13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212" y="2289475"/>
            <a:ext cx="726775" cy="7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8501225" y="1666250"/>
            <a:ext cx="179700" cy="2397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326975" y="546925"/>
            <a:ext cx="179700" cy="384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544975" y="3379725"/>
            <a:ext cx="2170200" cy="108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Top correlations to churn: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Contract type (∼0.40)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Internet service (∼0.32)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77"/>
              <a:t>with High Correlation Features to Target (Churn)</a:t>
            </a:r>
            <a:endParaRPr sz="1977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151" y="591576"/>
            <a:ext cx="7198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25" y="2585113"/>
            <a:ext cx="2978400" cy="22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3775" y="2585175"/>
            <a:ext cx="2978400" cy="22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4"/>
          <p:cNvSpPr txBox="1"/>
          <p:nvPr/>
        </p:nvSpPr>
        <p:spPr>
          <a:xfrm>
            <a:off x="3130950" y="1803113"/>
            <a:ext cx="2882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Feature Distribution Visualization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843550" y="2221800"/>
            <a:ext cx="2882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Contract Type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5411925" y="2194150"/>
            <a:ext cx="2882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Internet Service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Contract type 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Contract type </a:t>
            </a:r>
            <a:r>
              <a:rPr lang="en-GB"/>
              <a:t>distribution with (∼0.40) correlation towards target churn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" y="2187900"/>
            <a:ext cx="2502300" cy="184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76" name="Google Shape;176;p25"/>
          <p:cNvGraphicFramePr/>
          <p:nvPr/>
        </p:nvGraphicFramePr>
        <p:xfrm>
          <a:off x="4118000" y="4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{D554E0E3-1256-4DB7-B075-B2D4D75022E7}</a:tableStyleId>
              </a:tblPr>
              <a:tblGrid>
                <a:gridCol w="1012450"/>
                <a:gridCol w="1012450"/>
                <a:gridCol w="1012450"/>
                <a:gridCol w="1012450"/>
              </a:tblGrid>
              <a:tr h="3150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Bivariate Analysis results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</a:tr>
              <a:tr h="3150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Chi-Square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Cramér's V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31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1179.80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ssociation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p-value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6.44e-257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177" name="Google Shape;177;p25"/>
          <p:cNvSpPr/>
          <p:nvPr/>
        </p:nvSpPr>
        <p:spPr>
          <a:xfrm>
            <a:off x="3748075" y="2276900"/>
            <a:ext cx="4872600" cy="2283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b="1" sz="12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Chi-square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results show 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strong statistical evidence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that contract type is related to customer churn (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p-value &lt; 0.05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Cramer’s V of 0.41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indicates a 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moderate relationship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type is 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the only driver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but significantly influences customer behavior.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475" y="732550"/>
            <a:ext cx="411275" cy="4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 Service</a:t>
            </a:r>
            <a:r>
              <a:rPr lang="en-GB"/>
              <a:t> 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288300" y="1521950"/>
            <a:ext cx="24210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Internet Service</a:t>
            </a:r>
            <a:r>
              <a:rPr lang="en-GB"/>
              <a:t> distribution with (∼0.32) correlation towards target churn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4118000" y="4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{D554E0E3-1256-4DB7-B075-B2D4D75022E7}</a:tableStyleId>
              </a:tblPr>
              <a:tblGrid>
                <a:gridCol w="1012450"/>
                <a:gridCol w="1012450"/>
                <a:gridCol w="1012450"/>
                <a:gridCol w="1012450"/>
              </a:tblGrid>
              <a:tr h="3150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Bivariate Analysis results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</a:tr>
              <a:tr h="3150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Chi-Square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Cramér's V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31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732.06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Association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p-value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1.09e−159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186" name="Google Shape;186;p26"/>
          <p:cNvSpPr/>
          <p:nvPr/>
        </p:nvSpPr>
        <p:spPr>
          <a:xfrm>
            <a:off x="3748075" y="2276900"/>
            <a:ext cx="4870800" cy="2283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b="1" sz="12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Chi-square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results show 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moderate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statistical evidence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that customer’s internet service type is related to churn (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p-value &lt; 0.05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Cramer’s V of 0.32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indicates a 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moderate to low relationship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Customer’s internet service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type is 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as strong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as contract type </a:t>
            </a: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but is still relevant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when assessing churn.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275" y="791275"/>
            <a:ext cx="380200" cy="3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75" y="2474475"/>
            <a:ext cx="2460600" cy="181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Machine Learning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Testing  </a:t>
            </a:r>
            <a:endParaRPr sz="400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525" y="2571750"/>
            <a:ext cx="614800" cy="6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125" y="2618400"/>
            <a:ext cx="540200" cy="5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Data Overview 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61250" y="2163925"/>
            <a:ext cx="2277300" cy="235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ML type</a:t>
            </a:r>
            <a:r>
              <a:rPr lang="en-GB" sz="1200"/>
              <a:t> 🤖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Classification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70/30 Train-test split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Traget</a:t>
            </a:r>
            <a:r>
              <a:rPr lang="en-GB" sz="1200"/>
              <a:t> 🎯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Churn (No=0, Yes=1)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Size</a:t>
            </a:r>
            <a:r>
              <a:rPr lang="en-GB" sz="1200"/>
              <a:t> 📏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7k Customers (Rows)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20 Features (Columns)</a:t>
            </a:r>
            <a:endParaRPr sz="1200"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150" y="2064925"/>
            <a:ext cx="3029700" cy="245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28"/>
          <p:cNvSpPr/>
          <p:nvPr/>
        </p:nvSpPr>
        <p:spPr>
          <a:xfrm>
            <a:off x="6505450" y="2203150"/>
            <a:ext cx="2030100" cy="623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Uneven </a:t>
            </a: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 data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. We’ll </a:t>
            </a: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pply</a:t>
            </a: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1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Oversampling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450" y="2978875"/>
            <a:ext cx="2102100" cy="14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ML models tested</a:t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1272788" y="1890400"/>
            <a:ext cx="31518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No Data modification</a:t>
            </a:r>
            <a:endParaRPr b="1" sz="18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Decision Tree Classifier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Support Vector Machine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4572000" y="2032000"/>
            <a:ext cx="0" cy="261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9"/>
          <p:cNvSpPr txBox="1"/>
          <p:nvPr/>
        </p:nvSpPr>
        <p:spPr>
          <a:xfrm>
            <a:off x="4921050" y="1890400"/>
            <a:ext cx="29238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Upsampling (SMOTE)</a:t>
            </a:r>
            <a:endParaRPr b="1" sz="18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00" y="2389013"/>
            <a:ext cx="447900" cy="44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00" y="3137163"/>
            <a:ext cx="447900" cy="44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5">
            <a:alphaModFix/>
          </a:blip>
          <a:srcRect b="16823" l="11470" r="9152" t="8865"/>
          <a:stretch/>
        </p:blipFill>
        <p:spPr>
          <a:xfrm>
            <a:off x="705150" y="3885325"/>
            <a:ext cx="447900" cy="45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000" y="2488788"/>
            <a:ext cx="447900" cy="44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8350" y="3383201"/>
            <a:ext cx="457200" cy="45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26075" y="357800"/>
            <a:ext cx="30294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ML Results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(No Upsampling)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75" y="1015050"/>
            <a:ext cx="3330900" cy="72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4935175" y="490725"/>
            <a:ext cx="219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4982125" y="1997975"/>
            <a:ext cx="275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Decision Tree Classifier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275" y="2474975"/>
            <a:ext cx="3290700" cy="72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4982125" y="3363400"/>
            <a:ext cx="313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Support Vector Machine (SVC)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5">
            <a:alphaModFix/>
          </a:blip>
          <a:srcRect b="0" l="1826" r="0" t="0"/>
          <a:stretch/>
        </p:blipFill>
        <p:spPr>
          <a:xfrm>
            <a:off x="4939225" y="3840400"/>
            <a:ext cx="3322800" cy="72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4900" y="1154388"/>
            <a:ext cx="447900" cy="44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4100" y="2571738"/>
            <a:ext cx="447900" cy="44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30"/>
          <p:cNvPicPr preferRelativeResize="0"/>
          <p:nvPr/>
        </p:nvPicPr>
        <p:blipFill rotWithShape="1">
          <a:blip r:embed="rId8">
            <a:alphaModFix/>
          </a:blip>
          <a:srcRect b="16823" l="11470" r="9152" t="8865"/>
          <a:stretch/>
        </p:blipFill>
        <p:spPr>
          <a:xfrm>
            <a:off x="4124100" y="3940600"/>
            <a:ext cx="447900" cy="45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32" name="Google Shape;232;p30"/>
          <p:cNvGraphicFramePr/>
          <p:nvPr/>
        </p:nvGraphicFramePr>
        <p:xfrm>
          <a:off x="337375" y="18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{D554E0E3-1256-4DB7-B075-B2D4D75022E7}</a:tableStyleId>
              </a:tblPr>
              <a:tblGrid>
                <a:gridCol w="1273125"/>
                <a:gridCol w="1037975"/>
              </a:tblGrid>
              <a:tr h="325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00"/>
                          </a:solidFill>
                        </a:rPr>
                        <a:t>Test Data accuracy table:</a:t>
                      </a:r>
                      <a:endParaRPr sz="1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5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00"/>
                          </a:solidFill>
                        </a:rPr>
                        <a:t>Logistic Regression</a:t>
                      </a:r>
                      <a:endParaRPr sz="1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00"/>
                          </a:solidFill>
                        </a:rPr>
                        <a:t>Test: </a:t>
                      </a:r>
                      <a:r>
                        <a:rPr lang="en-GB" sz="1100">
                          <a:solidFill>
                            <a:srgbClr val="00FF00"/>
                          </a:solidFill>
                        </a:rPr>
                        <a:t>0.79</a:t>
                      </a:r>
                      <a:endParaRPr sz="1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00"/>
                          </a:solidFill>
                        </a:rPr>
                        <a:t>Train: 0.80</a:t>
                      </a:r>
                      <a:endParaRPr sz="1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Test: </a:t>
                      </a: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0.73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Train: 0.99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SVC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Test: </a:t>
                      </a: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0.57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Train: 0.58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3642700" y="1178250"/>
            <a:ext cx="4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⭐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Results (No Upsampling)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925" y="1146963"/>
            <a:ext cx="2826525" cy="18595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25" y="1174637"/>
            <a:ext cx="2784501" cy="1831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350" y="1146975"/>
            <a:ext cx="2826501" cy="18595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1"/>
          <p:cNvSpPr/>
          <p:nvPr/>
        </p:nvSpPr>
        <p:spPr>
          <a:xfrm>
            <a:off x="2062150" y="3257925"/>
            <a:ext cx="5323800" cy="1244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achieved the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best results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across all metrics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(Precision, Recall, and F1-score) and Test/Train Accuracy.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can confirm it is the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best ML model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out of the three tested.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Agenda</a:t>
            </a:r>
            <a:endParaRPr sz="30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00" y="810150"/>
            <a:ext cx="352975" cy="3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911950" y="995275"/>
            <a:ext cx="17763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022475" y="820050"/>
            <a:ext cx="30066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 Overview: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Goal &amp; Context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Exploration: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Customer Segmentation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Billing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Correlations: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Bivariate Analysis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Metrics (No Upsampling) </a:t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50" y="1719913"/>
            <a:ext cx="2563150" cy="20788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975" y="977925"/>
            <a:ext cx="560700" cy="56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1650" y="999075"/>
            <a:ext cx="560700" cy="56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2"/>
          <p:cNvPicPr preferRelativeResize="0"/>
          <p:nvPr/>
        </p:nvPicPr>
        <p:blipFill rotWithShape="1">
          <a:blip r:embed="rId6">
            <a:alphaModFix/>
          </a:blip>
          <a:srcRect b="16823" l="11470" r="9152" t="8865"/>
          <a:stretch/>
        </p:blipFill>
        <p:spPr>
          <a:xfrm>
            <a:off x="7225263" y="1020075"/>
            <a:ext cx="512700" cy="51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2537" y="1736325"/>
            <a:ext cx="2563140" cy="20788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4250" y="1719925"/>
            <a:ext cx="2494725" cy="2111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2"/>
          <p:cNvSpPr txBox="1"/>
          <p:nvPr/>
        </p:nvSpPr>
        <p:spPr>
          <a:xfrm>
            <a:off x="970125" y="3949775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Better</a:t>
            </a:r>
            <a:r>
              <a:rPr lang="en-GB" sz="1200">
                <a:solidFill>
                  <a:srgbClr val="666666"/>
                </a:solidFill>
              </a:rPr>
              <a:t> model </a:t>
            </a:r>
            <a:r>
              <a:rPr lang="en-GB" sz="1200">
                <a:solidFill>
                  <a:srgbClr val="666666"/>
                </a:solidFill>
              </a:rPr>
              <a:t>⭐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226075" y="357800"/>
            <a:ext cx="30294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ML Results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</a:rPr>
              <a:t>Upsampling (SMOTE)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4772775" y="644400"/>
            <a:ext cx="302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4738225" y="2668125"/>
            <a:ext cx="328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200" y="1237326"/>
            <a:ext cx="477000" cy="47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63" name="Google Shape;263;p33"/>
          <p:cNvGraphicFramePr/>
          <p:nvPr/>
        </p:nvGraphicFramePr>
        <p:xfrm>
          <a:off x="337375" y="18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{D554E0E3-1256-4DB7-B075-B2D4D75022E7}</a:tableStyleId>
              </a:tblPr>
              <a:tblGrid>
                <a:gridCol w="1273125"/>
                <a:gridCol w="1037975"/>
              </a:tblGrid>
              <a:tr h="325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00"/>
                          </a:solidFill>
                        </a:rPr>
                        <a:t>Test Data accuracy table:</a:t>
                      </a:r>
                      <a:endParaRPr sz="1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5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Test: 0.79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Train: 0.80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00"/>
                          </a:solidFill>
                        </a:rPr>
                        <a:t>Random Forest</a:t>
                      </a:r>
                      <a:endParaRPr sz="1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00"/>
                          </a:solidFill>
                        </a:rPr>
                        <a:t>Test: 0.85</a:t>
                      </a:r>
                      <a:endParaRPr sz="1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00"/>
                          </a:solidFill>
                        </a:rPr>
                        <a:t>Train: 0.99</a:t>
                      </a:r>
                      <a:endParaRPr sz="1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3"/>
          <p:cNvSpPr/>
          <p:nvPr/>
        </p:nvSpPr>
        <p:spPr>
          <a:xfrm>
            <a:off x="3888900" y="1783175"/>
            <a:ext cx="573600" cy="14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SMOTE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775" y="1161300"/>
            <a:ext cx="3624900" cy="80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4800" y="3382775"/>
            <a:ext cx="481800" cy="47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2775" y="3219575"/>
            <a:ext cx="3538200" cy="80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Results (No Upsampling)</a:t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4909725" y="1354350"/>
            <a:ext cx="3543000" cy="2567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b="1" sz="12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After upsampling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the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tested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is the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Random Forest 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classifier.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metrics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increased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significantly: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0.86 for "Churn No"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0.84 for "Churn Yes"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Therefore, it is a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better model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75" y="1354325"/>
            <a:ext cx="3902084" cy="2567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Metrics (No Upsampling) 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50" y="1719913"/>
            <a:ext cx="2563150" cy="20788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975" y="977925"/>
            <a:ext cx="560700" cy="56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125" y="1001625"/>
            <a:ext cx="560700" cy="55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300" y="998925"/>
            <a:ext cx="560700" cy="48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35"/>
          <p:cNvSpPr/>
          <p:nvPr/>
        </p:nvSpPr>
        <p:spPr>
          <a:xfrm>
            <a:off x="4078850" y="1479225"/>
            <a:ext cx="573600" cy="14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SMOTE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6850" y="1703225"/>
            <a:ext cx="2604325" cy="2112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6" name="Google Shape;28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5525" y="1686000"/>
            <a:ext cx="2646776" cy="2146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35"/>
          <p:cNvSpPr/>
          <p:nvPr/>
        </p:nvSpPr>
        <p:spPr>
          <a:xfrm>
            <a:off x="7423025" y="2840650"/>
            <a:ext cx="497700" cy="369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6545600" y="1990875"/>
            <a:ext cx="497700" cy="369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6728113" y="4074175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Better model ⭐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ROC Curve Plotting</a:t>
            </a:r>
            <a:endParaRPr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50" y="1815125"/>
            <a:ext cx="3248099" cy="2597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750" y="1815125"/>
            <a:ext cx="3248100" cy="2597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97" name="Google Shape;297;p36"/>
          <p:cNvCxnSpPr/>
          <p:nvPr/>
        </p:nvCxnSpPr>
        <p:spPr>
          <a:xfrm>
            <a:off x="4561650" y="1568925"/>
            <a:ext cx="20700" cy="293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8" name="Google Shape;2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350" y="976938"/>
            <a:ext cx="560700" cy="48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36"/>
          <p:cNvSpPr/>
          <p:nvPr/>
        </p:nvSpPr>
        <p:spPr>
          <a:xfrm>
            <a:off x="1963900" y="1457250"/>
            <a:ext cx="573600" cy="14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SMOTE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6500" y="1013625"/>
            <a:ext cx="560700" cy="55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150" y="133950"/>
            <a:ext cx="367500" cy="367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37"/>
          <p:cNvSpPr txBox="1"/>
          <p:nvPr/>
        </p:nvSpPr>
        <p:spPr>
          <a:xfrm>
            <a:off x="1161125" y="954350"/>
            <a:ext cx="76005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Data Exploration:</a:t>
            </a:r>
            <a:endParaRPr b="1" sz="11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</a:pP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 key features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to understand customer churn.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</a:pP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Potential target audience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 improvement: </a:t>
            </a: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single people with no kids/dependents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</a:pPr>
            <a:r>
              <a:rPr lang="en-GB" sz="11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Customer segmentation highlights the importance of assessing customer churn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</a:pPr>
            <a:r>
              <a:rPr lang="en-GB" sz="11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More than half of our customers leaving are highly profitable 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(spending more than average)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</a:pP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57% of customers leaving use electronic check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as a payment method (= Room for 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improvement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Correlation:</a:t>
            </a:r>
            <a:endParaRPr b="1" sz="11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</a:pP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Key features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related to customer </a:t>
            </a: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contract type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internet service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type.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</a:pPr>
            <a:r>
              <a:rPr lang="en-GB" sz="11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Contract type has a moderate relationship with churn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Focus on pitching longer-term contracts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(two years) which have the lowest churn rate.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Machine Learning Models:</a:t>
            </a:r>
            <a:endParaRPr b="1" sz="11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</a:pP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Upsampling is crucial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 assessing machine learning models due to </a:t>
            </a: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significant data imbalance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(70/30 split).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</a:pP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Random Forest classifier using SMOTE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upsampling is the </a:t>
            </a:r>
            <a:r>
              <a:rPr b="1"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best option for building an accurate model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to predict customer churn.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25" y="1576150"/>
            <a:ext cx="3675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13" y="2641975"/>
            <a:ext cx="3675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275" y="3707800"/>
            <a:ext cx="367500" cy="36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pic>
        <p:nvPicPr>
          <p:cNvPr descr="Yes Nod GIF - Yes Nod Agree GIFs"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125" y="1589650"/>
            <a:ext cx="2165700" cy="227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00" y="283000"/>
            <a:ext cx="553300" cy="553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5"/>
          <p:cNvGraphicFramePr/>
          <p:nvPr/>
        </p:nvGraphicFramePr>
        <p:xfrm>
          <a:off x="1097625" y="209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{D554E0E3-1256-4DB7-B075-B2D4D75022E7}</a:tableStyleId>
              </a:tblPr>
              <a:tblGrid>
                <a:gridCol w="1649850"/>
                <a:gridCol w="5298900"/>
              </a:tblGrid>
              <a:tr h="72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0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Goal</a:t>
                      </a:r>
                      <a:endParaRPr b="1" sz="1200">
                        <a:solidFill>
                          <a:srgbClr val="E0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Analyze the Telco Customer Churn</a:t>
                      </a:r>
                      <a:r>
                        <a:rPr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dataset to gain </a:t>
                      </a:r>
                      <a:r>
                        <a:rPr b="1"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valuable insights</a:t>
                      </a:r>
                      <a:r>
                        <a:rPr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identify specific </a:t>
                      </a:r>
                      <a:r>
                        <a:rPr b="1"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actions to reduce customer churn</a:t>
                      </a:r>
                      <a:r>
                        <a:rPr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0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Context</a:t>
                      </a:r>
                      <a:endParaRPr b="1" sz="1200">
                        <a:solidFill>
                          <a:srgbClr val="E0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 churn = Customer leaving 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Retaining existing customers is more important than acquiring new ones</a:t>
                      </a:r>
                      <a:r>
                        <a:rPr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(Product-Led mindset)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0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 Statement</a:t>
                      </a:r>
                      <a:endParaRPr b="1" sz="1200">
                        <a:solidFill>
                          <a:srgbClr val="E0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can we </a:t>
                      </a:r>
                      <a:r>
                        <a:rPr b="1"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reduce customer churn using data-driven insights</a:t>
                      </a:r>
                      <a:r>
                        <a:rPr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action-oriented analysis?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💾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015650" y="4672225"/>
            <a:ext cx="19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-GB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 Dataset link</a:t>
            </a:r>
            <a:endParaRPr sz="1100">
              <a:solidFill>
                <a:schemeClr val="lt2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721000" y="14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{D554E0E3-1256-4DB7-B075-B2D4D75022E7}</a:tableStyleId>
              </a:tblPr>
              <a:tblGrid>
                <a:gridCol w="1540400"/>
                <a:gridCol w="1540400"/>
                <a:gridCol w="1540400"/>
                <a:gridCol w="1540400"/>
                <a:gridCol w="154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Demographics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🧑‍🤝‍🧑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Service/Tech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📡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Billing 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💵 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📈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🎯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Gender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Seniority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Partner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Dependents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Phone Service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Phone lines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Internet Service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Online Security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Online Backup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Device Protection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 Support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Streaming TV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Streaming Movies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Contract type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Paperless Billing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Payment Method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 charges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Charges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Tenure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Churn</a:t>
                      </a: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0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leaving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staying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/>
          <p:nvPr/>
        </p:nvSpPr>
        <p:spPr>
          <a:xfrm>
            <a:off x="3027300" y="836200"/>
            <a:ext cx="3089400" cy="456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Kaggle: Telco Customer Churn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+7K customer</a:t>
            </a:r>
            <a:r>
              <a:rPr lang="en-GB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and 20 Features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Data Exploration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(EDA)</a:t>
            </a:r>
            <a:r>
              <a:rPr lang="en-GB" sz="4000"/>
              <a:t>  </a:t>
            </a:r>
            <a:endParaRPr sz="4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400" y="2640550"/>
            <a:ext cx="491075" cy="4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825" y="2640550"/>
            <a:ext cx="491075" cy="4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Exploration: </a:t>
            </a:r>
            <a:r>
              <a:rPr lang="en-GB"/>
              <a:t>Demographics</a:t>
            </a:r>
            <a:r>
              <a:rPr lang="en-GB"/>
              <a:t>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1512" r="926" t="1864"/>
          <a:stretch/>
        </p:blipFill>
        <p:spPr>
          <a:xfrm>
            <a:off x="3808275" y="360937"/>
            <a:ext cx="4745274" cy="44216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26075" y="1617300"/>
            <a:ext cx="28080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Interactive customer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Demographics Dashboard</a:t>
            </a:r>
            <a:r>
              <a:rPr lang="en-GB" sz="1400"/>
              <a:t>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by churn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151" y="2501975"/>
            <a:ext cx="670425" cy="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Findings: Demographics </a:t>
            </a:r>
            <a:r>
              <a:rPr b="1" lang="en-GB" sz="1200">
                <a:solidFill>
                  <a:srgbClr val="666666"/>
                </a:solidFill>
              </a:rPr>
              <a:t>🧑‍🤝‍🧑</a:t>
            </a:r>
            <a:r>
              <a:rPr lang="en-GB"/>
              <a:t>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1806" l="0" r="960" t="0"/>
          <a:stretch/>
        </p:blipFill>
        <p:spPr>
          <a:xfrm>
            <a:off x="347450" y="923500"/>
            <a:ext cx="4224550" cy="38731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9"/>
          <p:cNvSpPr txBox="1"/>
          <p:nvPr/>
        </p:nvSpPr>
        <p:spPr>
          <a:xfrm>
            <a:off x="4810450" y="843175"/>
            <a:ext cx="40710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types of customers are leaving?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👫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gender distribution is almost </a:t>
            </a:r>
            <a:r>
              <a:rPr b="1"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50/50</a:t>
            </a: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so not very relevant. 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Seniority</a:t>
            </a: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👴🏻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Most customers leaving are below 65 years old. However, since approximately 80% of our overall data consists of people below 65 (so not relevant).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Partener/Dependent</a:t>
            </a: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💍👶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Most of the customers leaving (around 65%) are single and have no kids or dependents (about 82%).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031800" y="4004825"/>
            <a:ext cx="3822000" cy="64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Focusing on </a:t>
            </a:r>
            <a:r>
              <a:rPr lang="en-GB" sz="12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single people with no marriage or kids is a good target audience</a:t>
            </a: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to improve customer retention.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Engineering: Customer Segmentation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50" y="1020575"/>
            <a:ext cx="4016700" cy="246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0"/>
          <p:cNvSpPr txBox="1"/>
          <p:nvPr/>
        </p:nvSpPr>
        <p:spPr>
          <a:xfrm>
            <a:off x="3670025" y="3480875"/>
            <a:ext cx="2840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Based on Tenure (mean = 2.7 years)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75600" y="1886100"/>
            <a:ext cx="2017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Based on Monthly charges (mean = 64.8)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75" y="2412775"/>
            <a:ext cx="2062651" cy="1617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5">
            <a:alphaModFix/>
          </a:blip>
          <a:srcRect b="5387" l="0" r="0" t="3909"/>
          <a:stretch/>
        </p:blipFill>
        <p:spPr>
          <a:xfrm>
            <a:off x="3200700" y="3882400"/>
            <a:ext cx="3627725" cy="872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Segmenation Findings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563" y="1270488"/>
            <a:ext cx="2802325" cy="26025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4">
            <a:alphaModFix/>
          </a:blip>
          <a:srcRect b="0" l="13126" r="0" t="0"/>
          <a:stretch/>
        </p:blipFill>
        <p:spPr>
          <a:xfrm>
            <a:off x="234425" y="1684825"/>
            <a:ext cx="1904100" cy="134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088" y="1268406"/>
            <a:ext cx="2802326" cy="26066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1"/>
          <p:cNvSpPr txBox="1"/>
          <p:nvPr/>
        </p:nvSpPr>
        <p:spPr>
          <a:xfrm>
            <a:off x="2828800" y="849350"/>
            <a:ext cx="1904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 customer Dataset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866588" y="849350"/>
            <a:ext cx="2757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Customers leaving (Churn=yes)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326375" y="2315375"/>
            <a:ext cx="339900" cy="39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331250" y="4093100"/>
            <a:ext cx="6935100" cy="662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Learning: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More than half (∼55%) of customers leaving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are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'butterflies' 🦋(=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highly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profitable)</a:t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Assessing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customer churn is crucial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increasing Telco profit</a:t>
            </a: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and improving business.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