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FFBB"/>
    <a:srgbClr val="66FFCC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8" d="100"/>
          <a:sy n="78" d="100"/>
        </p:scale>
        <p:origin x="-1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E710-17DC-9947-8B5A-4770611BFEB5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89F6-253B-AD4C-B885-0F235E147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E710-17DC-9947-8B5A-4770611BFEB5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89F6-253B-AD4C-B885-0F235E147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E710-17DC-9947-8B5A-4770611BFEB5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89F6-253B-AD4C-B885-0F235E147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E710-17DC-9947-8B5A-4770611BFEB5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89F6-253B-AD4C-B885-0F235E147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E710-17DC-9947-8B5A-4770611BFEB5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89F6-253B-AD4C-B885-0F235E147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E710-17DC-9947-8B5A-4770611BFEB5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89F6-253B-AD4C-B885-0F235E147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E710-17DC-9947-8B5A-4770611BFEB5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89F6-253B-AD4C-B885-0F235E147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E710-17DC-9947-8B5A-4770611BFEB5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89F6-253B-AD4C-B885-0F235E147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E710-17DC-9947-8B5A-4770611BFEB5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89F6-253B-AD4C-B885-0F235E147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E710-17DC-9947-8B5A-4770611BFEB5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89F6-253B-AD4C-B885-0F235E147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E710-17DC-9947-8B5A-4770611BFEB5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89F6-253B-AD4C-B885-0F235E147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4E710-17DC-9947-8B5A-4770611BFEB5}" type="datetimeFigureOut">
              <a:rPr lang="en-US" smtClean="0"/>
              <a:pPr/>
              <a:t>9/10/12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689F6-253B-AD4C-B885-0F235E1471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vi@deitcher.ne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.google.com/p/ewsj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Server-Free Web Apps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Or… how to lose weight quickly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ewsjs</a:t>
            </a:r>
            <a:r>
              <a:rPr lang="en-US" dirty="0" smtClean="0"/>
              <a:t> provides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EWS global</a:t>
            </a:r>
          </a:p>
          <a:p>
            <a:r>
              <a:rPr lang="en-US" dirty="0" smtClean="0"/>
              <a:t>Ajax call interception</a:t>
            </a:r>
          </a:p>
          <a:p>
            <a:r>
              <a:rPr lang="en-US" dirty="0" smtClean="0"/>
              <a:t>Load from file with caching</a:t>
            </a:r>
          </a:p>
          <a:p>
            <a:r>
              <a:rPr lang="en-US" dirty="0" smtClean="0"/>
              <a:t>URL rewriting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Your mission, should you…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Register handlers per path</a:t>
            </a:r>
          </a:p>
          <a:p>
            <a:r>
              <a:rPr lang="en-US" dirty="0" smtClean="0"/>
              <a:t>Register auto handler</a:t>
            </a:r>
          </a:p>
          <a:p>
            <a:r>
              <a:rPr lang="en-US" dirty="0" smtClean="0"/>
              <a:t>Register URL rewrites</a:t>
            </a:r>
          </a:p>
        </p:txBody>
      </p:sp>
      <p:pic>
        <p:nvPicPr>
          <p:cNvPr id="8" name="Picture 7" descr="spock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325" y="4027928"/>
            <a:ext cx="2117725" cy="24998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Handlers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Tell EWS what path to send to which function</a:t>
            </a:r>
          </a:p>
          <a:p>
            <a:pPr>
              <a:buNone/>
            </a:pPr>
            <a:r>
              <a:rPr lang="en-US" sz="1800" dirty="0" err="1" smtClean="0">
                <a:latin typeface="Courier"/>
                <a:cs typeface="Courier"/>
              </a:rPr>
              <a:t>EWS.registerHandler(“/some/path”,handler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</a:p>
          <a:p>
            <a:r>
              <a:rPr lang="en-US" dirty="0" smtClean="0"/>
              <a:t>Include parameters, if you want</a:t>
            </a:r>
          </a:p>
          <a:p>
            <a:pPr>
              <a:buNone/>
            </a:pPr>
            <a:r>
              <a:rPr lang="en-US" sz="1600" dirty="0" err="1" smtClean="0">
                <a:latin typeface="Courier"/>
                <a:cs typeface="Courier"/>
              </a:rPr>
              <a:t>EWS.registerHandler(“/users/:user/app/:app”,handler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r>
              <a:rPr lang="en-US" dirty="0" smtClean="0"/>
              <a:t>Handler signature</a:t>
            </a:r>
          </a:p>
          <a:p>
            <a:pPr>
              <a:buNone/>
            </a:pPr>
            <a:r>
              <a:rPr lang="en-US" sz="1600" dirty="0">
                <a:latin typeface="Courier"/>
                <a:cs typeface="Courier"/>
              </a:rPr>
              <a:t>h</a:t>
            </a:r>
            <a:r>
              <a:rPr lang="en-US" sz="1600" dirty="0" smtClean="0">
                <a:latin typeface="Courier"/>
                <a:cs typeface="Courier"/>
              </a:rPr>
              <a:t>andler = </a:t>
            </a:r>
            <a:r>
              <a:rPr lang="en-US" sz="1600" dirty="0" err="1" smtClean="0">
                <a:latin typeface="Courier"/>
                <a:cs typeface="Courier"/>
              </a:rPr>
              <a:t>function(method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url</a:t>
            </a:r>
            <a:r>
              <a:rPr lang="en-US" sz="1600" dirty="0" smtClean="0">
                <a:latin typeface="Courier"/>
                <a:cs typeface="Courier"/>
              </a:rPr>
              <a:t>, headers, data, db, </a:t>
            </a:r>
            <a:r>
              <a:rPr lang="en-US" sz="1600" dirty="0" err="1" smtClean="0">
                <a:latin typeface="Courier"/>
                <a:cs typeface="Courier"/>
              </a:rPr>
              <a:t>params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// method: one of “GET”, “POST”, “DELETE, “PUT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// </a:t>
            </a:r>
            <a:r>
              <a:rPr lang="en-US" sz="1600" dirty="0" err="1" smtClean="0">
                <a:latin typeface="Courier"/>
                <a:cs typeface="Courier"/>
              </a:rPr>
              <a:t>url</a:t>
            </a:r>
            <a:r>
              <a:rPr lang="en-US" sz="1600" dirty="0" smtClean="0">
                <a:latin typeface="Courier"/>
                <a:cs typeface="Courier"/>
              </a:rPr>
              <a:t>: original </a:t>
            </a:r>
            <a:r>
              <a:rPr lang="en-US" sz="1600" dirty="0" err="1" smtClean="0">
                <a:latin typeface="Courier"/>
                <a:cs typeface="Courier"/>
              </a:rPr>
              <a:t>url</a:t>
            </a:r>
            <a:r>
              <a:rPr lang="en-US" sz="1600" dirty="0" smtClean="0">
                <a:latin typeface="Courier"/>
                <a:cs typeface="Courier"/>
              </a:rPr>
              <a:t> called (not the rewritten one)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// headers: headers of the original request as JavaScript object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// data: parameters of the original request as JavaScript object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// db: internal EWS cache 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// </a:t>
            </a:r>
            <a:r>
              <a:rPr lang="en-US" sz="1600" dirty="0" err="1" smtClean="0">
                <a:latin typeface="Courier"/>
                <a:cs typeface="Courier"/>
              </a:rPr>
              <a:t>params</a:t>
            </a:r>
            <a:r>
              <a:rPr lang="en-US" sz="1600" dirty="0" smtClean="0">
                <a:latin typeface="Courier"/>
                <a:cs typeface="Courier"/>
              </a:rPr>
              <a:t>: path parameters, e.g. {user: “</a:t>
            </a:r>
            <a:r>
              <a:rPr lang="en-US" sz="1600" dirty="0" err="1" smtClean="0">
                <a:latin typeface="Courier"/>
                <a:cs typeface="Courier"/>
              </a:rPr>
              <a:t>avi</a:t>
            </a:r>
            <a:r>
              <a:rPr lang="en-US" sz="1600" dirty="0" smtClean="0">
                <a:latin typeface="Courier"/>
                <a:cs typeface="Courier"/>
              </a:rPr>
              <a:t>”, app: “god”}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Register Auto Handler</a:t>
            </a:r>
            <a:endParaRPr lang="en-US" dirty="0"/>
          </a:p>
        </p:txBody>
      </p:sp>
      <p:sp>
        <p:nvSpPr>
          <p:cNvPr id="5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Fallback handler</a:t>
            </a:r>
          </a:p>
          <a:p>
            <a:pPr>
              <a:buNone/>
            </a:pPr>
            <a:r>
              <a:rPr lang="en-US" sz="1800" dirty="0" err="1" smtClean="0">
                <a:latin typeface="Courier"/>
                <a:cs typeface="Courier"/>
              </a:rPr>
              <a:t>EWS.registerAuto(handler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</a:p>
          <a:p>
            <a:r>
              <a:rPr lang="en-US" dirty="0" smtClean="0"/>
              <a:t>Handler signature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handler = function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config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// </a:t>
            </a:r>
            <a:r>
              <a:rPr lang="en-US" sz="1600" dirty="0" err="1" smtClean="0">
                <a:latin typeface="Courier"/>
                <a:cs typeface="Courier"/>
              </a:rPr>
              <a:t>config</a:t>
            </a:r>
            <a:r>
              <a:rPr lang="en-US" sz="1600" dirty="0" smtClean="0">
                <a:latin typeface="Courier"/>
                <a:cs typeface="Courier"/>
              </a:rPr>
              <a:t> object with the </a:t>
            </a:r>
            <a:r>
              <a:rPr lang="en-US" sz="1600" smtClean="0">
                <a:latin typeface="Courier"/>
                <a:cs typeface="Courier"/>
              </a:rPr>
              <a:t>following properties:</a:t>
            </a:r>
            <a:endParaRPr lang="en-US" sz="16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// method: one of “GET”, “POST”, “DELETE, “PUT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// </a:t>
            </a:r>
            <a:r>
              <a:rPr lang="en-US" sz="1600" dirty="0" err="1" smtClean="0">
                <a:latin typeface="Courier"/>
                <a:cs typeface="Courier"/>
              </a:rPr>
              <a:t>url</a:t>
            </a:r>
            <a:r>
              <a:rPr lang="en-US" sz="1600" dirty="0" smtClean="0">
                <a:latin typeface="Courier"/>
                <a:cs typeface="Courier"/>
              </a:rPr>
              <a:t>: original </a:t>
            </a:r>
            <a:r>
              <a:rPr lang="en-US" sz="1600" dirty="0" err="1" smtClean="0">
                <a:latin typeface="Courier"/>
                <a:cs typeface="Courier"/>
              </a:rPr>
              <a:t>url</a:t>
            </a:r>
            <a:r>
              <a:rPr lang="en-US" sz="1600" dirty="0" smtClean="0">
                <a:latin typeface="Courier"/>
                <a:cs typeface="Courier"/>
              </a:rPr>
              <a:t> called (not the rewritten one)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// headers: headers of the original request as JavaScript object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// data: parameters of the original request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// db: internal EWS cache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Rewrites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</a:t>
            </a:r>
            <a:r>
              <a:rPr lang="en-US" dirty="0" err="1" smtClean="0"/>
              <a:t>RegExp</a:t>
            </a:r>
            <a:r>
              <a:rPr lang="en-US" dirty="0" smtClean="0"/>
              <a:t> or String rewriting</a:t>
            </a:r>
          </a:p>
          <a:p>
            <a:r>
              <a:rPr lang="en-US" dirty="0" smtClean="0"/>
              <a:t>Change one path to another</a:t>
            </a:r>
          </a:p>
          <a:p>
            <a:pPr>
              <a:buNone/>
            </a:pPr>
            <a:r>
              <a:rPr lang="en-US" sz="1600" dirty="0" err="1" smtClean="0">
                <a:latin typeface="Courier"/>
                <a:cs typeface="Courier"/>
              </a:rPr>
              <a:t>EWS.registerRewrite(“/old/path/abc”,”/new/path/abc</a:t>
            </a:r>
            <a:r>
              <a:rPr lang="en-US" sz="1600" dirty="0" smtClean="0">
                <a:latin typeface="Courier"/>
                <a:cs typeface="Courier"/>
              </a:rPr>
              <a:t>”);</a:t>
            </a:r>
            <a:endParaRPr lang="en-US" sz="1600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RegExp</a:t>
            </a:r>
            <a:r>
              <a:rPr lang="en-US" dirty="0" smtClean="0"/>
              <a:t>, capture elements</a:t>
            </a:r>
          </a:p>
          <a:p>
            <a:pPr>
              <a:buNone/>
            </a:pPr>
            <a:r>
              <a:rPr lang="en-US" sz="1600" dirty="0" err="1" smtClean="0">
                <a:latin typeface="Courier"/>
                <a:cs typeface="Courier"/>
              </a:rPr>
              <a:t>EWS.registerRewrite</a:t>
            </a:r>
            <a:r>
              <a:rPr lang="en-US" sz="1600" dirty="0" smtClean="0">
                <a:latin typeface="Courier"/>
                <a:cs typeface="Courier"/>
              </a:rPr>
              <a:t>(/^\/old\/path\/(.*)/,”/new/path/$1”);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Intelligently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75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Enable EWS</a:t>
            </a:r>
          </a:p>
          <a:p>
            <a:pPr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EWS.enable(boolean</a:t>
            </a:r>
            <a:r>
              <a:rPr lang="en-US" sz="1400" dirty="0" smtClean="0">
                <a:latin typeface="Courier"/>
                <a:cs typeface="Courier"/>
              </a:rPr>
              <a:t> enabled);</a:t>
            </a:r>
          </a:p>
          <a:p>
            <a:r>
              <a:rPr lang="en-US" dirty="0" smtClean="0"/>
              <a:t>One way: look at your original path</a:t>
            </a:r>
          </a:p>
          <a:p>
            <a:pPr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EWS.enable(window</a:t>
            </a:r>
            <a:r>
              <a:rPr lang="en-US" sz="1400" dirty="0" err="1">
                <a:latin typeface="Courier"/>
                <a:cs typeface="Courier"/>
              </a:rPr>
              <a:t>.location.protocol</a:t>
            </a:r>
            <a:r>
              <a:rPr lang="en-US" sz="1400" dirty="0">
                <a:latin typeface="Courier"/>
                <a:cs typeface="Courier"/>
              </a:rPr>
              <a:t> === "file</a:t>
            </a:r>
            <a:r>
              <a:rPr lang="en-US" sz="1400" dirty="0" smtClean="0">
                <a:latin typeface="Courier"/>
                <a:cs typeface="Courier"/>
              </a:rPr>
              <a:t>:”);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Demo</a:t>
            </a:r>
            <a:endParaRPr lang="en-US" dirty="0"/>
          </a:p>
        </p:txBody>
      </p:sp>
      <p:pic>
        <p:nvPicPr>
          <p:cNvPr id="4" name="Content Placeholder 3" descr="ewsjs-demo-capture.tiff"/>
          <p:cNvPicPr>
            <a:picLocks noGrp="1" noChangeAspect="1"/>
          </p:cNvPicPr>
          <p:nvPr>
            <p:ph idx="1"/>
          </p:nvPr>
        </p:nvPicPr>
        <p:blipFill>
          <a:blip r:embed="rId2"/>
          <a:srcRect t="-8713" b="-8713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Productive!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Thanks!</a:t>
            </a:r>
          </a:p>
          <a:p>
            <a:pPr algn="r">
              <a:buNone/>
            </a:pPr>
            <a:endParaRPr lang="en-US" dirty="0" smtClean="0"/>
          </a:p>
          <a:p>
            <a:pPr algn="r">
              <a:buNone/>
            </a:pPr>
            <a:endParaRPr lang="en-US" dirty="0" smtClean="0"/>
          </a:p>
          <a:p>
            <a:pPr algn="r">
              <a:buNone/>
            </a:pPr>
            <a:endParaRPr lang="en-US" dirty="0"/>
          </a:p>
          <a:p>
            <a:pPr algn="r">
              <a:buNone/>
            </a:pPr>
            <a:endParaRPr lang="en-US" dirty="0" smtClean="0"/>
          </a:p>
          <a:p>
            <a:pPr algn="r">
              <a:buNone/>
            </a:pPr>
            <a:r>
              <a:rPr lang="en-US" dirty="0" smtClean="0"/>
              <a:t>Avi Deitcher</a:t>
            </a:r>
          </a:p>
          <a:p>
            <a:pPr algn="r">
              <a:buNone/>
            </a:pPr>
            <a:r>
              <a:rPr lang="en-US" dirty="0" smtClean="0">
                <a:hlinkClick r:id="rId2"/>
              </a:rPr>
              <a:t>avi@deitcher.net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Long, Long Time Ago…</a:t>
            </a:r>
            <a:endParaRPr lang="en-US" dirty="0"/>
          </a:p>
        </p:txBody>
      </p:sp>
      <p:pic>
        <p:nvPicPr>
          <p:cNvPr id="5" name="Picture 4" descr="Netscape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774" y="4637046"/>
            <a:ext cx="1014453" cy="1014453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5" idx="0"/>
            <a:endCxn id="17" idx="2"/>
          </p:cNvCxnSpPr>
          <p:nvPr/>
        </p:nvCxnSpPr>
        <p:spPr>
          <a:xfrm rot="16200000" flipV="1">
            <a:off x="2786878" y="3613922"/>
            <a:ext cx="204624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09006" y="3429000"/>
            <a:ext cx="1675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http://…/  </a:t>
            </a:r>
          </a:p>
          <a:p>
            <a:r>
              <a:rPr lang="en-US" dirty="0" smtClean="0"/>
              <a:t>GET HTTP/1.0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0"/>
            <a:endCxn id="13" idx="2"/>
          </p:cNvCxnSpPr>
          <p:nvPr/>
        </p:nvCxnSpPr>
        <p:spPr>
          <a:xfrm rot="5400000" flipH="1" flipV="1">
            <a:off x="4435103" y="1965698"/>
            <a:ext cx="2046246" cy="32964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n 12"/>
          <p:cNvSpPr/>
          <p:nvPr/>
        </p:nvSpPr>
        <p:spPr>
          <a:xfrm>
            <a:off x="7106452" y="2027756"/>
            <a:ext cx="1283139" cy="1126087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89826" y="4227340"/>
            <a:ext cx="1675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file://…/  </a:t>
            </a:r>
          </a:p>
          <a:p>
            <a:r>
              <a:rPr lang="en-US" dirty="0" smtClean="0"/>
              <a:t>GET HTTP/1.0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0" y="3429000"/>
            <a:ext cx="1147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</a:t>
            </a:r>
          </a:p>
          <a:p>
            <a:r>
              <a:rPr lang="en-US" dirty="0" smtClean="0"/>
              <a:t>Frame</a:t>
            </a:r>
            <a:endParaRPr lang="en-US" dirty="0"/>
          </a:p>
        </p:txBody>
      </p:sp>
      <p:pic>
        <p:nvPicPr>
          <p:cNvPr id="17" name="Picture 16" descr="dl380.gif"/>
          <p:cNvPicPr>
            <a:picLocks noChangeAspect="1"/>
          </p:cNvPicPr>
          <p:nvPr/>
        </p:nvPicPr>
        <p:blipFill>
          <a:blip r:embed="rId3"/>
          <a:srcRect t="22349" b="15077"/>
          <a:stretch>
            <a:fillRect/>
          </a:stretch>
        </p:blipFill>
        <p:spPr>
          <a:xfrm>
            <a:off x="1604308" y="1417638"/>
            <a:ext cx="4411384" cy="1173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was the best of times…</a:t>
            </a:r>
            <a:endParaRPr lang="en-US" dirty="0"/>
          </a:p>
        </p:txBody>
      </p:sp>
      <p:pic>
        <p:nvPicPr>
          <p:cNvPr id="4" name="Picture 3" descr="dl380.gif"/>
          <p:cNvPicPr>
            <a:picLocks noChangeAspect="1"/>
          </p:cNvPicPr>
          <p:nvPr/>
        </p:nvPicPr>
        <p:blipFill>
          <a:blip r:embed="rId2"/>
          <a:srcRect t="22349" b="15077"/>
          <a:stretch>
            <a:fillRect/>
          </a:stretch>
        </p:blipFill>
        <p:spPr>
          <a:xfrm>
            <a:off x="1251179" y="1417638"/>
            <a:ext cx="4411384" cy="1173162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20" idx="0"/>
            <a:endCxn id="4" idx="2"/>
          </p:cNvCxnSpPr>
          <p:nvPr/>
        </p:nvCxnSpPr>
        <p:spPr>
          <a:xfrm rot="16200000" flipV="1">
            <a:off x="2386224" y="3661448"/>
            <a:ext cx="2141977" cy="68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38896" y="2875055"/>
            <a:ext cx="16759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http://…/  </a:t>
            </a:r>
          </a:p>
          <a:p>
            <a:r>
              <a:rPr lang="en-US" dirty="0" smtClean="0"/>
              <a:t>GET HTTP/1.1</a:t>
            </a:r>
          </a:p>
          <a:p>
            <a:r>
              <a:rPr lang="en-US" dirty="0" smtClean="0"/>
              <a:t>POST</a:t>
            </a:r>
          </a:p>
          <a:p>
            <a:r>
              <a:rPr lang="en-US" dirty="0" smtClean="0"/>
              <a:t>PUT</a:t>
            </a:r>
          </a:p>
          <a:p>
            <a:r>
              <a:rPr lang="en-US" dirty="0" smtClean="0"/>
              <a:t>DELETE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59346" y="4732777"/>
            <a:ext cx="5662152" cy="1094167"/>
            <a:chOff x="964146" y="4732777"/>
            <a:chExt cx="5662152" cy="1094167"/>
          </a:xfrm>
        </p:grpSpPr>
        <p:pic>
          <p:nvPicPr>
            <p:cNvPr id="18" name="Picture 17" descr="Opera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4337" y="4732778"/>
              <a:ext cx="1283139" cy="1076975"/>
            </a:xfrm>
            <a:prstGeom prst="rect">
              <a:avLst/>
            </a:prstGeom>
          </p:spPr>
        </p:pic>
        <p:pic>
          <p:nvPicPr>
            <p:cNvPr id="19" name="Picture 18" descr="firefox-logo-browser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08864" y="4732778"/>
              <a:ext cx="1105974" cy="1044854"/>
            </a:xfrm>
            <a:prstGeom prst="rect">
              <a:avLst/>
            </a:prstGeom>
          </p:spPr>
        </p:pic>
        <p:pic>
          <p:nvPicPr>
            <p:cNvPr id="20" name="Picture 19" descr="ie-logo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15269" y="4732777"/>
              <a:ext cx="1094167" cy="1094167"/>
            </a:xfrm>
            <a:prstGeom prst="rect">
              <a:avLst/>
            </a:prstGeom>
          </p:spPr>
        </p:pic>
        <p:pic>
          <p:nvPicPr>
            <p:cNvPr id="21" name="Picture 20" descr="SafariLogo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4146" y="4732778"/>
              <a:ext cx="1151090" cy="1076975"/>
            </a:xfrm>
            <a:prstGeom prst="rect">
              <a:avLst/>
            </a:prstGeom>
          </p:spPr>
        </p:pic>
        <p:pic>
          <p:nvPicPr>
            <p:cNvPr id="22" name="Picture 21" descr="chrome-logo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51198" y="4732778"/>
              <a:ext cx="1075100" cy="1044854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134494" y="2875055"/>
            <a:ext cx="1675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</a:t>
            </a:r>
          </a:p>
          <a:p>
            <a:r>
              <a:rPr lang="en-US" dirty="0" smtClean="0"/>
              <a:t>Frame</a:t>
            </a:r>
          </a:p>
          <a:p>
            <a:r>
              <a:rPr lang="en-US" dirty="0" smtClean="0"/>
              <a:t>Data (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…it was the worst of times.</a:t>
            </a:r>
            <a:endParaRPr lang="en-US" dirty="0"/>
          </a:p>
        </p:txBody>
      </p:sp>
      <p:pic>
        <p:nvPicPr>
          <p:cNvPr id="14" name="Picture 13" descr="dl380.gif"/>
          <p:cNvPicPr>
            <a:picLocks noChangeAspect="1"/>
          </p:cNvPicPr>
          <p:nvPr/>
        </p:nvPicPr>
        <p:blipFill>
          <a:blip r:embed="rId2"/>
          <a:srcRect t="22349" b="15077"/>
          <a:stretch>
            <a:fillRect/>
          </a:stretch>
        </p:blipFill>
        <p:spPr>
          <a:xfrm>
            <a:off x="1251179" y="1417638"/>
            <a:ext cx="4411384" cy="1173162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18" idx="0"/>
            <a:endCxn id="14" idx="2"/>
          </p:cNvCxnSpPr>
          <p:nvPr/>
        </p:nvCxnSpPr>
        <p:spPr>
          <a:xfrm rot="16200000" flipV="1">
            <a:off x="2386224" y="3661448"/>
            <a:ext cx="2141977" cy="68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38896" y="2875055"/>
            <a:ext cx="16759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http://…/  </a:t>
            </a:r>
          </a:p>
          <a:p>
            <a:r>
              <a:rPr lang="en-US" dirty="0" smtClean="0"/>
              <a:t>GET HTTP/1.1</a:t>
            </a:r>
          </a:p>
          <a:p>
            <a:r>
              <a:rPr lang="en-US" dirty="0" smtClean="0"/>
              <a:t>POST</a:t>
            </a:r>
          </a:p>
          <a:p>
            <a:r>
              <a:rPr lang="en-US" dirty="0" smtClean="0"/>
              <a:t>PUT</a:t>
            </a:r>
          </a:p>
          <a:p>
            <a:r>
              <a:rPr lang="en-US" dirty="0" smtClean="0"/>
              <a:t>DELETE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59346" y="4732777"/>
            <a:ext cx="5662152" cy="1094167"/>
            <a:chOff x="964146" y="4732777"/>
            <a:chExt cx="5662152" cy="1094167"/>
          </a:xfrm>
        </p:grpSpPr>
        <p:pic>
          <p:nvPicPr>
            <p:cNvPr id="21" name="Picture 20" descr="Opera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4337" y="4732778"/>
              <a:ext cx="1283139" cy="1076975"/>
            </a:xfrm>
            <a:prstGeom prst="rect">
              <a:avLst/>
            </a:prstGeom>
          </p:spPr>
        </p:pic>
        <p:pic>
          <p:nvPicPr>
            <p:cNvPr id="17" name="Picture 16" descr="firefox-logo-browser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08864" y="4732778"/>
              <a:ext cx="1105974" cy="1044854"/>
            </a:xfrm>
            <a:prstGeom prst="rect">
              <a:avLst/>
            </a:prstGeom>
          </p:spPr>
        </p:pic>
        <p:pic>
          <p:nvPicPr>
            <p:cNvPr id="18" name="Picture 17" descr="ie-logo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15269" y="4732777"/>
              <a:ext cx="1094167" cy="1094167"/>
            </a:xfrm>
            <a:prstGeom prst="rect">
              <a:avLst/>
            </a:prstGeom>
          </p:spPr>
        </p:pic>
        <p:pic>
          <p:nvPicPr>
            <p:cNvPr id="19" name="Picture 18" descr="SafariLogo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4146" y="4732778"/>
              <a:ext cx="1151090" cy="1076975"/>
            </a:xfrm>
            <a:prstGeom prst="rect">
              <a:avLst/>
            </a:prstGeom>
          </p:spPr>
        </p:pic>
        <p:pic>
          <p:nvPicPr>
            <p:cNvPr id="20" name="Picture 19" descr="chrome-logo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51198" y="4732778"/>
              <a:ext cx="1075100" cy="1044854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134494" y="2875055"/>
            <a:ext cx="1675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</a:t>
            </a:r>
          </a:p>
          <a:p>
            <a:r>
              <a:rPr lang="en-US" dirty="0" smtClean="0"/>
              <a:t>Frame</a:t>
            </a:r>
          </a:p>
          <a:p>
            <a:r>
              <a:rPr lang="en-US" dirty="0" smtClean="0"/>
              <a:t>Data (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8" idx="0"/>
            <a:endCxn id="24" idx="2"/>
          </p:cNvCxnSpPr>
          <p:nvPr/>
        </p:nvCxnSpPr>
        <p:spPr>
          <a:xfrm rot="5400000" flipH="1" flipV="1">
            <a:off x="4211014" y="1837340"/>
            <a:ext cx="2141977" cy="3648899"/>
          </a:xfrm>
          <a:prstGeom prst="straightConnector1">
            <a:avLst/>
          </a:prstGeom>
          <a:ln>
            <a:solidFill>
              <a:srgbClr val="FFCC6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an 23"/>
          <p:cNvSpPr/>
          <p:nvPr/>
        </p:nvSpPr>
        <p:spPr>
          <a:xfrm>
            <a:off x="7106452" y="2027756"/>
            <a:ext cx="1283139" cy="1126087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39881" y="3255450"/>
            <a:ext cx="12880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file://…/  </a:t>
            </a:r>
          </a:p>
          <a:p>
            <a:r>
              <a:rPr lang="en-US" dirty="0" smtClean="0"/>
              <a:t>GET</a:t>
            </a:r>
          </a:p>
          <a:p>
            <a:r>
              <a:rPr lang="en-US" strike="sngStrike" dirty="0" smtClean="0">
                <a:solidFill>
                  <a:srgbClr val="FF0000"/>
                </a:solidFill>
              </a:rPr>
              <a:t>POST</a:t>
            </a:r>
          </a:p>
          <a:p>
            <a:r>
              <a:rPr lang="en-US" strike="sngStrike" dirty="0" smtClean="0">
                <a:solidFill>
                  <a:srgbClr val="FF0000"/>
                </a:solidFill>
              </a:rPr>
              <a:t>PUT</a:t>
            </a:r>
          </a:p>
          <a:p>
            <a:r>
              <a:rPr lang="en-US" strike="sngStrike" dirty="0" smtClean="0">
                <a:solidFill>
                  <a:srgbClr val="FF0000"/>
                </a:solidFill>
              </a:rPr>
              <a:t>DELETE</a:t>
            </a:r>
            <a:endParaRPr lang="en-US" strike="sngStrike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27900" y="3489120"/>
            <a:ext cx="1675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</a:t>
            </a:r>
          </a:p>
          <a:p>
            <a:r>
              <a:rPr lang="en-US" dirty="0" smtClean="0"/>
              <a:t>Frame</a:t>
            </a:r>
          </a:p>
          <a:p>
            <a:r>
              <a:rPr lang="en-US" strike="sngStrike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trike="sngStrike" dirty="0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 (</a:t>
            </a:r>
            <a:r>
              <a:rPr lang="en-US" strike="sngStrike" dirty="0" err="1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trike="sngStrike" dirty="0" err="1" smtClean="0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US" strike="sngStrike" dirty="0" err="1" smtClean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etSoundsCover.jpg"/>
          <p:cNvPicPr>
            <a:picLocks noChangeAspect="1"/>
          </p:cNvPicPr>
          <p:nvPr/>
        </p:nvPicPr>
        <p:blipFill>
          <a:blip r:embed="rId2">
            <a:alphaModFix amt="32000"/>
          </a:blip>
          <a:stretch>
            <a:fillRect/>
          </a:stretch>
        </p:blipFill>
        <p:spPr>
          <a:xfrm>
            <a:off x="1663700" y="1363726"/>
            <a:ext cx="5664200" cy="54942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Wouldn’t it be nice…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06452" y="3429000"/>
            <a:ext cx="16759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file://…/  </a:t>
            </a:r>
          </a:p>
          <a:p>
            <a:r>
              <a:rPr lang="en-US" dirty="0" smtClean="0"/>
              <a:t>GET HTTP/1.1</a:t>
            </a:r>
          </a:p>
          <a:p>
            <a:r>
              <a:rPr lang="en-US" dirty="0" smtClean="0"/>
              <a:t>POST</a:t>
            </a:r>
          </a:p>
          <a:p>
            <a:r>
              <a:rPr lang="en-US" dirty="0" smtClean="0"/>
              <a:t>PUT</a:t>
            </a:r>
          </a:p>
          <a:p>
            <a:r>
              <a:rPr lang="en-US" dirty="0" smtClean="0"/>
              <a:t>DELETE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59346" y="4732777"/>
            <a:ext cx="5662152" cy="1094167"/>
            <a:chOff x="964146" y="4732777"/>
            <a:chExt cx="5662152" cy="1094167"/>
          </a:xfrm>
        </p:grpSpPr>
        <p:pic>
          <p:nvPicPr>
            <p:cNvPr id="9" name="Picture 8" descr="Opera-Logo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4337" y="4732778"/>
              <a:ext cx="1283139" cy="1076975"/>
            </a:xfrm>
            <a:prstGeom prst="rect">
              <a:avLst/>
            </a:prstGeom>
          </p:spPr>
        </p:pic>
        <p:pic>
          <p:nvPicPr>
            <p:cNvPr id="10" name="Picture 9" descr="firefox-logo-browser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08864" y="4732778"/>
              <a:ext cx="1105974" cy="1044854"/>
            </a:xfrm>
            <a:prstGeom prst="rect">
              <a:avLst/>
            </a:prstGeom>
          </p:spPr>
        </p:pic>
        <p:pic>
          <p:nvPicPr>
            <p:cNvPr id="11" name="Picture 10" descr="ie-logo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15269" y="4732777"/>
              <a:ext cx="1094167" cy="1094167"/>
            </a:xfrm>
            <a:prstGeom prst="rect">
              <a:avLst/>
            </a:prstGeom>
          </p:spPr>
        </p:pic>
        <p:pic>
          <p:nvPicPr>
            <p:cNvPr id="12" name="Picture 11" descr="SafariLogo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4146" y="4732778"/>
              <a:ext cx="1151090" cy="1076975"/>
            </a:xfrm>
            <a:prstGeom prst="rect">
              <a:avLst/>
            </a:prstGeom>
          </p:spPr>
        </p:pic>
        <p:pic>
          <p:nvPicPr>
            <p:cNvPr id="13" name="Picture 12" descr="chrome-logo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51198" y="4732778"/>
              <a:ext cx="1075100" cy="1044854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5702050" y="3429000"/>
            <a:ext cx="1675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</a:t>
            </a:r>
          </a:p>
          <a:p>
            <a:r>
              <a:rPr lang="en-US" dirty="0" smtClean="0"/>
              <a:t>Frame</a:t>
            </a:r>
          </a:p>
          <a:p>
            <a:r>
              <a:rPr lang="en-US" dirty="0" smtClean="0"/>
              <a:t>Data (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1" idx="0"/>
            <a:endCxn id="16" idx="2"/>
          </p:cNvCxnSpPr>
          <p:nvPr/>
        </p:nvCxnSpPr>
        <p:spPr>
          <a:xfrm rot="5400000" flipH="1" flipV="1">
            <a:off x="4211014" y="1837340"/>
            <a:ext cx="2141977" cy="36488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n 15"/>
          <p:cNvSpPr/>
          <p:nvPr/>
        </p:nvSpPr>
        <p:spPr>
          <a:xfrm>
            <a:off x="7106452" y="2027756"/>
            <a:ext cx="1283139" cy="1126087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ewsjs: Yes, We Can!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 server…</a:t>
            </a:r>
          </a:p>
          <a:p>
            <a:pPr lvl="1">
              <a:buNone/>
            </a:pPr>
            <a:r>
              <a:rPr lang="en-US" dirty="0" smtClean="0"/>
              <a:t>	… in the browser!</a:t>
            </a:r>
          </a:p>
          <a:p>
            <a:r>
              <a:rPr lang="en-US" dirty="0" smtClean="0"/>
              <a:t>Simulate everything</a:t>
            </a:r>
          </a:p>
          <a:p>
            <a:r>
              <a:rPr lang="en-US" dirty="0" smtClean="0"/>
              <a:t>Look like a server</a:t>
            </a:r>
          </a:p>
          <a:p>
            <a:r>
              <a:rPr lang="en-US" dirty="0" smtClean="0"/>
              <a:t>Well-designed clients are ignorant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727200" y="2711450"/>
            <a:ext cx="5664200" cy="3676650"/>
          </a:xfrm>
          <a:prstGeom prst="roundRect">
            <a:avLst/>
          </a:prstGeom>
          <a:solidFill>
            <a:schemeClr val="accent6">
              <a:lumMod val="75000"/>
              <a:alpha val="1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Way We Were…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808488" y="6006232"/>
            <a:ext cx="3578298" cy="645344"/>
            <a:chOff x="964146" y="4732777"/>
            <a:chExt cx="5662152" cy="1094167"/>
          </a:xfrm>
        </p:grpSpPr>
        <p:pic>
          <p:nvPicPr>
            <p:cNvPr id="5" name="Picture 4" descr="Opera-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4337" y="4732778"/>
              <a:ext cx="1283139" cy="1076975"/>
            </a:xfrm>
            <a:prstGeom prst="rect">
              <a:avLst/>
            </a:prstGeom>
          </p:spPr>
        </p:pic>
        <p:pic>
          <p:nvPicPr>
            <p:cNvPr id="6" name="Picture 5" descr="firefox-logo-browser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864" y="4732778"/>
              <a:ext cx="1105974" cy="1044854"/>
            </a:xfrm>
            <a:prstGeom prst="rect">
              <a:avLst/>
            </a:prstGeom>
          </p:spPr>
        </p:pic>
        <p:pic>
          <p:nvPicPr>
            <p:cNvPr id="7" name="Picture 6" descr="ie-logo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15269" y="4732777"/>
              <a:ext cx="1094167" cy="1094167"/>
            </a:xfrm>
            <a:prstGeom prst="rect">
              <a:avLst/>
            </a:prstGeom>
          </p:spPr>
        </p:pic>
        <p:pic>
          <p:nvPicPr>
            <p:cNvPr id="8" name="Picture 7" descr="SafariLogo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4146" y="4732778"/>
              <a:ext cx="1151090" cy="1076975"/>
            </a:xfrm>
            <a:prstGeom prst="rect">
              <a:avLst/>
            </a:prstGeom>
          </p:spPr>
        </p:pic>
        <p:pic>
          <p:nvPicPr>
            <p:cNvPr id="9" name="Picture 8" descr="chrome-logo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51198" y="4732778"/>
              <a:ext cx="1075100" cy="1044854"/>
            </a:xfrm>
            <a:prstGeom prst="rect">
              <a:avLst/>
            </a:prstGeom>
          </p:spPr>
        </p:pic>
      </p:grpSp>
      <p:sp>
        <p:nvSpPr>
          <p:cNvPr id="11" name="Rounded Rectangle 10"/>
          <p:cNvSpPr/>
          <p:nvPr/>
        </p:nvSpPr>
        <p:spPr>
          <a:xfrm>
            <a:off x="2527300" y="2711450"/>
            <a:ext cx="4089400" cy="469900"/>
          </a:xfrm>
          <a:prstGeom prst="roundRect">
            <a:avLst/>
          </a:prstGeom>
          <a:gradFill>
            <a:gsLst>
              <a:gs pos="0">
                <a:srgbClr val="008000"/>
              </a:gs>
              <a:gs pos="100000">
                <a:srgbClr val="8FFFBB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527300" y="3505200"/>
            <a:ext cx="4089400" cy="469900"/>
          </a:xfrm>
          <a:prstGeom prst="roundRect">
            <a:avLst/>
          </a:prstGeom>
          <a:gradFill>
            <a:gsLst>
              <a:gs pos="0">
                <a:srgbClr val="008000"/>
              </a:gs>
              <a:gs pos="100000">
                <a:srgbClr val="8FFFBB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Framework (optional)</a:t>
            </a:r>
            <a:endParaRPr lang="en-US" dirty="0"/>
          </a:p>
        </p:txBody>
      </p:sp>
      <p:pic>
        <p:nvPicPr>
          <p:cNvPr id="13" name="Picture 12" descr="dl380.gif"/>
          <p:cNvPicPr>
            <a:picLocks noChangeAspect="1"/>
          </p:cNvPicPr>
          <p:nvPr/>
        </p:nvPicPr>
        <p:blipFill>
          <a:blip r:embed="rId7"/>
          <a:srcRect t="22349" b="15077"/>
          <a:stretch>
            <a:fillRect/>
          </a:stretch>
        </p:blipFill>
        <p:spPr>
          <a:xfrm>
            <a:off x="2374900" y="1473200"/>
            <a:ext cx="4411384" cy="800100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2425700" y="5080000"/>
            <a:ext cx="4284384" cy="406400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2" idx="0"/>
            <a:endCxn id="11" idx="2"/>
          </p:cNvCxnSpPr>
          <p:nvPr/>
        </p:nvCxnSpPr>
        <p:spPr>
          <a:xfrm rot="5400000" flipH="1" flipV="1">
            <a:off x="4410075" y="3343275"/>
            <a:ext cx="323850" cy="1588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0"/>
            <a:endCxn id="12" idx="2"/>
          </p:cNvCxnSpPr>
          <p:nvPr/>
        </p:nvCxnSpPr>
        <p:spPr>
          <a:xfrm rot="5400000" flipH="1" flipV="1">
            <a:off x="4017496" y="4525496"/>
            <a:ext cx="1104900" cy="4108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0"/>
            <a:endCxn id="13" idx="2"/>
          </p:cNvCxnSpPr>
          <p:nvPr/>
        </p:nvCxnSpPr>
        <p:spPr>
          <a:xfrm rot="5400000" flipH="1" flipV="1">
            <a:off x="4357221" y="2488079"/>
            <a:ext cx="438150" cy="8592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Look, Ma, no server!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727200" y="2711450"/>
            <a:ext cx="5664200" cy="3676650"/>
          </a:xfrm>
          <a:prstGeom prst="roundRect">
            <a:avLst/>
          </a:prstGeom>
          <a:solidFill>
            <a:srgbClr val="FFCC66">
              <a:alpha val="1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808488" y="6006232"/>
            <a:ext cx="3578298" cy="645344"/>
            <a:chOff x="964146" y="4732777"/>
            <a:chExt cx="5662152" cy="1094167"/>
          </a:xfrm>
        </p:grpSpPr>
        <p:pic>
          <p:nvPicPr>
            <p:cNvPr id="21" name="Picture 20" descr="Opera-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4337" y="4732778"/>
              <a:ext cx="1283139" cy="1076975"/>
            </a:xfrm>
            <a:prstGeom prst="rect">
              <a:avLst/>
            </a:prstGeom>
          </p:spPr>
        </p:pic>
        <p:pic>
          <p:nvPicPr>
            <p:cNvPr id="22" name="Picture 21" descr="firefox-logo-browser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864" y="4732778"/>
              <a:ext cx="1105974" cy="1044854"/>
            </a:xfrm>
            <a:prstGeom prst="rect">
              <a:avLst/>
            </a:prstGeom>
          </p:spPr>
        </p:pic>
        <p:pic>
          <p:nvPicPr>
            <p:cNvPr id="23" name="Picture 22" descr="ie-logo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15269" y="4732777"/>
              <a:ext cx="1094167" cy="1094167"/>
            </a:xfrm>
            <a:prstGeom prst="rect">
              <a:avLst/>
            </a:prstGeom>
          </p:spPr>
        </p:pic>
        <p:pic>
          <p:nvPicPr>
            <p:cNvPr id="24" name="Picture 23" descr="SafariLogo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4146" y="4732778"/>
              <a:ext cx="1151090" cy="1076975"/>
            </a:xfrm>
            <a:prstGeom prst="rect">
              <a:avLst/>
            </a:prstGeom>
          </p:spPr>
        </p:pic>
        <p:pic>
          <p:nvPicPr>
            <p:cNvPr id="25" name="Picture 24" descr="chrome-logo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51198" y="4732778"/>
              <a:ext cx="1075100" cy="1044854"/>
            </a:xfrm>
            <a:prstGeom prst="rect">
              <a:avLst/>
            </a:prstGeom>
          </p:spPr>
        </p:pic>
      </p:grpSp>
      <p:sp>
        <p:nvSpPr>
          <p:cNvPr id="26" name="Rounded Rectangle 25"/>
          <p:cNvSpPr/>
          <p:nvPr/>
        </p:nvSpPr>
        <p:spPr>
          <a:xfrm>
            <a:off x="2527300" y="2711450"/>
            <a:ext cx="4089400" cy="469900"/>
          </a:xfrm>
          <a:prstGeom prst="roundRect">
            <a:avLst/>
          </a:prstGeom>
          <a:gradFill>
            <a:gsLst>
              <a:gs pos="0">
                <a:srgbClr val="008000"/>
              </a:gs>
              <a:gs pos="100000">
                <a:srgbClr val="8FFFBB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527300" y="3505200"/>
            <a:ext cx="4089400" cy="469900"/>
          </a:xfrm>
          <a:prstGeom prst="roundRect">
            <a:avLst/>
          </a:prstGeom>
          <a:gradFill>
            <a:gsLst>
              <a:gs pos="0">
                <a:srgbClr val="008000"/>
              </a:gs>
              <a:gs pos="100000">
                <a:srgbClr val="8FFFBB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Framework (optional)</a:t>
            </a:r>
            <a:endParaRPr lang="en-US" dirty="0"/>
          </a:p>
        </p:txBody>
      </p:sp>
      <p:pic>
        <p:nvPicPr>
          <p:cNvPr id="28" name="Picture 27" descr="dl380.gif"/>
          <p:cNvPicPr>
            <a:picLocks noChangeAspect="1"/>
          </p:cNvPicPr>
          <p:nvPr/>
        </p:nvPicPr>
        <p:blipFill>
          <a:blip r:embed="rId7">
            <a:alphaModFix amt="25000"/>
          </a:blip>
          <a:srcRect t="22349" b="15077"/>
          <a:stretch>
            <a:fillRect/>
          </a:stretch>
        </p:blipFill>
        <p:spPr>
          <a:xfrm>
            <a:off x="2374900" y="1485900"/>
            <a:ext cx="4411384" cy="800100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2425700" y="5080000"/>
            <a:ext cx="4284384" cy="40640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9" idx="0"/>
            <a:endCxn id="38" idx="2"/>
          </p:cNvCxnSpPr>
          <p:nvPr/>
        </p:nvCxnSpPr>
        <p:spPr>
          <a:xfrm rot="16200000" flipV="1">
            <a:off x="3691264" y="4203371"/>
            <a:ext cx="1727200" cy="26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2297386" y="3048000"/>
            <a:ext cx="4488898" cy="304800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ewsjs</a:t>
            </a:r>
            <a:endParaRPr lang="en-US" dirty="0"/>
          </a:p>
        </p:txBody>
      </p:sp>
      <p:sp>
        <p:nvSpPr>
          <p:cNvPr id="40" name="Can 39"/>
          <p:cNvSpPr/>
          <p:nvPr/>
        </p:nvSpPr>
        <p:spPr>
          <a:xfrm>
            <a:off x="7391400" y="3352800"/>
            <a:ext cx="998191" cy="683694"/>
          </a:xfrm>
          <a:prstGeom prst="can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38" idx="3"/>
            <a:endCxn id="40" idx="2"/>
          </p:cNvCxnSpPr>
          <p:nvPr/>
        </p:nvCxnSpPr>
        <p:spPr>
          <a:xfrm>
            <a:off x="6786284" y="3200400"/>
            <a:ext cx="605116" cy="494247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710084" y="2800350"/>
            <a:ext cx="782916" cy="381000"/>
          </a:xfrm>
          <a:prstGeom prst="ellipse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Logic</a:t>
            </a:r>
            <a:endParaRPr lang="en-US" sz="1050" dirty="0"/>
          </a:p>
        </p:txBody>
      </p:sp>
      <p:cxnSp>
        <p:nvCxnSpPr>
          <p:cNvPr id="45" name="Straight Arrow Connector 44"/>
          <p:cNvCxnSpPr>
            <a:stCxn id="38" idx="3"/>
            <a:endCxn id="43" idx="4"/>
          </p:cNvCxnSpPr>
          <p:nvPr/>
        </p:nvCxnSpPr>
        <p:spPr>
          <a:xfrm flipV="1">
            <a:off x="6786284" y="3181350"/>
            <a:ext cx="315258" cy="1905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INSTALL.txt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Download: </a:t>
            </a:r>
            <a:r>
              <a:rPr lang="en-US" dirty="0" smtClean="0">
                <a:hlinkClick r:id="rId2"/>
              </a:rPr>
              <a:t>http://github.com/deitch/</a:t>
            </a:r>
            <a:r>
              <a:rPr lang="en-US" dirty="0" smtClean="0">
                <a:hlinkClick r:id="rId2"/>
              </a:rPr>
              <a:t>ewsjs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Include </a:t>
            </a:r>
            <a:r>
              <a:rPr lang="en-US" dirty="0" err="1" smtClean="0"/>
              <a:t>ewsjs.js</a:t>
            </a:r>
            <a:endParaRPr lang="en-US" dirty="0" smtClean="0"/>
          </a:p>
          <a:p>
            <a:pPr marL="914400" lvl="1" indent="-514350">
              <a:buNone/>
            </a:pPr>
            <a:r>
              <a:rPr lang="en-US" sz="1400" dirty="0" smtClean="0">
                <a:latin typeface="Courier"/>
                <a:cs typeface="Courier"/>
              </a:rPr>
              <a:t>&lt;script </a:t>
            </a:r>
            <a:r>
              <a:rPr lang="en-US" sz="1400" dirty="0" err="1" smtClean="0">
                <a:latin typeface="Courier"/>
                <a:cs typeface="Courier"/>
              </a:rPr>
              <a:t>src</a:t>
            </a:r>
            <a:r>
              <a:rPr lang="en-US" sz="1400" dirty="0" smtClean="0">
                <a:latin typeface="Courier"/>
                <a:cs typeface="Courier"/>
              </a:rPr>
              <a:t>=“path/to/</a:t>
            </a:r>
            <a:r>
              <a:rPr lang="en-US" sz="1400" dirty="0" err="1" smtClean="0">
                <a:latin typeface="Courier"/>
                <a:cs typeface="Courier"/>
              </a:rPr>
              <a:t>ewsjs.js</a:t>
            </a:r>
            <a:r>
              <a:rPr lang="en-US" sz="1400" dirty="0" smtClean="0">
                <a:latin typeface="Courier"/>
                <a:cs typeface="Courier"/>
              </a:rPr>
              <a:t>” type=“text/</a:t>
            </a:r>
            <a:r>
              <a:rPr lang="en-US" sz="1400" dirty="0" err="1" smtClean="0">
                <a:latin typeface="Courier"/>
                <a:cs typeface="Courier"/>
              </a:rPr>
              <a:t>javascript</a:t>
            </a:r>
            <a:r>
              <a:rPr lang="en-US" sz="1400" dirty="0" smtClean="0">
                <a:latin typeface="Courier"/>
                <a:cs typeface="Courier"/>
              </a:rPr>
              <a:t>”&gt;&lt;/script&gt;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your own handler logic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Include your logic file</a:t>
            </a:r>
          </a:p>
          <a:p>
            <a:pPr marL="514350" lvl="1" indent="-514350">
              <a:buNone/>
            </a:pPr>
            <a:r>
              <a:rPr lang="en-US" dirty="0" smtClean="0"/>
              <a:t>	</a:t>
            </a:r>
            <a:r>
              <a:rPr lang="en-US" sz="1400" dirty="0" smtClean="0">
                <a:latin typeface="Courier"/>
                <a:cs typeface="Courier"/>
              </a:rPr>
              <a:t>&lt;script </a:t>
            </a:r>
            <a:r>
              <a:rPr lang="en-US" sz="1400" dirty="0" err="1" smtClean="0">
                <a:latin typeface="Courier"/>
                <a:cs typeface="Courier"/>
              </a:rPr>
              <a:t>src</a:t>
            </a:r>
            <a:r>
              <a:rPr lang="en-US" sz="1400" dirty="0" smtClean="0">
                <a:latin typeface="Courier"/>
                <a:cs typeface="Courier"/>
              </a:rPr>
              <a:t>=“</a:t>
            </a:r>
            <a:r>
              <a:rPr lang="en-US" sz="1400" dirty="0" err="1" smtClean="0">
                <a:latin typeface="Courier"/>
                <a:cs typeface="Courier"/>
              </a:rPr>
              <a:t>path/to/ewsjs-impl.js</a:t>
            </a:r>
            <a:r>
              <a:rPr lang="en-US" sz="1400" dirty="0" smtClean="0">
                <a:latin typeface="Courier"/>
                <a:cs typeface="Courier"/>
              </a:rPr>
              <a:t>” type=“text/</a:t>
            </a:r>
            <a:r>
              <a:rPr lang="en-US" sz="1400" dirty="0" err="1" smtClean="0">
                <a:latin typeface="Courier"/>
                <a:cs typeface="Courier"/>
              </a:rPr>
              <a:t>javascript</a:t>
            </a:r>
            <a:r>
              <a:rPr lang="en-US" sz="1400" dirty="0" smtClean="0">
                <a:latin typeface="Courier"/>
                <a:cs typeface="Courier"/>
              </a:rPr>
              <a:t>”&gt;&lt;/script&gt;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intelligently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569</Words>
  <Application>Microsoft Macintosh PowerPoint</Application>
  <PresentationFormat>On-screen Show (4:3)</PresentationFormat>
  <Paragraphs>125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Server-Free Web Apps</vt:lpstr>
      <vt:lpstr>A Long, Long Time Ago…</vt:lpstr>
      <vt:lpstr>It was the best of times…</vt:lpstr>
      <vt:lpstr>…it was the worst of times.</vt:lpstr>
      <vt:lpstr>Wouldn’t it be nice…</vt:lpstr>
      <vt:lpstr>ewsjs: Yes, We Can!</vt:lpstr>
      <vt:lpstr>The Way We Were…</vt:lpstr>
      <vt:lpstr>Look, Ma, no server!</vt:lpstr>
      <vt:lpstr>INSTALL.txt</vt:lpstr>
      <vt:lpstr>Logic?</vt:lpstr>
      <vt:lpstr>Register Handlers</vt:lpstr>
      <vt:lpstr>Register Auto Handler</vt:lpstr>
      <vt:lpstr>Register Rewrites</vt:lpstr>
      <vt:lpstr>Switch Intelligently</vt:lpstr>
      <vt:lpstr>Working Demo</vt:lpstr>
      <vt:lpstr>Be Productive!</vt:lpstr>
    </vt:vector>
  </TitlesOfParts>
  <Company>ATOMIC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Server-Free Web Apps</dc:title>
  <dc:creator>Avi Deitcher</dc:creator>
  <cp:lastModifiedBy>Avi Deitcher</cp:lastModifiedBy>
  <cp:revision>47</cp:revision>
  <dcterms:created xsi:type="dcterms:W3CDTF">2010-08-19T09:48:56Z</dcterms:created>
  <dcterms:modified xsi:type="dcterms:W3CDTF">2012-09-10T05:14:36Z</dcterms:modified>
</cp:coreProperties>
</file>