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81"/>
  </p:notesMasterIdLst>
  <p:handoutMasterIdLst>
    <p:handoutMasterId r:id="rId82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25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  <p:sldId id="349" r:id="rId36"/>
    <p:sldId id="277" r:id="rId37"/>
    <p:sldId id="301" r:id="rId38"/>
    <p:sldId id="303" r:id="rId39"/>
    <p:sldId id="302" r:id="rId40"/>
    <p:sldId id="333" r:id="rId41"/>
    <p:sldId id="335" r:id="rId42"/>
    <p:sldId id="336" r:id="rId43"/>
    <p:sldId id="337" r:id="rId44"/>
    <p:sldId id="338" r:id="rId45"/>
    <p:sldId id="339" r:id="rId46"/>
    <p:sldId id="342" r:id="rId47"/>
    <p:sldId id="340" r:id="rId48"/>
    <p:sldId id="341" r:id="rId49"/>
    <p:sldId id="343" r:id="rId50"/>
    <p:sldId id="345" r:id="rId51"/>
    <p:sldId id="344" r:id="rId52"/>
    <p:sldId id="346" r:id="rId53"/>
    <p:sldId id="347" r:id="rId54"/>
    <p:sldId id="350" r:id="rId55"/>
    <p:sldId id="306" r:id="rId56"/>
    <p:sldId id="307" r:id="rId57"/>
    <p:sldId id="308" r:id="rId58"/>
    <p:sldId id="309" r:id="rId59"/>
    <p:sldId id="310" r:id="rId60"/>
    <p:sldId id="314" r:id="rId61"/>
    <p:sldId id="311" r:id="rId62"/>
    <p:sldId id="312" r:id="rId63"/>
    <p:sldId id="313" r:id="rId64"/>
    <p:sldId id="315" r:id="rId65"/>
    <p:sldId id="353" r:id="rId66"/>
    <p:sldId id="352" r:id="rId67"/>
    <p:sldId id="354" r:id="rId68"/>
    <p:sldId id="35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58" r:id="rId78"/>
    <p:sldId id="351" r:id="rId79"/>
    <p:sldId id="324" r:id="rId8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75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MwwPoekwJrw_-UYkZYUkTFqC8bqAy0F?usp=sharing" TargetMode="Externa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our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macOS: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also custumized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Pyshark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27745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6" y="1772816"/>
            <a:ext cx="8064128" cy="452663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Until now we have seen different tools provided by Wireshark, but at the same time we lose some degree of freedom.</a:t>
            </a:r>
          </a:p>
          <a:p>
            <a:pPr marL="0" indent="0" algn="ctr">
              <a:buNone/>
            </a:pPr>
            <a:endParaRPr lang="en-GB" altLang="it-IT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 Our idea is to investigate an alternative methodology to work with the same type of data but reaching similar results, and at the end build our own challenge.</a:t>
            </a:r>
          </a:p>
        </p:txBody>
      </p:sp>
    </p:spTree>
    <p:extLst>
      <p:ext uri="{BB962C8B-B14F-4D97-AF65-F5344CB8AC3E}">
        <p14:creationId xmlns:p14="http://schemas.microsoft.com/office/powerpoint/2010/main" val="397324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“ Hello Pyshark”  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404040"/>
                </a:solidFill>
                <a:latin typeface="+mn-lt"/>
              </a:rPr>
              <a:t>Pyshark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is a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wrapper for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tshark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, allowing python packet parsing using wireshark dissectors.</a:t>
            </a:r>
            <a:endParaRPr lang="en-US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n-lt"/>
              </a:rPr>
              <a:t>This package allows parsing from a capture file or a live capture, using all wireshark dissectors you have installed. Tested on windows/linux.</a:t>
            </a:r>
            <a:endParaRPr lang="en-GB" altLang="it-IT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73D39-8E1B-4A85-86F9-30981D9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97" y="4514739"/>
            <a:ext cx="1288305" cy="1296144"/>
          </a:xfrm>
          <a:prstGeom prst="rect">
            <a:avLst/>
          </a:prstGeom>
        </p:spPr>
      </p:pic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3E0E1920-3166-4971-A2B6-B6037149ECB8}"/>
              </a:ext>
            </a:extLst>
          </p:cNvPr>
          <p:cNvSpPr/>
          <p:nvPr/>
        </p:nvSpPr>
        <p:spPr bwMode="auto">
          <a:xfrm>
            <a:off x="6146690" y="4751432"/>
            <a:ext cx="792088" cy="792088"/>
          </a:xfrm>
          <a:prstGeom prst="mathPlus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B250BB-06F7-43AA-B1AA-7E026A84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66" y="4496862"/>
            <a:ext cx="1296144" cy="1301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6B3E2-21FE-4867-B39B-9EFB5F5C7FEE}"/>
              </a:ext>
            </a:extLst>
          </p:cNvPr>
          <p:cNvSpPr txBox="1"/>
          <p:nvPr/>
        </p:nvSpPr>
        <p:spPr>
          <a:xfrm>
            <a:off x="539552" y="501317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*</a:t>
            </a:r>
            <a:r>
              <a:rPr lang="it-IT" sz="1600" u="sng" dirty="0">
                <a:solidFill>
                  <a:srgbClr val="404040"/>
                </a:solidFill>
                <a:latin typeface="+mn-lt"/>
              </a:rPr>
              <a:t>Reference : http://kiminewt.github.io/pyshark/</a:t>
            </a:r>
            <a:endParaRPr lang="it-IT" sz="2400" u="sng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1772816"/>
            <a:ext cx="770485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>
                <a:latin typeface="+mn-lt"/>
              </a:rPr>
              <a:t>Follow this GitHub to install </a:t>
            </a:r>
            <a:r>
              <a:rPr lang="en-GB" altLang="it-IT" b="1" dirty="0">
                <a:latin typeface="+mn-lt"/>
              </a:rPr>
              <a:t>Pyshark</a:t>
            </a:r>
            <a:r>
              <a:rPr lang="en-GB" altLang="it-IT" dirty="0">
                <a:latin typeface="+mn-lt"/>
              </a:rPr>
              <a:t>: https://github.com/KimiNewt/pyshark/</a:t>
            </a:r>
          </a:p>
          <a:p>
            <a:pPr marL="0" indent="0">
              <a:buNone/>
            </a:pPr>
            <a:endParaRPr lang="en-GB" altLang="it-IT" dirty="0"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latin typeface="+mn-lt"/>
              </a:rPr>
              <a:t>Now we’ll go on using the programming language </a:t>
            </a:r>
            <a:r>
              <a:rPr lang="en-GB" altLang="it-IT" b="1" dirty="0">
                <a:latin typeface="+mn-lt"/>
              </a:rPr>
              <a:t>Python 3</a:t>
            </a:r>
            <a:r>
              <a:rPr lang="en-GB" altLang="it-IT" dirty="0">
                <a:latin typeface="+mn-lt"/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D96FA4-B5F0-4196-8948-8794A7813E8D}"/>
              </a:ext>
            </a:extLst>
          </p:cNvPr>
          <p:cNvSpPr txBox="1">
            <a:spLocks/>
          </p:cNvSpPr>
          <p:nvPr/>
        </p:nvSpPr>
        <p:spPr bwMode="auto">
          <a:xfrm>
            <a:off x="395536" y="4221088"/>
            <a:ext cx="85506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+mn-lt"/>
              </a:rPr>
              <a:t>If you want to go deeper studying a valid alternative to pyshark it is suggested to see </a:t>
            </a:r>
            <a:r>
              <a:rPr lang="en-GB" altLang="it-IT" b="1" kern="0" dirty="0">
                <a:latin typeface="+mn-lt"/>
              </a:rPr>
              <a:t>Scapy</a:t>
            </a:r>
            <a:r>
              <a:rPr lang="en-GB" altLang="it-IT" kern="0" dirty="0">
                <a:latin typeface="+mn-lt"/>
              </a:rPr>
              <a:t> (https://scapy.readthedocs.io/en/latest/)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5397B6-FFF7-4E23-AED1-0A40EF6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5" y="5013176"/>
            <a:ext cx="864096" cy="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Let’s start from .pcap file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We can retrieve the pcap file saved from the last session with Wireshark and try to read our trace through Python.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*ReadPcap File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Capinfo different options</a:t>
            </a:r>
          </a:p>
          <a:p>
            <a:pPr marL="457200" indent="-457200">
              <a:buAutoNum type="arabicParenR"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Editcap different options</a:t>
            </a: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4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Capinfo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Capinfos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one or more capture files and returns some or all available statistics (infos) in one of two types of output formats: long or table.</a:t>
            </a:r>
          </a:p>
          <a:p>
            <a:pPr marL="0" indent="0">
              <a:buNone/>
            </a:pPr>
            <a:endParaRPr lang="en-US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https://www.wireshark.org/docs/man-pages/capinfos.html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Editcap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some or all of the captured packets from the infile, optionally converts them in various ways and writes the resulting packets to the capture outfile (or outfiles).</a:t>
            </a: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https://www.wireshark.org/docs/man-pages/editcap.html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44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The first coding part will show you how to extract all infos from a pcap file and split it according to time or number of packets.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2/Sequential/readPCAP.py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972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Extraction Field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In this codin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g part we will use for the first time “pyshark”, and it provides the possibility to gather info from the Ip and transport layer.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2/Sequential/readpcap_wireshark.py</a:t>
            </a:r>
          </a:p>
          <a:p>
            <a:pPr marL="0" indent="0">
              <a:buNone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This link provides the complete code so both for the field extraction and for the statistical analysis.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9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095" y="1916832"/>
            <a:ext cx="7984196" cy="3744416"/>
          </a:xfrm>
        </p:spPr>
        <p:txBody>
          <a:bodyPr wrap="square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Creating Dataframe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IP analysis (top sender and receiver)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BitRate different sampling metrics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GeoLocal referenciation for IP addresses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Analysis flows based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6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Receiver from My IP 192.168.43.28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45C08-F0E1-4F74-9457-3C24C3DF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" t="8867" r="8528" b="7802"/>
          <a:stretch/>
        </p:blipFill>
        <p:spPr>
          <a:xfrm>
            <a:off x="720154" y="1484784"/>
            <a:ext cx="7703691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4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5 Destination for Received Data (excluding My IP)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03F5FC-AF44-4AF8-89E6-84EE12B9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0" r="9051" b="3932"/>
          <a:stretch/>
        </p:blipFill>
        <p:spPr>
          <a:xfrm>
            <a:off x="864170" y="1455176"/>
            <a:ext cx="7415659" cy="46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0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41" y="801983"/>
            <a:ext cx="7415659" cy="504825"/>
          </a:xfrm>
        </p:spPr>
        <p:txBody>
          <a:bodyPr/>
          <a:lstStyle/>
          <a:p>
            <a:r>
              <a:rPr lang="en-US" dirty="0"/>
              <a:t>Top 6 Sender IP Addresses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6A13-0BEC-48BC-9AAD-0A13BC23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9" r="8263" b="5113"/>
          <a:stretch/>
        </p:blipFill>
        <p:spPr>
          <a:xfrm>
            <a:off x="359532" y="1297638"/>
            <a:ext cx="8424936" cy="4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Different sampling BitRate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21ACA6-94B9-4DED-BA52-2F2AC21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0625" r="9051" b="4326"/>
          <a:stretch/>
        </p:blipFill>
        <p:spPr>
          <a:xfrm>
            <a:off x="87668" y="1482664"/>
            <a:ext cx="887565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978592-C928-4685-AEDA-21009B68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16832"/>
            <a:ext cx="8568952" cy="182133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0F73AC87-78EF-4636-9E27-8949ABEF63C5}"/>
              </a:ext>
            </a:extLst>
          </p:cNvPr>
          <p:cNvSpPr txBox="1">
            <a:spLocks/>
          </p:cNvSpPr>
          <p:nvPr/>
        </p:nvSpPr>
        <p:spPr bwMode="auto">
          <a:xfrm>
            <a:off x="317626" y="4170218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We can use ip2geotools and folium combining their properties to plot the positioning according to Latitude and Longitude of a specific IP src (</a:t>
            </a:r>
            <a:r>
              <a:rPr lang="it-IT" sz="2000" i="1" kern="0" dirty="0"/>
              <a:t>i-green</a:t>
            </a:r>
            <a:r>
              <a:rPr lang="it-IT" kern="0" dirty="0"/>
              <a:t>) and IP dst (</a:t>
            </a:r>
            <a:r>
              <a:rPr lang="it-IT" sz="2000" i="1" kern="0" dirty="0"/>
              <a:t>i-red</a:t>
            </a:r>
            <a:r>
              <a:rPr lang="it-IT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3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 err="1"/>
              <a:t>GeoLocal</a:t>
            </a:r>
            <a:r>
              <a:rPr lang="en-US" dirty="0"/>
              <a:t> </a:t>
            </a:r>
            <a:r>
              <a:rPr lang="en-US" dirty="0" err="1"/>
              <a:t>Referenciation</a:t>
            </a:r>
            <a:r>
              <a:rPr lang="en-US" dirty="0"/>
              <a:t> (P destination ZOOM)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3DD42F-2248-4142-AC35-B6814807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6" y="1484784"/>
            <a:ext cx="7033487" cy="4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Protocol analysis based on flows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A890B-3B2A-4059-91FE-911EABC5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11340" r="8651" b="4242"/>
          <a:stretch/>
        </p:blipFill>
        <p:spPr>
          <a:xfrm>
            <a:off x="1043608" y="1475786"/>
            <a:ext cx="7344816" cy="45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Port Scanner (just Well-Known Ports)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13CF6-B4D6-4D9C-A36B-04C3FFD4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t="10344" r="9439" b="4370"/>
          <a:stretch/>
        </p:blipFill>
        <p:spPr>
          <a:xfrm>
            <a:off x="212749" y="1372336"/>
            <a:ext cx="8780759" cy="47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Interarrival Time difference between TCP and UDP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609C8-05DD-47D8-A65F-43E7F5CD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0626" r="9051" b="9051"/>
          <a:stretch/>
        </p:blipFill>
        <p:spPr>
          <a:xfrm>
            <a:off x="162533" y="1349541"/>
            <a:ext cx="8766144" cy="45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Netflow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/>
              <a:t>Netflow measures flow level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What is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src,  IP dst,  src Port,  dst Port,  IP Protocol&gt;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classifies application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focusing      	the attention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[Pplive, TVAnts, SopCast, Joost, Edonkey, BitTorrent,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is based on the </a:t>
            </a:r>
            <a:r>
              <a:rPr lang="it-IT" b="1" i="1" dirty="0"/>
              <a:t>behavioral classification</a:t>
            </a:r>
            <a:r>
              <a:rPr lang="it-IT" i="1" dirty="0"/>
              <a:t>, </a:t>
            </a:r>
            <a:r>
              <a:rPr lang="it-IT" kern="0" dirty="0"/>
              <a:t>but it is the first  </a:t>
            </a:r>
            <a:r>
              <a:rPr lang="it-IT" b="1" i="1" dirty="0"/>
              <a:t>fine-grained</a:t>
            </a:r>
            <a:r>
              <a:rPr lang="it-IT" dirty="0"/>
              <a:t> classification engine identifying the traffic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Baiocchi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IP</a:t>
            </a:r>
            <a:r>
              <a:rPr lang="it-IT" sz="2000" baseline="-25000" dirty="0"/>
              <a:t>i </a:t>
            </a:r>
            <a:r>
              <a:rPr lang="it-IT" sz="2000" dirty="0"/>
              <a:t>, p</a:t>
            </a:r>
            <a:r>
              <a:rPr lang="it-IT" sz="2000" baseline="-25000" dirty="0"/>
              <a:t>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{(IP</a:t>
            </a:r>
            <a:r>
              <a:rPr lang="en-US" sz="2000" baseline="-25000" dirty="0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Vector Representation:</a:t>
            </a:r>
          </a:p>
          <a:p>
            <a:pPr marL="0" indent="0" algn="ctr">
              <a:buNone/>
            </a:pPr>
            <a:r>
              <a:rPr lang="it-IT" dirty="0"/>
              <a:t>They evaluate the distribution of «P-packets» and «B-bytes» representig them as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both distributions is applied the log</a:t>
            </a:r>
            <a:r>
              <a:rPr lang="it-IT" baseline="-25000" dirty="0"/>
              <a:t>2</a:t>
            </a:r>
            <a:r>
              <a:rPr lang="it-IT" dirty="0"/>
              <a:t> binning,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/>
              <a:t>p</a:t>
            </a:r>
            <a:r>
              <a:rPr lang="en-US" dirty="0"/>
              <a:t>,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supervised work with a different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/>
              <a:t>Differentiated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architecture is called DiffServ and its purpose is to improve the </a:t>
            </a:r>
            <a:r>
              <a:rPr lang="it-IT" b="1" kern="0" dirty="0"/>
              <a:t>QoS</a:t>
            </a:r>
            <a:r>
              <a:rPr lang="it-IT" kern="0" dirty="0"/>
              <a:t> in IP traffic with optimal scalability.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It relies on a mechanism to classify packets as belonging to a specific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DiffServ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1512"/>
              </p:ext>
            </p:extLst>
          </p:nvPr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our project we exloit this label but in a summarized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Effort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Scavenger (called NotKnow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Assured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Expedited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Internetwork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Zeng,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Src, IP Dst, Protocol, src-port, dst-port}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NNTP, SMTP, FTP, DNS, telnet, SSH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K-Means finds the optimal solution by minimizing the square distance: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centroids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without  </a:t>
            </a:r>
            <a:r>
              <a:rPr lang="it-IT" i="1" kern="0" dirty="0"/>
              <a:t>«a priori» </a:t>
            </a:r>
            <a:r>
              <a:rPr lang="it-IT" kern="0" dirty="0"/>
              <a:t>knowledge aboute the optimal number of clusters (k), it is determined by the elbow method analysis.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optimal number of centroids minimizes the sum of distance</a:t>
            </a:r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Discovered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analysis the authors observed that the K-Means result replicate an already division of applications based on QoS requirements provided by Roughan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[1]Roughan et al, “Class-of-service mapping for QoS: a statistical signature-based approach to IP traffic classification,”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2862"/>
              </p:ext>
            </p:extLst>
          </p:nvPr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QoS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Transactional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 (Dataset)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52600"/>
            <a:ext cx="7632848" cy="4114800"/>
          </a:xfrm>
        </p:spPr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Data: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https://drive.google.com/drive/folders/1YMwwPoekwJrw_-UYkZYUkTFqC8bqAy0F?usp=sharing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This dataset is provided by the Mawi Project, the total amount of the trace is 5Mln of packets retrieved from the traffic trace of 10/04/2019.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/>
              <a:t>(https://mawi.wide.ad.jp/mawi/samplepoint-G/2019/201904101400.html)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8243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1752600"/>
            <a:ext cx="8568952" cy="4196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A) Extract 1 million of packets from the available data, replicate the statistical analysis observed during lecture 2 and trying to implement one additional evaluation (e.g. graph topology)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B) Using the same dataset, you can cut the time interval as you want trying to replicate or Supervised methodology or Unsupervised methodology(). Summarizing results according to the accuracy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related to the label considered.</a:t>
            </a:r>
          </a:p>
          <a:p>
            <a:endParaRPr lang="it-IT" dirty="0"/>
          </a:p>
          <a:p>
            <a:r>
              <a:rPr lang="it-IT" sz="1600" dirty="0"/>
              <a:t>**You can both replicate DSCP analysis or change the label for example classify TCP and UDP. You have complete freedom about the label and the algorithm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452261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you for your attention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97666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Please, send just one email for each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all the names of the components.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0998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that remains uncomplete will be finished by July.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oral exam 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10939</TotalTime>
  <Words>2421</Words>
  <Application>Microsoft Office PowerPoint</Application>
  <PresentationFormat>Presentazione su schermo (4:3)</PresentationFormat>
  <Paragraphs>353</Paragraphs>
  <Slides>79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79</vt:i4>
      </vt:variant>
    </vt:vector>
  </HeadingPairs>
  <TitlesOfParts>
    <vt:vector size="83" baseType="lpstr">
      <vt:lpstr>Arial</vt:lpstr>
      <vt:lpstr>Calibri</vt:lpstr>
      <vt:lpstr>Source Sans Pro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  <vt:lpstr>Pyshark – Lecture 2</vt:lpstr>
      <vt:lpstr>Presentazione standard di PowerPoint</vt:lpstr>
      <vt:lpstr>“ Hello Pyshark”  </vt:lpstr>
      <vt:lpstr>Installation</vt:lpstr>
      <vt:lpstr>Let’s start from .pcap file</vt:lpstr>
      <vt:lpstr>Capinfo</vt:lpstr>
      <vt:lpstr>Editcap</vt:lpstr>
      <vt:lpstr>Coding Part</vt:lpstr>
      <vt:lpstr>Extraction Field</vt:lpstr>
      <vt:lpstr>Statistical Analysis</vt:lpstr>
      <vt:lpstr>Top Receiver from My IP 192.168.43.28</vt:lpstr>
      <vt:lpstr>Top 5 Destination for Received Data (excluding My IP)</vt:lpstr>
      <vt:lpstr>Top 6 Sender IP Addresses</vt:lpstr>
      <vt:lpstr>Different sampling BitRate</vt:lpstr>
      <vt:lpstr>GeoLocal Referenciation</vt:lpstr>
      <vt:lpstr>GeoLocal Referenciation (P destination ZOOM)</vt:lpstr>
      <vt:lpstr>Protocol analysis based on flows</vt:lpstr>
      <vt:lpstr>Port Scanner (just Well-Known Ports)</vt:lpstr>
      <vt:lpstr>Interarrival Time difference between TCP and UDP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Machine Learning Code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Project Assignment (Dataset)</vt:lpstr>
      <vt:lpstr>Project Assignment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151</cp:revision>
  <dcterms:created xsi:type="dcterms:W3CDTF">2006-11-20T16:13:10Z</dcterms:created>
  <dcterms:modified xsi:type="dcterms:W3CDTF">2021-05-11T09:28:59Z</dcterms:modified>
  <cp:category/>
</cp:coreProperties>
</file>