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81"/>
  </p:notesMasterIdLst>
  <p:handoutMasterIdLst>
    <p:handoutMasterId r:id="rId82"/>
  </p:handoutMasterIdLst>
  <p:sldIdLst>
    <p:sldId id="264" r:id="rId2"/>
    <p:sldId id="274" r:id="rId3"/>
    <p:sldId id="326" r:id="rId4"/>
    <p:sldId id="275" r:id="rId5"/>
    <p:sldId id="327" r:id="rId6"/>
    <p:sldId id="328" r:id="rId7"/>
    <p:sldId id="329" r:id="rId8"/>
    <p:sldId id="325" r:id="rId9"/>
    <p:sldId id="356" r:id="rId10"/>
    <p:sldId id="357" r:id="rId11"/>
    <p:sldId id="330" r:id="rId12"/>
    <p:sldId id="331" r:id="rId13"/>
    <p:sldId id="282" r:id="rId14"/>
    <p:sldId id="348" r:id="rId15"/>
    <p:sldId id="281" r:id="rId16"/>
    <p:sldId id="33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5" r:id="rId28"/>
    <p:sldId id="294" r:id="rId29"/>
    <p:sldId id="291" r:id="rId30"/>
    <p:sldId id="279" r:id="rId31"/>
    <p:sldId id="296" r:id="rId32"/>
    <p:sldId id="297" r:id="rId33"/>
    <p:sldId id="298" r:id="rId34"/>
    <p:sldId id="300" r:id="rId35"/>
    <p:sldId id="349" r:id="rId36"/>
    <p:sldId id="277" r:id="rId37"/>
    <p:sldId id="301" r:id="rId38"/>
    <p:sldId id="303" r:id="rId39"/>
    <p:sldId id="302" r:id="rId40"/>
    <p:sldId id="333" r:id="rId41"/>
    <p:sldId id="335" r:id="rId42"/>
    <p:sldId id="336" r:id="rId43"/>
    <p:sldId id="337" r:id="rId44"/>
    <p:sldId id="338" r:id="rId45"/>
    <p:sldId id="339" r:id="rId46"/>
    <p:sldId id="342" r:id="rId47"/>
    <p:sldId id="340" r:id="rId48"/>
    <p:sldId id="341" r:id="rId49"/>
    <p:sldId id="343" r:id="rId50"/>
    <p:sldId id="345" r:id="rId51"/>
    <p:sldId id="344" r:id="rId52"/>
    <p:sldId id="346" r:id="rId53"/>
    <p:sldId id="347" r:id="rId54"/>
    <p:sldId id="350" r:id="rId55"/>
    <p:sldId id="306" r:id="rId56"/>
    <p:sldId id="307" r:id="rId57"/>
    <p:sldId id="308" r:id="rId58"/>
    <p:sldId id="309" r:id="rId59"/>
    <p:sldId id="310" r:id="rId60"/>
    <p:sldId id="314" r:id="rId61"/>
    <p:sldId id="311" r:id="rId62"/>
    <p:sldId id="312" r:id="rId63"/>
    <p:sldId id="313" r:id="rId64"/>
    <p:sldId id="315" r:id="rId65"/>
    <p:sldId id="353" r:id="rId66"/>
    <p:sldId id="352" r:id="rId67"/>
    <p:sldId id="354" r:id="rId68"/>
    <p:sldId id="35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58" r:id="rId78"/>
    <p:sldId id="351" r:id="rId79"/>
    <p:sldId id="324" r:id="rId8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A9754-797F-413B-B0DB-92DAAEE3E28C}" type="slidenum">
              <a:rPr lang="it-IT" altLang="it-IT" smtClean="0"/>
              <a:pPr/>
              <a:t>75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2770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MwwPoekwJrw_-UYkZYUkTFqC8bqAy0F?usp=sharing" TargetMode="Externa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e.aureli@uniroma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BA79100B-C0BD-49D8-A398-76F5A3DB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ACDCCB16-BBB1-4390-B58A-9F0A39D95F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63C46BC-C2ED-425C-840C-40D80B88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9C9C7CF9-FEB1-4C98-B233-5FD2D297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7C3A2E71-D44C-4C2D-9A8E-815374A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Networking for Big Data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Faculty of Data Science,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Academic Year 2020-2021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Phd Student Davide Aureli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52161DF0-5A3F-434F-ADD4-F05ED06B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Laboratory Session, NETWORKING for BIG DATA 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Prof. Antonio Cianfrani and Prof. Andrea Baiocchi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Speaker: Dr. Davide Aureli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E-mail: davide.aureli@uniroma1.it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Material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2132856"/>
            <a:ext cx="708218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All the material is available at: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en-GB" altLang="it-IT" sz="2800" dirty="0">
                <a:hlinkClick r:id="rId2"/>
              </a:rPr>
              <a:t>https://github.com/davaureli/NBD_LabSession</a:t>
            </a:r>
            <a:endParaRPr lang="en-GB" altLang="it-IT" sz="2800" dirty="0"/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Copy this repository !</a:t>
            </a:r>
          </a:p>
        </p:txBody>
      </p:sp>
    </p:spTree>
    <p:extLst>
      <p:ext uri="{BB962C8B-B14F-4D97-AF65-F5344CB8AC3E}">
        <p14:creationId xmlns:p14="http://schemas.microsoft.com/office/powerpoint/2010/main" val="266278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Brain Storming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1914290"/>
            <a:ext cx="1296144" cy="1301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1" y="1757113"/>
            <a:ext cx="1288305" cy="1296144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3174811" y="3252810"/>
            <a:ext cx="1419095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051720" cy="11045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7103"/>
            <a:ext cx="1705213" cy="15242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69" y="4250721"/>
            <a:ext cx="1419095" cy="11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9" y="4770389"/>
            <a:ext cx="1059971" cy="1064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4261"/>
            <a:ext cx="1097829" cy="1104509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2128271" y="4769727"/>
            <a:ext cx="991973" cy="10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87" y="1342724"/>
            <a:ext cx="1872208" cy="1007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77" y="2428080"/>
            <a:ext cx="1280007" cy="11441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258" y="1942484"/>
            <a:ext cx="1280006" cy="107965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5DBCDD-29B0-4D07-A171-937BFD5088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33251" y="5256566"/>
            <a:ext cx="1541395" cy="52686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Lecture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294BCE3-268E-47C0-B2EB-6D1DA842FD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84984"/>
            <a:ext cx="0" cy="11521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0BA78AD-7A1C-4FB4-9719-BDA36DCA86C7}"/>
              </a:ext>
            </a:extLst>
          </p:cNvPr>
          <p:cNvSpPr txBox="1">
            <a:spLocks/>
          </p:cNvSpPr>
          <p:nvPr/>
        </p:nvSpPr>
        <p:spPr bwMode="auto">
          <a:xfrm>
            <a:off x="2886081" y="3143631"/>
            <a:ext cx="1541395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84EF7-544B-436B-A985-903F44783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8601" y="2482312"/>
            <a:ext cx="1533559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E046E02-DD13-4984-AA4E-5D48F46A9DD8}"/>
              </a:ext>
            </a:extLst>
          </p:cNvPr>
          <p:cNvSpPr txBox="1">
            <a:spLocks/>
          </p:cNvSpPr>
          <p:nvPr/>
        </p:nvSpPr>
        <p:spPr bwMode="auto">
          <a:xfrm>
            <a:off x="5652120" y="1052737"/>
            <a:ext cx="1533559" cy="50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3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AECB10-E27D-4A1E-88F8-739B419C4736}"/>
              </a:ext>
            </a:extLst>
          </p:cNvPr>
          <p:cNvCxnSpPr>
            <a:cxnSpLocks/>
          </p:cNvCxnSpPr>
          <p:nvPr/>
        </p:nvCxnSpPr>
        <p:spPr bwMode="auto">
          <a:xfrm>
            <a:off x="8028384" y="3712780"/>
            <a:ext cx="0" cy="10283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E45068F-D0A3-44EF-A4D7-1FF0FD3F3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4226958"/>
            <a:ext cx="1533560" cy="166586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4A191E4-56AE-4506-8357-114119006F34}"/>
              </a:ext>
            </a:extLst>
          </p:cNvPr>
          <p:cNvSpPr txBox="1">
            <a:spLocks/>
          </p:cNvSpPr>
          <p:nvPr/>
        </p:nvSpPr>
        <p:spPr bwMode="auto">
          <a:xfrm>
            <a:off x="7796913" y="5302453"/>
            <a:ext cx="1225329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13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554314" cy="2448272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GB" altLang="it-IT" sz="2800" dirty="0"/>
              <a:t>1) Wireshark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2) PyShark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3) Machine Learning (ML) with traffic data</a:t>
            </a:r>
          </a:p>
        </p:txBody>
      </p:sp>
    </p:spTree>
    <p:extLst>
      <p:ext uri="{BB962C8B-B14F-4D97-AF65-F5344CB8AC3E}">
        <p14:creationId xmlns:p14="http://schemas.microsoft.com/office/powerpoint/2010/main" val="30243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Wireshark – Lecture 1</a:t>
            </a: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altLang="it-IT" sz="2800" dirty="0"/>
              <a:t>Until now you have received a complete explanation about Networking Fundamentals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Now it’s time to implement something from scratch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F74E42-6AF8-4B12-9C0B-53CEC2D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60848"/>
            <a:ext cx="2794296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it-IT" sz="2800" dirty="0"/>
              <a:t>Which kind of projects ?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How a Data Scientist may contribute with his knowledge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C7F2E-EE82-40DA-A8BB-E98AC69D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132857"/>
            <a:ext cx="2845201" cy="2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What is Wireshark ?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/>
              <a:t>Wireshark is a network packet/control analyzer, available for </a:t>
            </a:r>
            <a:r>
              <a:rPr lang="en-GB" altLang="it-IT" b="1" dirty="0"/>
              <a:t>UNIX</a:t>
            </a:r>
            <a:r>
              <a:rPr lang="en-GB" altLang="it-IT" dirty="0"/>
              <a:t> and </a:t>
            </a:r>
            <a:r>
              <a:rPr lang="en-GB" altLang="it-IT" b="1" dirty="0"/>
              <a:t>Windows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endParaRPr lang="en-GB" altLang="it-IT" dirty="0"/>
          </a:p>
          <a:p>
            <a:pPr marL="0" indent="0">
              <a:buNone/>
            </a:pPr>
            <a:r>
              <a:rPr lang="en-US" altLang="it-IT" dirty="0"/>
              <a:t>Protocol analyzer that listens to the network, analyzing the data in transit, highlighting the peculiarities.</a:t>
            </a:r>
            <a:r>
              <a:rPr lang="en-GB" alt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65642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Intended Purposes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Observing the different analysis made within Wireshark, we take the inspiration to implement something similar for our ML Project.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en-GB" altLang="it-IT" dirty="0"/>
              <a:t>But now let’s start to install Wireshark !</a:t>
            </a:r>
            <a:endParaRPr lang="it-IT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75838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99592" y="1772816"/>
            <a:ext cx="7920880" cy="3888432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Windows: </a:t>
            </a:r>
            <a:r>
              <a:rPr lang="it-IT" altLang="it-IT" dirty="0"/>
              <a:t>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macOS:</a:t>
            </a:r>
            <a:r>
              <a:rPr lang="it-IT" altLang="it-IT" dirty="0"/>
              <a:t> 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Unix:</a:t>
            </a:r>
          </a:p>
          <a:p>
            <a:pPr marL="0" indent="0">
              <a:buNone/>
            </a:pPr>
            <a:r>
              <a:rPr lang="it-IT" altLang="it-IT" dirty="0"/>
              <a:t>https://www.wireshark.org/docs/wsug_html_chunked/ChBuildInstallUnixBuild.html</a:t>
            </a:r>
          </a:p>
          <a:p>
            <a:pPr marL="0" indent="0"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60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Network Traffic Analysis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At first glance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A02AEC-E07D-414B-AE3A-AEC1DA99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/>
          <a:stretch/>
        </p:blipFill>
        <p:spPr>
          <a:xfrm>
            <a:off x="683568" y="1629569"/>
            <a:ext cx="7128792" cy="41765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8A0DC-BF29-4E9A-852E-6DB6AAEB7D9B}"/>
              </a:ext>
            </a:extLst>
          </p:cNvPr>
          <p:cNvSpPr txBox="1"/>
          <p:nvPr/>
        </p:nvSpPr>
        <p:spPr>
          <a:xfrm>
            <a:off x="5788273" y="4736093"/>
            <a:ext cx="274509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Specify the network interface </a:t>
            </a:r>
          </a:p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on which to activate the capture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F638A3-E63A-4F97-B986-61450D5AC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92079" y="4160029"/>
            <a:ext cx="992387" cy="5760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 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3978DE-BB5E-4BC2-8ED0-62EB8A1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" y="1916832"/>
            <a:ext cx="87011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ADEF46-0EE0-4B5B-86EC-ECA7988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54780"/>
            <a:ext cx="8784976" cy="1440160"/>
          </a:xfrm>
          <a:prstGeom prst="rect">
            <a:avLst/>
          </a:prstGeom>
        </p:spPr>
      </p:pic>
      <p:pic>
        <p:nvPicPr>
          <p:cNvPr id="6" name="Immagine 5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B1BA0F29-1D0B-4509-8510-1567CFC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104"/>
            <a:ext cx="8712968" cy="11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en-US" dirty="0"/>
              <a:t>As many colors as rules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4886-4EE7-4FDD-8F29-E0244D96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593836" y="1485553"/>
            <a:ext cx="7956328" cy="3528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808AC0-1E47-449B-9693-2A909FE5963E}"/>
              </a:ext>
            </a:extLst>
          </p:cNvPr>
          <p:cNvSpPr txBox="1"/>
          <p:nvPr/>
        </p:nvSpPr>
        <p:spPr>
          <a:xfrm>
            <a:off x="467544" y="5085184"/>
            <a:ext cx="7664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+mn-lt"/>
              </a:rPr>
              <a:t>Click on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rgbClr val="000000"/>
                </a:solidFill>
                <a:latin typeface="+mn-lt"/>
              </a:rPr>
              <a:t>VIEW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COLORING RULES …</a:t>
            </a:r>
          </a:p>
          <a:p>
            <a:endParaRPr lang="it-IT" sz="20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**We can also custumized them</a:t>
            </a:r>
          </a:p>
          <a:p>
            <a:endParaRPr lang="it-IT" sz="2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0263C7-9C7D-4DDE-95F8-27EC84AB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19268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D7C7F44-901D-4320-AF61-CD4BB9A2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3168353" cy="32605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Here we can apply different filters written with a precise format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/>
              <a:t>(as an SQL query)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51690C-4FDF-40E3-B6EA-DBD963E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42304"/>
            <a:ext cx="515304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41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281D4BE-43DE-4A12-A41A-0D25563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2" y="1844824"/>
            <a:ext cx="6996795" cy="34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A94B3A-5221-4ABC-ACA8-394EA4BA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63745"/>
            <a:ext cx="7128792" cy="39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CCB9B0-9442-4B1C-A497-9BF61F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" y="1663870"/>
            <a:ext cx="8079917" cy="4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3CE20A-8B3B-48B4-9118-1529CFBB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683568" y="1772816"/>
            <a:ext cx="80641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Every time we talk about data our beloved statistics comes out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BA247-196E-4D93-9661-47BF01BE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9"/>
          <a:stretch/>
        </p:blipFill>
        <p:spPr>
          <a:xfrm>
            <a:off x="414129" y="3140199"/>
            <a:ext cx="8421007" cy="193674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95CB4E-29E5-49DF-8AB4-189B847FA26A}"/>
              </a:ext>
            </a:extLst>
          </p:cNvPr>
          <p:cNvCxnSpPr/>
          <p:nvPr/>
        </p:nvCxnSpPr>
        <p:spPr bwMode="auto">
          <a:xfrm flipH="1">
            <a:off x="3707904" y="2780928"/>
            <a:ext cx="504056" cy="64807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1DE79-746B-4ADA-849E-29FE2910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2" y="1557561"/>
            <a:ext cx="7351530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Protocol Hierarchy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98A001-16B7-4DD8-9756-F6997F4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" y="1700808"/>
            <a:ext cx="8724984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Packet Lengths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DCA3D1-A942-40BF-B381-66A9784A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916832"/>
            <a:ext cx="7564904" cy="32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Endpoints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A13FB-604E-4992-BF3C-0918066E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96744" cy="41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1" y="830530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I/O Graphs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0C82B-2F1C-4C55-A1A5-D155CD3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217640"/>
            <a:ext cx="6509308" cy="8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BEA4B0-3FD9-4AE8-BF2E-EF48CE3D3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1276" r="2262" b="3416"/>
          <a:stretch/>
        </p:blipFill>
        <p:spPr>
          <a:xfrm>
            <a:off x="1403648" y="1413664"/>
            <a:ext cx="5933244" cy="357626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068FAA7-7D45-4522-9945-E4E39553296C}"/>
              </a:ext>
            </a:extLst>
          </p:cNvPr>
          <p:cNvSpPr txBox="1">
            <a:spLocks/>
          </p:cNvSpPr>
          <p:nvPr/>
        </p:nvSpPr>
        <p:spPr bwMode="auto">
          <a:xfrm>
            <a:off x="101418" y="2899053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Pkt/sec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903D690-3352-4702-B8C2-89FFD3BC5367}"/>
              </a:ext>
            </a:extLst>
          </p:cNvPr>
          <p:cNvSpPr txBox="1">
            <a:spLocks/>
          </p:cNvSpPr>
          <p:nvPr/>
        </p:nvSpPr>
        <p:spPr bwMode="auto">
          <a:xfrm>
            <a:off x="3859014" y="4828677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Time(sec)</a:t>
            </a:r>
          </a:p>
        </p:txBody>
      </p:sp>
    </p:spTree>
    <p:extLst>
      <p:ext uri="{BB962C8B-B14F-4D97-AF65-F5344CB8AC3E}">
        <p14:creationId xmlns:p14="http://schemas.microsoft.com/office/powerpoint/2010/main" val="26991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15659" cy="504825"/>
          </a:xfrm>
        </p:spPr>
        <p:txBody>
          <a:bodyPr/>
          <a:lstStyle/>
          <a:p>
            <a:r>
              <a:rPr lang="en-US" sz="2800" dirty="0"/>
              <a:t>.pcap file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3491880" y="2348880"/>
            <a:ext cx="5327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If we want to save our Packet-CAPture to reuse another time we need to save it in a pcap format. </a:t>
            </a:r>
          </a:p>
          <a:p>
            <a:pPr marL="0" indent="0">
              <a:buFontTx/>
              <a:buNone/>
            </a:pPr>
            <a:endParaRPr lang="en-GB" altLang="it-IT" kern="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Now, every time you will hear someone to talk about pcap file you’ll recognize it.</a:t>
            </a:r>
          </a:p>
        </p:txBody>
      </p:sp>
      <p:pic>
        <p:nvPicPr>
          <p:cNvPr id="2050" name="Picture 2" descr="Pcap Stickers | Redbubble">
            <a:extLst>
              <a:ext uri="{FF2B5EF4-FFF2-40B4-BE49-F238E27FC236}">
                <a16:creationId xmlns:a16="http://schemas.microsoft.com/office/drawing/2014/main" id="{E82B6893-5E70-425B-ADEC-06EB1146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827584" y="2420888"/>
            <a:ext cx="2044779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36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Pyshark – Lecture 2</a:t>
            </a:r>
          </a:p>
        </p:txBody>
      </p:sp>
    </p:spTree>
    <p:extLst>
      <p:ext uri="{BB962C8B-B14F-4D97-AF65-F5344CB8AC3E}">
        <p14:creationId xmlns:p14="http://schemas.microsoft.com/office/powerpoint/2010/main" val="227745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6" y="1772816"/>
            <a:ext cx="8064128" cy="4526632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Until now we have seen different tools provided by Wireshark, but at the same time we lose some degree of freedom.</a:t>
            </a:r>
          </a:p>
          <a:p>
            <a:pPr marL="0" indent="0" algn="ctr">
              <a:buNone/>
            </a:pPr>
            <a:endParaRPr lang="en-GB" altLang="it-IT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 Our idea is to investigate an alternative methodology to work with the same type of data but reaching similar results, and at the end build our own challenge.</a:t>
            </a:r>
          </a:p>
        </p:txBody>
      </p:sp>
    </p:spTree>
    <p:extLst>
      <p:ext uri="{BB962C8B-B14F-4D97-AF65-F5344CB8AC3E}">
        <p14:creationId xmlns:p14="http://schemas.microsoft.com/office/powerpoint/2010/main" val="397324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“ Hello Pyshark”  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404040"/>
                </a:solidFill>
                <a:latin typeface="+mn-lt"/>
              </a:rPr>
              <a:t>Pyshark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is a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Python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wrapper for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tshark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, allowing python packet parsing using wireshark dissectors.</a:t>
            </a:r>
            <a:endParaRPr lang="en-US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+mn-lt"/>
              </a:rPr>
              <a:t>This package allows parsing from a capture file or a live capture, using all wireshark dissectors you have installed. Tested on windows/linux.</a:t>
            </a:r>
            <a:endParaRPr lang="en-GB" altLang="it-IT" dirty="0">
              <a:solidFill>
                <a:srgbClr val="404040"/>
              </a:solidFill>
              <a:latin typeface="+mn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B73D39-8E1B-4A85-86F9-30981D9B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097" y="4514739"/>
            <a:ext cx="1288305" cy="1296144"/>
          </a:xfrm>
          <a:prstGeom prst="rect">
            <a:avLst/>
          </a:prstGeom>
        </p:spPr>
      </p:pic>
      <p:sp>
        <p:nvSpPr>
          <p:cNvPr id="6" name="Segno di addizione 5">
            <a:extLst>
              <a:ext uri="{FF2B5EF4-FFF2-40B4-BE49-F238E27FC236}">
                <a16:creationId xmlns:a16="http://schemas.microsoft.com/office/drawing/2014/main" id="{3E0E1920-3166-4971-A2B6-B6037149ECB8}"/>
              </a:ext>
            </a:extLst>
          </p:cNvPr>
          <p:cNvSpPr/>
          <p:nvPr/>
        </p:nvSpPr>
        <p:spPr bwMode="auto">
          <a:xfrm>
            <a:off x="6146690" y="4751432"/>
            <a:ext cx="792088" cy="792088"/>
          </a:xfrm>
          <a:prstGeom prst="mathPlus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7B250BB-06F7-43AA-B1AA-7E026A84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66" y="4496862"/>
            <a:ext cx="1296144" cy="13012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C6B3E2-21FE-4867-B39B-9EFB5F5C7FEE}"/>
              </a:ext>
            </a:extLst>
          </p:cNvPr>
          <p:cNvSpPr txBox="1"/>
          <p:nvPr/>
        </p:nvSpPr>
        <p:spPr>
          <a:xfrm>
            <a:off x="539552" y="501317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*</a:t>
            </a:r>
            <a:r>
              <a:rPr lang="it-IT" sz="1600" u="sng" dirty="0">
                <a:solidFill>
                  <a:srgbClr val="404040"/>
                </a:solidFill>
                <a:latin typeface="+mn-lt"/>
              </a:rPr>
              <a:t>Reference : http://kiminewt.github.io/pyshark/</a:t>
            </a:r>
            <a:endParaRPr lang="it-IT" sz="2400" u="sng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54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6" y="1772816"/>
            <a:ext cx="770485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>
                <a:latin typeface="+mn-lt"/>
              </a:rPr>
              <a:t>Follow this GitHub to install </a:t>
            </a:r>
            <a:r>
              <a:rPr lang="en-GB" altLang="it-IT" b="1" dirty="0">
                <a:latin typeface="+mn-lt"/>
              </a:rPr>
              <a:t>Pyshark</a:t>
            </a:r>
            <a:r>
              <a:rPr lang="en-GB" altLang="it-IT" dirty="0">
                <a:latin typeface="+mn-lt"/>
              </a:rPr>
              <a:t>: https://github.com/KimiNewt/pyshark/</a:t>
            </a:r>
          </a:p>
          <a:p>
            <a:pPr marL="0" indent="0">
              <a:buNone/>
            </a:pPr>
            <a:endParaRPr lang="en-GB" altLang="it-IT" dirty="0"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latin typeface="+mn-lt"/>
              </a:rPr>
              <a:t>Now we’ll go on using the programming language </a:t>
            </a:r>
            <a:r>
              <a:rPr lang="en-GB" altLang="it-IT" b="1" dirty="0">
                <a:latin typeface="+mn-lt"/>
              </a:rPr>
              <a:t>Python 3</a:t>
            </a:r>
            <a:r>
              <a:rPr lang="en-GB" altLang="it-IT" dirty="0">
                <a:latin typeface="+mn-lt"/>
              </a:rPr>
              <a:t>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6D96FA4-B5F0-4196-8948-8794A7813E8D}"/>
              </a:ext>
            </a:extLst>
          </p:cNvPr>
          <p:cNvSpPr txBox="1">
            <a:spLocks/>
          </p:cNvSpPr>
          <p:nvPr/>
        </p:nvSpPr>
        <p:spPr bwMode="auto">
          <a:xfrm>
            <a:off x="395536" y="4221088"/>
            <a:ext cx="85506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+mn-lt"/>
              </a:rPr>
              <a:t>If you want to go deeper studying a valid alternative to pyshark it is suggested to see </a:t>
            </a:r>
            <a:r>
              <a:rPr lang="en-GB" altLang="it-IT" b="1" kern="0" dirty="0">
                <a:latin typeface="+mn-lt"/>
              </a:rPr>
              <a:t>Scapy</a:t>
            </a:r>
            <a:r>
              <a:rPr lang="en-GB" altLang="it-IT" kern="0" dirty="0">
                <a:latin typeface="+mn-lt"/>
              </a:rPr>
              <a:t> (https://scapy.readthedocs.io/en/latest/)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5397B6-FFF7-4E23-AED1-0A40EF6E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75" y="5013176"/>
            <a:ext cx="864096" cy="9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9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Let’s start from .pcap file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We can retrieve the pcap file saved from the last session with Wireshark and try to read our trace through Python.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*ReadPcap File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Capinfo different options</a:t>
            </a:r>
          </a:p>
          <a:p>
            <a:pPr marL="457200" indent="-457200">
              <a:buAutoNum type="arabicParenR"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Editcap different options</a:t>
            </a: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4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5" y="2132856"/>
            <a:ext cx="7534275" cy="208823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These Lab sessions can be divided in two typologies: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Lecture and code all together</a:t>
            </a:r>
          </a:p>
          <a:p>
            <a:pPr marL="514350" indent="-514350">
              <a:buAutoNum type="arabicParenR"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Final Project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Capinfo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Capinfos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one or more capture files and returns some or all available statistics (infos) in one of two types of output formats: long or table.</a:t>
            </a:r>
          </a:p>
          <a:p>
            <a:pPr marL="0" indent="0">
              <a:buNone/>
            </a:pPr>
            <a:endParaRPr lang="en-US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https://www.wireshark.org/docs/man-pages/capinfos.html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65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Editcap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Editcap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some or all of the captured packets from the infile, optionally converts them in various ways and writes the resulting packets to the capture outfile (or outfiles).</a:t>
            </a: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https://www.wireshark.org/docs/man-pages/editcap.html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444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Coding Part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The first coding part will show you how to extract all infos from a pcap file and split it according to time or number of packets.</a:t>
            </a:r>
          </a:p>
          <a:p>
            <a:pPr marL="0" indent="0">
              <a:buNone/>
            </a:pPr>
            <a:endParaRPr lang="en-GB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1</a:t>
            </a:r>
          </a:p>
        </p:txBody>
      </p:sp>
    </p:spTree>
    <p:extLst>
      <p:ext uri="{BB962C8B-B14F-4D97-AF65-F5344CB8AC3E}">
        <p14:creationId xmlns:p14="http://schemas.microsoft.com/office/powerpoint/2010/main" val="3139729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Extraction Field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400" dirty="0">
                <a:solidFill>
                  <a:srgbClr val="404040"/>
                </a:solidFill>
                <a:latin typeface="+mn-lt"/>
              </a:rPr>
              <a:t>In this codin</a:t>
            </a:r>
            <a:r>
              <a:rPr lang="en-GB" altLang="it-IT" dirty="0">
                <a:solidFill>
                  <a:srgbClr val="404040"/>
                </a:solidFill>
                <a:latin typeface="+mn-lt"/>
              </a:rPr>
              <a:t>g part we will use for the first time “pyshark”, and it provides the possibility to gather info from the Ip and transport layer.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2</a:t>
            </a:r>
          </a:p>
          <a:p>
            <a:pPr marL="0" indent="0">
              <a:buNone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This link provides the complete code so both for the field extraction and for the statistical analysis.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954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1095" y="1916832"/>
            <a:ext cx="7984196" cy="3744416"/>
          </a:xfrm>
        </p:spPr>
        <p:txBody>
          <a:bodyPr wrap="square" anchor="t"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Creating Dataframe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IP analysis (top sender and receiver)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BitRate different sampling metrics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GeoLocal referenciation for IP addresses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Analysis flows based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836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Receiver from My IP 192.168.43.28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B45C08-F0E1-4F74-9457-3C24C3DF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9" t="8867" r="8528" b="7802"/>
          <a:stretch/>
        </p:blipFill>
        <p:spPr>
          <a:xfrm>
            <a:off x="720154" y="1484784"/>
            <a:ext cx="7703691" cy="45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24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5 Destination for Received Data (excluding My IP)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03F5FC-AF44-4AF8-89E6-84EE12B9E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0" r="9051" b="3932"/>
          <a:stretch/>
        </p:blipFill>
        <p:spPr>
          <a:xfrm>
            <a:off x="864170" y="1455176"/>
            <a:ext cx="7415659" cy="46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0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41" y="801983"/>
            <a:ext cx="7415659" cy="504825"/>
          </a:xfrm>
        </p:spPr>
        <p:txBody>
          <a:bodyPr/>
          <a:lstStyle/>
          <a:p>
            <a:r>
              <a:rPr lang="en-US" dirty="0"/>
              <a:t>Top 6 Sender IP Addresses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8726A13-0BEC-48BC-9AAD-0A13BC23C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9" r="8263" b="5113"/>
          <a:stretch/>
        </p:blipFill>
        <p:spPr>
          <a:xfrm>
            <a:off x="359532" y="1297638"/>
            <a:ext cx="8424936" cy="4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2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Different sampling BitRate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21ACA6-94B9-4DED-BA52-2F2AC21B5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10625" r="9051" b="4326"/>
          <a:stretch/>
        </p:blipFill>
        <p:spPr>
          <a:xfrm>
            <a:off x="87668" y="1482664"/>
            <a:ext cx="887565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7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GeoLocal Referenciation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978592-C928-4685-AEDA-21009B68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916832"/>
            <a:ext cx="8568952" cy="182133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0F73AC87-78EF-4636-9E27-8949ABEF63C5}"/>
              </a:ext>
            </a:extLst>
          </p:cNvPr>
          <p:cNvSpPr txBox="1">
            <a:spLocks/>
          </p:cNvSpPr>
          <p:nvPr/>
        </p:nvSpPr>
        <p:spPr bwMode="auto">
          <a:xfrm>
            <a:off x="317626" y="4170218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We can use ip2geotools and folium combining their properties to plot the positioning according to Latitude and Longitude of a specific IP src (</a:t>
            </a:r>
            <a:r>
              <a:rPr lang="it-IT" sz="2000" i="1" kern="0" dirty="0"/>
              <a:t>i-green</a:t>
            </a:r>
            <a:r>
              <a:rPr lang="it-IT" kern="0" dirty="0"/>
              <a:t>) and IP dst (</a:t>
            </a:r>
            <a:r>
              <a:rPr lang="it-IT" sz="2000" i="1" kern="0" dirty="0"/>
              <a:t>i-red</a:t>
            </a:r>
            <a:r>
              <a:rPr lang="it-IT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932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7" y="2132856"/>
            <a:ext cx="8254354" cy="244827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We strongly suggest you to follow the lectures with your laptop.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Every time we will observe some code part, it is better that you will try to reimplement each part of the script,</a:t>
            </a:r>
          </a:p>
          <a:p>
            <a:pPr marL="0" indent="0">
              <a:buNone/>
            </a:pPr>
            <a:r>
              <a:rPr lang="en-GB" altLang="it-IT" sz="2800" dirty="0"/>
              <a:t> </a:t>
            </a:r>
            <a:r>
              <a:rPr lang="en-GB" altLang="it-IT" sz="2800" u="sng" dirty="0"/>
              <a:t>this is the only way to become more confident</a:t>
            </a:r>
            <a:r>
              <a:rPr lang="en-GB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49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GeoLocal Referenciation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C3DD42F-2248-4142-AC35-B6814807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56" y="1484784"/>
            <a:ext cx="7033487" cy="4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5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Protocol analysis based on flows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6A890B-3B2A-4059-91FE-911EABC51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" t="11340" r="8651" b="4242"/>
          <a:stretch/>
        </p:blipFill>
        <p:spPr>
          <a:xfrm>
            <a:off x="1043608" y="1475786"/>
            <a:ext cx="7344816" cy="45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1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Port Scanner (just Well-Known Ports)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113CF6-B4D6-4D9C-A36B-04C3FFD4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8" t="10344" r="9439" b="4370"/>
          <a:stretch/>
        </p:blipFill>
        <p:spPr>
          <a:xfrm>
            <a:off x="212749" y="1372336"/>
            <a:ext cx="8780759" cy="47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Interarrival Time difference between TCP and UDP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2609C8-05DD-47D8-A65F-43E7F5CD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10626" r="9051" b="9051"/>
          <a:stretch/>
        </p:blipFill>
        <p:spPr>
          <a:xfrm>
            <a:off x="162533" y="1349541"/>
            <a:ext cx="8766144" cy="45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0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Lecture 3</a:t>
            </a:r>
          </a:p>
        </p:txBody>
      </p:sp>
    </p:spTree>
    <p:extLst>
      <p:ext uri="{BB962C8B-B14F-4D97-AF65-F5344CB8AC3E}">
        <p14:creationId xmlns:p14="http://schemas.microsoft.com/office/powerpoint/2010/main" val="2236133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967461" y="2408889"/>
            <a:ext cx="3820615" cy="1944601"/>
          </a:xfrm>
        </p:spPr>
        <p:txBody>
          <a:bodyPr wrap="square" anchor="t">
            <a:noAutofit/>
          </a:bodyPr>
          <a:lstStyle/>
          <a:p>
            <a:pPr marL="457200" indent="-457200" algn="just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Supervised Learning</a:t>
            </a:r>
          </a:p>
          <a:p>
            <a:pPr marL="457200" indent="-457200" algn="just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Unsupervised Learning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BF5553EF-EBBC-458E-8527-90568D300639}"/>
              </a:ext>
            </a:extLst>
          </p:cNvPr>
          <p:cNvSpPr/>
          <p:nvPr/>
        </p:nvSpPr>
        <p:spPr bwMode="auto">
          <a:xfrm rot="20763850">
            <a:off x="3828795" y="2538175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9FE9F3E-AD41-4AD0-BE97-B263A7778789}"/>
              </a:ext>
            </a:extLst>
          </p:cNvPr>
          <p:cNvSpPr txBox="1">
            <a:spLocks/>
          </p:cNvSpPr>
          <p:nvPr/>
        </p:nvSpPr>
        <p:spPr bwMode="auto">
          <a:xfrm>
            <a:off x="971600" y="2924175"/>
            <a:ext cx="2556867" cy="504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 altLang="it-IT" kern="0" dirty="0">
                <a:solidFill>
                  <a:srgbClr val="404040"/>
                </a:solidFill>
                <a:latin typeface="+mn-lt"/>
              </a:rPr>
              <a:t>Classification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E2EA98F-F5FD-4420-A373-A069753EC10E}"/>
              </a:ext>
            </a:extLst>
          </p:cNvPr>
          <p:cNvSpPr/>
          <p:nvPr/>
        </p:nvSpPr>
        <p:spPr bwMode="auto">
          <a:xfrm rot="990709">
            <a:off x="3759137" y="3710713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19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752599"/>
            <a:ext cx="3816424" cy="4114800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a specific label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altLang="it-IT" dirty="0"/>
              <a:t>Our goal is to learn a function that, given a sample of data and desired outputs, best approximates the relationship between input and output observable in the data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D41FD3-B1B4-4D78-A5D4-49CC2FD1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096590"/>
            <a:ext cx="3703638" cy="3426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9065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2010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D. Rossi, S. Valenti  - </a:t>
            </a:r>
            <a:r>
              <a:rPr lang="en-US" sz="2000" i="1" dirty="0">
                <a:highlight>
                  <a:srgbClr val="FFFF00"/>
                </a:highlight>
              </a:rPr>
              <a:t>”Fine-grained traffic classification with Netflow data”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present an algorithm (Abacus) which successfully exploits </a:t>
            </a:r>
            <a:r>
              <a:rPr lang="en-US" b="1" dirty="0"/>
              <a:t>Netflow</a:t>
            </a:r>
            <a:r>
              <a:rPr lang="en-US" dirty="0"/>
              <a:t> records for traffic classification. Identifying an application by means of the simple counts of received packets and bytes.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94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</a:t>
            </a:r>
            <a:r>
              <a:rPr lang="it-IT" dirty="0"/>
              <a:t>: </a:t>
            </a:r>
          </a:p>
          <a:p>
            <a:pPr>
              <a:buFontTx/>
              <a:buChar char="-"/>
            </a:pPr>
            <a:r>
              <a:rPr lang="it-IT" dirty="0"/>
              <a:t>Netflow measures flow level features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What is a flow ?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Key (5-tuple)=  &lt;IP src,  IP dst,  src Port,  dst Port,  IP Protocol&gt;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437112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The key identifies a record in memory, storing besides attributes like cumulative packets and bytes counters, flow starting and finishing timestamps.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017594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  Abacus classifies application endpoints (IP</a:t>
            </a:r>
            <a:r>
              <a:rPr lang="it-IT" sz="1600" dirty="0"/>
              <a:t>0</a:t>
            </a:r>
            <a:r>
              <a:rPr lang="it-IT" dirty="0"/>
              <a:t>,p</a:t>
            </a:r>
            <a:r>
              <a:rPr lang="it-IT" sz="1600" dirty="0"/>
              <a:t>0</a:t>
            </a:r>
            <a:r>
              <a:rPr lang="it-IT" dirty="0"/>
              <a:t>), focusing      	the attention on UDP Traffic.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Classes: </a:t>
            </a:r>
            <a:r>
              <a:rPr lang="it-IT" sz="2000" dirty="0">
                <a:highlight>
                  <a:srgbClr val="FFFF00"/>
                </a:highlight>
              </a:rPr>
              <a:t>[Pplive, TVAnts, SopCast, Joost, Edonkey, BitTorrent, Skype, DNS]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323528" y="4437112"/>
            <a:ext cx="8496944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The idea is based on the </a:t>
            </a:r>
            <a:r>
              <a:rPr lang="it-IT" b="1" i="1" dirty="0"/>
              <a:t>behavioral classification</a:t>
            </a:r>
            <a:r>
              <a:rPr lang="it-IT" i="1" dirty="0"/>
              <a:t>, </a:t>
            </a:r>
            <a:r>
              <a:rPr lang="it-IT" kern="0" dirty="0"/>
              <a:t>but it is the first  </a:t>
            </a:r>
            <a:r>
              <a:rPr lang="it-IT" b="1" i="1" dirty="0"/>
              <a:t>fine-grained</a:t>
            </a:r>
            <a:r>
              <a:rPr lang="it-IT" dirty="0"/>
              <a:t> classification engine identifying the traffic </a:t>
            </a:r>
            <a:r>
              <a:rPr lang="en-US" dirty="0"/>
              <a:t>by the sole examination of their traffic patterns (light-weight approach)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2785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(HOW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619" y="4307251"/>
            <a:ext cx="3062439" cy="864096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000" b="1" dirty="0"/>
              <a:t>Group</a:t>
            </a:r>
            <a:r>
              <a:rPr lang="en-GB" altLang="it-IT" sz="2000" dirty="0"/>
              <a:t> </a:t>
            </a:r>
            <a:r>
              <a:rPr lang="en-GB" altLang="it-IT" sz="2000" b="1" dirty="0"/>
              <a:t>Rule</a:t>
            </a:r>
            <a:r>
              <a:rPr lang="en-GB" altLang="it-IT" sz="2000" dirty="0"/>
              <a:t>: It is possible to use the groups formed with Prof. Baiocchi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29F41F-EB95-4C53-85DB-2D13DADA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668494" cy="14550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798FEA0-A877-4C63-82CE-DBBF0E5B7DEA}"/>
              </a:ext>
            </a:extLst>
          </p:cNvPr>
          <p:cNvSpPr/>
          <p:nvPr/>
        </p:nvSpPr>
        <p:spPr bwMode="auto">
          <a:xfrm>
            <a:off x="3995936" y="3068960"/>
            <a:ext cx="1152128" cy="3600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5512B28-29A7-4B18-A7AF-37FC24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522861" cy="198471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936194" y="4307251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b="1" kern="0" dirty="0"/>
              <a:t>Presentation: </a:t>
            </a:r>
            <a:r>
              <a:rPr lang="en-GB" altLang="it-IT" sz="2000" kern="0" dirty="0"/>
              <a:t>each group will present the work (15 mins), preparing a set of slides to comment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838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11DB63D-B78F-41C4-8528-2B545CDE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12" y="1988840"/>
            <a:ext cx="4795976" cy="27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7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08720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A1053C7D-C2B8-4EEF-A7EA-485799C54B2B}"/>
              </a:ext>
            </a:extLst>
          </p:cNvPr>
          <p:cNvSpPr/>
          <p:nvPr/>
        </p:nvSpPr>
        <p:spPr bwMode="auto">
          <a:xfrm>
            <a:off x="6876256" y="2636912"/>
            <a:ext cx="792088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9AA5BAA2-CAF5-46D2-B722-5DF22CBB4D3E}"/>
              </a:ext>
            </a:extLst>
          </p:cNvPr>
          <p:cNvSpPr/>
          <p:nvPr/>
        </p:nvSpPr>
        <p:spPr bwMode="auto">
          <a:xfrm>
            <a:off x="1043608" y="3758280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3A180CF2-EC95-4A12-AC76-8C9BEE4CB4AF}"/>
              </a:ext>
            </a:extLst>
          </p:cNvPr>
          <p:cNvSpPr/>
          <p:nvPr/>
        </p:nvSpPr>
        <p:spPr bwMode="auto">
          <a:xfrm>
            <a:off x="1010975" y="2636912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633C3CA0-7961-4C4A-BF61-CA2182D2FF5C}"/>
              </a:ext>
            </a:extLst>
          </p:cNvPr>
          <p:cNvSpPr/>
          <p:nvPr/>
        </p:nvSpPr>
        <p:spPr bwMode="auto">
          <a:xfrm>
            <a:off x="1043608" y="1851104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9843986-693E-48D6-88DB-1E74328D7B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26233" y="1955976"/>
            <a:ext cx="936104" cy="57606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IP</a:t>
            </a:r>
            <a:r>
              <a:rPr lang="it-IT" sz="2000" baseline="-25000" dirty="0"/>
              <a:t>i </a:t>
            </a:r>
            <a:r>
              <a:rPr lang="it-IT" sz="2000" dirty="0"/>
              <a:t>, p</a:t>
            </a:r>
            <a:r>
              <a:rPr lang="it-IT" sz="2000" baseline="-25000" dirty="0"/>
              <a:t>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378C04-B5C4-4E0A-8EC3-081B26DAF82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 bwMode="auto">
          <a:xfrm>
            <a:off x="1962337" y="2244008"/>
            <a:ext cx="5029918" cy="47726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C22F128-FEB6-46D4-AFEF-FF9EE3622DB1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1901697" y="2924944"/>
            <a:ext cx="4974559" cy="10396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06A8A4F-1AF9-4209-AA36-6B9FE38365B6}"/>
              </a:ext>
            </a:extLst>
          </p:cNvPr>
          <p:cNvCxnSpPr/>
          <p:nvPr/>
        </p:nvCxnSpPr>
        <p:spPr bwMode="auto">
          <a:xfrm>
            <a:off x="1939417" y="4112150"/>
            <a:ext cx="0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D3836F-3645-45EE-8E7C-119D75925F4B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V="1">
            <a:off x="1939417" y="3128613"/>
            <a:ext cx="5052838" cy="98353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C273E3C7-0C93-40C9-A865-3E9DD42543B2}"/>
              </a:ext>
            </a:extLst>
          </p:cNvPr>
          <p:cNvSpPr txBox="1">
            <a:spLocks/>
          </p:cNvSpPr>
          <p:nvPr/>
        </p:nvSpPr>
        <p:spPr bwMode="auto">
          <a:xfrm>
            <a:off x="3627463" y="4046312"/>
            <a:ext cx="224911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l-GR" sz="2000" kern="0" dirty="0"/>
              <a:t>Δ</a:t>
            </a:r>
            <a:r>
              <a:rPr lang="it-IT" sz="2000" kern="0" dirty="0"/>
              <a:t>T 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158BB3EF-16CE-4A89-8254-C1E5DF1B4430}"/>
              </a:ext>
            </a:extLst>
          </p:cNvPr>
          <p:cNvSpPr txBox="1">
            <a:spLocks/>
          </p:cNvSpPr>
          <p:nvPr/>
        </p:nvSpPr>
        <p:spPr bwMode="auto">
          <a:xfrm>
            <a:off x="179513" y="4739960"/>
            <a:ext cx="8712968" cy="1137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dirty="0"/>
              <a:t>The classification is based on the raw count of packets and bytes </a:t>
            </a:r>
          </a:p>
          <a:p>
            <a:pPr marL="0" indent="0" algn="ctr">
              <a:buFontTx/>
              <a:buNone/>
            </a:pPr>
            <a:r>
              <a:rPr lang="en-US" sz="2000" dirty="0"/>
              <a:t>received by (IP</a:t>
            </a:r>
            <a:r>
              <a:rPr lang="en-US" sz="2000" baseline="-25000" dirty="0"/>
              <a:t>0</a:t>
            </a:r>
            <a:r>
              <a:rPr lang="en-US" sz="2000" dirty="0"/>
              <a:t>, p</a:t>
            </a:r>
            <a:r>
              <a:rPr lang="en-US" sz="2000" baseline="-25000" dirty="0"/>
              <a:t>0</a:t>
            </a:r>
            <a:r>
              <a:rPr lang="en-US" sz="2000" dirty="0"/>
              <a:t>) from the set C = {(IP</a:t>
            </a:r>
            <a:r>
              <a:rPr lang="en-US" sz="2000" baseline="-25000" dirty="0"/>
              <a:t>i</a:t>
            </a:r>
            <a:r>
              <a:rPr lang="en-US" sz="2000" dirty="0"/>
              <a:t>, p</a:t>
            </a:r>
            <a:r>
              <a:rPr lang="en-US" sz="2000" baseline="-25000" dirty="0"/>
              <a:t>i</a:t>
            </a:r>
            <a:r>
              <a:rPr lang="en-US" sz="2000" dirty="0"/>
              <a:t>)} of N neighboring endpoints</a:t>
            </a:r>
          </a:p>
          <a:p>
            <a:pPr marL="0" indent="0" algn="ctr">
              <a:buFontTx/>
              <a:buNone/>
            </a:pPr>
            <a:r>
              <a:rPr lang="en-US" sz="2000" dirty="0"/>
              <a:t>(during an interval ∆T)</a:t>
            </a:r>
            <a:endParaRPr lang="it-IT" sz="2800" kern="0" dirty="0">
              <a:highlight>
                <a:srgbClr val="FFFF00"/>
              </a:highlight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F888135-DA85-4AB3-BC72-A4823896DD1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1760" y="4439584"/>
            <a:ext cx="4680520" cy="1234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14E3AB6D-922B-497A-87EE-F4C6D9F586AB}"/>
              </a:ext>
            </a:extLst>
          </p:cNvPr>
          <p:cNvSpPr txBox="1">
            <a:spLocks/>
          </p:cNvSpPr>
          <p:nvPr/>
        </p:nvSpPr>
        <p:spPr bwMode="auto">
          <a:xfrm>
            <a:off x="4211960" y="1992421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8602CC9-49CD-40B7-A341-E07F5B7841D5}"/>
              </a:ext>
            </a:extLst>
          </p:cNvPr>
          <p:cNvSpPr txBox="1">
            <a:spLocks/>
          </p:cNvSpPr>
          <p:nvPr/>
        </p:nvSpPr>
        <p:spPr bwMode="auto">
          <a:xfrm>
            <a:off x="4212516" y="2588207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4884C2AA-D116-4895-8BBB-138FAF490D85}"/>
              </a:ext>
            </a:extLst>
          </p:cNvPr>
          <p:cNvSpPr txBox="1">
            <a:spLocks/>
          </p:cNvSpPr>
          <p:nvPr/>
        </p:nvSpPr>
        <p:spPr bwMode="auto">
          <a:xfrm>
            <a:off x="4211960" y="3245550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1F817C38-AD1C-479A-8319-70A391ACF912}"/>
              </a:ext>
            </a:extLst>
          </p:cNvPr>
          <p:cNvSpPr txBox="1">
            <a:spLocks/>
          </p:cNvSpPr>
          <p:nvPr/>
        </p:nvSpPr>
        <p:spPr bwMode="auto">
          <a:xfrm>
            <a:off x="982637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EF7B9B0A-170C-47E7-8356-43A249466D31}"/>
              </a:ext>
            </a:extLst>
          </p:cNvPr>
          <p:cNvSpPr txBox="1">
            <a:spLocks/>
          </p:cNvSpPr>
          <p:nvPr/>
        </p:nvSpPr>
        <p:spPr bwMode="auto">
          <a:xfrm>
            <a:off x="1003313" y="3833466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EE9EB6C4-96AC-400B-AA3D-E00A9DCA2DE9}"/>
              </a:ext>
            </a:extLst>
          </p:cNvPr>
          <p:cNvSpPr txBox="1">
            <a:spLocks/>
          </p:cNvSpPr>
          <p:nvPr/>
        </p:nvSpPr>
        <p:spPr bwMode="auto">
          <a:xfrm>
            <a:off x="6822179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0 </a:t>
            </a:r>
            <a:r>
              <a:rPr lang="it-IT" sz="2000" kern="0" dirty="0"/>
              <a:t>, p</a:t>
            </a:r>
            <a:r>
              <a:rPr lang="it-IT" sz="2000" kern="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0822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Vector Representation:</a:t>
            </a:r>
          </a:p>
          <a:p>
            <a:pPr marL="0" indent="0" algn="ctr">
              <a:buNone/>
            </a:pPr>
            <a:r>
              <a:rPr lang="it-IT" dirty="0"/>
              <a:t>They evaluate the distribution of «P-packets» and «B-bytes» representig them as |</a:t>
            </a:r>
            <a:r>
              <a:rPr lang="it-IT" u="sng" dirty="0"/>
              <a:t>p</a:t>
            </a:r>
            <a:r>
              <a:rPr lang="it-IT" dirty="0"/>
              <a:t>| = 1 and |</a:t>
            </a:r>
            <a:r>
              <a:rPr lang="it-IT" u="sng" dirty="0"/>
              <a:t>b</a:t>
            </a:r>
            <a:r>
              <a:rPr lang="it-IT" dirty="0"/>
              <a:t>| = 1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In both distributions is applied the log</a:t>
            </a:r>
            <a:r>
              <a:rPr lang="it-IT" baseline="-25000" dirty="0"/>
              <a:t>2</a:t>
            </a:r>
            <a:r>
              <a:rPr lang="it-IT" dirty="0"/>
              <a:t> binning, </a:t>
            </a:r>
            <a:r>
              <a:rPr lang="en-US" dirty="0"/>
              <a:t>highlighting the differences for lower counts of packets and bytes</a:t>
            </a: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558547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b="1" i="1" dirty="0"/>
              <a:t>Abacus signatures    </a:t>
            </a:r>
            <a:r>
              <a:rPr lang="en-US" dirty="0"/>
              <a:t>s:= (</a:t>
            </a:r>
            <a:r>
              <a:rPr lang="en-US" u="sng" dirty="0"/>
              <a:t>p</a:t>
            </a:r>
            <a:r>
              <a:rPr lang="en-US" dirty="0"/>
              <a:t>,</a:t>
            </a:r>
            <a:r>
              <a:rPr lang="en-US" u="sng" dirty="0"/>
              <a:t>b</a:t>
            </a:r>
            <a:r>
              <a:rPr lang="en-US" dirty="0"/>
              <a:t>)</a:t>
            </a:r>
          </a:p>
          <a:p>
            <a:pPr marL="0" indent="0" algn="ctr">
              <a:buFontTx/>
              <a:buNone/>
            </a:pPr>
            <a:r>
              <a:rPr lang="en-US" kern="0" dirty="0"/>
              <a:t>This represents the training data for the </a:t>
            </a:r>
            <a:r>
              <a:rPr lang="en-US" b="1" kern="0" dirty="0"/>
              <a:t>SVM</a:t>
            </a:r>
            <a:r>
              <a:rPr lang="en-US" kern="0" dirty="0"/>
              <a:t> algorithm 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511194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Differentiation between classes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F0DCB3-6692-45B8-8225-A19B0DA52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"/>
          <a:stretch/>
        </p:blipFill>
        <p:spPr>
          <a:xfrm>
            <a:off x="204198" y="1556792"/>
            <a:ext cx="8735604" cy="40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49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Accuracy 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C57F96-4635-4A51-9FB9-833459D9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0" y="1772816"/>
            <a:ext cx="8906460" cy="2573154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145F3AC4-AD56-4C31-80CA-C9DE494C3E69}"/>
              </a:ext>
            </a:extLst>
          </p:cNvPr>
          <p:cNvSpPr txBox="1">
            <a:spLocks/>
          </p:cNvSpPr>
          <p:nvPr/>
        </p:nvSpPr>
        <p:spPr bwMode="auto">
          <a:xfrm>
            <a:off x="611560" y="4941168"/>
            <a:ext cx="8208912" cy="90478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Can we replicate this proposal with our own project ?</a:t>
            </a:r>
          </a:p>
          <a:p>
            <a:pPr marL="0" indent="0" algn="ctr">
              <a:buFontTx/>
              <a:buNone/>
            </a:pPr>
            <a:r>
              <a:rPr lang="en-US" kern="0" dirty="0"/>
              <a:t>It’s time to work …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819239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Code</a:t>
            </a:r>
          </a:p>
        </p:txBody>
      </p:sp>
    </p:spTree>
    <p:extLst>
      <p:ext uri="{BB962C8B-B14F-4D97-AF65-F5344CB8AC3E}">
        <p14:creationId xmlns:p14="http://schemas.microsoft.com/office/powerpoint/2010/main" val="39345963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Replicate supervised work with a different label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DSCP</a:t>
            </a:r>
          </a:p>
          <a:p>
            <a:pPr marL="0" indent="0" algn="ctr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043608" y="2564904"/>
            <a:ext cx="7635409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b="1" kern="0" dirty="0"/>
              <a:t>DSCP</a:t>
            </a:r>
            <a:r>
              <a:rPr lang="it-IT" kern="0" dirty="0"/>
              <a:t> stands for </a:t>
            </a:r>
            <a:r>
              <a:rPr lang="it-IT" b="1" u="sng" kern="0" dirty="0"/>
              <a:t>Differentiated Services Code Point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The architecture is called DiffServ and its purpose is to improve the </a:t>
            </a:r>
            <a:r>
              <a:rPr lang="it-IT" b="1" kern="0" dirty="0"/>
              <a:t>QoS</a:t>
            </a:r>
            <a:r>
              <a:rPr lang="it-IT" kern="0" dirty="0"/>
              <a:t> in IP traffic with optimal scalability.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It relies on a mechanism to classify packets as belonging to a specific service class (</a:t>
            </a:r>
            <a:r>
              <a:rPr lang="it-IT" b="1" kern="0" dirty="0"/>
              <a:t>SC</a:t>
            </a:r>
            <a:r>
              <a:rPr lang="it-IT" kern="0" dirty="0"/>
              <a:t>).        </a:t>
            </a:r>
          </a:p>
        </p:txBody>
      </p:sp>
    </p:spTree>
    <p:extLst>
      <p:ext uri="{BB962C8B-B14F-4D97-AF65-F5344CB8AC3E}">
        <p14:creationId xmlns:p14="http://schemas.microsoft.com/office/powerpoint/2010/main" val="3004204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DiffServ Label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18FF865E-DCDE-4CB9-80CC-6BE8BA9F6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31512"/>
              </p:ext>
            </p:extLst>
          </p:nvPr>
        </p:nvGraphicFramePr>
        <p:xfrm>
          <a:off x="1742585" y="1516868"/>
          <a:ext cx="6936432" cy="4434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2144">
                  <a:extLst>
                    <a:ext uri="{9D8B030D-6E8A-4147-A177-3AD203B41FA5}">
                      <a16:colId xmlns:a16="http://schemas.microsoft.com/office/drawing/2014/main" val="2561092187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3087151153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1978432208"/>
                    </a:ext>
                  </a:extLst>
                </a:gridCol>
              </a:tblGrid>
              <a:tr h="542032">
                <a:tc>
                  <a:txBody>
                    <a:bodyPr/>
                    <a:lstStyle/>
                    <a:p>
                      <a:r>
                        <a:rPr lang="it-IT" dirty="0"/>
                        <a:t>DSCP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DSCP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5398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48,56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CS6, CS7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Network &amp; </a:t>
                      </a:r>
                    </a:p>
                    <a:p>
                      <a:pPr algn="ctr"/>
                      <a:r>
                        <a:rPr lang="it-IT" b="1" dirty="0"/>
                        <a:t>InterNet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64833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CS5, 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Critical Voice RTP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98022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32, 34, 36, 38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CS4, 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211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24, 26, 28, 30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CS3, 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04650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16, 18, 20, 22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CS2, 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16555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8, 10, 12, 14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CS1, 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05639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Best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520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4F6B25-3027-4AC0-B1E0-B8C022DEA61B}"/>
              </a:ext>
            </a:extLst>
          </p:cNvPr>
          <p:cNvSpPr txBox="1"/>
          <p:nvPr/>
        </p:nvSpPr>
        <p:spPr>
          <a:xfrm>
            <a:off x="3413562" y="1003902"/>
            <a:ext cx="525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</a:rPr>
              <a:t>*(DS Field – 8 bits)</a:t>
            </a:r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 DSCP(6) + ECN(2)</a:t>
            </a:r>
            <a:endParaRPr lang="it-IT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45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our project we exloit this label but in a summarized way: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727684" y="2492896"/>
            <a:ext cx="5688632" cy="2305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Tx/>
              <a:buAutoNum type="arabicParenR"/>
            </a:pPr>
            <a:r>
              <a:rPr lang="it-IT" kern="0" dirty="0"/>
              <a:t>Best Effort (BF)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Scavenger (called NotKnow in the code)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Assured Forwarding (AF)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Expedited Forwarding (EF)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Network &amp; Internetwork control (NIC)</a:t>
            </a:r>
          </a:p>
          <a:p>
            <a:pPr marL="457200" indent="-457200" algn="just">
              <a:buFontTx/>
              <a:buAutoNum type="arabicParenR"/>
            </a:pPr>
            <a:endParaRPr lang="it-IT" kern="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6B14BC70-BA53-40C4-B705-9C94EA41ECB0}"/>
              </a:ext>
            </a:extLst>
          </p:cNvPr>
          <p:cNvSpPr txBox="1">
            <a:spLocks/>
          </p:cNvSpPr>
          <p:nvPr/>
        </p:nvSpPr>
        <p:spPr bwMode="auto">
          <a:xfrm>
            <a:off x="359532" y="5339248"/>
            <a:ext cx="842493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>
                <a:highlight>
                  <a:srgbClr val="FFFF00"/>
                </a:highlight>
              </a:rPr>
              <a:t>Dataset</a:t>
            </a:r>
            <a:r>
              <a:rPr lang="it-IT" kern="0" dirty="0"/>
              <a:t>: https://mawi.wide.ad.jp/mawi/samplepoint-G</a:t>
            </a:r>
          </a:p>
        </p:txBody>
      </p:sp>
    </p:spTree>
    <p:extLst>
      <p:ext uri="{BB962C8B-B14F-4D97-AF65-F5344CB8AC3E}">
        <p14:creationId xmlns:p14="http://schemas.microsoft.com/office/powerpoint/2010/main" val="1544683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Machine Learning Code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3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79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(WHEN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441" y="4365104"/>
            <a:ext cx="3062439" cy="934117"/>
          </a:xfrm>
        </p:spPr>
        <p:txBody>
          <a:bodyPr wrap="square" anchor="t">
            <a:normAutofit lnSpcReduction="10000"/>
          </a:bodyPr>
          <a:lstStyle/>
          <a:p>
            <a:pPr marL="0" indent="0" algn="ctr">
              <a:buNone/>
            </a:pPr>
            <a:r>
              <a:rPr lang="en-GB" altLang="it-IT" sz="2000" dirty="0"/>
              <a:t>All groups will have the possibility to work exploiting lesson time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860032" y="4437112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kern="0" dirty="0"/>
              <a:t>During the working time in class you can ask every questions or clarification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627808-777D-4ECC-8B85-A37367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1897608" cy="1897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917E92-B2D0-4CA5-A3DE-3556120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56" y="1793249"/>
            <a:ext cx="1582935" cy="22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9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587907"/>
            <a:ext cx="7812420" cy="1729387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unlabelled data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model works to discover patterns and information that was previously undetected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0F75C84-9178-4A6E-8675-9EF339D4F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 b="9262"/>
          <a:stretch/>
        </p:blipFill>
        <p:spPr>
          <a:xfrm>
            <a:off x="1727236" y="3317294"/>
            <a:ext cx="6373156" cy="26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9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2009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Y. Zeng, T.M. Chen  - </a:t>
            </a:r>
            <a:r>
              <a:rPr lang="en-US" sz="1800" i="1" dirty="0">
                <a:highlight>
                  <a:srgbClr val="FFFF00"/>
                </a:highlight>
              </a:rPr>
              <a:t>” Classification of Traffic Flows into QoS Classes by Unsupervised Learning and KNN Clustering”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use </a:t>
            </a:r>
            <a:r>
              <a:rPr lang="en-US" b="1" dirty="0"/>
              <a:t>K-means clustering </a:t>
            </a:r>
            <a:r>
              <a:rPr lang="en-US" dirty="0"/>
              <a:t>as unsupervised machine learning methods to identify the inherent classes in traffic traces.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044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410368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Data:   </a:t>
            </a:r>
            <a:r>
              <a:rPr lang="en-US" dirty="0"/>
              <a:t>The traffic was separated into flows by the quintuplet 	</a:t>
            </a:r>
            <a:r>
              <a:rPr lang="en-US" sz="1800" dirty="0"/>
              <a:t>{IP Src, IP Dst, Protocol, src-port, dst-port}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Applications</a:t>
            </a:r>
            <a:r>
              <a:rPr lang="en-US" dirty="0"/>
              <a:t>:  </a:t>
            </a:r>
            <a:r>
              <a:rPr lang="it-IT" dirty="0"/>
              <a:t>HTTP, NNTP, SMTP, FTP, DNS, telnet, SSH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Idea: </a:t>
            </a:r>
            <a:r>
              <a:rPr lang="it-IT" dirty="0"/>
              <a:t>  </a:t>
            </a:r>
            <a:r>
              <a:rPr lang="en-US" dirty="0"/>
              <a:t>Traffic flows are classified into QoS classes, flows within the 	same QoS class share similar service requirements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3031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388766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Candidate Feature: </a:t>
            </a:r>
          </a:p>
          <a:p>
            <a:pPr marL="0" indent="0">
              <a:buNone/>
            </a:pPr>
            <a:endParaRPr lang="it-IT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packet level</a:t>
            </a:r>
            <a:r>
              <a:rPr lang="en-US" kern="1200" dirty="0"/>
              <a:t>: packet length statistics (max, min,</a:t>
            </a:r>
            <a:r>
              <a:rPr lang="el-GR" kern="1200" dirty="0"/>
              <a:t>μ</a:t>
            </a:r>
            <a:r>
              <a:rPr lang="en-US" kern="1200" dirty="0"/>
              <a:t>,var);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flow level</a:t>
            </a:r>
            <a:r>
              <a:rPr lang="en-US" kern="1200" dirty="0"/>
              <a:t>: statistics of number of packets per flow, number of 		         bytes per flow, flow duration, interarrival times;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TCP connection level</a:t>
            </a:r>
            <a:r>
              <a:rPr lang="en-US" kern="1200" dirty="0"/>
              <a:t>: statistics of packets per TCP connection, 	   	                             bytes per connection, connection duration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9424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K-Means 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K-Means finds the optimal solution by minimizing the square distance:</a:t>
            </a:r>
          </a:p>
          <a:p>
            <a:pPr marL="0" indent="0" algn="ctr">
              <a:buNone/>
            </a:pPr>
            <a:r>
              <a:rPr lang="it-IT" dirty="0"/>
              <a:t> 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BFC6C4C-13EB-4163-8458-9ADBFF93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25400"/>
            <a:ext cx="2296595" cy="880362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C04122C2-4AFD-4B85-8AE6-2457E7E768C7}"/>
              </a:ext>
            </a:extLst>
          </p:cNvPr>
          <p:cNvSpPr txBox="1">
            <a:spLocks/>
          </p:cNvSpPr>
          <p:nvPr/>
        </p:nvSpPr>
        <p:spPr bwMode="auto">
          <a:xfrm>
            <a:off x="5629165" y="2209413"/>
            <a:ext cx="2895767" cy="91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sz="1800" kern="0" dirty="0"/>
              <a:t>K:# clusters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c: # centroids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n:items</a:t>
            </a:r>
          </a:p>
          <a:p>
            <a:pPr marL="0" indent="0" algn="ctr">
              <a:buFontTx/>
              <a:buNone/>
            </a:pPr>
            <a:endParaRPr lang="it-IT" sz="1800" kern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E91C5706-1BFD-4459-8EAC-A4D4ACFE14C1}"/>
              </a:ext>
            </a:extLst>
          </p:cNvPr>
          <p:cNvSpPr txBox="1">
            <a:spLocks/>
          </p:cNvSpPr>
          <p:nvPr/>
        </p:nvSpPr>
        <p:spPr bwMode="auto">
          <a:xfrm>
            <a:off x="287524" y="3645024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Working without  </a:t>
            </a:r>
            <a:r>
              <a:rPr lang="it-IT" i="1" kern="0" dirty="0"/>
              <a:t>«a priori» </a:t>
            </a:r>
            <a:r>
              <a:rPr lang="it-IT" kern="0" dirty="0"/>
              <a:t>knowledge aboute the optimal number of clusters (k), it is determined by the elbow method analysis. </a:t>
            </a:r>
          </a:p>
          <a:p>
            <a:pPr marL="0" indent="0" algn="ctr">
              <a:buFontTx/>
              <a:buNone/>
            </a:pPr>
            <a:r>
              <a:rPr lang="it-IT" kern="0" dirty="0"/>
              <a:t>The optimal number of centroids minimizes the sum of distance</a:t>
            </a:r>
          </a:p>
        </p:txBody>
      </p:sp>
    </p:spTree>
    <p:extLst>
      <p:ext uri="{BB962C8B-B14F-4D97-AF65-F5344CB8AC3E}">
        <p14:creationId xmlns:p14="http://schemas.microsoft.com/office/powerpoint/2010/main" val="16150696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Fast view on results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643656"/>
            <a:ext cx="9144000" cy="444964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Discovered 3 clusters: </a:t>
            </a:r>
            <a:r>
              <a:rPr lang="en-US" dirty="0">
                <a:highlight>
                  <a:srgbClr val="00FF00"/>
                </a:highlight>
              </a:rPr>
              <a:t>DNS</a:t>
            </a:r>
            <a:r>
              <a:rPr lang="en-US" dirty="0"/>
              <a:t> , </a:t>
            </a:r>
            <a:r>
              <a:rPr lang="en-US" dirty="0">
                <a:highlight>
                  <a:srgbClr val="00FFFF"/>
                </a:highlight>
              </a:rPr>
              <a:t>Telnet and FTP control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 HTTP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00"/>
                </a:highlight>
              </a:rPr>
              <a:t>DNS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    short connection duration time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FF"/>
                </a:highlight>
                <a:sym typeface="Wingdings" panose="05000000000000000000" pitchFamily="2" charset="2"/>
              </a:rPr>
              <a:t>Telnet and FTP control </a:t>
            </a:r>
            <a:r>
              <a:rPr lang="it-IT" dirty="0">
                <a:sym typeface="Wingdings" panose="05000000000000000000" pitchFamily="2" charset="2"/>
              </a:rPr>
              <a:t> 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	       long connection duration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HTTP</a:t>
            </a:r>
            <a:r>
              <a:rPr lang="it-IT" dirty="0">
                <a:sym typeface="Wingdings" panose="05000000000000000000" pitchFamily="2" charset="2"/>
              </a:rPr>
              <a:t>     medium/large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low/medium connection duration</a:t>
            </a: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9314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From clusters to QoS Class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5F75DE6-7779-412D-9A6A-8A314DBC55FB}"/>
              </a:ext>
            </a:extLst>
          </p:cNvPr>
          <p:cNvSpPr txBox="1">
            <a:spLocks/>
          </p:cNvSpPr>
          <p:nvPr/>
        </p:nvSpPr>
        <p:spPr bwMode="auto">
          <a:xfrm rot="10800000" flipV="1">
            <a:off x="611560" y="1772817"/>
            <a:ext cx="81369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endParaRPr lang="it-IT" kern="0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76A2A42-7CD4-4FD2-AFC8-A7CDA58A9C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430562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the last analysis the authors observed that the K-Means result replicate an already division of applications based on QoS requirements provided by Roughan et al[1]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[1]Roughan et al, “Class-of-service mapping for QoS: a statistical signature-based approach to IP traffic classification,”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BCD9D587-F57E-43F3-AB76-68135CEEC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32862"/>
              </p:ext>
            </p:extLst>
          </p:nvPr>
        </p:nvGraphicFramePr>
        <p:xfrm>
          <a:off x="1524000" y="3140968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488832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5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QoS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7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Transactional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Telnet and FTP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Interactive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Bulk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11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 (Dataset)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60" y="1752600"/>
            <a:ext cx="7632848" cy="4114800"/>
          </a:xfrm>
        </p:spPr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Data: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https://drive.google.com/drive/folders/1YMwwPoekwJrw_-UYkZYUkTFqC8bqAy0F?usp=sharing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This dataset is provided by the Mawi Project, the total amount of the trace is 5Mln of packets retrieved from the traffic trace of 10/04/2019.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sz="1800" dirty="0"/>
              <a:t>(https://mawi.wide.ad.jp/mawi/samplepoint-G/2019/201904101400.html)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8243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8" y="1752600"/>
            <a:ext cx="8568952" cy="419668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A) Extract 1 million of packets from the available data, replicate the statistical analysis observed during lecture 2 and trying to implement one additional evaluation (e.g. graph topology)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B) Using the same dataset, you can cut the time interval as you want trying to replicate or Supervised methodology or Unsupervised methodology(). Summarizing results according to the accuracy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related to the label considered.</a:t>
            </a:r>
          </a:p>
          <a:p>
            <a:endParaRPr lang="it-IT" dirty="0"/>
          </a:p>
          <a:p>
            <a:r>
              <a:rPr lang="it-IT" sz="1600" dirty="0"/>
              <a:t>**You can both replicate DSCP analysis or change the label for example classify TCP and UDP. You have complete freedom about the label and the algorithm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452261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donna&#10;&#10;Descrizione generata automaticamente">
            <a:extLst>
              <a:ext uri="{FF2B5EF4-FFF2-40B4-BE49-F238E27FC236}">
                <a16:creationId xmlns:a16="http://schemas.microsoft.com/office/drawing/2014/main" id="{7271360F-916C-44E7-9FCD-460D9976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11767"/>
            <a:ext cx="4018541" cy="4032447"/>
          </a:xfrm>
          <a:prstGeom prst="rect">
            <a:avLst/>
          </a:prstGeom>
          <a:noFill/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A67F8E37-437C-4404-A7BA-291C99B26AC2}"/>
              </a:ext>
            </a:extLst>
          </p:cNvPr>
          <p:cNvSpPr txBox="1">
            <a:spLocks/>
          </p:cNvSpPr>
          <p:nvPr/>
        </p:nvSpPr>
        <p:spPr bwMode="auto">
          <a:xfrm>
            <a:off x="542824" y="1606994"/>
            <a:ext cx="3381104" cy="398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it-IT" sz="77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Thank you for your attention !</a:t>
            </a: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r>
              <a:rPr lang="it-IT" sz="29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Mail: davide.aureli@uniroma1.it</a:t>
            </a:r>
          </a:p>
        </p:txBody>
      </p:sp>
    </p:spTree>
    <p:extLst>
      <p:ext uri="{BB962C8B-B14F-4D97-AF65-F5344CB8AC3E}">
        <p14:creationId xmlns:p14="http://schemas.microsoft.com/office/powerpoint/2010/main" val="31882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Group Composition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97666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Please, send just one email for each group to </a:t>
            </a:r>
            <a:r>
              <a:rPr lang="it-IT" altLang="it-IT" sz="2800" dirty="0">
                <a:hlinkClick r:id="rId2"/>
              </a:rPr>
              <a:t>davide.aureli@uniroma1</a:t>
            </a: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with all the names of the components.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09983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Deadline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61662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The project will start during class hour, and everything that remains uncomplete will be finished by July.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The oral exam will be scheduled all together with Prof. Cianfrani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2002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10799</TotalTime>
  <Words>2402</Words>
  <Application>Microsoft Office PowerPoint</Application>
  <PresentationFormat>Presentazione su schermo (4:3)</PresentationFormat>
  <Paragraphs>353</Paragraphs>
  <Slides>79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79</vt:i4>
      </vt:variant>
    </vt:vector>
  </HeadingPairs>
  <TitlesOfParts>
    <vt:vector size="83" baseType="lpstr">
      <vt:lpstr>Arial</vt:lpstr>
      <vt:lpstr>Calibri</vt:lpstr>
      <vt:lpstr>Source Sans Pro</vt:lpstr>
      <vt:lpstr>Default Theme</vt:lpstr>
      <vt:lpstr>Networking for Big Data   Faculty of Data Science, Sapienza University of Rome  Academic Year 2020-2021  Phd Student Davide Aureli</vt:lpstr>
      <vt:lpstr>Network Traffic Analysis </vt:lpstr>
      <vt:lpstr>Lecturer</vt:lpstr>
      <vt:lpstr>Course Organization</vt:lpstr>
      <vt:lpstr>General Information</vt:lpstr>
      <vt:lpstr>Group Project (HOW ?)</vt:lpstr>
      <vt:lpstr>Group Project (WHEN ?)</vt:lpstr>
      <vt:lpstr>IMPORTANT: Group Composition</vt:lpstr>
      <vt:lpstr>IMPORTANT: Deadline</vt:lpstr>
      <vt:lpstr>IMPORTANT: Material</vt:lpstr>
      <vt:lpstr>Brain Storming</vt:lpstr>
      <vt:lpstr>Road Map</vt:lpstr>
      <vt:lpstr>Course Topics</vt:lpstr>
      <vt:lpstr>Wireshark – Lecture 1</vt:lpstr>
      <vt:lpstr>From Theory to Practice</vt:lpstr>
      <vt:lpstr>From Theory to Practice</vt:lpstr>
      <vt:lpstr>What is Wireshark ?</vt:lpstr>
      <vt:lpstr>Intended Purposes</vt:lpstr>
      <vt:lpstr>Installation</vt:lpstr>
      <vt:lpstr>At first glance</vt:lpstr>
      <vt:lpstr>First analysis </vt:lpstr>
      <vt:lpstr>First analysis</vt:lpstr>
      <vt:lpstr>As many colors as rules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Statistics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.pcap file</vt:lpstr>
      <vt:lpstr>Pyshark – Lecture 2</vt:lpstr>
      <vt:lpstr>Presentazione standard di PowerPoint</vt:lpstr>
      <vt:lpstr>“ Hello Pyshark”  </vt:lpstr>
      <vt:lpstr>Installation</vt:lpstr>
      <vt:lpstr>Let’s start from .pcap file</vt:lpstr>
      <vt:lpstr>Capinfo</vt:lpstr>
      <vt:lpstr>Editcap</vt:lpstr>
      <vt:lpstr>Coding Part</vt:lpstr>
      <vt:lpstr>Extraction Field</vt:lpstr>
      <vt:lpstr>Statistical Analysis</vt:lpstr>
      <vt:lpstr>Top Receiver from My IP 192.168.43.28</vt:lpstr>
      <vt:lpstr>Top 5 Destination for Received Data (excluding My IP)</vt:lpstr>
      <vt:lpstr>Top 6 Sender IP Addresses</vt:lpstr>
      <vt:lpstr>Different sampling BitRate</vt:lpstr>
      <vt:lpstr>GeoLocal Referenciation</vt:lpstr>
      <vt:lpstr>GeoLocal Referenciation</vt:lpstr>
      <vt:lpstr>Protocol analysis based on flows</vt:lpstr>
      <vt:lpstr>Port Scanner (just Well-Known Ports)</vt:lpstr>
      <vt:lpstr>Interarrival Time difference between TCP and UDP</vt:lpstr>
      <vt:lpstr>Machine Learning – Lecture 3</vt:lpstr>
      <vt:lpstr>Machine Learning Project</vt:lpstr>
      <vt:lpstr>Supervised Learning</vt:lpstr>
      <vt:lpstr>Starting from Literature</vt:lpstr>
      <vt:lpstr>Classification methodology</vt:lpstr>
      <vt:lpstr>Classification methodology</vt:lpstr>
      <vt:lpstr>Dataset Description</vt:lpstr>
      <vt:lpstr>Classification methodology</vt:lpstr>
      <vt:lpstr>Classification methodology</vt:lpstr>
      <vt:lpstr>Differentiation between classes</vt:lpstr>
      <vt:lpstr>Accuracy Results</vt:lpstr>
      <vt:lpstr>Machine Learning – Code</vt:lpstr>
      <vt:lpstr>Project Idea</vt:lpstr>
      <vt:lpstr>DiffServ Label</vt:lpstr>
      <vt:lpstr>Project Idea</vt:lpstr>
      <vt:lpstr>Machine Learning Code</vt:lpstr>
      <vt:lpstr>Unsupervised Learning</vt:lpstr>
      <vt:lpstr>Starting from Literature</vt:lpstr>
      <vt:lpstr>Dataset</vt:lpstr>
      <vt:lpstr>Variables</vt:lpstr>
      <vt:lpstr>K-Means </vt:lpstr>
      <vt:lpstr>Fast view on results</vt:lpstr>
      <vt:lpstr>From clusters to QoS Class</vt:lpstr>
      <vt:lpstr>Project Assignment (Dataset)</vt:lpstr>
      <vt:lpstr>Project Assignment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147</cp:revision>
  <dcterms:created xsi:type="dcterms:W3CDTF">2006-11-20T16:13:10Z</dcterms:created>
  <dcterms:modified xsi:type="dcterms:W3CDTF">2021-05-09T17:21:57Z</dcterms:modified>
  <cp:category/>
</cp:coreProperties>
</file>