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42"/>
  </p:notesMasterIdLst>
  <p:handoutMasterIdLst>
    <p:handoutMasterId r:id="rId43"/>
  </p:handoutMasterIdLst>
  <p:sldIdLst>
    <p:sldId id="264" r:id="rId2"/>
    <p:sldId id="274" r:id="rId3"/>
    <p:sldId id="326" r:id="rId4"/>
    <p:sldId id="275" r:id="rId5"/>
    <p:sldId id="327" r:id="rId6"/>
    <p:sldId id="328" r:id="rId7"/>
    <p:sldId id="329" r:id="rId8"/>
    <p:sldId id="358" r:id="rId9"/>
    <p:sldId id="356" r:id="rId10"/>
    <p:sldId id="357" r:id="rId11"/>
    <p:sldId id="330" r:id="rId12"/>
    <p:sldId id="331" r:id="rId13"/>
    <p:sldId id="282" r:id="rId14"/>
    <p:sldId id="348" r:id="rId15"/>
    <p:sldId id="281" r:id="rId16"/>
    <p:sldId id="33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3" r:id="rId26"/>
    <p:sldId id="359" r:id="rId27"/>
    <p:sldId id="360" r:id="rId28"/>
    <p:sldId id="361" r:id="rId29"/>
    <p:sldId id="292" r:id="rId30"/>
    <p:sldId id="362" r:id="rId31"/>
    <p:sldId id="363" r:id="rId32"/>
    <p:sldId id="295" r:id="rId33"/>
    <p:sldId id="294" r:id="rId34"/>
    <p:sldId id="364" r:id="rId35"/>
    <p:sldId id="291" r:id="rId36"/>
    <p:sldId id="279" r:id="rId37"/>
    <p:sldId id="296" r:id="rId38"/>
    <p:sldId id="297" r:id="rId39"/>
    <p:sldId id="298" r:id="rId40"/>
    <p:sldId id="300" r:id="rId41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33C1083-BFEB-4C63-AFF6-080074BFE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7985D4-8136-4FDB-A32A-1B70034D71F4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798B2B-71FE-473D-9073-D314DDBE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912498-859D-447C-A953-4BBAE5F1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e.aureli@uniroma1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BA79100B-C0BD-49D8-A398-76F5A3DB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ACDCCB16-BBB1-4390-B58A-9F0A39D95F2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763C46BC-C2ED-425C-840C-40D80B88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9C9C7CF9-FEB1-4C98-B233-5FD2D297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7C3A2E71-D44C-4C2D-9A8E-815374A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9068C1DD-E22E-4EA6-878C-B8DA9C7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Networking for Big Data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Faculty of Data Science, Sapienza University of Rome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Academic </a:t>
            </a:r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Year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2022-2023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Phd Student Davide Aureli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52161DF0-5A3F-434F-ADD4-F05ED06B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Laboratory Session, NETWORKING for BIG DATA 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Prof. Antonio Cianfrani and Prof. Andrea Baiocchi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Speaker: Dr. Davide Aureli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E-mail: davide.aureli@uniroma1.it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Material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2132856"/>
            <a:ext cx="708218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All the material is available at: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en-GB" altLang="it-IT" sz="2800" dirty="0">
                <a:hlinkClick r:id="rId2"/>
              </a:rPr>
              <a:t>https://github.com/davaureli/NBD_LabSession</a:t>
            </a:r>
            <a:endParaRPr lang="en-GB" altLang="it-IT" sz="2800" dirty="0"/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Copy this repository !</a:t>
            </a:r>
          </a:p>
        </p:txBody>
      </p:sp>
    </p:spTree>
    <p:extLst>
      <p:ext uri="{BB962C8B-B14F-4D97-AF65-F5344CB8AC3E}">
        <p14:creationId xmlns:p14="http://schemas.microsoft.com/office/powerpoint/2010/main" val="266278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Brain Storming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1914290"/>
            <a:ext cx="1296144" cy="13012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51" y="1757113"/>
            <a:ext cx="1288305" cy="1296144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3174811" y="3252810"/>
            <a:ext cx="1419095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051720" cy="11045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4087103"/>
            <a:ext cx="1705213" cy="15242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69" y="4250721"/>
            <a:ext cx="1419095" cy="11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9" y="4770389"/>
            <a:ext cx="1059971" cy="1064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64261"/>
            <a:ext cx="1097829" cy="1104509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2128271" y="4769727"/>
            <a:ext cx="991973" cy="10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87" y="1342724"/>
            <a:ext cx="1872208" cy="10078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77" y="2428080"/>
            <a:ext cx="1280007" cy="11441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258" y="1942484"/>
            <a:ext cx="1280006" cy="107965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25DBCDD-29B0-4D07-A171-937BFD5088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33251" y="5256566"/>
            <a:ext cx="1541395" cy="526865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Lecture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294BCE3-268E-47C0-B2EB-6D1DA842FD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284984"/>
            <a:ext cx="0" cy="11521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0BA78AD-7A1C-4FB4-9719-BDA36DCA86C7}"/>
              </a:ext>
            </a:extLst>
          </p:cNvPr>
          <p:cNvSpPr txBox="1">
            <a:spLocks/>
          </p:cNvSpPr>
          <p:nvPr/>
        </p:nvSpPr>
        <p:spPr bwMode="auto">
          <a:xfrm>
            <a:off x="2886081" y="3143631"/>
            <a:ext cx="1541395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84EF7-544B-436B-A985-903F44783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8601" y="2482312"/>
            <a:ext cx="1533559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E046E02-DD13-4984-AA4E-5D48F46A9DD8}"/>
              </a:ext>
            </a:extLst>
          </p:cNvPr>
          <p:cNvSpPr txBox="1">
            <a:spLocks/>
          </p:cNvSpPr>
          <p:nvPr/>
        </p:nvSpPr>
        <p:spPr bwMode="auto">
          <a:xfrm>
            <a:off x="5652120" y="1052737"/>
            <a:ext cx="1533559" cy="50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3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AECB10-E27D-4A1E-88F8-739B419C4736}"/>
              </a:ext>
            </a:extLst>
          </p:cNvPr>
          <p:cNvCxnSpPr>
            <a:cxnSpLocks/>
          </p:cNvCxnSpPr>
          <p:nvPr/>
        </p:nvCxnSpPr>
        <p:spPr bwMode="auto">
          <a:xfrm>
            <a:off x="8028384" y="3712780"/>
            <a:ext cx="0" cy="10283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E45068F-D0A3-44EF-A4D7-1FF0FD3F3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60" y="4226958"/>
            <a:ext cx="1533560" cy="1665867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14A191E4-56AE-4506-8357-114119006F34}"/>
              </a:ext>
            </a:extLst>
          </p:cNvPr>
          <p:cNvSpPr txBox="1">
            <a:spLocks/>
          </p:cNvSpPr>
          <p:nvPr/>
        </p:nvSpPr>
        <p:spPr bwMode="auto">
          <a:xfrm>
            <a:off x="7796913" y="5302453"/>
            <a:ext cx="1225329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413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554314" cy="2448272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GB" altLang="it-IT" sz="2800" dirty="0"/>
              <a:t>1) Wireshark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2) PyShark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3) Machine Learning (ML) with traffic data</a:t>
            </a:r>
          </a:p>
        </p:txBody>
      </p:sp>
    </p:spTree>
    <p:extLst>
      <p:ext uri="{BB962C8B-B14F-4D97-AF65-F5344CB8AC3E}">
        <p14:creationId xmlns:p14="http://schemas.microsoft.com/office/powerpoint/2010/main" val="30243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Wireshark – Lecture 1</a:t>
            </a:r>
          </a:p>
        </p:txBody>
      </p:sp>
    </p:spTree>
    <p:extLst>
      <p:ext uri="{BB962C8B-B14F-4D97-AF65-F5344CB8AC3E}">
        <p14:creationId xmlns:p14="http://schemas.microsoft.com/office/powerpoint/2010/main" val="13788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altLang="it-IT" sz="2800" dirty="0"/>
              <a:t>Until now you have received a theoretical explanation about Networking Fundamentals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Now it’s time to implement something from scratch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F74E42-6AF8-4B12-9C0B-53CEC2D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060848"/>
            <a:ext cx="2794296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altLang="it-IT" sz="2800" dirty="0"/>
              <a:t>Which kind of projects ?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How a Data Scientist may contribute with his knowledge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EC7F2E-EE82-40DA-A8BB-E98AC69D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2132857"/>
            <a:ext cx="2845201" cy="25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What is Wireshark ?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/>
              <a:t>Wireshark is a network packet/control analyzer, available for </a:t>
            </a:r>
            <a:r>
              <a:rPr lang="en-GB" altLang="it-IT" b="1" dirty="0"/>
              <a:t>UNIX</a:t>
            </a:r>
            <a:r>
              <a:rPr lang="en-GB" altLang="it-IT" dirty="0"/>
              <a:t> and </a:t>
            </a:r>
            <a:r>
              <a:rPr lang="en-GB" altLang="it-IT" b="1" dirty="0"/>
              <a:t>Windows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endParaRPr lang="en-GB" altLang="it-IT" dirty="0"/>
          </a:p>
          <a:p>
            <a:pPr marL="0" indent="0">
              <a:buNone/>
            </a:pPr>
            <a:r>
              <a:rPr lang="en-US" altLang="it-IT" dirty="0"/>
              <a:t>Protocol analyzer that listens to the network, analyzing the data in transit, highlighting the peculiarities.</a:t>
            </a:r>
            <a:r>
              <a:rPr lang="en-GB" alt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65642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Intended Purposes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/>
              <a:t>Observing the different analysis made within Wireshark, we take the inspiration to implement something similar for </a:t>
            </a:r>
            <a:r>
              <a:rPr lang="it-IT" altLang="it-IT" dirty="0" err="1"/>
              <a:t>our</a:t>
            </a:r>
            <a:r>
              <a:rPr lang="it-IT" altLang="it-IT" dirty="0"/>
              <a:t> Machine Learning Project.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en-GB" altLang="it-IT" dirty="0"/>
              <a:t>But now let’s start by </a:t>
            </a:r>
            <a:r>
              <a:rPr lang="en-GB" altLang="it-IT" b="1" dirty="0"/>
              <a:t>installing Wireshark</a:t>
            </a:r>
            <a:r>
              <a:rPr lang="en-GB" altLang="it-IT" dirty="0"/>
              <a:t> !</a:t>
            </a:r>
            <a:endParaRPr lang="it-IT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75838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99592" y="1772816"/>
            <a:ext cx="7920880" cy="3888432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Windows: </a:t>
            </a:r>
            <a:r>
              <a:rPr lang="it-IT" altLang="it-IT" dirty="0"/>
              <a:t>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 err="1">
                <a:solidFill>
                  <a:srgbClr val="C00000"/>
                </a:solidFill>
              </a:rPr>
              <a:t>macOS</a:t>
            </a:r>
            <a:r>
              <a:rPr lang="it-IT" altLang="it-IT" dirty="0">
                <a:solidFill>
                  <a:srgbClr val="C00000"/>
                </a:solidFill>
              </a:rPr>
              <a:t>:</a:t>
            </a:r>
            <a:r>
              <a:rPr lang="it-IT" altLang="it-IT" dirty="0"/>
              <a:t> 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>
                <a:solidFill>
                  <a:srgbClr val="C00000"/>
                </a:solidFill>
              </a:rPr>
              <a:t>Unix</a:t>
            </a:r>
            <a:r>
              <a:rPr lang="it-IT" altLang="it-IT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it-IT" altLang="it-IT" dirty="0"/>
              <a:t>https://www.wireshark.org/docs/wsug_html_chunked/ChBuildInstallUnixBuild.html</a:t>
            </a:r>
          </a:p>
          <a:p>
            <a:pPr marL="0" indent="0">
              <a:buNone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160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Network Traffic Analysis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At first glance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A02AEC-E07D-414B-AE3A-AEC1DA99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0"/>
          <a:stretch/>
        </p:blipFill>
        <p:spPr>
          <a:xfrm>
            <a:off x="683568" y="1629569"/>
            <a:ext cx="7128792" cy="41765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48A0DC-BF29-4E9A-852E-6DB6AAEB7D9B}"/>
              </a:ext>
            </a:extLst>
          </p:cNvPr>
          <p:cNvSpPr txBox="1"/>
          <p:nvPr/>
        </p:nvSpPr>
        <p:spPr>
          <a:xfrm>
            <a:off x="5788273" y="4736093"/>
            <a:ext cx="274509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Specify the network interface </a:t>
            </a:r>
          </a:p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on which to activate the capture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4F638A3-E63A-4F97-B986-61450D5AC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92079" y="4160029"/>
            <a:ext cx="992387" cy="5760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 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3978DE-BB5E-4BC2-8ED0-62EB8A1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9" y="1916832"/>
            <a:ext cx="87011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ADEF46-0EE0-4B5B-86EC-ECA79888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54780"/>
            <a:ext cx="8784976" cy="1440160"/>
          </a:xfrm>
          <a:prstGeom prst="rect">
            <a:avLst/>
          </a:prstGeom>
        </p:spPr>
      </p:pic>
      <p:pic>
        <p:nvPicPr>
          <p:cNvPr id="6" name="Immagine 5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B1BA0F29-1D0B-4509-8510-1567CFC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5104"/>
            <a:ext cx="8712968" cy="11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en-US" dirty="0"/>
              <a:t>As many colors as rules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94886-4EE7-4FDD-8F29-E0244D96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6"/>
          <a:stretch/>
        </p:blipFill>
        <p:spPr>
          <a:xfrm>
            <a:off x="593836" y="1485553"/>
            <a:ext cx="7956328" cy="35283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808AC0-1E47-449B-9693-2A909FE5963E}"/>
              </a:ext>
            </a:extLst>
          </p:cNvPr>
          <p:cNvSpPr txBox="1"/>
          <p:nvPr/>
        </p:nvSpPr>
        <p:spPr>
          <a:xfrm>
            <a:off x="467544" y="5085184"/>
            <a:ext cx="7664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+mn-lt"/>
              </a:rPr>
              <a:t>Click on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rgbClr val="000000"/>
                </a:solidFill>
                <a:latin typeface="+mn-lt"/>
              </a:rPr>
              <a:t>VIEW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COLORING RULES …</a:t>
            </a:r>
          </a:p>
          <a:p>
            <a:endParaRPr lang="it-IT" sz="20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**We can </a:t>
            </a:r>
            <a:r>
              <a:rPr lang="it-IT" sz="1800" dirty="0" err="1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also</a:t>
            </a:r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customize</a:t>
            </a:r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 them</a:t>
            </a:r>
          </a:p>
          <a:p>
            <a:endParaRPr lang="it-IT" sz="2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0263C7-9C7D-4DDE-95F8-27EC84AB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192688" cy="32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D7C7F44-901D-4320-AF61-CD4BB9A2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2132856"/>
            <a:ext cx="3168353" cy="32605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Here we can apply different filters written with a precise format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000" dirty="0"/>
              <a:t>(as an SQL query)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51690C-4FDF-40E3-B6EA-DBD963E5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42304"/>
            <a:ext cx="515304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41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A94B3A-5221-4ABC-ACA8-394EA4BA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63745"/>
            <a:ext cx="7128792" cy="39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7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3F6C105-93F3-46A5-AACE-08D1637DC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1" b="3806"/>
          <a:stretch/>
        </p:blipFill>
        <p:spPr>
          <a:xfrm>
            <a:off x="641209" y="1603244"/>
            <a:ext cx="7415659" cy="3049891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381D6D4-9184-47DF-BEDE-056F6B8617BF}"/>
              </a:ext>
            </a:extLst>
          </p:cNvPr>
          <p:cNvSpPr txBox="1">
            <a:spLocks/>
          </p:cNvSpPr>
          <p:nvPr/>
        </p:nvSpPr>
        <p:spPr bwMode="auto">
          <a:xfrm>
            <a:off x="353177" y="4737176"/>
            <a:ext cx="7805348" cy="127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Frame 807 bytes = </a:t>
            </a: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765 bytes Data, 14 bytes Header L2, 20 bytes IP Header, </a:t>
            </a: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UDP Header ? Which information ?</a:t>
            </a:r>
          </a:p>
        </p:txBody>
      </p:sp>
    </p:spTree>
    <p:extLst>
      <p:ext uri="{BB962C8B-B14F-4D97-AF65-F5344CB8AC3E}">
        <p14:creationId xmlns:p14="http://schemas.microsoft.com/office/powerpoint/2010/main" val="1842460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3F6C105-93F3-46A5-AACE-08D1637DC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1" b="3806"/>
          <a:stretch/>
        </p:blipFill>
        <p:spPr>
          <a:xfrm>
            <a:off x="539552" y="1561436"/>
            <a:ext cx="7517316" cy="309170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381D6D4-9184-47DF-BEDE-056F6B8617BF}"/>
              </a:ext>
            </a:extLst>
          </p:cNvPr>
          <p:cNvSpPr txBox="1">
            <a:spLocks/>
          </p:cNvSpPr>
          <p:nvPr/>
        </p:nvSpPr>
        <p:spPr bwMode="auto">
          <a:xfrm>
            <a:off x="353177" y="4737176"/>
            <a:ext cx="7805348" cy="127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1) UDP Header ? 8 bytes</a:t>
            </a: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2) Which information ? </a:t>
            </a:r>
            <a:r>
              <a:rPr lang="en-GB" altLang="it-IT" kern="0" dirty="0" err="1">
                <a:latin typeface="Calibri" panose="020F0502020204030204" pitchFamily="34" charset="0"/>
              </a:rPr>
              <a:t>Src_port</a:t>
            </a:r>
            <a:r>
              <a:rPr lang="en-GB" altLang="it-IT" kern="0" dirty="0">
                <a:latin typeface="Calibri" panose="020F0502020204030204" pitchFamily="34" charset="0"/>
              </a:rPr>
              <a:t>, </a:t>
            </a:r>
            <a:r>
              <a:rPr lang="en-GB" altLang="it-IT" kern="0" dirty="0" err="1">
                <a:latin typeface="Calibri" panose="020F0502020204030204" pitchFamily="34" charset="0"/>
              </a:rPr>
              <a:t>Dst_port</a:t>
            </a:r>
            <a:r>
              <a:rPr lang="en-GB" altLang="it-IT" kern="0" dirty="0">
                <a:latin typeface="Calibri" panose="020F0502020204030204" pitchFamily="34" charset="0"/>
              </a:rPr>
              <a:t>, Length, Checksum </a:t>
            </a:r>
          </a:p>
        </p:txBody>
      </p:sp>
    </p:spTree>
    <p:extLst>
      <p:ext uri="{BB962C8B-B14F-4D97-AF65-F5344CB8AC3E}">
        <p14:creationId xmlns:p14="http://schemas.microsoft.com/office/powerpoint/2010/main" val="2818158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B7B42D-090B-4481-847D-450EB4F4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55670"/>
            <a:ext cx="5112568" cy="41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3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5" name="Immagine 4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3281D4BE-43DE-4A12-A41A-0D25563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2" y="1844824"/>
            <a:ext cx="6996795" cy="34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11DE79-746B-4ADA-849E-29FE29101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2"/>
          <a:stretch/>
        </p:blipFill>
        <p:spPr>
          <a:xfrm>
            <a:off x="1266295" y="2153447"/>
            <a:ext cx="7351530" cy="339788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E75EE0C-6896-DD25-2E42-E8C1EE566E94}"/>
              </a:ext>
            </a:extLst>
          </p:cNvPr>
          <p:cNvSpPr txBox="1">
            <a:spLocks/>
          </p:cNvSpPr>
          <p:nvPr/>
        </p:nvSpPr>
        <p:spPr bwMode="auto">
          <a:xfrm>
            <a:off x="1234231" y="1648622"/>
            <a:ext cx="741565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kern="0" dirty="0">
                <a:solidFill>
                  <a:srgbClr val="000000"/>
                </a:solidFill>
              </a:rPr>
              <a:t>Davide Aureli</a:t>
            </a:r>
          </a:p>
        </p:txBody>
      </p:sp>
    </p:spTree>
    <p:extLst>
      <p:ext uri="{BB962C8B-B14F-4D97-AF65-F5344CB8AC3E}">
        <p14:creationId xmlns:p14="http://schemas.microsoft.com/office/powerpoint/2010/main" val="4081037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551592-ACA2-4531-AE6D-48712D9BA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98" b="2886"/>
          <a:stretch/>
        </p:blipFill>
        <p:spPr>
          <a:xfrm>
            <a:off x="433135" y="1844824"/>
            <a:ext cx="7860071" cy="2664295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F09A3E1-B2C8-41B2-A578-A88FA9560DB9}"/>
              </a:ext>
            </a:extLst>
          </p:cNvPr>
          <p:cNvSpPr txBox="1">
            <a:spLocks/>
          </p:cNvSpPr>
          <p:nvPr/>
        </p:nvSpPr>
        <p:spPr bwMode="auto">
          <a:xfrm>
            <a:off x="353177" y="4737176"/>
            <a:ext cx="7805348" cy="127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Frame 1414 bytes = </a:t>
            </a: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1360 bytes Data, 14 bytes Header L2, 20 bytes IP Header, </a:t>
            </a: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20 bytes TCP Header </a:t>
            </a:r>
          </a:p>
        </p:txBody>
      </p:sp>
    </p:spTree>
    <p:extLst>
      <p:ext uri="{BB962C8B-B14F-4D97-AF65-F5344CB8AC3E}">
        <p14:creationId xmlns:p14="http://schemas.microsoft.com/office/powerpoint/2010/main" val="1140316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1E0F07-1B69-4CA8-9F5D-78ADE104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5441"/>
            <a:ext cx="6444746" cy="4046437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3F921A7-3706-4662-BFDB-B4D9D0E30989}"/>
              </a:ext>
            </a:extLst>
          </p:cNvPr>
          <p:cNvSpPr txBox="1">
            <a:spLocks/>
          </p:cNvSpPr>
          <p:nvPr/>
        </p:nvSpPr>
        <p:spPr bwMode="auto">
          <a:xfrm>
            <a:off x="5436096" y="4869160"/>
            <a:ext cx="2304256" cy="88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b="1" kern="0" dirty="0">
                <a:latin typeface="Calibri" panose="020F0502020204030204" pitchFamily="34" charset="0"/>
              </a:rPr>
              <a:t>TCP segment format</a:t>
            </a:r>
          </a:p>
        </p:txBody>
      </p:sp>
    </p:spTree>
    <p:extLst>
      <p:ext uri="{BB962C8B-B14F-4D97-AF65-F5344CB8AC3E}">
        <p14:creationId xmlns:p14="http://schemas.microsoft.com/office/powerpoint/2010/main" val="77676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CCB9B0-9442-4B1C-A497-9BF61F98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1" y="1663870"/>
            <a:ext cx="8079917" cy="40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5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3CE20A-8B3B-48B4-9118-1529CFBB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49576"/>
            <a:ext cx="84284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3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FF55C85-36C5-4DED-B814-EFAFDF2B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6" y="1629569"/>
            <a:ext cx="8185348" cy="3807313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7DEEB26-149D-442F-AEC1-2065ED147E59}"/>
              </a:ext>
            </a:extLst>
          </p:cNvPr>
          <p:cNvCxnSpPr/>
          <p:nvPr/>
        </p:nvCxnSpPr>
        <p:spPr bwMode="auto">
          <a:xfrm flipH="1" flipV="1">
            <a:off x="3203848" y="5085184"/>
            <a:ext cx="648072" cy="648072"/>
          </a:xfrm>
          <a:prstGeom prst="straightConnector1">
            <a:avLst/>
          </a:prstGeom>
          <a:noFill/>
          <a:ln>
            <a:solidFill>
              <a:srgbClr val="830022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4223F0-CFBC-4A3E-9EE8-713900714FF2}"/>
              </a:ext>
            </a:extLst>
          </p:cNvPr>
          <p:cNvSpPr txBox="1">
            <a:spLocks/>
          </p:cNvSpPr>
          <p:nvPr/>
        </p:nvSpPr>
        <p:spPr bwMode="auto">
          <a:xfrm>
            <a:off x="3707904" y="5509659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b="1" kern="0" dirty="0">
                <a:latin typeface="Calibri" panose="020F0502020204030204" pitchFamily="34" charset="0"/>
              </a:rPr>
              <a:t>ARP request</a:t>
            </a:r>
          </a:p>
        </p:txBody>
      </p:sp>
    </p:spTree>
    <p:extLst>
      <p:ext uri="{BB962C8B-B14F-4D97-AF65-F5344CB8AC3E}">
        <p14:creationId xmlns:p14="http://schemas.microsoft.com/office/powerpoint/2010/main" val="391965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683568" y="1772816"/>
            <a:ext cx="806412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Every time we talk about data our beloved statistics comes out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7BA247-196E-4D93-9661-47BF01BE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29"/>
          <a:stretch/>
        </p:blipFill>
        <p:spPr>
          <a:xfrm>
            <a:off x="414129" y="3140199"/>
            <a:ext cx="8421007" cy="193674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95CB4E-29E5-49DF-8AB4-189B847FA26A}"/>
              </a:ext>
            </a:extLst>
          </p:cNvPr>
          <p:cNvCxnSpPr/>
          <p:nvPr/>
        </p:nvCxnSpPr>
        <p:spPr bwMode="auto">
          <a:xfrm flipH="1">
            <a:off x="3707904" y="2780928"/>
            <a:ext cx="504056" cy="64807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3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Protocol Hierarchy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98A001-16B7-4DD8-9756-F6997F43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" y="1700808"/>
            <a:ext cx="8724984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Packet Lengths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DCA3D1-A942-40BF-B381-66A9784A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7" y="1916832"/>
            <a:ext cx="7564904" cy="32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2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Endpoints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0A13FB-604E-4992-BF3C-0918066E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696744" cy="41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2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1" y="830530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I/O Graphs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0C82B-2F1C-4C55-A1A5-D155CD3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217640"/>
            <a:ext cx="6509308" cy="8942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BEA4B0-3FD9-4AE8-BF2E-EF48CE3D3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5" t="1276" r="2262" b="3416"/>
          <a:stretch/>
        </p:blipFill>
        <p:spPr>
          <a:xfrm>
            <a:off x="1403648" y="1413664"/>
            <a:ext cx="5933244" cy="357626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068FAA7-7D45-4522-9945-E4E39553296C}"/>
              </a:ext>
            </a:extLst>
          </p:cNvPr>
          <p:cNvSpPr txBox="1">
            <a:spLocks/>
          </p:cNvSpPr>
          <p:nvPr/>
        </p:nvSpPr>
        <p:spPr bwMode="auto">
          <a:xfrm>
            <a:off x="101418" y="2899053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Pkt/sec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903D690-3352-4702-B8C2-89FFD3BC5367}"/>
              </a:ext>
            </a:extLst>
          </p:cNvPr>
          <p:cNvSpPr txBox="1">
            <a:spLocks/>
          </p:cNvSpPr>
          <p:nvPr/>
        </p:nvSpPr>
        <p:spPr bwMode="auto">
          <a:xfrm>
            <a:off x="3859014" y="4828677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Time(sec)</a:t>
            </a:r>
          </a:p>
        </p:txBody>
      </p:sp>
    </p:spTree>
    <p:extLst>
      <p:ext uri="{BB962C8B-B14F-4D97-AF65-F5344CB8AC3E}">
        <p14:creationId xmlns:p14="http://schemas.microsoft.com/office/powerpoint/2010/main" val="2699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5" y="2132856"/>
            <a:ext cx="7534275" cy="208823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These Lab sessions can be divided in two typologies: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Lecture and code all together</a:t>
            </a:r>
          </a:p>
          <a:p>
            <a:pPr marL="514350" indent="-514350">
              <a:buAutoNum type="arabicParenR"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Final Project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96752"/>
            <a:ext cx="7415659" cy="504825"/>
          </a:xfrm>
        </p:spPr>
        <p:txBody>
          <a:bodyPr/>
          <a:lstStyle/>
          <a:p>
            <a:r>
              <a:rPr lang="en-US" sz="2800" dirty="0"/>
              <a:t>.pcap file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3491880" y="2348880"/>
            <a:ext cx="5327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If we want to save our Packet-CAPture to reuse another time we need to save it in a pcap format. </a:t>
            </a:r>
          </a:p>
          <a:p>
            <a:pPr marL="0" indent="0">
              <a:buFontTx/>
              <a:buNone/>
            </a:pPr>
            <a:endParaRPr lang="en-GB" altLang="it-IT" kern="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Now, every time you will hear someone to talk about pcap file you’ll recognize it.</a:t>
            </a:r>
          </a:p>
        </p:txBody>
      </p:sp>
      <p:pic>
        <p:nvPicPr>
          <p:cNvPr id="2050" name="Picture 2" descr="Pcap Stickers | Redbubble">
            <a:extLst>
              <a:ext uri="{FF2B5EF4-FFF2-40B4-BE49-F238E27FC236}">
                <a16:creationId xmlns:a16="http://schemas.microsoft.com/office/drawing/2014/main" id="{E82B6893-5E70-425B-ADEC-06EB1146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827584" y="2420888"/>
            <a:ext cx="2044779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3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7" y="2132856"/>
            <a:ext cx="8254354" cy="244827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We strongly suggest you to follow the lectures with your laptop.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Every time we will observe some code part, it is better that you will try to reimplement each part of the script,</a:t>
            </a:r>
          </a:p>
          <a:p>
            <a:pPr marL="0" indent="0">
              <a:buNone/>
            </a:pPr>
            <a:r>
              <a:rPr lang="en-GB" altLang="it-IT" sz="2800" dirty="0"/>
              <a:t> </a:t>
            </a:r>
            <a:r>
              <a:rPr lang="en-GB" altLang="it-IT" sz="2800" u="sng" dirty="0"/>
              <a:t>this is the only way to become more confident</a:t>
            </a:r>
            <a:r>
              <a:rPr lang="en-GB" alt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64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(HOW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619" y="4307251"/>
            <a:ext cx="3062439" cy="864096"/>
          </a:xfrm>
        </p:spPr>
        <p:txBody>
          <a:bodyPr wrap="square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GB" altLang="it-IT" sz="2000" b="1" dirty="0"/>
              <a:t>Group</a:t>
            </a:r>
            <a:r>
              <a:rPr lang="en-GB" altLang="it-IT" sz="2000" dirty="0"/>
              <a:t> </a:t>
            </a:r>
            <a:r>
              <a:rPr lang="en-GB" altLang="it-IT" sz="2000" b="1" dirty="0"/>
              <a:t>Rule</a:t>
            </a:r>
            <a:r>
              <a:rPr lang="en-GB" altLang="it-IT" sz="2000" dirty="0"/>
              <a:t>: It is possible to use the groups formed with Prof. </a:t>
            </a:r>
            <a:r>
              <a:rPr lang="en-GB" altLang="it-IT" sz="2000" dirty="0" err="1"/>
              <a:t>Baiocchi</a:t>
            </a:r>
            <a:r>
              <a:rPr lang="en-GB" altLang="it-IT" sz="2000" dirty="0"/>
              <a:t> and Prof. </a:t>
            </a:r>
            <a:r>
              <a:rPr lang="en-GB" altLang="it-IT" sz="2000" dirty="0" err="1"/>
              <a:t>Cianfrani</a:t>
            </a:r>
            <a:endParaRPr lang="en-GB" altLang="it-IT" sz="2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29F41F-EB95-4C53-85DB-2D13DADA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668494" cy="14550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798FEA0-A877-4C63-82CE-DBBF0E5B7DEA}"/>
              </a:ext>
            </a:extLst>
          </p:cNvPr>
          <p:cNvSpPr/>
          <p:nvPr/>
        </p:nvSpPr>
        <p:spPr bwMode="auto">
          <a:xfrm>
            <a:off x="3995936" y="3068960"/>
            <a:ext cx="1152128" cy="3600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5512B28-29A7-4B18-A7AF-37FC2458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522861" cy="198471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936194" y="4307251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b="1" kern="0" dirty="0"/>
              <a:t>Presentation: </a:t>
            </a:r>
            <a:r>
              <a:rPr lang="en-GB" altLang="it-IT" sz="2000" kern="0" dirty="0"/>
              <a:t>each group will present the work (</a:t>
            </a:r>
            <a:r>
              <a:rPr lang="en-GB" altLang="it-IT" sz="2000" kern="0"/>
              <a:t>15 min), </a:t>
            </a:r>
            <a:r>
              <a:rPr lang="en-GB" altLang="it-IT" sz="2000" kern="0" dirty="0"/>
              <a:t>preparing a set of slides to comment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83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(WHEN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9441" y="4365104"/>
            <a:ext cx="3062439" cy="934117"/>
          </a:xfrm>
        </p:spPr>
        <p:txBody>
          <a:bodyPr wrap="square" anchor="t">
            <a:normAutofit lnSpcReduction="10000"/>
          </a:bodyPr>
          <a:lstStyle/>
          <a:p>
            <a:pPr marL="0" indent="0" algn="ctr">
              <a:buNone/>
            </a:pPr>
            <a:r>
              <a:rPr lang="en-GB" altLang="it-IT" sz="2000" dirty="0"/>
              <a:t>All groups will have the possibility to work exploiting lesson time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860032" y="4437112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kern="0" dirty="0"/>
              <a:t>During the working time in class you can ask every questions or clarification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627808-777D-4ECC-8B85-A373671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1897608" cy="18976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4917E92-B2D0-4CA5-A3DE-3556120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56" y="1793249"/>
            <a:ext cx="1582935" cy="22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Email Account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7503" y="1916832"/>
            <a:ext cx="8928993" cy="3384376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 err="1"/>
              <a:t>If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someone</a:t>
            </a:r>
            <a:r>
              <a:rPr lang="it-IT" altLang="it-IT" sz="2800" dirty="0"/>
              <a:t> </a:t>
            </a:r>
            <a:r>
              <a:rPr lang="it-IT" altLang="it-IT" sz="2800" dirty="0" err="1"/>
              <a:t>is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shy</a:t>
            </a:r>
            <a:r>
              <a:rPr lang="it-IT" altLang="it-IT" sz="2800" dirty="0"/>
              <a:t>, just </a:t>
            </a:r>
            <a:r>
              <a:rPr lang="it-IT" altLang="it-IT" sz="2800" dirty="0" err="1"/>
              <a:t>write</a:t>
            </a:r>
            <a:r>
              <a:rPr lang="it-IT" altLang="it-IT" sz="2800" dirty="0"/>
              <a:t> me </a:t>
            </a:r>
            <a:r>
              <a:rPr lang="it-IT" altLang="it-IT" sz="2800" dirty="0" err="1"/>
              <a:t>here</a:t>
            </a:r>
            <a:r>
              <a:rPr lang="it-IT" altLang="it-IT" sz="2800" dirty="0"/>
              <a:t>: </a:t>
            </a:r>
            <a:r>
              <a:rPr lang="it-IT" altLang="it-IT" sz="2800" dirty="0">
                <a:hlinkClick r:id="rId2"/>
              </a:rPr>
              <a:t>davide.aureli@uniroma1</a:t>
            </a:r>
            <a:endParaRPr lang="it-IT" altLang="it-IT" sz="2800" dirty="0"/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u="sng" dirty="0" err="1"/>
              <a:t>You</a:t>
            </a:r>
            <a:r>
              <a:rPr lang="it-IT" altLang="it-IT" sz="2800" u="sng" dirty="0"/>
              <a:t> can update the Excel file </a:t>
            </a:r>
            <a:r>
              <a:rPr lang="it-IT" altLang="it-IT" sz="2800" u="sng" dirty="0" err="1"/>
              <a:t>shared</a:t>
            </a:r>
            <a:r>
              <a:rPr lang="it-IT" altLang="it-IT" sz="2800" u="sng" dirty="0"/>
              <a:t> </a:t>
            </a:r>
            <a:r>
              <a:rPr lang="it-IT" altLang="it-IT" sz="2800" u="sng" dirty="0" err="1"/>
              <a:t>at</a:t>
            </a:r>
            <a:r>
              <a:rPr lang="it-IT" altLang="it-IT" sz="2800" u="sng" dirty="0"/>
              <a:t> </a:t>
            </a:r>
            <a:r>
              <a:rPr lang="it-IT" altLang="it-IT" sz="2800" u="sng" dirty="0" err="1"/>
              <a:t>this</a:t>
            </a:r>
            <a:r>
              <a:rPr lang="it-IT" altLang="it-IT" sz="2800" u="sng" dirty="0"/>
              <a:t> link:</a:t>
            </a:r>
          </a:p>
          <a:p>
            <a:pPr marL="0" indent="0" algn="ctr">
              <a:buNone/>
            </a:pPr>
            <a:endParaRPr lang="it-IT" altLang="it-IT" sz="2800" u="sng" dirty="0"/>
          </a:p>
          <a:p>
            <a:pPr marL="0" indent="0" algn="ctr">
              <a:buNone/>
            </a:pPr>
            <a:r>
              <a:rPr lang="it-IT" sz="1700" b="0" i="0" dirty="0">
                <a:solidFill>
                  <a:srgbClr val="24292E"/>
                </a:solidFill>
                <a:effectLst/>
                <a:latin typeface="SFMono-Regular"/>
              </a:rPr>
              <a:t>https://docs.google.com/spreadsheets/d/1j_uFCVRob_ztTos5q0N1r_YiOEXGARsB/edit#gid=310448381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81834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Deadline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61662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The project will start during class hour, and everything </a:t>
            </a:r>
            <a:r>
              <a:rPr lang="it-IT" altLang="it-IT" sz="2800" dirty="0" err="1"/>
              <a:t>that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is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not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finished</a:t>
            </a:r>
            <a:r>
              <a:rPr lang="it-IT" altLang="it-IT" sz="2800" dirty="0"/>
              <a:t> </a:t>
            </a:r>
            <a:r>
              <a:rPr lang="it-IT" altLang="it-IT" sz="2800" dirty="0" err="1"/>
              <a:t>will</a:t>
            </a:r>
            <a:r>
              <a:rPr lang="it-IT" altLang="it-IT" sz="2800" dirty="0"/>
              <a:t> be </a:t>
            </a:r>
            <a:r>
              <a:rPr lang="it-IT" altLang="it-IT" sz="2800" dirty="0" err="1"/>
              <a:t>ended</a:t>
            </a:r>
            <a:r>
              <a:rPr lang="it-IT" altLang="it-IT" sz="2800" dirty="0"/>
              <a:t> by </a:t>
            </a:r>
            <a:r>
              <a:rPr lang="it-IT" altLang="it-IT" sz="2800" dirty="0" err="1"/>
              <a:t>September</a:t>
            </a:r>
            <a:r>
              <a:rPr lang="it-IT" altLang="it-IT" sz="2800" dirty="0"/>
              <a:t>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The </a:t>
            </a:r>
            <a:r>
              <a:rPr lang="it-IT" altLang="it-IT" sz="2800" b="1" dirty="0"/>
              <a:t>oral exam </a:t>
            </a:r>
            <a:r>
              <a:rPr lang="it-IT" altLang="it-IT" sz="2800" dirty="0"/>
              <a:t>will be scheduled all together with Prof. Cianfrani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2002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11917</TotalTime>
  <Words>768</Words>
  <Application>Microsoft Office PowerPoint</Application>
  <PresentationFormat>Presentazione su schermo (4:3)</PresentationFormat>
  <Paragraphs>124</Paragraphs>
  <Slides>40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4" baseType="lpstr">
      <vt:lpstr>Arial</vt:lpstr>
      <vt:lpstr>Calibri</vt:lpstr>
      <vt:lpstr>SFMono-Regular</vt:lpstr>
      <vt:lpstr>Default Theme</vt:lpstr>
      <vt:lpstr>Networking for Big Data   Faculty of Data Science, Sapienza University of Rome  Academic Year 2022-2023  Phd Student Davide Aureli</vt:lpstr>
      <vt:lpstr>Network Traffic Analysis </vt:lpstr>
      <vt:lpstr>Lecturer</vt:lpstr>
      <vt:lpstr>Course Organization</vt:lpstr>
      <vt:lpstr>General Information</vt:lpstr>
      <vt:lpstr>Group Project (HOW ?)</vt:lpstr>
      <vt:lpstr>Group Project (WHEN ?)</vt:lpstr>
      <vt:lpstr>IMPORTANT: Email Account</vt:lpstr>
      <vt:lpstr>IMPORTANT: Deadline</vt:lpstr>
      <vt:lpstr>IMPORTANT: Material</vt:lpstr>
      <vt:lpstr>Brain Storming</vt:lpstr>
      <vt:lpstr>Road Map</vt:lpstr>
      <vt:lpstr>Course Topics</vt:lpstr>
      <vt:lpstr>Wireshark – Lecture 1</vt:lpstr>
      <vt:lpstr>From Theory to Practice</vt:lpstr>
      <vt:lpstr>From Theory to Practice</vt:lpstr>
      <vt:lpstr>What is Wireshark ?</vt:lpstr>
      <vt:lpstr>Intended Purposes</vt:lpstr>
      <vt:lpstr>Installation</vt:lpstr>
      <vt:lpstr>At first glance</vt:lpstr>
      <vt:lpstr>First analysis </vt:lpstr>
      <vt:lpstr>First analysis</vt:lpstr>
      <vt:lpstr>As many colors as rules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Statistics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.pcap file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170</cp:revision>
  <dcterms:created xsi:type="dcterms:W3CDTF">2006-11-20T16:13:10Z</dcterms:created>
  <dcterms:modified xsi:type="dcterms:W3CDTF">2023-05-02T06:32:54Z</dcterms:modified>
  <cp:category/>
</cp:coreProperties>
</file>