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79"/>
  </p:notesMasterIdLst>
  <p:handoutMasterIdLst>
    <p:handoutMasterId r:id="rId80"/>
  </p:handoutMasterIdLst>
  <p:sldIdLst>
    <p:sldId id="264" r:id="rId2"/>
    <p:sldId id="274" r:id="rId3"/>
    <p:sldId id="326" r:id="rId4"/>
    <p:sldId id="275" r:id="rId5"/>
    <p:sldId id="327" r:id="rId6"/>
    <p:sldId id="328" r:id="rId7"/>
    <p:sldId id="329" r:id="rId8"/>
    <p:sldId id="325" r:id="rId9"/>
    <p:sldId id="356" r:id="rId10"/>
    <p:sldId id="330" r:id="rId11"/>
    <p:sldId id="331" r:id="rId12"/>
    <p:sldId id="282" r:id="rId13"/>
    <p:sldId id="348" r:id="rId14"/>
    <p:sldId id="281" r:id="rId15"/>
    <p:sldId id="33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2" r:id="rId25"/>
    <p:sldId id="293" r:id="rId26"/>
    <p:sldId id="295" r:id="rId27"/>
    <p:sldId id="294" r:id="rId28"/>
    <p:sldId id="291" r:id="rId29"/>
    <p:sldId id="279" r:id="rId30"/>
    <p:sldId id="296" r:id="rId31"/>
    <p:sldId id="297" r:id="rId32"/>
    <p:sldId id="298" r:id="rId33"/>
    <p:sldId id="300" r:id="rId34"/>
    <p:sldId id="349" r:id="rId35"/>
    <p:sldId id="277" r:id="rId36"/>
    <p:sldId id="301" r:id="rId37"/>
    <p:sldId id="303" r:id="rId38"/>
    <p:sldId id="302" r:id="rId39"/>
    <p:sldId id="333" r:id="rId40"/>
    <p:sldId id="335" r:id="rId41"/>
    <p:sldId id="336" r:id="rId42"/>
    <p:sldId id="337" r:id="rId43"/>
    <p:sldId id="338" r:id="rId44"/>
    <p:sldId id="339" r:id="rId45"/>
    <p:sldId id="342" r:id="rId46"/>
    <p:sldId id="340" r:id="rId47"/>
    <p:sldId id="341" r:id="rId48"/>
    <p:sldId id="343" r:id="rId49"/>
    <p:sldId id="345" r:id="rId50"/>
    <p:sldId id="344" r:id="rId51"/>
    <p:sldId id="346" r:id="rId52"/>
    <p:sldId id="347" r:id="rId53"/>
    <p:sldId id="350" r:id="rId54"/>
    <p:sldId id="306" r:id="rId55"/>
    <p:sldId id="307" r:id="rId56"/>
    <p:sldId id="308" r:id="rId57"/>
    <p:sldId id="309" r:id="rId58"/>
    <p:sldId id="310" r:id="rId59"/>
    <p:sldId id="314" r:id="rId60"/>
    <p:sldId id="311" r:id="rId61"/>
    <p:sldId id="312" r:id="rId62"/>
    <p:sldId id="313" r:id="rId63"/>
    <p:sldId id="315" r:id="rId64"/>
    <p:sldId id="353" r:id="rId65"/>
    <p:sldId id="352" r:id="rId66"/>
    <p:sldId id="354" r:id="rId67"/>
    <p:sldId id="35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51" r:id="rId77"/>
    <p:sldId id="324" r:id="rId78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778"/>
    <a:srgbClr val="AAC9B6"/>
    <a:srgbClr val="822433"/>
    <a:srgbClr val="830022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BCEF5BD-9062-4AE7-9529-1D51F4A3D1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5E10B05-8D54-4011-85ED-79EBDA99325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76C47D9-2689-4CA5-BDCE-8FEC9A96931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21DEDFA-FD0E-4D38-866F-AC04DA1C549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826288FC-7E5E-4643-9D99-A7A03F31930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AA85238-D36E-405F-A4C5-7A67153B00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1FDF647-1444-4D61-A29E-464A92DA1D0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C925821-30BE-48FE-9C94-1F10045619E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4491163-3123-4FAC-BA41-A6267CD12C9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45197E0D-E30D-466D-B44D-F97DD07B8B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DE8C7427-9691-4F4E-8204-09397C8387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0EA9754-797F-413B-B0DB-92DAAEE3E28C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B33C1083-BFEB-4C63-AFF6-080074BFEA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7985D4-8136-4FDB-A32A-1B70034D71F4}" type="slidenum">
              <a:rPr lang="it-IT" altLang="it-IT" sz="1200">
                <a:solidFill>
                  <a:schemeClr val="tx1"/>
                </a:solidFill>
                <a:latin typeface="Calibri" panose="020F0502020204030204" pitchFamily="34" charset="0"/>
              </a:rPr>
              <a:pPr/>
              <a:t>1</a:t>
            </a:fld>
            <a:endParaRPr lang="it-IT" altLang="it-IT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D798B2B-71FE-473D-9073-D314DDBED8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0912498-859D-447C-A953-4BBAE5F1A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it-IT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A9754-797F-413B-B0DB-92DAAEE3E28C}" type="slidenum">
              <a:rPr lang="it-IT" altLang="it-IT" smtClean="0"/>
              <a:pPr/>
              <a:t>74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7703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82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46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263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399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una tabella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30819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 grafico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9155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58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704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04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76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8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5686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Trascinare l'immagine su un segnaposto o fare clic sull'icona per aggiungerla</a:t>
            </a:r>
            <a:endParaRPr lang="en-GB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9959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9BF52893-DBF8-4CCD-8625-C81B86854FDB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FDA76BA1-39DE-41AE-A2B7-A650AF0917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it-IT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72DBA01B-C832-4AE4-984F-0F020D517E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it-IT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6D0F144D-5920-4830-A3C4-11CC3C868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66AF2038-0EBC-4540-B971-9F265B4FF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7ECC9721-D30E-49E0-B908-F6DC283824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MS PGothic" panose="020B0600070205080204" pitchFamily="34" charset="-128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MS PGothic" panose="020B0600070205080204" pitchFamily="34" charset="-128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MS PGothic" panose="020B0600070205080204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e.aureli@uniroma1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Rectangle 11">
            <a:extLst>
              <a:ext uri="{FF2B5EF4-FFF2-40B4-BE49-F238E27FC236}">
                <a16:creationId xmlns:a16="http://schemas.microsoft.com/office/drawing/2014/main" id="{BA79100B-C0BD-49D8-A398-76F5A3DB3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 dirty="0">
              <a:latin typeface="Calibri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5362" name="Group 17">
            <a:extLst>
              <a:ext uri="{FF2B5EF4-FFF2-40B4-BE49-F238E27FC236}">
                <a16:creationId xmlns:a16="http://schemas.microsoft.com/office/drawing/2014/main" id="{ACDCCB16-BBB1-4390-B58A-9F0A39D95F28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15365" name="Picture 15" descr="Fondino">
              <a:extLst>
                <a:ext uri="{FF2B5EF4-FFF2-40B4-BE49-F238E27FC236}">
                  <a16:creationId xmlns:a16="http://schemas.microsoft.com/office/drawing/2014/main" id="{763C46BC-C2ED-425C-840C-40D80B882F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6" name="Picture 13" descr="logo +marchio">
              <a:extLst>
                <a:ext uri="{FF2B5EF4-FFF2-40B4-BE49-F238E27FC236}">
                  <a16:creationId xmlns:a16="http://schemas.microsoft.com/office/drawing/2014/main" id="{9C9C7CF9-FEB1-4C98-B233-5FD2D297E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7" name="Picture 16" descr="fascia">
              <a:extLst>
                <a:ext uri="{FF2B5EF4-FFF2-40B4-BE49-F238E27FC236}">
                  <a16:creationId xmlns:a16="http://schemas.microsoft.com/office/drawing/2014/main" id="{7C3A2E71-D44C-4C2D-9A8E-815374AA16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363" name="Titolo 2">
            <a:extLst>
              <a:ext uri="{FF2B5EF4-FFF2-40B4-BE49-F238E27FC236}">
                <a16:creationId xmlns:a16="http://schemas.microsoft.com/office/drawing/2014/main" id="{9068C1DD-E22E-4EA6-878C-B8DA9C720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9150" y="188913"/>
            <a:ext cx="6369050" cy="1979612"/>
          </a:xfrm>
        </p:spPr>
        <p:txBody>
          <a:bodyPr/>
          <a:lstStyle/>
          <a:p>
            <a:pPr algn="l" eaLnBrk="1" hangingPunct="1"/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Networking for Big Data 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 err="1">
                <a:solidFill>
                  <a:srgbClr val="FFFFFF"/>
                </a:solidFill>
                <a:latin typeface="Calibri" panose="020F0502020204030204" pitchFamily="34" charset="0"/>
              </a:rPr>
              <a:t>Faculty</a:t>
            </a: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 of Data Science, Sapienza University of Rome 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 err="1">
                <a:solidFill>
                  <a:srgbClr val="FFFFFF"/>
                </a:solidFill>
                <a:latin typeface="Calibri" panose="020F0502020204030204" pitchFamily="34" charset="0"/>
              </a:rPr>
              <a:t>Academic</a:t>
            </a: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it-IT" altLang="it-IT" sz="1600" b="0" dirty="0" err="1">
                <a:solidFill>
                  <a:srgbClr val="FFFFFF"/>
                </a:solidFill>
                <a:latin typeface="Calibri" panose="020F0502020204030204" pitchFamily="34" charset="0"/>
              </a:rPr>
              <a:t>Year</a:t>
            </a: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 2020-2021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 err="1">
                <a:solidFill>
                  <a:srgbClr val="FFFFFF"/>
                </a:solidFill>
                <a:latin typeface="Calibri" panose="020F0502020204030204" pitchFamily="34" charset="0"/>
              </a:rPr>
              <a:t>Phd</a:t>
            </a: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it-IT" altLang="it-IT" sz="1600" b="0" dirty="0" err="1">
                <a:solidFill>
                  <a:srgbClr val="FFFFFF"/>
                </a:solidFill>
                <a:latin typeface="Calibri" panose="020F0502020204030204" pitchFamily="34" charset="0"/>
              </a:rPr>
              <a:t>Student</a:t>
            </a: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 Davide Aureli</a:t>
            </a:r>
          </a:p>
        </p:txBody>
      </p:sp>
      <p:sp>
        <p:nvSpPr>
          <p:cNvPr id="15364" name="Sottotitolo 3">
            <a:extLst>
              <a:ext uri="{FF2B5EF4-FFF2-40B4-BE49-F238E27FC236}">
                <a16:creationId xmlns:a16="http://schemas.microsoft.com/office/drawing/2014/main" id="{52161DF0-5A3F-434F-ADD4-F05ED06B0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8900" y="4887913"/>
            <a:ext cx="6400800" cy="1852612"/>
          </a:xfrm>
        </p:spPr>
        <p:txBody>
          <a:bodyPr/>
          <a:lstStyle/>
          <a:p>
            <a:pPr algn="r" eaLnBrk="1" hangingPunct="1"/>
            <a:r>
              <a:rPr lang="it-IT" altLang="it-IT" sz="1400" dirty="0" err="1">
                <a:solidFill>
                  <a:srgbClr val="FFFFFF"/>
                </a:solidFill>
                <a:latin typeface="Calibri" panose="020F0502020204030204" pitchFamily="34" charset="0"/>
              </a:rPr>
              <a:t>Laboratory</a:t>
            </a:r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 Session, NETWORKING for BIG DATA </a:t>
            </a:r>
          </a:p>
          <a:p>
            <a:pPr algn="r" eaLnBrk="1" hangingPunct="1"/>
            <a:endParaRPr lang="it-IT" altLang="it-IT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 Prof. Antonio </a:t>
            </a:r>
            <a:r>
              <a:rPr lang="it-IT" altLang="it-IT" sz="1400" dirty="0" err="1">
                <a:solidFill>
                  <a:srgbClr val="FFFFFF"/>
                </a:solidFill>
                <a:latin typeface="Calibri" panose="020F0502020204030204" pitchFamily="34" charset="0"/>
              </a:rPr>
              <a:t>Cianfrani</a:t>
            </a:r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 and Prof. Andrea Baiocchi</a:t>
            </a:r>
          </a:p>
          <a:p>
            <a:pPr algn="r" eaLnBrk="1" hangingPunct="1"/>
            <a:endParaRPr lang="it-IT" altLang="it-IT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Speaker: Dr. Davide Aureli</a:t>
            </a:r>
          </a:p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E-mail: davide.aureli@uniroma1.it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Brain Storming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0E85D47-2714-4189-94D0-6F3C935EA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96" y="1914290"/>
            <a:ext cx="1296144" cy="130122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21828E2-5E2E-4F93-A3C6-46848FF7E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951" y="1757113"/>
            <a:ext cx="1288305" cy="1296144"/>
          </a:xfrm>
          <a:prstGeom prst="rect">
            <a:avLst/>
          </a:prstGeom>
        </p:spPr>
      </p:pic>
      <p:pic>
        <p:nvPicPr>
          <p:cNvPr id="7" name="Picture 2" descr="Pcap Stickers | Redbubble">
            <a:extLst>
              <a:ext uri="{FF2B5EF4-FFF2-40B4-BE49-F238E27FC236}">
                <a16:creationId xmlns:a16="http://schemas.microsoft.com/office/drawing/2014/main" id="{E8483449-C374-4BF4-A230-D59EFBBB2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7406" r="9999" b="6667"/>
          <a:stretch/>
        </p:blipFill>
        <p:spPr bwMode="auto">
          <a:xfrm>
            <a:off x="3174811" y="3252810"/>
            <a:ext cx="1419095" cy="152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08F5ABF-7062-4800-8908-5203D05CC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248" y="2564904"/>
            <a:ext cx="2051720" cy="110450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8E66DF2-C0AC-45A2-8A54-5E3F7EF03F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104" y="4087103"/>
            <a:ext cx="1705213" cy="152421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1C3BCC9-7B79-4AE4-BD5A-AD16FFEED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469" y="4250721"/>
            <a:ext cx="1419095" cy="119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Road Map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0E85D47-2714-4189-94D0-6F3C935EA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59" y="4770389"/>
            <a:ext cx="1059971" cy="106412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21828E2-5E2E-4F93-A3C6-46848FF7E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64261"/>
            <a:ext cx="1097829" cy="1104509"/>
          </a:xfrm>
          <a:prstGeom prst="rect">
            <a:avLst/>
          </a:prstGeom>
        </p:spPr>
      </p:pic>
      <p:pic>
        <p:nvPicPr>
          <p:cNvPr id="7" name="Picture 2" descr="Pcap Stickers | Redbubble">
            <a:extLst>
              <a:ext uri="{FF2B5EF4-FFF2-40B4-BE49-F238E27FC236}">
                <a16:creationId xmlns:a16="http://schemas.microsoft.com/office/drawing/2014/main" id="{E8483449-C374-4BF4-A230-D59EFBBB2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7406" r="9999" b="6667"/>
          <a:stretch/>
        </p:blipFill>
        <p:spPr bwMode="auto">
          <a:xfrm>
            <a:off x="2128271" y="4769727"/>
            <a:ext cx="991973" cy="106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08F5ABF-7062-4800-8908-5203D05CC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387" y="1342724"/>
            <a:ext cx="1872208" cy="100787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8E66DF2-C0AC-45A2-8A54-5E3F7EF03F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3177" y="2428080"/>
            <a:ext cx="1280007" cy="114414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1C3BCC9-7B79-4AE4-BD5A-AD16FFEED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4258" y="1942484"/>
            <a:ext cx="1280006" cy="1079657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25DBCDD-29B0-4D07-A171-937BFD50886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333251" y="5256566"/>
            <a:ext cx="1541395" cy="526865"/>
          </a:xfrm>
          <a:solidFill>
            <a:schemeClr val="tx2">
              <a:lumMod val="20000"/>
              <a:lumOff val="80000"/>
            </a:schemeClr>
          </a:solidFill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en-GB" altLang="it-IT" dirty="0"/>
              <a:t>Lecture 1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6294BCE3-268E-47C0-B2EB-6D1DA842FD2B}"/>
              </a:ext>
            </a:extLst>
          </p:cNvPr>
          <p:cNvCxnSpPr>
            <a:cxnSpLocks/>
          </p:cNvCxnSpPr>
          <p:nvPr/>
        </p:nvCxnSpPr>
        <p:spPr bwMode="auto">
          <a:xfrm flipV="1">
            <a:off x="2195736" y="3284984"/>
            <a:ext cx="0" cy="115212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B0BA78AD-7A1C-4FB4-9719-BDA36DCA86C7}"/>
              </a:ext>
            </a:extLst>
          </p:cNvPr>
          <p:cNvSpPr txBox="1">
            <a:spLocks/>
          </p:cNvSpPr>
          <p:nvPr/>
        </p:nvSpPr>
        <p:spPr bwMode="auto">
          <a:xfrm>
            <a:off x="2886081" y="3143631"/>
            <a:ext cx="1541395" cy="526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kern="0" dirty="0"/>
              <a:t>Lecture 2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8984EF7-544B-436B-A985-903F44783B2F}"/>
              </a:ext>
            </a:extLst>
          </p:cNvPr>
          <p:cNvCxnSpPr>
            <a:cxnSpLocks/>
          </p:cNvCxnSpPr>
          <p:nvPr/>
        </p:nvCxnSpPr>
        <p:spPr bwMode="auto">
          <a:xfrm flipV="1">
            <a:off x="4478601" y="2482312"/>
            <a:ext cx="1533559" cy="1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E046E02-DD13-4984-AA4E-5D48F46A9DD8}"/>
              </a:ext>
            </a:extLst>
          </p:cNvPr>
          <p:cNvSpPr txBox="1">
            <a:spLocks/>
          </p:cNvSpPr>
          <p:nvPr/>
        </p:nvSpPr>
        <p:spPr bwMode="auto">
          <a:xfrm>
            <a:off x="5652120" y="1052737"/>
            <a:ext cx="1533559" cy="504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kern="0" dirty="0"/>
              <a:t>Lecture 3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AAECB10-E27D-4A1E-88F8-739B419C4736}"/>
              </a:ext>
            </a:extLst>
          </p:cNvPr>
          <p:cNvCxnSpPr>
            <a:cxnSpLocks/>
          </p:cNvCxnSpPr>
          <p:nvPr/>
        </p:nvCxnSpPr>
        <p:spPr bwMode="auto">
          <a:xfrm>
            <a:off x="8028384" y="3712780"/>
            <a:ext cx="0" cy="1028356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1E45068F-D0A3-44EF-A4D7-1FF0FD3F32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2160" y="4226958"/>
            <a:ext cx="1533560" cy="1665867"/>
          </a:xfrm>
          <a:prstGeom prst="rect">
            <a:avLst/>
          </a:prstGeom>
        </p:spPr>
      </p:pic>
      <p:sp>
        <p:nvSpPr>
          <p:cNvPr id="26" name="Segnaposto contenuto 2">
            <a:extLst>
              <a:ext uri="{FF2B5EF4-FFF2-40B4-BE49-F238E27FC236}">
                <a16:creationId xmlns:a16="http://schemas.microsoft.com/office/drawing/2014/main" id="{14A191E4-56AE-4506-8357-114119006F34}"/>
              </a:ext>
            </a:extLst>
          </p:cNvPr>
          <p:cNvSpPr txBox="1">
            <a:spLocks/>
          </p:cNvSpPr>
          <p:nvPr/>
        </p:nvSpPr>
        <p:spPr bwMode="auto">
          <a:xfrm>
            <a:off x="7796913" y="5302453"/>
            <a:ext cx="1225329" cy="526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kern="0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341375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58046" y="2132856"/>
            <a:ext cx="6554314" cy="2448272"/>
          </a:xfrm>
        </p:spPr>
        <p:txBody>
          <a:bodyPr wrap="square" anchor="t">
            <a:normAutofit lnSpcReduction="10000"/>
          </a:bodyPr>
          <a:lstStyle/>
          <a:p>
            <a:pPr marL="0" indent="0">
              <a:buNone/>
            </a:pPr>
            <a:r>
              <a:rPr lang="en-GB" altLang="it-IT" sz="2800" dirty="0"/>
              <a:t>1) Wireshark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0" indent="0">
              <a:buNone/>
            </a:pPr>
            <a:r>
              <a:rPr lang="en-GB" altLang="it-IT" sz="2800" dirty="0"/>
              <a:t>2) </a:t>
            </a:r>
            <a:r>
              <a:rPr lang="en-GB" altLang="it-IT" sz="2800" dirty="0" err="1"/>
              <a:t>PyShark</a:t>
            </a:r>
            <a:endParaRPr lang="en-GB" altLang="it-IT" sz="2800" dirty="0"/>
          </a:p>
          <a:p>
            <a:pPr marL="0" indent="0">
              <a:buNone/>
            </a:pPr>
            <a:endParaRPr lang="en-GB" altLang="it-IT" sz="2800" dirty="0"/>
          </a:p>
          <a:p>
            <a:pPr marL="0" indent="0">
              <a:buNone/>
            </a:pPr>
            <a:r>
              <a:rPr lang="en-GB" altLang="it-IT" sz="2800" dirty="0"/>
              <a:t>3) Machine Learning (ML) with traffic data</a:t>
            </a:r>
          </a:p>
        </p:txBody>
      </p:sp>
    </p:spTree>
    <p:extLst>
      <p:ext uri="{BB962C8B-B14F-4D97-AF65-F5344CB8AC3E}">
        <p14:creationId xmlns:p14="http://schemas.microsoft.com/office/powerpoint/2010/main" val="3024398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Wireshark – Lecture 1</a:t>
            </a:r>
          </a:p>
        </p:txBody>
      </p:sp>
    </p:spTree>
    <p:extLst>
      <p:ext uri="{BB962C8B-B14F-4D97-AF65-F5344CB8AC3E}">
        <p14:creationId xmlns:p14="http://schemas.microsoft.com/office/powerpoint/2010/main" val="1378858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From Theory to Practice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8277" y="2384884"/>
            <a:ext cx="4057848" cy="2088232"/>
          </a:xfrm>
        </p:spPr>
        <p:txBody>
          <a:bodyPr wrap="square" anchor="t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GB" altLang="it-IT" sz="2800" dirty="0"/>
              <a:t>Until now you have received a complete explanation about Networking Fundamentals</a:t>
            </a:r>
          </a:p>
          <a:p>
            <a:pPr marL="0" indent="0" algn="ctr">
              <a:buNone/>
            </a:pPr>
            <a:endParaRPr lang="en-GB" altLang="it-IT" sz="2800" dirty="0"/>
          </a:p>
          <a:p>
            <a:pPr marL="0" indent="0" algn="ctr">
              <a:buNone/>
            </a:pPr>
            <a:r>
              <a:rPr lang="en-GB" altLang="it-IT" sz="2800" dirty="0"/>
              <a:t>Now it’s time to implement something from scratch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7F74E42-6AF8-4B12-9C0B-53CEC2D18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2060848"/>
            <a:ext cx="2794296" cy="257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06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From Theory to Practice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8277" y="2384884"/>
            <a:ext cx="4057848" cy="2088232"/>
          </a:xfrm>
        </p:spPr>
        <p:txBody>
          <a:bodyPr wrap="square"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altLang="it-IT" sz="2800" dirty="0"/>
              <a:t>Which kind of projects ?</a:t>
            </a:r>
          </a:p>
          <a:p>
            <a:pPr marL="0" indent="0" algn="ctr">
              <a:buNone/>
            </a:pPr>
            <a:endParaRPr lang="en-GB" altLang="it-IT" sz="2800" dirty="0"/>
          </a:p>
          <a:p>
            <a:pPr marL="0" indent="0" algn="ctr">
              <a:buNone/>
            </a:pPr>
            <a:r>
              <a:rPr lang="en-GB" altLang="it-IT" sz="2800" dirty="0"/>
              <a:t>How a Data Scientist may contribute with his knowledge 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9EC7F2E-EE82-40DA-A8BB-E98AC69D9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7" y="2132857"/>
            <a:ext cx="2845201" cy="258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19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What is Wireshark ?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58046" y="2132856"/>
            <a:ext cx="6842345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GB" altLang="it-IT" dirty="0"/>
              <a:t>Wireshark is a network packet/control </a:t>
            </a:r>
            <a:r>
              <a:rPr lang="en-GB" altLang="it-IT" dirty="0" err="1"/>
              <a:t>analyzer</a:t>
            </a:r>
            <a:r>
              <a:rPr lang="en-GB" altLang="it-IT" dirty="0"/>
              <a:t>, available for </a:t>
            </a:r>
            <a:r>
              <a:rPr lang="en-GB" altLang="it-IT" b="1" dirty="0"/>
              <a:t>UNIX</a:t>
            </a:r>
            <a:r>
              <a:rPr lang="en-GB" altLang="it-IT" dirty="0"/>
              <a:t> and </a:t>
            </a:r>
            <a:r>
              <a:rPr lang="en-GB" altLang="it-IT" b="1" dirty="0"/>
              <a:t>Windows</a:t>
            </a:r>
            <a:r>
              <a:rPr lang="en-GB" altLang="it-IT" dirty="0"/>
              <a:t>.</a:t>
            </a:r>
          </a:p>
          <a:p>
            <a:pPr marL="0" indent="0">
              <a:buNone/>
            </a:pPr>
            <a:endParaRPr lang="en-GB" altLang="it-IT" dirty="0"/>
          </a:p>
          <a:p>
            <a:pPr marL="0" indent="0">
              <a:buNone/>
            </a:pPr>
            <a:r>
              <a:rPr lang="en-US" altLang="it-IT" dirty="0"/>
              <a:t>Protocol analyzer that listens to the network, analyzing the data in transit, highlighting the peculiarities.</a:t>
            </a:r>
            <a:r>
              <a:rPr lang="en-GB" altLang="it-IT" dirty="0"/>
              <a:t>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9465FAE-32AB-4C3E-95D4-95D68F3B1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4565642"/>
            <a:ext cx="1296144" cy="13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41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Intended Purposes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58046" y="2132856"/>
            <a:ext cx="6842345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it-IT" altLang="it-IT" dirty="0" err="1"/>
              <a:t>Observing</a:t>
            </a:r>
            <a:r>
              <a:rPr lang="it-IT" altLang="it-IT" dirty="0"/>
              <a:t> the </a:t>
            </a:r>
            <a:r>
              <a:rPr lang="it-IT" altLang="it-IT" dirty="0" err="1"/>
              <a:t>different</a:t>
            </a:r>
            <a:r>
              <a:rPr lang="it-IT" altLang="it-IT" dirty="0"/>
              <a:t> </a:t>
            </a:r>
            <a:r>
              <a:rPr lang="it-IT" altLang="it-IT" dirty="0" err="1"/>
              <a:t>analysis</a:t>
            </a:r>
            <a:r>
              <a:rPr lang="it-IT" altLang="it-IT" dirty="0"/>
              <a:t> made </a:t>
            </a:r>
            <a:r>
              <a:rPr lang="it-IT" altLang="it-IT" dirty="0" err="1"/>
              <a:t>within</a:t>
            </a:r>
            <a:r>
              <a:rPr lang="it-IT" altLang="it-IT" dirty="0"/>
              <a:t> </a:t>
            </a:r>
            <a:r>
              <a:rPr lang="it-IT" altLang="it-IT" dirty="0" err="1"/>
              <a:t>Wireshark</a:t>
            </a:r>
            <a:r>
              <a:rPr lang="it-IT" altLang="it-IT" dirty="0"/>
              <a:t>, </a:t>
            </a:r>
            <a:r>
              <a:rPr lang="it-IT" altLang="it-IT" dirty="0" err="1"/>
              <a:t>we</a:t>
            </a:r>
            <a:r>
              <a:rPr lang="it-IT" altLang="it-IT" dirty="0"/>
              <a:t> take the </a:t>
            </a:r>
            <a:r>
              <a:rPr lang="it-IT" altLang="it-IT" dirty="0" err="1"/>
              <a:t>inspiration</a:t>
            </a:r>
            <a:r>
              <a:rPr lang="it-IT" altLang="it-IT" dirty="0"/>
              <a:t> to </a:t>
            </a:r>
            <a:r>
              <a:rPr lang="it-IT" altLang="it-IT" dirty="0" err="1"/>
              <a:t>implement</a:t>
            </a:r>
            <a:r>
              <a:rPr lang="it-IT" altLang="it-IT" dirty="0"/>
              <a:t> </a:t>
            </a:r>
            <a:r>
              <a:rPr lang="it-IT" altLang="it-IT" dirty="0" err="1"/>
              <a:t>something</a:t>
            </a:r>
            <a:r>
              <a:rPr lang="it-IT" altLang="it-IT" dirty="0"/>
              <a:t> </a:t>
            </a:r>
            <a:r>
              <a:rPr lang="it-IT" altLang="it-IT" dirty="0" err="1"/>
              <a:t>similar</a:t>
            </a:r>
            <a:r>
              <a:rPr lang="it-IT" altLang="it-IT" dirty="0"/>
              <a:t> for </a:t>
            </a:r>
            <a:r>
              <a:rPr lang="it-IT" altLang="it-IT" dirty="0" err="1"/>
              <a:t>our</a:t>
            </a:r>
            <a:r>
              <a:rPr lang="it-IT" altLang="it-IT" dirty="0"/>
              <a:t> </a:t>
            </a:r>
            <a:r>
              <a:rPr lang="it-IT" altLang="it-IT" dirty="0" err="1"/>
              <a:t>own</a:t>
            </a:r>
            <a:r>
              <a:rPr lang="it-IT" altLang="it-IT" dirty="0"/>
              <a:t> ML Project.</a:t>
            </a:r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r>
              <a:rPr lang="en-GB" altLang="it-IT" dirty="0"/>
              <a:t>But now let’s start to install Wireshark !</a:t>
            </a:r>
            <a:endParaRPr lang="it-IT" alt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9465FAE-32AB-4C3E-95D4-95D68F3B1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4575838"/>
            <a:ext cx="1296144" cy="13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27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99592" y="1772816"/>
            <a:ext cx="7920880" cy="3888432"/>
          </a:xfrm>
        </p:spPr>
        <p:txBody>
          <a:bodyPr wrap="square" anchor="t">
            <a:normAutofit fontScale="92500" lnSpcReduction="10000"/>
          </a:bodyPr>
          <a:lstStyle/>
          <a:p>
            <a:pPr marL="0" indent="0">
              <a:buNone/>
            </a:pPr>
            <a:r>
              <a:rPr lang="it-IT" altLang="it-IT" dirty="0">
                <a:solidFill>
                  <a:srgbClr val="C00000"/>
                </a:solidFill>
              </a:rPr>
              <a:t>Under Windows: </a:t>
            </a:r>
            <a:r>
              <a:rPr lang="it-IT" altLang="it-IT" dirty="0"/>
              <a:t>https://www.wireshark.org/docs/wsug_html_chunked/ChBuildInstallWinInstall.html </a:t>
            </a:r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r>
              <a:rPr lang="it-IT" altLang="it-IT" dirty="0">
                <a:solidFill>
                  <a:srgbClr val="C00000"/>
                </a:solidFill>
              </a:rPr>
              <a:t>Under </a:t>
            </a:r>
            <a:r>
              <a:rPr lang="it-IT" altLang="it-IT" dirty="0" err="1">
                <a:solidFill>
                  <a:srgbClr val="C00000"/>
                </a:solidFill>
              </a:rPr>
              <a:t>macOS</a:t>
            </a:r>
            <a:r>
              <a:rPr lang="it-IT" altLang="it-IT" dirty="0">
                <a:solidFill>
                  <a:srgbClr val="C00000"/>
                </a:solidFill>
              </a:rPr>
              <a:t>:</a:t>
            </a:r>
            <a:r>
              <a:rPr lang="it-IT" altLang="it-IT" dirty="0"/>
              <a:t> https://www.wireshark.org/docs/wsug_html_chunked/ChBuildInstallWinInstall.html </a:t>
            </a:r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r>
              <a:rPr lang="it-IT" altLang="it-IT" dirty="0">
                <a:solidFill>
                  <a:srgbClr val="C00000"/>
                </a:solidFill>
              </a:rPr>
              <a:t>Under Unix:</a:t>
            </a:r>
          </a:p>
          <a:p>
            <a:pPr marL="0" indent="0">
              <a:buNone/>
            </a:pPr>
            <a:r>
              <a:rPr lang="it-IT" altLang="it-IT" dirty="0"/>
              <a:t>https://www.wireshark.org/docs/wsug_html_chunked/ChBuildInstallUnixBuild.html</a:t>
            </a:r>
          </a:p>
          <a:p>
            <a:pPr marL="0" indent="0">
              <a:buNone/>
            </a:pP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616041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At first glance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DEA02AEC-E07D-414B-AE3A-AEC1DA99D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150"/>
          <a:stretch/>
        </p:blipFill>
        <p:spPr>
          <a:xfrm>
            <a:off x="683568" y="1629569"/>
            <a:ext cx="7128792" cy="417652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348A0DC-BF29-4E9A-852E-6DB6AAEB7D9B}"/>
              </a:ext>
            </a:extLst>
          </p:cNvPr>
          <p:cNvSpPr txBox="1"/>
          <p:nvPr/>
        </p:nvSpPr>
        <p:spPr>
          <a:xfrm>
            <a:off x="5788273" y="4736093"/>
            <a:ext cx="2745092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800" dirty="0" err="1">
                <a:solidFill>
                  <a:srgbClr val="000000"/>
                </a:solidFill>
                <a:latin typeface="+mn-lt"/>
              </a:rPr>
              <a:t>Specify</a:t>
            </a:r>
            <a:r>
              <a:rPr lang="it-IT" sz="1800" dirty="0">
                <a:solidFill>
                  <a:srgbClr val="000000"/>
                </a:solidFill>
                <a:latin typeface="+mn-lt"/>
              </a:rPr>
              <a:t> the network </a:t>
            </a:r>
            <a:r>
              <a:rPr lang="it-IT" sz="1800" dirty="0" err="1">
                <a:solidFill>
                  <a:srgbClr val="000000"/>
                </a:solidFill>
                <a:latin typeface="+mn-lt"/>
              </a:rPr>
              <a:t>interface</a:t>
            </a:r>
            <a:r>
              <a:rPr lang="it-IT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 algn="ctr"/>
            <a:r>
              <a:rPr lang="it-IT" sz="1800" dirty="0">
                <a:solidFill>
                  <a:srgbClr val="000000"/>
                </a:solidFill>
                <a:latin typeface="+mn-lt"/>
              </a:rPr>
              <a:t>on </a:t>
            </a:r>
            <a:r>
              <a:rPr lang="it-IT" sz="1800" dirty="0" err="1">
                <a:solidFill>
                  <a:srgbClr val="000000"/>
                </a:solidFill>
                <a:latin typeface="+mn-lt"/>
              </a:rPr>
              <a:t>which</a:t>
            </a:r>
            <a:r>
              <a:rPr lang="it-IT" sz="1800" dirty="0">
                <a:solidFill>
                  <a:srgbClr val="000000"/>
                </a:solidFill>
                <a:latin typeface="+mn-lt"/>
              </a:rPr>
              <a:t> to </a:t>
            </a:r>
            <a:r>
              <a:rPr lang="it-IT" sz="1800" dirty="0" err="1">
                <a:solidFill>
                  <a:srgbClr val="000000"/>
                </a:solidFill>
                <a:latin typeface="+mn-lt"/>
              </a:rPr>
              <a:t>activate</a:t>
            </a:r>
            <a:r>
              <a:rPr lang="it-IT" sz="1800" dirty="0">
                <a:solidFill>
                  <a:srgbClr val="000000"/>
                </a:solidFill>
                <a:latin typeface="+mn-lt"/>
              </a:rPr>
              <a:t> the </a:t>
            </a:r>
            <a:r>
              <a:rPr lang="it-IT" sz="1800" dirty="0" err="1">
                <a:solidFill>
                  <a:srgbClr val="000000"/>
                </a:solidFill>
                <a:latin typeface="+mn-lt"/>
              </a:rPr>
              <a:t>capture</a:t>
            </a:r>
            <a:endParaRPr lang="it-IT" sz="1800" dirty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4F638A3-E63A-4F97-B986-61450D5ACBA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292079" y="4160029"/>
            <a:ext cx="992387" cy="576064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41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Network Traffic Analysis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First analysis 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C3978DE-BB5E-4BC2-8ED0-62EB8A17D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49" y="1916832"/>
            <a:ext cx="8701101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55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First analysis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CADEF46-0EE0-4B5B-86EC-ECA798887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2254780"/>
            <a:ext cx="8784976" cy="1440160"/>
          </a:xfrm>
          <a:prstGeom prst="rect">
            <a:avLst/>
          </a:prstGeom>
        </p:spPr>
      </p:pic>
      <p:pic>
        <p:nvPicPr>
          <p:cNvPr id="6" name="Immagine 5" descr="Immagine che contiene testo, elettronico, tastiera&#10;&#10;Descrizione generata automaticamente">
            <a:extLst>
              <a:ext uri="{FF2B5EF4-FFF2-40B4-BE49-F238E27FC236}">
                <a16:creationId xmlns:a16="http://schemas.microsoft.com/office/drawing/2014/main" id="{B1BA0F29-1D0B-4509-8510-1567CFC30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365104"/>
            <a:ext cx="8712968" cy="112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38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980728"/>
            <a:ext cx="7415659" cy="504825"/>
          </a:xfrm>
        </p:spPr>
        <p:txBody>
          <a:bodyPr/>
          <a:lstStyle/>
          <a:p>
            <a:r>
              <a:rPr lang="en-US" dirty="0"/>
              <a:t>As many colors as rules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1094886-4EE7-4FDD-8F29-E0244D964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596"/>
          <a:stretch/>
        </p:blipFill>
        <p:spPr>
          <a:xfrm>
            <a:off x="593836" y="1485553"/>
            <a:ext cx="7956328" cy="352839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808AC0-1E47-449B-9693-2A909FE5963E}"/>
              </a:ext>
            </a:extLst>
          </p:cNvPr>
          <p:cNvSpPr txBox="1"/>
          <p:nvPr/>
        </p:nvSpPr>
        <p:spPr>
          <a:xfrm>
            <a:off x="467544" y="5085184"/>
            <a:ext cx="76645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000000"/>
                </a:solidFill>
                <a:latin typeface="+mn-lt"/>
              </a:rPr>
              <a:t>Click on </a:t>
            </a:r>
            <a:r>
              <a:rPr lang="it-IT" sz="20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it-IT" sz="2000" dirty="0">
                <a:solidFill>
                  <a:srgbClr val="000000"/>
                </a:solidFill>
                <a:latin typeface="+mn-lt"/>
              </a:rPr>
              <a:t>VIEW </a:t>
            </a:r>
            <a:r>
              <a:rPr lang="it-IT" sz="20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 COLORING RULES …</a:t>
            </a:r>
          </a:p>
          <a:p>
            <a:endParaRPr lang="it-IT" sz="2000" dirty="0">
              <a:solidFill>
                <a:srgbClr val="000000"/>
              </a:solidFill>
              <a:latin typeface="+mn-lt"/>
              <a:sym typeface="Wingdings" panose="05000000000000000000" pitchFamily="2" charset="2"/>
            </a:endParaRPr>
          </a:p>
          <a:p>
            <a:r>
              <a:rPr lang="it-IT" sz="18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**</a:t>
            </a:r>
            <a:r>
              <a:rPr lang="it-IT" sz="1800" dirty="0" err="1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We</a:t>
            </a:r>
            <a:r>
              <a:rPr lang="it-IT" sz="18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 can </a:t>
            </a:r>
            <a:r>
              <a:rPr lang="it-IT" sz="1800" dirty="0" err="1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also</a:t>
            </a:r>
            <a:r>
              <a:rPr lang="it-IT" sz="18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custumized</a:t>
            </a:r>
            <a:r>
              <a:rPr lang="it-IT" sz="18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them</a:t>
            </a:r>
            <a:endParaRPr lang="it-IT" sz="1800" dirty="0">
              <a:solidFill>
                <a:srgbClr val="000000"/>
              </a:solidFill>
              <a:latin typeface="+mn-lt"/>
              <a:sym typeface="Wingdings" panose="05000000000000000000" pitchFamily="2" charset="2"/>
            </a:endParaRPr>
          </a:p>
          <a:p>
            <a:endParaRPr lang="it-IT" sz="24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090263C7-9C7D-4DDE-95F8-27EC84AB0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772816"/>
            <a:ext cx="6192688" cy="32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5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DD7C7F44-901D-4320-AF61-CD4BB9A23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544" y="2132856"/>
            <a:ext cx="3168353" cy="326057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Here we can apply different filters written with a precise format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2000" dirty="0"/>
              <a:t>(as an SQL query)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51690C-4FDF-40E3-B6EA-DBD963E51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2142304"/>
            <a:ext cx="5153046" cy="2664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3416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5" name="Immagine 4" descr="Immagine che contiene testo, tavolo&#10;&#10;Descrizione generata automaticamente">
            <a:extLst>
              <a:ext uri="{FF2B5EF4-FFF2-40B4-BE49-F238E27FC236}">
                <a16:creationId xmlns:a16="http://schemas.microsoft.com/office/drawing/2014/main" id="{3281D4BE-43DE-4A12-A41A-0D255633A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02" y="1844824"/>
            <a:ext cx="6996795" cy="341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24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DA94B3A-5221-4ABC-ACA8-394EA4BAE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63745"/>
            <a:ext cx="7128792" cy="394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77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8CCB9B0-9442-4B1C-A497-9BF61F98C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41" y="1663870"/>
            <a:ext cx="8079917" cy="407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25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13CE20A-8B3B-48B4-9118-1529CFBB6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49576"/>
            <a:ext cx="8428450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83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743704D-A3A9-40FA-82EC-9E70B33A8DDB}"/>
              </a:ext>
            </a:extLst>
          </p:cNvPr>
          <p:cNvSpPr txBox="1">
            <a:spLocks/>
          </p:cNvSpPr>
          <p:nvPr/>
        </p:nvSpPr>
        <p:spPr bwMode="auto">
          <a:xfrm>
            <a:off x="683568" y="1772816"/>
            <a:ext cx="8064128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Every time we talk about data our beloved statistics comes out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C7BA247-196E-4D93-9661-47BF01BED1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29"/>
          <a:stretch/>
        </p:blipFill>
        <p:spPr>
          <a:xfrm>
            <a:off x="414129" y="3140199"/>
            <a:ext cx="8421007" cy="1936748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F95CB4E-29E5-49DF-8AB4-189B847FA26A}"/>
              </a:ext>
            </a:extLst>
          </p:cNvPr>
          <p:cNvCxnSpPr/>
          <p:nvPr/>
        </p:nvCxnSpPr>
        <p:spPr bwMode="auto">
          <a:xfrm flipH="1">
            <a:off x="3707904" y="2780928"/>
            <a:ext cx="504056" cy="648072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183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5" y="1052736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Protocol Hierarchy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298A001-16B7-4DD8-9756-F6997F43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1" y="1700808"/>
            <a:ext cx="8724984" cy="347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9111DE79-746B-4ADA-849E-29FE29101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232" y="1557561"/>
            <a:ext cx="7351530" cy="404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37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5" y="1052736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Packet Lengths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5DCA3D1-A942-40BF-B381-66A9784A4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17" y="1916832"/>
            <a:ext cx="7564904" cy="329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72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5" y="1052736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Endpoints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30A13FB-604E-4992-BF3C-0918066E0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28800"/>
            <a:ext cx="6696744" cy="419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02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51" y="830530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I/O Graphs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6A0C82B-2F1C-4C55-A1A5-D155CD308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5217640"/>
            <a:ext cx="6509308" cy="89420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CBEA4B0-3FD9-4AE8-BF2E-EF48CE3D39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25" t="1276" r="2262" b="3416"/>
          <a:stretch/>
        </p:blipFill>
        <p:spPr>
          <a:xfrm>
            <a:off x="1403648" y="1413664"/>
            <a:ext cx="5933244" cy="3576260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068FAA7-7D45-4522-9945-E4E39553296C}"/>
              </a:ext>
            </a:extLst>
          </p:cNvPr>
          <p:cNvSpPr txBox="1">
            <a:spLocks/>
          </p:cNvSpPr>
          <p:nvPr/>
        </p:nvSpPr>
        <p:spPr bwMode="auto">
          <a:xfrm>
            <a:off x="101418" y="2899053"/>
            <a:ext cx="1354202" cy="47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1800" kern="0" dirty="0" err="1">
                <a:latin typeface="Calibri" panose="020F0502020204030204" pitchFamily="34" charset="0"/>
              </a:rPr>
              <a:t>Pkt</a:t>
            </a:r>
            <a:r>
              <a:rPr lang="en-GB" altLang="it-IT" sz="1800" kern="0" dirty="0">
                <a:latin typeface="Calibri" panose="020F0502020204030204" pitchFamily="34" charset="0"/>
              </a:rPr>
              <a:t>/sec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903D690-3352-4702-B8C2-89FFD3BC5367}"/>
              </a:ext>
            </a:extLst>
          </p:cNvPr>
          <p:cNvSpPr txBox="1">
            <a:spLocks/>
          </p:cNvSpPr>
          <p:nvPr/>
        </p:nvSpPr>
        <p:spPr bwMode="auto">
          <a:xfrm>
            <a:off x="3859014" y="4828677"/>
            <a:ext cx="1354202" cy="47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1800" kern="0" dirty="0">
                <a:latin typeface="Calibri" panose="020F0502020204030204" pitchFamily="34" charset="0"/>
              </a:rPr>
              <a:t>Time(sec)</a:t>
            </a:r>
          </a:p>
        </p:txBody>
      </p:sp>
    </p:spTree>
    <p:extLst>
      <p:ext uri="{BB962C8B-B14F-4D97-AF65-F5344CB8AC3E}">
        <p14:creationId xmlns:p14="http://schemas.microsoft.com/office/powerpoint/2010/main" val="269918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196752"/>
            <a:ext cx="7415659" cy="504825"/>
          </a:xfrm>
        </p:spPr>
        <p:txBody>
          <a:bodyPr/>
          <a:lstStyle/>
          <a:p>
            <a:r>
              <a:rPr lang="en-US" sz="2800" dirty="0"/>
              <a:t>.</a:t>
            </a:r>
            <a:r>
              <a:rPr lang="en-US" sz="2800" dirty="0" err="1"/>
              <a:t>pcap</a:t>
            </a:r>
            <a:r>
              <a:rPr lang="en-US" sz="2800" dirty="0"/>
              <a:t> file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743704D-A3A9-40FA-82EC-9E70B33A8DDB}"/>
              </a:ext>
            </a:extLst>
          </p:cNvPr>
          <p:cNvSpPr txBox="1">
            <a:spLocks/>
          </p:cNvSpPr>
          <p:nvPr/>
        </p:nvSpPr>
        <p:spPr bwMode="auto">
          <a:xfrm>
            <a:off x="3491880" y="2348880"/>
            <a:ext cx="532782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If we want to save our Packet-</a:t>
            </a:r>
            <a:r>
              <a:rPr lang="en-GB" altLang="it-IT" kern="0" dirty="0" err="1">
                <a:latin typeface="Calibri" panose="020F0502020204030204" pitchFamily="34" charset="0"/>
              </a:rPr>
              <a:t>CAPture</a:t>
            </a:r>
            <a:r>
              <a:rPr lang="en-GB" altLang="it-IT" kern="0" dirty="0">
                <a:latin typeface="Calibri" panose="020F0502020204030204" pitchFamily="34" charset="0"/>
              </a:rPr>
              <a:t> to reuse another time we need to save it in a </a:t>
            </a:r>
            <a:r>
              <a:rPr lang="en-GB" altLang="it-IT" kern="0" dirty="0" err="1">
                <a:latin typeface="Calibri" panose="020F0502020204030204" pitchFamily="34" charset="0"/>
              </a:rPr>
              <a:t>pcap</a:t>
            </a:r>
            <a:r>
              <a:rPr lang="en-GB" altLang="it-IT" kern="0" dirty="0">
                <a:latin typeface="Calibri" panose="020F0502020204030204" pitchFamily="34" charset="0"/>
              </a:rPr>
              <a:t> format. </a:t>
            </a:r>
          </a:p>
          <a:p>
            <a:pPr marL="0" indent="0">
              <a:buFontTx/>
              <a:buNone/>
            </a:pPr>
            <a:endParaRPr lang="en-GB" altLang="it-IT" kern="0" dirty="0"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Now, every time you will hear someone to talk about </a:t>
            </a:r>
            <a:r>
              <a:rPr lang="en-GB" altLang="it-IT" kern="0" dirty="0" err="1">
                <a:latin typeface="Calibri" panose="020F0502020204030204" pitchFamily="34" charset="0"/>
              </a:rPr>
              <a:t>pcap</a:t>
            </a:r>
            <a:r>
              <a:rPr lang="en-GB" altLang="it-IT" kern="0" dirty="0">
                <a:latin typeface="Calibri" panose="020F0502020204030204" pitchFamily="34" charset="0"/>
              </a:rPr>
              <a:t> file you’ll recognize it.</a:t>
            </a:r>
          </a:p>
        </p:txBody>
      </p:sp>
      <p:pic>
        <p:nvPicPr>
          <p:cNvPr id="2050" name="Picture 2" descr="Pcap Stickers | Redbubble">
            <a:extLst>
              <a:ext uri="{FF2B5EF4-FFF2-40B4-BE49-F238E27FC236}">
                <a16:creationId xmlns:a16="http://schemas.microsoft.com/office/drawing/2014/main" id="{E82B6893-5E70-425B-ADEC-06EB1146C1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7406" r="9999" b="6667"/>
          <a:stretch/>
        </p:blipFill>
        <p:spPr bwMode="auto">
          <a:xfrm>
            <a:off x="827584" y="2420888"/>
            <a:ext cx="2044779" cy="21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536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 err="1">
                <a:latin typeface="Calibri" panose="020F0502020204030204" pitchFamily="34" charset="0"/>
              </a:rPr>
              <a:t>Pyshark</a:t>
            </a:r>
            <a:r>
              <a:rPr lang="en-GB" altLang="it-IT" sz="4800" dirty="0">
                <a:latin typeface="Calibri" panose="020F0502020204030204" pitchFamily="34" charset="0"/>
              </a:rPr>
              <a:t> – Lecture 2</a:t>
            </a:r>
          </a:p>
        </p:txBody>
      </p:sp>
    </p:spTree>
    <p:extLst>
      <p:ext uri="{BB962C8B-B14F-4D97-AF65-F5344CB8AC3E}">
        <p14:creationId xmlns:p14="http://schemas.microsoft.com/office/powerpoint/2010/main" val="2277459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6" y="1772816"/>
            <a:ext cx="8064128" cy="4526632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Until now we have seen different tools provided by Wireshark, but at the same time we lose some degree of freedom.</a:t>
            </a:r>
          </a:p>
          <a:p>
            <a:pPr marL="0" indent="0" algn="ctr">
              <a:buNone/>
            </a:pPr>
            <a:endParaRPr lang="en-GB" altLang="it-IT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 Our idea is to investigate an alternative methodology to work with the same type of data but reaching similar results, and at the end build our own challenge.</a:t>
            </a:r>
          </a:p>
        </p:txBody>
      </p:sp>
    </p:spTree>
    <p:extLst>
      <p:ext uri="{BB962C8B-B14F-4D97-AF65-F5344CB8AC3E}">
        <p14:creationId xmlns:p14="http://schemas.microsoft.com/office/powerpoint/2010/main" val="397324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“ Hello </a:t>
            </a:r>
            <a:r>
              <a:rPr lang="en-US" dirty="0" err="1"/>
              <a:t>Pyshark</a:t>
            </a:r>
            <a:r>
              <a:rPr lang="en-US" dirty="0"/>
              <a:t>”  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it-IT" b="1" dirty="0" err="1">
                <a:solidFill>
                  <a:srgbClr val="404040"/>
                </a:solidFill>
                <a:latin typeface="+mn-lt"/>
              </a:rPr>
              <a:t>Pyshark</a:t>
            </a:r>
            <a:r>
              <a:rPr lang="it-IT" dirty="0">
                <a:solidFill>
                  <a:srgbClr val="404040"/>
                </a:solidFill>
                <a:latin typeface="+mn-lt"/>
              </a:rPr>
              <a:t> </a:t>
            </a:r>
            <a:r>
              <a:rPr lang="it-IT" dirty="0" err="1">
                <a:solidFill>
                  <a:srgbClr val="404040"/>
                </a:solidFill>
                <a:latin typeface="+mn-lt"/>
              </a:rPr>
              <a:t>is</a:t>
            </a:r>
            <a:r>
              <a:rPr lang="it-IT" dirty="0">
                <a:solidFill>
                  <a:srgbClr val="404040"/>
                </a:solidFill>
                <a:latin typeface="+mn-lt"/>
              </a:rPr>
              <a:t> a </a:t>
            </a:r>
            <a:r>
              <a:rPr lang="it-IT" b="1" dirty="0">
                <a:solidFill>
                  <a:srgbClr val="404040"/>
                </a:solidFill>
                <a:latin typeface="+mn-lt"/>
              </a:rPr>
              <a:t>Python</a:t>
            </a:r>
            <a:r>
              <a:rPr lang="it-IT" dirty="0">
                <a:solidFill>
                  <a:srgbClr val="404040"/>
                </a:solidFill>
                <a:latin typeface="+mn-lt"/>
              </a:rPr>
              <a:t> </a:t>
            </a:r>
            <a:r>
              <a:rPr lang="it-IT" dirty="0" err="1">
                <a:solidFill>
                  <a:srgbClr val="404040"/>
                </a:solidFill>
                <a:latin typeface="+mn-lt"/>
              </a:rPr>
              <a:t>wrapper</a:t>
            </a:r>
            <a:r>
              <a:rPr lang="it-IT" dirty="0">
                <a:solidFill>
                  <a:srgbClr val="404040"/>
                </a:solidFill>
                <a:latin typeface="+mn-lt"/>
              </a:rPr>
              <a:t> for </a:t>
            </a:r>
            <a:r>
              <a:rPr lang="it-IT" b="1" dirty="0" err="1">
                <a:solidFill>
                  <a:srgbClr val="404040"/>
                </a:solidFill>
                <a:latin typeface="+mn-lt"/>
              </a:rPr>
              <a:t>tshark</a:t>
            </a:r>
            <a:r>
              <a:rPr lang="it-IT" dirty="0">
                <a:solidFill>
                  <a:srgbClr val="404040"/>
                </a:solidFill>
                <a:latin typeface="+mn-lt"/>
              </a:rPr>
              <a:t>, </a:t>
            </a:r>
            <a:r>
              <a:rPr lang="it-IT" dirty="0" err="1">
                <a:solidFill>
                  <a:srgbClr val="404040"/>
                </a:solidFill>
                <a:latin typeface="+mn-lt"/>
              </a:rPr>
              <a:t>allowing</a:t>
            </a:r>
            <a:r>
              <a:rPr lang="it-IT" dirty="0">
                <a:solidFill>
                  <a:srgbClr val="404040"/>
                </a:solidFill>
                <a:latin typeface="+mn-lt"/>
              </a:rPr>
              <a:t> </a:t>
            </a:r>
            <a:r>
              <a:rPr lang="it-IT" dirty="0" err="1">
                <a:solidFill>
                  <a:srgbClr val="404040"/>
                </a:solidFill>
                <a:latin typeface="+mn-lt"/>
              </a:rPr>
              <a:t>python</a:t>
            </a:r>
            <a:r>
              <a:rPr lang="it-IT" dirty="0">
                <a:solidFill>
                  <a:srgbClr val="404040"/>
                </a:solidFill>
                <a:latin typeface="+mn-lt"/>
              </a:rPr>
              <a:t> </a:t>
            </a:r>
            <a:r>
              <a:rPr lang="it-IT" dirty="0" err="1">
                <a:solidFill>
                  <a:srgbClr val="404040"/>
                </a:solidFill>
                <a:latin typeface="+mn-lt"/>
              </a:rPr>
              <a:t>packet</a:t>
            </a:r>
            <a:r>
              <a:rPr lang="it-IT" dirty="0">
                <a:solidFill>
                  <a:srgbClr val="404040"/>
                </a:solidFill>
                <a:latin typeface="+mn-lt"/>
              </a:rPr>
              <a:t> </a:t>
            </a:r>
            <a:r>
              <a:rPr lang="it-IT" dirty="0" err="1">
                <a:solidFill>
                  <a:srgbClr val="404040"/>
                </a:solidFill>
                <a:latin typeface="+mn-lt"/>
              </a:rPr>
              <a:t>parsing</a:t>
            </a:r>
            <a:r>
              <a:rPr lang="it-IT" dirty="0">
                <a:solidFill>
                  <a:srgbClr val="404040"/>
                </a:solidFill>
                <a:latin typeface="+mn-lt"/>
              </a:rPr>
              <a:t> </a:t>
            </a:r>
            <a:r>
              <a:rPr lang="it-IT" dirty="0" err="1">
                <a:solidFill>
                  <a:srgbClr val="404040"/>
                </a:solidFill>
                <a:latin typeface="+mn-lt"/>
              </a:rPr>
              <a:t>using</a:t>
            </a:r>
            <a:r>
              <a:rPr lang="it-IT" dirty="0">
                <a:solidFill>
                  <a:srgbClr val="404040"/>
                </a:solidFill>
                <a:latin typeface="+mn-lt"/>
              </a:rPr>
              <a:t> </a:t>
            </a:r>
            <a:r>
              <a:rPr lang="it-IT" dirty="0" err="1">
                <a:solidFill>
                  <a:srgbClr val="404040"/>
                </a:solidFill>
                <a:latin typeface="+mn-lt"/>
              </a:rPr>
              <a:t>wireshark</a:t>
            </a:r>
            <a:r>
              <a:rPr lang="it-IT" dirty="0">
                <a:solidFill>
                  <a:srgbClr val="404040"/>
                </a:solidFill>
                <a:latin typeface="+mn-lt"/>
              </a:rPr>
              <a:t> </a:t>
            </a:r>
            <a:r>
              <a:rPr lang="it-IT" dirty="0" err="1">
                <a:solidFill>
                  <a:srgbClr val="404040"/>
                </a:solidFill>
                <a:latin typeface="+mn-lt"/>
              </a:rPr>
              <a:t>dissectors</a:t>
            </a:r>
            <a:r>
              <a:rPr lang="it-IT" dirty="0">
                <a:solidFill>
                  <a:srgbClr val="404040"/>
                </a:solidFill>
                <a:latin typeface="+mn-lt"/>
              </a:rPr>
              <a:t>.</a:t>
            </a:r>
            <a:endParaRPr lang="en-US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  <a:latin typeface="+mn-lt"/>
              </a:rPr>
              <a:t>This package allows parsing from a capture file or a live capture, using all </a:t>
            </a:r>
            <a:r>
              <a:rPr lang="en-US" dirty="0" err="1">
                <a:solidFill>
                  <a:srgbClr val="404040"/>
                </a:solidFill>
                <a:latin typeface="+mn-lt"/>
              </a:rPr>
              <a:t>wireshark</a:t>
            </a:r>
            <a:r>
              <a:rPr lang="en-US" dirty="0">
                <a:solidFill>
                  <a:srgbClr val="404040"/>
                </a:solidFill>
                <a:latin typeface="+mn-lt"/>
              </a:rPr>
              <a:t> dissectors you have installed. Tested on windows/</a:t>
            </a:r>
            <a:r>
              <a:rPr lang="en-US" dirty="0" err="1">
                <a:solidFill>
                  <a:srgbClr val="404040"/>
                </a:solidFill>
                <a:latin typeface="+mn-lt"/>
              </a:rPr>
              <a:t>linux</a:t>
            </a:r>
            <a:r>
              <a:rPr lang="en-US" dirty="0">
                <a:solidFill>
                  <a:srgbClr val="404040"/>
                </a:solidFill>
                <a:latin typeface="+mn-lt"/>
              </a:rPr>
              <a:t>.</a:t>
            </a:r>
            <a:endParaRPr lang="en-GB" altLang="it-IT" dirty="0">
              <a:solidFill>
                <a:srgbClr val="404040"/>
              </a:solidFill>
              <a:latin typeface="+mn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7B73D39-8E1B-4A85-86F9-30981D9B3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097" y="4514739"/>
            <a:ext cx="1288305" cy="1296144"/>
          </a:xfrm>
          <a:prstGeom prst="rect">
            <a:avLst/>
          </a:prstGeom>
        </p:spPr>
      </p:pic>
      <p:sp>
        <p:nvSpPr>
          <p:cNvPr id="6" name="Segno di addizione 5">
            <a:extLst>
              <a:ext uri="{FF2B5EF4-FFF2-40B4-BE49-F238E27FC236}">
                <a16:creationId xmlns:a16="http://schemas.microsoft.com/office/drawing/2014/main" id="{3E0E1920-3166-4971-A2B6-B6037149ECB8}"/>
              </a:ext>
            </a:extLst>
          </p:cNvPr>
          <p:cNvSpPr/>
          <p:nvPr/>
        </p:nvSpPr>
        <p:spPr bwMode="auto">
          <a:xfrm>
            <a:off x="6146690" y="4751432"/>
            <a:ext cx="792088" cy="792088"/>
          </a:xfrm>
          <a:prstGeom prst="mathPlus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7B250BB-06F7-43AA-B1AA-7E026A84B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066" y="4496862"/>
            <a:ext cx="1296144" cy="130122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1C6B3E2-21FE-4867-B39B-9EFB5F5C7FEE}"/>
              </a:ext>
            </a:extLst>
          </p:cNvPr>
          <p:cNvSpPr txBox="1"/>
          <p:nvPr/>
        </p:nvSpPr>
        <p:spPr>
          <a:xfrm>
            <a:off x="539552" y="5013176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*</a:t>
            </a:r>
            <a:r>
              <a:rPr lang="it-IT" sz="1600" u="sng" dirty="0">
                <a:solidFill>
                  <a:srgbClr val="404040"/>
                </a:solidFill>
                <a:latin typeface="+mn-lt"/>
              </a:rPr>
              <a:t>Reference : http://kiminewt.github.io/pyshark/</a:t>
            </a:r>
            <a:endParaRPr lang="it-IT" sz="2400" u="sng" dirty="0">
              <a:solidFill>
                <a:srgbClr val="40404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3549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5616" y="1772816"/>
            <a:ext cx="770485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GB" altLang="it-IT" dirty="0">
                <a:latin typeface="+mn-lt"/>
              </a:rPr>
              <a:t>Follow this GitHub to install </a:t>
            </a:r>
            <a:r>
              <a:rPr lang="en-GB" altLang="it-IT" b="1" dirty="0" err="1">
                <a:latin typeface="+mn-lt"/>
              </a:rPr>
              <a:t>Pyshark</a:t>
            </a:r>
            <a:r>
              <a:rPr lang="en-GB" altLang="it-IT" dirty="0">
                <a:latin typeface="+mn-lt"/>
              </a:rPr>
              <a:t>: https://github.com/KimiNewt/pyshark/</a:t>
            </a:r>
          </a:p>
          <a:p>
            <a:pPr marL="0" indent="0">
              <a:buNone/>
            </a:pPr>
            <a:endParaRPr lang="en-GB" altLang="it-IT" dirty="0">
              <a:latin typeface="+mn-lt"/>
            </a:endParaRPr>
          </a:p>
          <a:p>
            <a:pPr marL="0" indent="0">
              <a:buNone/>
            </a:pPr>
            <a:r>
              <a:rPr lang="en-GB" altLang="it-IT" dirty="0">
                <a:latin typeface="+mn-lt"/>
              </a:rPr>
              <a:t>Now we’ll go on using the programming language </a:t>
            </a:r>
            <a:r>
              <a:rPr lang="en-GB" altLang="it-IT" b="1" dirty="0">
                <a:latin typeface="+mn-lt"/>
              </a:rPr>
              <a:t>Python 3</a:t>
            </a:r>
            <a:r>
              <a:rPr lang="en-GB" altLang="it-IT" dirty="0">
                <a:latin typeface="+mn-lt"/>
              </a:rPr>
              <a:t>.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46D96FA4-B5F0-4196-8948-8794A7813E8D}"/>
              </a:ext>
            </a:extLst>
          </p:cNvPr>
          <p:cNvSpPr txBox="1">
            <a:spLocks/>
          </p:cNvSpPr>
          <p:nvPr/>
        </p:nvSpPr>
        <p:spPr bwMode="auto">
          <a:xfrm>
            <a:off x="395536" y="4221088"/>
            <a:ext cx="855069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altLang="it-IT" kern="0" dirty="0">
                <a:latin typeface="+mn-lt"/>
              </a:rPr>
              <a:t>If you want to go deeper studying a valid alternative to </a:t>
            </a:r>
            <a:r>
              <a:rPr lang="en-GB" altLang="it-IT" kern="0" dirty="0" err="1">
                <a:latin typeface="+mn-lt"/>
              </a:rPr>
              <a:t>pyshark</a:t>
            </a:r>
            <a:r>
              <a:rPr lang="en-GB" altLang="it-IT" kern="0" dirty="0">
                <a:latin typeface="+mn-lt"/>
              </a:rPr>
              <a:t> it is suggested to see </a:t>
            </a:r>
            <a:r>
              <a:rPr lang="en-GB" altLang="it-IT" b="1" kern="0" dirty="0" err="1">
                <a:latin typeface="+mn-lt"/>
              </a:rPr>
              <a:t>Scapy</a:t>
            </a:r>
            <a:r>
              <a:rPr lang="en-GB" altLang="it-IT" kern="0" dirty="0">
                <a:latin typeface="+mn-lt"/>
              </a:rPr>
              <a:t> (https://scapy.readthedocs.io/en/latest/)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D5397B6-FFF7-4E23-AED1-0A40EF6EC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775" y="5013176"/>
            <a:ext cx="864096" cy="94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990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Let’s start from .</a:t>
            </a:r>
            <a:r>
              <a:rPr lang="en-US" dirty="0" err="1"/>
              <a:t>pcap</a:t>
            </a:r>
            <a:r>
              <a:rPr lang="en-US" dirty="0"/>
              <a:t> file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3096344"/>
          </a:xfrm>
        </p:spPr>
        <p:txBody>
          <a:bodyPr wrap="square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+mn-lt"/>
              </a:rPr>
              <a:t>We can retrieve the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+mn-lt"/>
              </a:rPr>
              <a:t>pcap</a:t>
            </a:r>
            <a:r>
              <a:rPr lang="en-US" b="0" i="0" dirty="0">
                <a:solidFill>
                  <a:srgbClr val="404040"/>
                </a:solidFill>
                <a:effectLst/>
                <a:latin typeface="+mn-lt"/>
              </a:rPr>
              <a:t> file saved from the last session with Wireshark and try to read our trace through Python.</a:t>
            </a:r>
          </a:p>
          <a:p>
            <a:pPr marL="0" indent="0">
              <a:buNone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it-IT" dirty="0">
                <a:solidFill>
                  <a:srgbClr val="404040"/>
                </a:solidFill>
                <a:latin typeface="+mn-lt"/>
              </a:rPr>
              <a:t>*</a:t>
            </a:r>
            <a:r>
              <a:rPr lang="en-US" altLang="it-IT" dirty="0" err="1">
                <a:solidFill>
                  <a:srgbClr val="404040"/>
                </a:solidFill>
                <a:latin typeface="+mn-lt"/>
              </a:rPr>
              <a:t>ReadPcap</a:t>
            </a:r>
            <a:r>
              <a:rPr lang="en-US" altLang="it-IT" dirty="0">
                <a:solidFill>
                  <a:srgbClr val="404040"/>
                </a:solidFill>
                <a:latin typeface="+mn-lt"/>
              </a:rPr>
              <a:t> File</a:t>
            </a:r>
          </a:p>
          <a:p>
            <a:pPr marL="0" indent="0">
              <a:buNone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457200" indent="-457200">
              <a:buAutoNum type="arabicParenR"/>
            </a:pPr>
            <a:r>
              <a:rPr lang="en-US" altLang="it-IT" dirty="0" err="1">
                <a:solidFill>
                  <a:srgbClr val="404040"/>
                </a:solidFill>
                <a:latin typeface="+mn-lt"/>
              </a:rPr>
              <a:t>Capinfo</a:t>
            </a:r>
            <a:r>
              <a:rPr lang="en-US" altLang="it-IT" dirty="0">
                <a:solidFill>
                  <a:srgbClr val="404040"/>
                </a:solidFill>
                <a:latin typeface="+mn-lt"/>
              </a:rPr>
              <a:t> different options</a:t>
            </a:r>
          </a:p>
          <a:p>
            <a:pPr marL="457200" indent="-457200">
              <a:buAutoNum type="arabicParenR"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457200" indent="-457200">
              <a:buAutoNum type="arabicParenR"/>
            </a:pPr>
            <a:r>
              <a:rPr lang="en-US" altLang="it-IT" dirty="0" err="1">
                <a:solidFill>
                  <a:srgbClr val="404040"/>
                </a:solidFill>
                <a:latin typeface="+mn-lt"/>
              </a:rPr>
              <a:t>Editcap</a:t>
            </a:r>
            <a:r>
              <a:rPr lang="en-US" altLang="it-IT" dirty="0">
                <a:solidFill>
                  <a:srgbClr val="404040"/>
                </a:solidFill>
                <a:latin typeface="+mn-lt"/>
              </a:rPr>
              <a:t> different options</a:t>
            </a:r>
            <a:endParaRPr lang="en-GB" alt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424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 err="1"/>
              <a:t>Capinfo</a:t>
            </a:r>
            <a:endParaRPr lang="en-US" dirty="0"/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sz="2200" b="1" i="1" dirty="0" err="1">
                <a:solidFill>
                  <a:srgbClr val="404040"/>
                </a:solidFill>
                <a:latin typeface="+mn-lt"/>
              </a:rPr>
              <a:t>Capinfos</a:t>
            </a:r>
            <a:r>
              <a:rPr lang="en-US" sz="2200" dirty="0">
                <a:solidFill>
                  <a:srgbClr val="404040"/>
                </a:solidFill>
                <a:latin typeface="+mn-lt"/>
              </a:rPr>
              <a:t> is a program that reads one or more capture files and returns some or all available statistics (</a:t>
            </a:r>
            <a:r>
              <a:rPr lang="en-US" sz="2200" dirty="0" err="1">
                <a:solidFill>
                  <a:srgbClr val="404040"/>
                </a:solidFill>
                <a:latin typeface="+mn-lt"/>
              </a:rPr>
              <a:t>infos</a:t>
            </a:r>
            <a:r>
              <a:rPr lang="en-US" sz="2200" dirty="0">
                <a:solidFill>
                  <a:srgbClr val="404040"/>
                </a:solidFill>
                <a:latin typeface="+mn-lt"/>
              </a:rPr>
              <a:t>) in one of two types of output formats: long or table.</a:t>
            </a:r>
          </a:p>
          <a:p>
            <a:pPr marL="0" indent="0">
              <a:buNone/>
            </a:pPr>
            <a:endParaRPr lang="en-US" sz="22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endParaRPr lang="en-US" altLang="it-IT" sz="22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it-IT" sz="2200" dirty="0">
                <a:solidFill>
                  <a:srgbClr val="404040"/>
                </a:solidFill>
                <a:latin typeface="+mn-lt"/>
              </a:rPr>
              <a:t>Reference: </a:t>
            </a:r>
            <a:r>
              <a:rPr lang="en-US" altLang="it-IT" sz="2000" dirty="0">
                <a:solidFill>
                  <a:srgbClr val="404040"/>
                </a:solidFill>
                <a:latin typeface="+mn-lt"/>
              </a:rPr>
              <a:t>https://www.wireshark.org/docs/man-pages/capinfos.html</a:t>
            </a:r>
            <a:endParaRPr lang="en-GB" altLang="it-IT" sz="2200" dirty="0">
              <a:solidFill>
                <a:srgbClr val="40404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86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Course Organization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5615" y="2132856"/>
            <a:ext cx="7534275" cy="2088232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800" dirty="0"/>
              <a:t>These Lab sessions can be divided in two typologies: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514350" indent="-514350">
              <a:buAutoNum type="arabicParenR"/>
            </a:pPr>
            <a:r>
              <a:rPr lang="en-GB" altLang="it-IT" sz="2800" dirty="0"/>
              <a:t>Lecture and code all together</a:t>
            </a:r>
          </a:p>
          <a:p>
            <a:pPr marL="514350" indent="-514350">
              <a:buAutoNum type="arabicParenR"/>
            </a:pPr>
            <a:endParaRPr lang="en-GB" altLang="it-IT" sz="2800" dirty="0"/>
          </a:p>
          <a:p>
            <a:pPr marL="514350" indent="-514350">
              <a:buAutoNum type="arabicParenR"/>
            </a:pPr>
            <a:r>
              <a:rPr lang="en-GB" altLang="it-IT" sz="2800" dirty="0"/>
              <a:t>Final Project Work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 err="1"/>
              <a:t>Editcap</a:t>
            </a:r>
            <a:endParaRPr lang="en-US" dirty="0"/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sz="2200" b="1" i="1" dirty="0" err="1">
                <a:solidFill>
                  <a:srgbClr val="404040"/>
                </a:solidFill>
                <a:latin typeface="+mn-lt"/>
              </a:rPr>
              <a:t>Editcap</a:t>
            </a:r>
            <a:r>
              <a:rPr lang="en-US" sz="2200" dirty="0">
                <a:solidFill>
                  <a:srgbClr val="404040"/>
                </a:solidFill>
                <a:latin typeface="+mn-lt"/>
              </a:rPr>
              <a:t> is a program that reads some or all of the captured packets from the </a:t>
            </a:r>
            <a:r>
              <a:rPr lang="en-US" sz="2200" dirty="0" err="1">
                <a:solidFill>
                  <a:srgbClr val="404040"/>
                </a:solidFill>
                <a:latin typeface="+mn-lt"/>
              </a:rPr>
              <a:t>infile</a:t>
            </a:r>
            <a:r>
              <a:rPr lang="en-US" sz="2200" dirty="0">
                <a:solidFill>
                  <a:srgbClr val="404040"/>
                </a:solidFill>
                <a:latin typeface="+mn-lt"/>
              </a:rPr>
              <a:t>, optionally converts them in various ways and writes the resulting packets to the capture </a:t>
            </a:r>
            <a:r>
              <a:rPr lang="en-US" sz="2200" dirty="0" err="1">
                <a:solidFill>
                  <a:srgbClr val="404040"/>
                </a:solidFill>
                <a:latin typeface="+mn-lt"/>
              </a:rPr>
              <a:t>outfile</a:t>
            </a:r>
            <a:r>
              <a:rPr lang="en-US" sz="2200" dirty="0">
                <a:solidFill>
                  <a:srgbClr val="404040"/>
                </a:solidFill>
                <a:latin typeface="+mn-lt"/>
              </a:rPr>
              <a:t> (or </a:t>
            </a:r>
            <a:r>
              <a:rPr lang="en-US" sz="2200" dirty="0" err="1">
                <a:solidFill>
                  <a:srgbClr val="404040"/>
                </a:solidFill>
                <a:latin typeface="+mn-lt"/>
              </a:rPr>
              <a:t>outfiles</a:t>
            </a:r>
            <a:r>
              <a:rPr lang="en-US" sz="2200" dirty="0">
                <a:solidFill>
                  <a:srgbClr val="404040"/>
                </a:solidFill>
                <a:latin typeface="+mn-lt"/>
              </a:rPr>
              <a:t>).</a:t>
            </a:r>
          </a:p>
          <a:p>
            <a:pPr marL="0" indent="0">
              <a:buNone/>
            </a:pPr>
            <a:endParaRPr lang="en-US" altLang="it-IT" sz="22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it-IT" sz="2200" dirty="0">
                <a:solidFill>
                  <a:srgbClr val="404040"/>
                </a:solidFill>
                <a:latin typeface="+mn-lt"/>
              </a:rPr>
              <a:t>Reference: </a:t>
            </a:r>
            <a:r>
              <a:rPr lang="en-US" altLang="it-IT" sz="2000" dirty="0">
                <a:solidFill>
                  <a:srgbClr val="404040"/>
                </a:solidFill>
                <a:latin typeface="+mn-lt"/>
              </a:rPr>
              <a:t>https://www.wireshark.org/docs/man-pages/editcap.html</a:t>
            </a:r>
            <a:endParaRPr lang="en-GB" altLang="it-IT" sz="2200" dirty="0">
              <a:solidFill>
                <a:srgbClr val="40404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9444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Coding Part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The first coding part will show you how to extract all </a:t>
            </a:r>
            <a:r>
              <a:rPr lang="en-GB" altLang="it-IT" sz="2200" dirty="0" err="1">
                <a:solidFill>
                  <a:srgbClr val="404040"/>
                </a:solidFill>
                <a:latin typeface="+mn-lt"/>
              </a:rPr>
              <a:t>infos</a:t>
            </a: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 from a </a:t>
            </a:r>
            <a:r>
              <a:rPr lang="en-GB" altLang="it-IT" sz="2200" dirty="0" err="1">
                <a:solidFill>
                  <a:srgbClr val="404040"/>
                </a:solidFill>
                <a:latin typeface="+mn-lt"/>
              </a:rPr>
              <a:t>pcap</a:t>
            </a: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 file and split it according to time or number of packets.</a:t>
            </a:r>
          </a:p>
          <a:p>
            <a:pPr marL="0" indent="0">
              <a:buNone/>
            </a:pPr>
            <a:endParaRPr lang="en-GB" altLang="it-IT" sz="22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Code Link : …</a:t>
            </a:r>
          </a:p>
        </p:txBody>
      </p:sp>
    </p:spTree>
    <p:extLst>
      <p:ext uri="{BB962C8B-B14F-4D97-AF65-F5344CB8AC3E}">
        <p14:creationId xmlns:p14="http://schemas.microsoft.com/office/powerpoint/2010/main" val="31397290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Extraction Field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3096344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GB" altLang="it-IT" sz="2400" dirty="0">
                <a:solidFill>
                  <a:srgbClr val="404040"/>
                </a:solidFill>
                <a:latin typeface="+mn-lt"/>
              </a:rPr>
              <a:t>In this codin</a:t>
            </a:r>
            <a:r>
              <a:rPr lang="en-GB" altLang="it-IT" dirty="0">
                <a:solidFill>
                  <a:srgbClr val="404040"/>
                </a:solidFill>
                <a:latin typeface="+mn-lt"/>
              </a:rPr>
              <a:t>g part we will use for the first time “</a:t>
            </a:r>
            <a:r>
              <a:rPr lang="en-GB" altLang="it-IT" dirty="0" err="1">
                <a:solidFill>
                  <a:srgbClr val="404040"/>
                </a:solidFill>
                <a:latin typeface="+mn-lt"/>
              </a:rPr>
              <a:t>pyshark</a:t>
            </a:r>
            <a:r>
              <a:rPr lang="en-GB" altLang="it-IT" dirty="0">
                <a:solidFill>
                  <a:srgbClr val="404040"/>
                </a:solidFill>
                <a:latin typeface="+mn-lt"/>
              </a:rPr>
              <a:t>”, and it provides the possibility to gather info from the header.</a:t>
            </a:r>
            <a:endParaRPr lang="en-GB" altLang="it-IT" sz="24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GB" altLang="it-IT" sz="2400" dirty="0">
                <a:solidFill>
                  <a:srgbClr val="404040"/>
                </a:solidFill>
                <a:latin typeface="+mn-lt"/>
              </a:rPr>
              <a:t>Code Link : …</a:t>
            </a:r>
          </a:p>
          <a:p>
            <a:pPr marL="0" indent="0">
              <a:buNone/>
            </a:pPr>
            <a:endParaRPr lang="en-GB" altLang="it-IT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GB" altLang="it-IT" dirty="0">
                <a:solidFill>
                  <a:srgbClr val="404040"/>
                </a:solidFill>
                <a:latin typeface="+mn-lt"/>
              </a:rPr>
              <a:t>This link provides the complete code so both for the field extraction and for the statistical analysis.</a:t>
            </a:r>
            <a:endParaRPr lang="en-GB" altLang="it-IT" sz="2400" dirty="0">
              <a:solidFill>
                <a:srgbClr val="40404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29544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91095" y="1916832"/>
            <a:ext cx="7984196" cy="3744416"/>
          </a:xfrm>
        </p:spPr>
        <p:txBody>
          <a:bodyPr wrap="square" anchor="t">
            <a:normAutofit lnSpcReduction="10000"/>
          </a:bodyPr>
          <a:lstStyle/>
          <a:p>
            <a:pPr marL="457200" indent="-457200">
              <a:buAutoNum type="arabicParenR"/>
            </a:pPr>
            <a:r>
              <a:rPr lang="en-GB" altLang="it-IT" dirty="0">
                <a:latin typeface="+mn-lt"/>
              </a:rPr>
              <a:t>Creating </a:t>
            </a:r>
            <a:r>
              <a:rPr lang="en-GB" altLang="it-IT" dirty="0" err="1">
                <a:latin typeface="+mn-lt"/>
              </a:rPr>
              <a:t>Dataframe</a:t>
            </a: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latin typeface="+mn-lt"/>
              </a:rPr>
              <a:t>IP analysis (top sender and receiver)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 err="1">
                <a:latin typeface="+mn-lt"/>
              </a:rPr>
              <a:t>BitRate</a:t>
            </a:r>
            <a:r>
              <a:rPr lang="en-GB" altLang="it-IT" dirty="0">
                <a:latin typeface="+mn-lt"/>
              </a:rPr>
              <a:t> different sampling metrics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 err="1">
                <a:latin typeface="+mn-lt"/>
              </a:rPr>
              <a:t>GeoLocal</a:t>
            </a:r>
            <a:r>
              <a:rPr lang="en-GB" altLang="it-IT" dirty="0">
                <a:latin typeface="+mn-lt"/>
              </a:rPr>
              <a:t> </a:t>
            </a:r>
            <a:r>
              <a:rPr lang="en-GB" altLang="it-IT" dirty="0" err="1">
                <a:latin typeface="+mn-lt"/>
              </a:rPr>
              <a:t>referenciation</a:t>
            </a:r>
            <a:r>
              <a:rPr lang="en-GB" altLang="it-IT" dirty="0">
                <a:latin typeface="+mn-lt"/>
              </a:rPr>
              <a:t> for IP addresses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latin typeface="+mn-lt"/>
              </a:rPr>
              <a:t>Analysis flows based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68365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/>
              <a:t>Top Receiver from My IP 192.168.43.28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5B45C08-F0E1-4F74-9457-3C24C3DFB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9" t="8867" r="8528" b="7802"/>
          <a:stretch/>
        </p:blipFill>
        <p:spPr>
          <a:xfrm>
            <a:off x="720154" y="1484784"/>
            <a:ext cx="7703691" cy="458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245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/>
              <a:t>Top 5 Destination for Received Data (excluding My IP)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D03F5FC-AF44-4AF8-89E6-84EE12B9E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20" r="9051" b="3932"/>
          <a:stretch/>
        </p:blipFill>
        <p:spPr>
          <a:xfrm>
            <a:off x="864170" y="1455176"/>
            <a:ext cx="7415659" cy="46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109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341" y="801983"/>
            <a:ext cx="7415659" cy="504825"/>
          </a:xfrm>
        </p:spPr>
        <p:txBody>
          <a:bodyPr/>
          <a:lstStyle/>
          <a:p>
            <a:r>
              <a:rPr lang="en-US" dirty="0"/>
              <a:t>Top 6 Sender IP Addresses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8726A13-0BEC-48BC-9AAD-0A13BC23CE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19" r="8263" b="5113"/>
          <a:stretch/>
        </p:blipFill>
        <p:spPr>
          <a:xfrm>
            <a:off x="359532" y="1297638"/>
            <a:ext cx="8424936" cy="473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027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/>
              <a:t>Different sampling </a:t>
            </a:r>
            <a:r>
              <a:rPr lang="en-US" dirty="0" err="1"/>
              <a:t>BitRate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C21ACA6-94B9-4DED-BA52-2F2AC21B5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1" t="10625" r="9051" b="4326"/>
          <a:stretch/>
        </p:blipFill>
        <p:spPr>
          <a:xfrm>
            <a:off x="87668" y="1482664"/>
            <a:ext cx="8875655" cy="460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977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 err="1"/>
              <a:t>GeoLocal</a:t>
            </a:r>
            <a:r>
              <a:rPr lang="en-US" dirty="0"/>
              <a:t> </a:t>
            </a:r>
            <a:r>
              <a:rPr lang="en-US" dirty="0" err="1"/>
              <a:t>Referenciation</a:t>
            </a:r>
            <a:endParaRPr lang="en-US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3978592-C928-4685-AEDA-21009B68A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4" y="1916832"/>
            <a:ext cx="8568952" cy="1821338"/>
          </a:xfrm>
          <a:prstGeom prst="rect">
            <a:avLst/>
          </a:prstGeom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0F73AC87-78EF-4636-9E27-8949ABEF63C5}"/>
              </a:ext>
            </a:extLst>
          </p:cNvPr>
          <p:cNvSpPr txBox="1">
            <a:spLocks/>
          </p:cNvSpPr>
          <p:nvPr/>
        </p:nvSpPr>
        <p:spPr bwMode="auto">
          <a:xfrm>
            <a:off x="317626" y="4170218"/>
            <a:ext cx="8568952" cy="129620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kern="0" dirty="0" err="1"/>
              <a:t>We</a:t>
            </a:r>
            <a:r>
              <a:rPr lang="it-IT" kern="0" dirty="0"/>
              <a:t> can use ip2geotools and </a:t>
            </a:r>
            <a:r>
              <a:rPr lang="it-IT" kern="0" dirty="0" err="1"/>
              <a:t>folium</a:t>
            </a:r>
            <a:r>
              <a:rPr lang="it-IT" kern="0" dirty="0"/>
              <a:t> </a:t>
            </a:r>
            <a:r>
              <a:rPr lang="it-IT" kern="0" dirty="0" err="1"/>
              <a:t>combining</a:t>
            </a:r>
            <a:r>
              <a:rPr lang="it-IT" kern="0" dirty="0"/>
              <a:t> </a:t>
            </a:r>
            <a:r>
              <a:rPr lang="it-IT" kern="0" dirty="0" err="1"/>
              <a:t>their</a:t>
            </a:r>
            <a:r>
              <a:rPr lang="it-IT" kern="0" dirty="0"/>
              <a:t> </a:t>
            </a:r>
            <a:r>
              <a:rPr lang="it-IT" kern="0" dirty="0" err="1"/>
              <a:t>properties</a:t>
            </a:r>
            <a:r>
              <a:rPr lang="it-IT" kern="0" dirty="0"/>
              <a:t> to plot the positioning </a:t>
            </a:r>
            <a:r>
              <a:rPr lang="it-IT" kern="0" dirty="0" err="1"/>
              <a:t>according</a:t>
            </a:r>
            <a:r>
              <a:rPr lang="it-IT" kern="0" dirty="0"/>
              <a:t> to </a:t>
            </a:r>
            <a:r>
              <a:rPr lang="it-IT" kern="0" dirty="0" err="1"/>
              <a:t>Latitude</a:t>
            </a:r>
            <a:r>
              <a:rPr lang="it-IT" kern="0" dirty="0"/>
              <a:t> and </a:t>
            </a:r>
            <a:r>
              <a:rPr lang="it-IT" kern="0" dirty="0" err="1"/>
              <a:t>Longitude</a:t>
            </a:r>
            <a:r>
              <a:rPr lang="it-IT" kern="0" dirty="0"/>
              <a:t> of a </a:t>
            </a:r>
            <a:r>
              <a:rPr lang="it-IT" kern="0" dirty="0" err="1"/>
              <a:t>specific</a:t>
            </a:r>
            <a:r>
              <a:rPr lang="it-IT" kern="0" dirty="0"/>
              <a:t> IP </a:t>
            </a:r>
            <a:r>
              <a:rPr lang="it-IT" kern="0" dirty="0" err="1"/>
              <a:t>src</a:t>
            </a:r>
            <a:r>
              <a:rPr lang="it-IT" kern="0" dirty="0"/>
              <a:t> (</a:t>
            </a:r>
            <a:r>
              <a:rPr lang="it-IT" sz="2000" i="1" kern="0" dirty="0"/>
              <a:t>i-green</a:t>
            </a:r>
            <a:r>
              <a:rPr lang="it-IT" kern="0" dirty="0"/>
              <a:t>) and IP </a:t>
            </a:r>
            <a:r>
              <a:rPr lang="it-IT" kern="0" dirty="0" err="1"/>
              <a:t>dst</a:t>
            </a:r>
            <a:r>
              <a:rPr lang="it-IT" kern="0" dirty="0"/>
              <a:t> (</a:t>
            </a:r>
            <a:r>
              <a:rPr lang="it-IT" sz="2000" i="1" kern="0" dirty="0"/>
              <a:t>i-red</a:t>
            </a:r>
            <a:r>
              <a:rPr lang="it-IT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93292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 err="1"/>
              <a:t>GeoLocal</a:t>
            </a:r>
            <a:r>
              <a:rPr lang="en-US" dirty="0"/>
              <a:t> </a:t>
            </a:r>
            <a:r>
              <a:rPr lang="en-US" dirty="0" err="1"/>
              <a:t>Referenciation</a:t>
            </a:r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C3DD42F-2248-4142-AC35-B6814807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56" y="1484784"/>
            <a:ext cx="7033487" cy="451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7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General Information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95537" y="2132856"/>
            <a:ext cx="8254354" cy="2448272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800" dirty="0"/>
              <a:t>We strongly suggest you to follow the lectures with your laptop.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0" indent="0">
              <a:buNone/>
            </a:pPr>
            <a:r>
              <a:rPr lang="en-GB" altLang="it-IT" sz="2800" dirty="0"/>
              <a:t>Every time we will observe some code part, it is better that you will try to reimplement each chunk of the notebook,</a:t>
            </a:r>
          </a:p>
          <a:p>
            <a:pPr marL="0" indent="0">
              <a:buNone/>
            </a:pPr>
            <a:r>
              <a:rPr lang="en-GB" altLang="it-IT" sz="2800" dirty="0"/>
              <a:t> </a:t>
            </a:r>
            <a:r>
              <a:rPr lang="en-GB" altLang="it-IT" sz="2800" u="sng" dirty="0"/>
              <a:t>this is the only way to become more confident</a:t>
            </a:r>
            <a:r>
              <a:rPr lang="en-GB" altLang="it-I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96498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867511"/>
            <a:ext cx="7415659" cy="504825"/>
          </a:xfrm>
        </p:spPr>
        <p:txBody>
          <a:bodyPr/>
          <a:lstStyle/>
          <a:p>
            <a:r>
              <a:rPr lang="en-US" dirty="0"/>
              <a:t>Protocol analysis based on flows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56A890B-3B2A-4059-91FE-911EABC51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" t="11340" r="8651" b="4242"/>
          <a:stretch/>
        </p:blipFill>
        <p:spPr>
          <a:xfrm>
            <a:off x="1043608" y="1475786"/>
            <a:ext cx="7344816" cy="451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318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867511"/>
            <a:ext cx="7415659" cy="504825"/>
          </a:xfrm>
        </p:spPr>
        <p:txBody>
          <a:bodyPr/>
          <a:lstStyle/>
          <a:p>
            <a:r>
              <a:rPr lang="en-US" dirty="0"/>
              <a:t>Port Scanner (just Well-Known Ports)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2113CF6-B4D6-4D9C-A36B-04C3FFD4D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88" t="10344" r="9439" b="4370"/>
          <a:stretch/>
        </p:blipFill>
        <p:spPr>
          <a:xfrm>
            <a:off x="212749" y="1372336"/>
            <a:ext cx="8780759" cy="472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4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867511"/>
            <a:ext cx="7415659" cy="504825"/>
          </a:xfrm>
        </p:spPr>
        <p:txBody>
          <a:bodyPr/>
          <a:lstStyle/>
          <a:p>
            <a:r>
              <a:rPr lang="en-US" dirty="0"/>
              <a:t>Interarrival Time difference between TCP and UDP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62609C8-05DD-47D8-A65F-43E7F5CDF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5" t="10626" r="9051" b="9051"/>
          <a:stretch/>
        </p:blipFill>
        <p:spPr>
          <a:xfrm>
            <a:off x="162533" y="1349541"/>
            <a:ext cx="8766144" cy="452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801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Machine Learning – Lecture 3</a:t>
            </a:r>
          </a:p>
        </p:txBody>
      </p:sp>
    </p:spTree>
    <p:extLst>
      <p:ext uri="{BB962C8B-B14F-4D97-AF65-F5344CB8AC3E}">
        <p14:creationId xmlns:p14="http://schemas.microsoft.com/office/powerpoint/2010/main" val="22361331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Machine Learning Project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967461" y="2408889"/>
            <a:ext cx="3820615" cy="1944601"/>
          </a:xfrm>
        </p:spPr>
        <p:txBody>
          <a:bodyPr wrap="square" anchor="t">
            <a:noAutofit/>
          </a:bodyPr>
          <a:lstStyle/>
          <a:p>
            <a:pPr marL="457200" indent="-457200" algn="just">
              <a:buAutoNum type="arabicParenR"/>
            </a:pPr>
            <a:r>
              <a:rPr lang="en-GB" altLang="it-IT" dirty="0">
                <a:solidFill>
                  <a:srgbClr val="404040"/>
                </a:solidFill>
                <a:latin typeface="+mn-lt"/>
              </a:rPr>
              <a:t>Supervised Learning</a:t>
            </a:r>
          </a:p>
          <a:p>
            <a:pPr marL="457200" indent="-457200" algn="just">
              <a:buAutoNum type="arabicParenR"/>
            </a:pPr>
            <a:endParaRPr lang="en-GB" altLang="it-IT" dirty="0">
              <a:solidFill>
                <a:srgbClr val="404040"/>
              </a:solidFill>
              <a:latin typeface="+mn-lt"/>
            </a:endParaRPr>
          </a:p>
          <a:p>
            <a:pPr marL="457200" indent="-457200">
              <a:buAutoNum type="arabicParenR"/>
            </a:pPr>
            <a:endParaRPr lang="en-GB" altLang="it-IT" dirty="0">
              <a:solidFill>
                <a:srgbClr val="404040"/>
              </a:solidFill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solidFill>
                  <a:srgbClr val="404040"/>
                </a:solidFill>
                <a:latin typeface="+mn-lt"/>
              </a:rPr>
              <a:t>Unsupervised Learning</a:t>
            </a:r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BF5553EF-EBBC-458E-8527-90568D300639}"/>
              </a:ext>
            </a:extLst>
          </p:cNvPr>
          <p:cNvSpPr/>
          <p:nvPr/>
        </p:nvSpPr>
        <p:spPr bwMode="auto">
          <a:xfrm rot="20763850">
            <a:off x="3828795" y="2538175"/>
            <a:ext cx="1021210" cy="36004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99FE9F3E-AD41-4AD0-BE97-B263A7778789}"/>
              </a:ext>
            </a:extLst>
          </p:cNvPr>
          <p:cNvSpPr txBox="1">
            <a:spLocks/>
          </p:cNvSpPr>
          <p:nvPr/>
        </p:nvSpPr>
        <p:spPr bwMode="auto">
          <a:xfrm>
            <a:off x="971600" y="2924175"/>
            <a:ext cx="2556867" cy="50482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GB" altLang="it-IT" kern="0" dirty="0">
                <a:solidFill>
                  <a:srgbClr val="404040"/>
                </a:solidFill>
                <a:latin typeface="+mn-lt"/>
              </a:rPr>
              <a:t>Classification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5E2EA98F-F5FD-4420-A373-A069753EC10E}"/>
              </a:ext>
            </a:extLst>
          </p:cNvPr>
          <p:cNvSpPr/>
          <p:nvPr/>
        </p:nvSpPr>
        <p:spPr bwMode="auto">
          <a:xfrm rot="990709">
            <a:off x="3759137" y="3710713"/>
            <a:ext cx="1021210" cy="36004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192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345" y="1082178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Supervised Learning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27584" y="1752599"/>
            <a:ext cx="3816424" cy="4114800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en-GB" altLang="it-IT" dirty="0"/>
              <a:t>Traffic Classification based on a specific label</a:t>
            </a:r>
          </a:p>
          <a:p>
            <a:pPr marL="0" indent="0" algn="ctr">
              <a:buNone/>
            </a:pPr>
            <a:endParaRPr lang="en-GB" altLang="it-IT" dirty="0"/>
          </a:p>
          <a:p>
            <a:pPr marL="0" indent="0" algn="ctr">
              <a:buNone/>
            </a:pPr>
            <a:r>
              <a:rPr lang="en-US" altLang="it-IT" dirty="0"/>
              <a:t>Our goal is to learn a function that, given a sample of data and desired outputs, best approximates the relationship between input and output observable in the data</a:t>
            </a:r>
            <a:endParaRPr lang="en-GB" altLang="it-IT" dirty="0"/>
          </a:p>
          <a:p>
            <a:pPr marL="0" indent="0" algn="ctr">
              <a:buNone/>
            </a:pPr>
            <a:endParaRPr lang="en-GB" altLang="it-IT" dirty="0"/>
          </a:p>
          <a:p>
            <a:pPr marL="0" indent="0" algn="ctr">
              <a:buNone/>
            </a:pPr>
            <a:endParaRPr lang="en-GB" alt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7D41FD3-B1B4-4D78-A5D4-49CC2FD1A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2096590"/>
            <a:ext cx="3703638" cy="34268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99065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Starting from Literature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752600"/>
            <a:ext cx="8208912" cy="3620616"/>
          </a:xfrm>
        </p:spPr>
        <p:txBody>
          <a:bodyPr/>
          <a:lstStyle/>
          <a:p>
            <a:pPr algn="ctr"/>
            <a:r>
              <a:rPr lang="it-IT" altLang="it-IT" dirty="0" err="1"/>
              <a:t>Our</a:t>
            </a:r>
            <a:r>
              <a:rPr lang="it-IT" altLang="it-IT" dirty="0"/>
              <a:t> </a:t>
            </a:r>
            <a:r>
              <a:rPr lang="it-IT" altLang="it-IT" dirty="0" err="1"/>
              <a:t>starting</a:t>
            </a:r>
            <a:r>
              <a:rPr lang="it-IT" altLang="it-IT" dirty="0"/>
              <a:t> point </a:t>
            </a:r>
            <a:r>
              <a:rPr lang="it-IT" altLang="it-IT" dirty="0" err="1"/>
              <a:t>is</a:t>
            </a:r>
            <a:r>
              <a:rPr lang="it-IT" altLang="it-IT" dirty="0"/>
              <a:t> a work </a:t>
            </a:r>
            <a:r>
              <a:rPr lang="it-IT" altLang="it-IT" dirty="0" err="1"/>
              <a:t>implemented</a:t>
            </a:r>
            <a:r>
              <a:rPr lang="it-IT" altLang="it-IT" dirty="0"/>
              <a:t> in 2010 :</a:t>
            </a:r>
          </a:p>
          <a:p>
            <a:pPr algn="ctr"/>
            <a:endParaRPr lang="it-IT" sz="1800" i="1" dirty="0"/>
          </a:p>
          <a:p>
            <a:pPr algn="ctr"/>
            <a:r>
              <a:rPr lang="it-IT" sz="1800" i="1" dirty="0">
                <a:highlight>
                  <a:srgbClr val="FFFF00"/>
                </a:highlight>
              </a:rPr>
              <a:t>D. Rossi, S. Valenti  - </a:t>
            </a:r>
            <a:r>
              <a:rPr lang="en-US" sz="2000" i="1" dirty="0">
                <a:highlight>
                  <a:srgbClr val="FFFF00"/>
                </a:highlight>
              </a:rPr>
              <a:t>”Fine-grained traffic classification with </a:t>
            </a:r>
            <a:r>
              <a:rPr lang="en-US" sz="2000" i="1" dirty="0" err="1">
                <a:highlight>
                  <a:srgbClr val="FFFF00"/>
                </a:highlight>
              </a:rPr>
              <a:t>Netflow</a:t>
            </a:r>
            <a:r>
              <a:rPr lang="en-US" sz="2000" i="1" dirty="0">
                <a:highlight>
                  <a:srgbClr val="FFFF00"/>
                </a:highlight>
              </a:rPr>
              <a:t> data”</a:t>
            </a:r>
          </a:p>
          <a:p>
            <a:pPr algn="ctr"/>
            <a:endParaRPr lang="en-US" sz="2000" i="1" dirty="0">
              <a:highlight>
                <a:srgbClr val="FFFF00"/>
              </a:highlight>
            </a:endParaRPr>
          </a:p>
          <a:p>
            <a:pPr algn="ctr"/>
            <a:r>
              <a:rPr lang="en-US" dirty="0"/>
              <a:t>They present an algorithm (Abacus) which successfully exploits </a:t>
            </a:r>
            <a:r>
              <a:rPr lang="en-US" b="1" dirty="0" err="1"/>
              <a:t>Netflow</a:t>
            </a:r>
            <a:r>
              <a:rPr lang="en-US" dirty="0"/>
              <a:t> records for traffic classification. Identifying an application by means of the simple counts of received packets and bytes.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24944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Classification methodology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208912" cy="2540496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Data</a:t>
            </a:r>
            <a:r>
              <a:rPr lang="it-IT" dirty="0"/>
              <a:t>: </a:t>
            </a:r>
          </a:p>
          <a:p>
            <a:pPr>
              <a:buFontTx/>
              <a:buChar char="-"/>
            </a:pPr>
            <a:r>
              <a:rPr lang="it-IT" dirty="0" err="1"/>
              <a:t>Netflow</a:t>
            </a:r>
            <a:r>
              <a:rPr lang="it-IT" dirty="0"/>
              <a:t> </a:t>
            </a:r>
            <a:r>
              <a:rPr lang="it-IT" dirty="0" err="1"/>
              <a:t>measures</a:t>
            </a:r>
            <a:r>
              <a:rPr lang="it-IT" dirty="0"/>
              <a:t> flow </a:t>
            </a:r>
            <a:r>
              <a:rPr lang="it-IT" dirty="0" err="1"/>
              <a:t>level</a:t>
            </a:r>
            <a:r>
              <a:rPr lang="it-IT" dirty="0"/>
              <a:t> features</a:t>
            </a:r>
          </a:p>
          <a:p>
            <a:pPr>
              <a:buFontTx/>
              <a:buChar char="-"/>
            </a:pPr>
            <a:endParaRPr lang="it-IT" dirty="0"/>
          </a:p>
          <a:p>
            <a:pPr>
              <a:buFontTx/>
              <a:buChar char="-"/>
            </a:pP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flow ?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r>
              <a:rPr lang="it-IT" dirty="0"/>
              <a:t>Key (5-tuple)=  &lt;IP </a:t>
            </a:r>
            <a:r>
              <a:rPr lang="it-IT" dirty="0" err="1"/>
              <a:t>src</a:t>
            </a:r>
            <a:r>
              <a:rPr lang="it-IT" dirty="0"/>
              <a:t>,  IP </a:t>
            </a:r>
            <a:r>
              <a:rPr lang="it-IT" dirty="0" err="1"/>
              <a:t>dst</a:t>
            </a:r>
            <a:r>
              <a:rPr lang="it-IT" dirty="0"/>
              <a:t>,  </a:t>
            </a:r>
            <a:r>
              <a:rPr lang="it-IT" dirty="0" err="1"/>
              <a:t>src</a:t>
            </a:r>
            <a:r>
              <a:rPr lang="it-IT" dirty="0"/>
              <a:t> Port,  </a:t>
            </a:r>
            <a:r>
              <a:rPr lang="it-IT" dirty="0" err="1"/>
              <a:t>dst</a:t>
            </a:r>
            <a:r>
              <a:rPr lang="it-IT" dirty="0"/>
              <a:t> Port,  IP </a:t>
            </a:r>
            <a:r>
              <a:rPr lang="it-IT" dirty="0" err="1"/>
              <a:t>Protocol</a:t>
            </a:r>
            <a:r>
              <a:rPr lang="it-IT" dirty="0"/>
              <a:t>&gt;</a:t>
            </a:r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07961229-ED20-4682-A974-8FB0D77EE43F}"/>
              </a:ext>
            </a:extLst>
          </p:cNvPr>
          <p:cNvSpPr txBox="1">
            <a:spLocks/>
          </p:cNvSpPr>
          <p:nvPr/>
        </p:nvSpPr>
        <p:spPr bwMode="auto">
          <a:xfrm>
            <a:off x="611560" y="4437112"/>
            <a:ext cx="8208912" cy="12961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dirty="0"/>
              <a:t>The key identifies a record in memory, storing besides attributes like cumulative packets and bytes counters, flow starting and finishing timestamps.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20175945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Classification methodology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208912" cy="254049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Goal:   Abacus </a:t>
            </a:r>
            <a:r>
              <a:rPr lang="it-IT" dirty="0" err="1"/>
              <a:t>classifies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endpoints (IP</a:t>
            </a:r>
            <a:r>
              <a:rPr lang="it-IT" sz="1600" dirty="0"/>
              <a:t>0</a:t>
            </a:r>
            <a:r>
              <a:rPr lang="it-IT" dirty="0"/>
              <a:t>,p</a:t>
            </a:r>
            <a:r>
              <a:rPr lang="it-IT" sz="1600" dirty="0"/>
              <a:t>0</a:t>
            </a:r>
            <a:r>
              <a:rPr lang="it-IT" dirty="0"/>
              <a:t>), </a:t>
            </a:r>
            <a:r>
              <a:rPr lang="it-IT" dirty="0" err="1"/>
              <a:t>focusing</a:t>
            </a:r>
            <a:r>
              <a:rPr lang="it-IT" dirty="0"/>
              <a:t>      	the </a:t>
            </a:r>
            <a:r>
              <a:rPr lang="it-IT" dirty="0" err="1"/>
              <a:t>attention</a:t>
            </a:r>
            <a:r>
              <a:rPr lang="it-IT" dirty="0"/>
              <a:t> on UDP Traffic.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Classes: </a:t>
            </a:r>
            <a:r>
              <a:rPr lang="it-IT" sz="2000" dirty="0">
                <a:highlight>
                  <a:srgbClr val="FFFF00"/>
                </a:highlight>
              </a:rPr>
              <a:t>[</a:t>
            </a:r>
            <a:r>
              <a:rPr lang="it-IT" sz="2000" dirty="0" err="1">
                <a:highlight>
                  <a:srgbClr val="FFFF00"/>
                </a:highlight>
              </a:rPr>
              <a:t>Pplive</a:t>
            </a:r>
            <a:r>
              <a:rPr lang="it-IT" sz="2000" dirty="0">
                <a:highlight>
                  <a:srgbClr val="FFFF00"/>
                </a:highlight>
              </a:rPr>
              <a:t>, </a:t>
            </a:r>
            <a:r>
              <a:rPr lang="it-IT" sz="2000" dirty="0" err="1">
                <a:highlight>
                  <a:srgbClr val="FFFF00"/>
                </a:highlight>
              </a:rPr>
              <a:t>TVAnts</a:t>
            </a:r>
            <a:r>
              <a:rPr lang="it-IT" sz="2000" dirty="0">
                <a:highlight>
                  <a:srgbClr val="FFFF00"/>
                </a:highlight>
              </a:rPr>
              <a:t>, </a:t>
            </a:r>
            <a:r>
              <a:rPr lang="it-IT" sz="2000" dirty="0" err="1">
                <a:highlight>
                  <a:srgbClr val="FFFF00"/>
                </a:highlight>
              </a:rPr>
              <a:t>SopCast</a:t>
            </a:r>
            <a:r>
              <a:rPr lang="it-IT" sz="2000" dirty="0">
                <a:highlight>
                  <a:srgbClr val="FFFF00"/>
                </a:highlight>
              </a:rPr>
              <a:t>, Joost, </a:t>
            </a:r>
            <a:r>
              <a:rPr lang="it-IT" sz="2000" dirty="0" err="1">
                <a:highlight>
                  <a:srgbClr val="FFFF00"/>
                </a:highlight>
              </a:rPr>
              <a:t>Edonkey</a:t>
            </a:r>
            <a:r>
              <a:rPr lang="it-IT" sz="2000" dirty="0">
                <a:highlight>
                  <a:srgbClr val="FFFF00"/>
                </a:highlight>
              </a:rPr>
              <a:t>, </a:t>
            </a:r>
            <a:r>
              <a:rPr lang="it-IT" sz="2000" dirty="0" err="1">
                <a:highlight>
                  <a:srgbClr val="FFFF00"/>
                </a:highlight>
              </a:rPr>
              <a:t>BitTorrent</a:t>
            </a:r>
            <a:r>
              <a:rPr lang="it-IT" sz="2000" dirty="0">
                <a:highlight>
                  <a:srgbClr val="FFFF00"/>
                </a:highlight>
              </a:rPr>
              <a:t>, Skype, DNS]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07961229-ED20-4682-A974-8FB0D77EE43F}"/>
              </a:ext>
            </a:extLst>
          </p:cNvPr>
          <p:cNvSpPr txBox="1">
            <a:spLocks/>
          </p:cNvSpPr>
          <p:nvPr/>
        </p:nvSpPr>
        <p:spPr bwMode="auto">
          <a:xfrm>
            <a:off x="323528" y="4437112"/>
            <a:ext cx="8496944" cy="12961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kern="0" dirty="0"/>
              <a:t>The idea </a:t>
            </a:r>
            <a:r>
              <a:rPr lang="it-IT" kern="0" dirty="0" err="1"/>
              <a:t>is</a:t>
            </a:r>
            <a:r>
              <a:rPr lang="it-IT" kern="0" dirty="0"/>
              <a:t> </a:t>
            </a:r>
            <a:r>
              <a:rPr lang="it-IT" kern="0" dirty="0" err="1"/>
              <a:t>based</a:t>
            </a:r>
            <a:r>
              <a:rPr lang="it-IT" kern="0" dirty="0"/>
              <a:t> on the </a:t>
            </a:r>
            <a:r>
              <a:rPr lang="it-IT" b="1" i="1" dirty="0" err="1"/>
              <a:t>behavioral</a:t>
            </a:r>
            <a:r>
              <a:rPr lang="it-IT" b="1" i="1" dirty="0"/>
              <a:t> </a:t>
            </a:r>
            <a:r>
              <a:rPr lang="it-IT" b="1" i="1" dirty="0" err="1"/>
              <a:t>classification</a:t>
            </a:r>
            <a:r>
              <a:rPr lang="it-IT" i="1" dirty="0"/>
              <a:t>, </a:t>
            </a:r>
            <a:r>
              <a:rPr lang="it-IT" kern="0" dirty="0" err="1"/>
              <a:t>but</a:t>
            </a:r>
            <a:r>
              <a:rPr lang="it-IT" kern="0" dirty="0"/>
              <a:t> </a:t>
            </a:r>
            <a:r>
              <a:rPr lang="it-IT" kern="0" dirty="0" err="1"/>
              <a:t>it</a:t>
            </a:r>
            <a:r>
              <a:rPr lang="it-IT" kern="0" dirty="0"/>
              <a:t> </a:t>
            </a:r>
            <a:r>
              <a:rPr lang="it-IT" kern="0" dirty="0" err="1"/>
              <a:t>is</a:t>
            </a:r>
            <a:r>
              <a:rPr lang="it-IT" kern="0" dirty="0"/>
              <a:t> the first  </a:t>
            </a:r>
            <a:r>
              <a:rPr lang="it-IT" b="1" i="1" dirty="0"/>
              <a:t>fine-</a:t>
            </a:r>
            <a:r>
              <a:rPr lang="it-IT" b="1" i="1" dirty="0" err="1"/>
              <a:t>grained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r>
              <a:rPr lang="it-IT" dirty="0"/>
              <a:t> </a:t>
            </a:r>
            <a:r>
              <a:rPr lang="it-IT" dirty="0" err="1"/>
              <a:t>engine</a:t>
            </a:r>
            <a:r>
              <a:rPr lang="it-IT" dirty="0"/>
              <a:t> </a:t>
            </a:r>
            <a:r>
              <a:rPr lang="it-IT" dirty="0" err="1"/>
              <a:t>identifying</a:t>
            </a:r>
            <a:r>
              <a:rPr lang="it-IT" dirty="0"/>
              <a:t> the </a:t>
            </a:r>
            <a:r>
              <a:rPr lang="it-IT" dirty="0" err="1"/>
              <a:t>traffic</a:t>
            </a:r>
            <a:r>
              <a:rPr lang="it-IT" dirty="0"/>
              <a:t> </a:t>
            </a:r>
            <a:r>
              <a:rPr lang="en-US" dirty="0"/>
              <a:t>by the sole examination of their traffic patterns (light-weight approach)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32785614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Dataset Description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11DB63D-B78F-41C4-8528-2B545CDE3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012" y="1988840"/>
            <a:ext cx="4795976" cy="27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1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Group Project (HOW ?)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02619" y="4307251"/>
            <a:ext cx="3062439" cy="864096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000" b="1" dirty="0"/>
              <a:t>Group</a:t>
            </a:r>
            <a:r>
              <a:rPr lang="en-GB" altLang="it-IT" sz="2000" dirty="0"/>
              <a:t> </a:t>
            </a:r>
            <a:r>
              <a:rPr lang="en-GB" altLang="it-IT" sz="2000" b="1" dirty="0"/>
              <a:t>Rule</a:t>
            </a:r>
            <a:r>
              <a:rPr lang="en-GB" altLang="it-IT" sz="2000" dirty="0"/>
              <a:t>: It is possible to use the groups formed with Prof. </a:t>
            </a:r>
            <a:r>
              <a:rPr lang="en-GB" altLang="it-IT" sz="2000" dirty="0" err="1"/>
              <a:t>Baiocchi</a:t>
            </a:r>
            <a:endParaRPr lang="en-GB" altLang="it-IT" sz="20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C29F41F-EB95-4C53-85DB-2D13DADAA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20888"/>
            <a:ext cx="2668494" cy="1455084"/>
          </a:xfrm>
          <a:prstGeom prst="rect">
            <a:avLst/>
          </a:prstGeom>
        </p:spPr>
      </p:pic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7798FEA0-A877-4C63-82CE-DBBF0E5B7DEA}"/>
              </a:ext>
            </a:extLst>
          </p:cNvPr>
          <p:cNvSpPr/>
          <p:nvPr/>
        </p:nvSpPr>
        <p:spPr bwMode="auto">
          <a:xfrm>
            <a:off x="3995936" y="3068960"/>
            <a:ext cx="1152128" cy="360040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Immagine 5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E5512B28-29A7-4B18-A7AF-37FC24588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988840"/>
            <a:ext cx="3522861" cy="1984710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1ED0ACB-5898-437B-8DFE-4FA346168FEF}"/>
              </a:ext>
            </a:extLst>
          </p:cNvPr>
          <p:cNvSpPr txBox="1">
            <a:spLocks/>
          </p:cNvSpPr>
          <p:nvPr/>
        </p:nvSpPr>
        <p:spPr bwMode="auto">
          <a:xfrm>
            <a:off x="4936194" y="4307251"/>
            <a:ext cx="4142559" cy="111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2000" b="1" kern="0" dirty="0"/>
              <a:t>Presentation: </a:t>
            </a:r>
            <a:r>
              <a:rPr lang="en-GB" altLang="it-IT" sz="2000" kern="0" dirty="0"/>
              <a:t>each group will present the work (15 mins), preparing a set of slides to comment the results</a:t>
            </a:r>
          </a:p>
        </p:txBody>
      </p:sp>
    </p:spTree>
    <p:extLst>
      <p:ext uri="{BB962C8B-B14F-4D97-AF65-F5344CB8AC3E}">
        <p14:creationId xmlns:p14="http://schemas.microsoft.com/office/powerpoint/2010/main" val="1708382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908720"/>
            <a:ext cx="7415659" cy="504825"/>
          </a:xfrm>
        </p:spPr>
        <p:txBody>
          <a:bodyPr/>
          <a:lstStyle/>
          <a:p>
            <a:r>
              <a:rPr lang="en-US" dirty="0"/>
              <a:t>Classification methodology</a:t>
            </a:r>
          </a:p>
        </p:txBody>
      </p:sp>
      <p:sp>
        <p:nvSpPr>
          <p:cNvPr id="5" name="Connettore 4">
            <a:extLst>
              <a:ext uri="{FF2B5EF4-FFF2-40B4-BE49-F238E27FC236}">
                <a16:creationId xmlns:a16="http://schemas.microsoft.com/office/drawing/2014/main" id="{A1053C7D-C2B8-4EEF-A7EA-485799C54B2B}"/>
              </a:ext>
            </a:extLst>
          </p:cNvPr>
          <p:cNvSpPr/>
          <p:nvPr/>
        </p:nvSpPr>
        <p:spPr bwMode="auto">
          <a:xfrm>
            <a:off x="6876256" y="2636912"/>
            <a:ext cx="792088" cy="576064"/>
          </a:xfrm>
          <a:prstGeom prst="flowChartConnector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Connettore 6">
            <a:extLst>
              <a:ext uri="{FF2B5EF4-FFF2-40B4-BE49-F238E27FC236}">
                <a16:creationId xmlns:a16="http://schemas.microsoft.com/office/drawing/2014/main" id="{9AA5BAA2-CAF5-46D2-B722-5DF22CBB4D3E}"/>
              </a:ext>
            </a:extLst>
          </p:cNvPr>
          <p:cNvSpPr/>
          <p:nvPr/>
        </p:nvSpPr>
        <p:spPr bwMode="auto">
          <a:xfrm>
            <a:off x="1043608" y="3758280"/>
            <a:ext cx="648072" cy="576064"/>
          </a:xfrm>
          <a:prstGeom prst="flowChartConnector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Connettore 7">
            <a:extLst>
              <a:ext uri="{FF2B5EF4-FFF2-40B4-BE49-F238E27FC236}">
                <a16:creationId xmlns:a16="http://schemas.microsoft.com/office/drawing/2014/main" id="{3A180CF2-EC95-4A12-AC76-8C9BEE4CB4AF}"/>
              </a:ext>
            </a:extLst>
          </p:cNvPr>
          <p:cNvSpPr/>
          <p:nvPr/>
        </p:nvSpPr>
        <p:spPr bwMode="auto">
          <a:xfrm>
            <a:off x="1010975" y="2636912"/>
            <a:ext cx="648072" cy="576064"/>
          </a:xfrm>
          <a:prstGeom prst="flowChartConnector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Connettore 8">
            <a:extLst>
              <a:ext uri="{FF2B5EF4-FFF2-40B4-BE49-F238E27FC236}">
                <a16:creationId xmlns:a16="http://schemas.microsoft.com/office/drawing/2014/main" id="{633C3CA0-7961-4C4A-BF61-CA2182D2FF5C}"/>
              </a:ext>
            </a:extLst>
          </p:cNvPr>
          <p:cNvSpPr/>
          <p:nvPr/>
        </p:nvSpPr>
        <p:spPr bwMode="auto">
          <a:xfrm>
            <a:off x="1043608" y="1851104"/>
            <a:ext cx="648072" cy="576064"/>
          </a:xfrm>
          <a:prstGeom prst="flowChartConnector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59843986-693E-48D6-88DB-1E74328D7BF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026233" y="1955976"/>
            <a:ext cx="936104" cy="576064"/>
          </a:xfrm>
        </p:spPr>
        <p:txBody>
          <a:bodyPr/>
          <a:lstStyle/>
          <a:p>
            <a:pPr marL="0" indent="0">
              <a:buNone/>
            </a:pPr>
            <a:r>
              <a:rPr lang="it-IT" sz="2000" dirty="0" err="1"/>
              <a:t>IP</a:t>
            </a:r>
            <a:r>
              <a:rPr lang="it-IT" sz="2000" baseline="-25000" dirty="0" err="1"/>
              <a:t>i</a:t>
            </a:r>
            <a:r>
              <a:rPr lang="it-IT" sz="2000" baseline="-25000" dirty="0"/>
              <a:t> </a:t>
            </a:r>
            <a:r>
              <a:rPr lang="it-IT" sz="2000" dirty="0"/>
              <a:t>, </a:t>
            </a:r>
            <a:r>
              <a:rPr lang="it-IT" sz="2000" dirty="0" err="1"/>
              <a:t>p</a:t>
            </a:r>
            <a:r>
              <a:rPr lang="it-IT" sz="2000" baseline="-25000" dirty="0" err="1"/>
              <a:t>i</a:t>
            </a:r>
            <a:endParaRPr lang="it-IT" sz="2000" baseline="-25000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FA378C04-B5C4-4E0A-8EC3-081B26DAF82F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 bwMode="auto">
          <a:xfrm>
            <a:off x="1962337" y="2244008"/>
            <a:ext cx="5029918" cy="477267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C22F128-FEB6-46D4-AFEF-FF9EE3622DB1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 flipV="1">
            <a:off x="1901697" y="2924944"/>
            <a:ext cx="4974559" cy="103966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706A8A4F-1AF9-4209-AA36-6B9FE38365B6}"/>
              </a:ext>
            </a:extLst>
          </p:cNvPr>
          <p:cNvCxnSpPr/>
          <p:nvPr/>
        </p:nvCxnSpPr>
        <p:spPr bwMode="auto">
          <a:xfrm>
            <a:off x="1939417" y="4112150"/>
            <a:ext cx="0" cy="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FD3836F-3645-45EE-8E7C-119D75925F4B}"/>
              </a:ext>
            </a:extLst>
          </p:cNvPr>
          <p:cNvCxnSpPr>
            <a:cxnSpLocks/>
            <a:endCxn id="5" idx="3"/>
          </p:cNvCxnSpPr>
          <p:nvPr/>
        </p:nvCxnSpPr>
        <p:spPr bwMode="auto">
          <a:xfrm flipV="1">
            <a:off x="1939417" y="3128613"/>
            <a:ext cx="5052838" cy="98353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C273E3C7-0C93-40C9-A865-3E9DD42543B2}"/>
              </a:ext>
            </a:extLst>
          </p:cNvPr>
          <p:cNvSpPr txBox="1">
            <a:spLocks/>
          </p:cNvSpPr>
          <p:nvPr/>
        </p:nvSpPr>
        <p:spPr bwMode="auto">
          <a:xfrm>
            <a:off x="3627463" y="4046312"/>
            <a:ext cx="224911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l-GR" sz="2000" kern="0" dirty="0"/>
              <a:t>Δ</a:t>
            </a:r>
            <a:r>
              <a:rPr lang="it-IT" sz="2000" kern="0" dirty="0"/>
              <a:t>T 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158BB3EF-16CE-4A89-8254-C1E5DF1B4430}"/>
              </a:ext>
            </a:extLst>
          </p:cNvPr>
          <p:cNvSpPr txBox="1">
            <a:spLocks/>
          </p:cNvSpPr>
          <p:nvPr/>
        </p:nvSpPr>
        <p:spPr bwMode="auto">
          <a:xfrm>
            <a:off x="179513" y="4739960"/>
            <a:ext cx="8712968" cy="1137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dirty="0"/>
              <a:t>The classification is based on the raw count of packets and bytes </a:t>
            </a:r>
          </a:p>
          <a:p>
            <a:pPr marL="0" indent="0" algn="ctr">
              <a:buFontTx/>
              <a:buNone/>
            </a:pPr>
            <a:r>
              <a:rPr lang="en-US" sz="2000" dirty="0"/>
              <a:t>received by (IP</a:t>
            </a:r>
            <a:r>
              <a:rPr lang="en-US" sz="2000" baseline="-25000" dirty="0"/>
              <a:t>0</a:t>
            </a:r>
            <a:r>
              <a:rPr lang="en-US" sz="2000" dirty="0"/>
              <a:t>, p</a:t>
            </a:r>
            <a:r>
              <a:rPr lang="en-US" sz="2000" baseline="-25000" dirty="0"/>
              <a:t>0</a:t>
            </a:r>
            <a:r>
              <a:rPr lang="en-US" sz="2000" dirty="0"/>
              <a:t>) from the set C = {(</a:t>
            </a:r>
            <a:r>
              <a:rPr lang="en-US" sz="2000" dirty="0" err="1"/>
              <a:t>IP</a:t>
            </a:r>
            <a:r>
              <a:rPr lang="en-US" sz="2000" baseline="-25000" dirty="0" err="1"/>
              <a:t>i</a:t>
            </a:r>
            <a:r>
              <a:rPr lang="en-US" sz="2000" dirty="0"/>
              <a:t>, p</a:t>
            </a:r>
            <a:r>
              <a:rPr lang="en-US" sz="2000" baseline="-25000" dirty="0"/>
              <a:t>i</a:t>
            </a:r>
            <a:r>
              <a:rPr lang="en-US" sz="2000" dirty="0"/>
              <a:t>)} of N neighboring endpoints</a:t>
            </a:r>
          </a:p>
          <a:p>
            <a:pPr marL="0" indent="0" algn="ctr">
              <a:buFontTx/>
              <a:buNone/>
            </a:pPr>
            <a:r>
              <a:rPr lang="en-US" sz="2000" dirty="0"/>
              <a:t>(during an interval ∆T)</a:t>
            </a:r>
            <a:endParaRPr lang="it-IT" sz="2800" kern="0" dirty="0">
              <a:highlight>
                <a:srgbClr val="FFFF00"/>
              </a:highlight>
            </a:endParaRP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4F888135-DA85-4AB3-BC72-A4823896DD19}"/>
              </a:ext>
            </a:extLst>
          </p:cNvPr>
          <p:cNvCxnSpPr>
            <a:cxnSpLocks/>
          </p:cNvCxnSpPr>
          <p:nvPr/>
        </p:nvCxnSpPr>
        <p:spPr bwMode="auto">
          <a:xfrm flipV="1">
            <a:off x="2411760" y="4439584"/>
            <a:ext cx="4680520" cy="12344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Segnaposto testo 2">
            <a:extLst>
              <a:ext uri="{FF2B5EF4-FFF2-40B4-BE49-F238E27FC236}">
                <a16:creationId xmlns:a16="http://schemas.microsoft.com/office/drawing/2014/main" id="{14E3AB6D-922B-497A-87EE-F4C6D9F586AB}"/>
              </a:ext>
            </a:extLst>
          </p:cNvPr>
          <p:cNvSpPr txBox="1">
            <a:spLocks/>
          </p:cNvSpPr>
          <p:nvPr/>
        </p:nvSpPr>
        <p:spPr bwMode="auto">
          <a:xfrm>
            <a:off x="4211960" y="1992421"/>
            <a:ext cx="36004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C</a:t>
            </a:r>
          </a:p>
        </p:txBody>
      </p:sp>
      <p:sp>
        <p:nvSpPr>
          <p:cNvPr id="34" name="Segnaposto testo 2">
            <a:extLst>
              <a:ext uri="{FF2B5EF4-FFF2-40B4-BE49-F238E27FC236}">
                <a16:creationId xmlns:a16="http://schemas.microsoft.com/office/drawing/2014/main" id="{88602CC9-49CD-40B7-A341-E07F5B7841D5}"/>
              </a:ext>
            </a:extLst>
          </p:cNvPr>
          <p:cNvSpPr txBox="1">
            <a:spLocks/>
          </p:cNvSpPr>
          <p:nvPr/>
        </p:nvSpPr>
        <p:spPr bwMode="auto">
          <a:xfrm>
            <a:off x="4212516" y="2588207"/>
            <a:ext cx="36004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C</a:t>
            </a:r>
          </a:p>
        </p:txBody>
      </p:sp>
      <p:sp>
        <p:nvSpPr>
          <p:cNvPr id="35" name="Segnaposto testo 2">
            <a:extLst>
              <a:ext uri="{FF2B5EF4-FFF2-40B4-BE49-F238E27FC236}">
                <a16:creationId xmlns:a16="http://schemas.microsoft.com/office/drawing/2014/main" id="{4884C2AA-D116-4895-8BBB-138FAF490D85}"/>
              </a:ext>
            </a:extLst>
          </p:cNvPr>
          <p:cNvSpPr txBox="1">
            <a:spLocks/>
          </p:cNvSpPr>
          <p:nvPr/>
        </p:nvSpPr>
        <p:spPr bwMode="auto">
          <a:xfrm>
            <a:off x="4211960" y="3245550"/>
            <a:ext cx="36004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C</a:t>
            </a:r>
          </a:p>
        </p:txBody>
      </p:sp>
      <p:sp>
        <p:nvSpPr>
          <p:cNvPr id="36" name="Segnaposto testo 2">
            <a:extLst>
              <a:ext uri="{FF2B5EF4-FFF2-40B4-BE49-F238E27FC236}">
                <a16:creationId xmlns:a16="http://schemas.microsoft.com/office/drawing/2014/main" id="{1F817C38-AD1C-479A-8319-70A391ACF912}"/>
              </a:ext>
            </a:extLst>
          </p:cNvPr>
          <p:cNvSpPr txBox="1">
            <a:spLocks/>
          </p:cNvSpPr>
          <p:nvPr/>
        </p:nvSpPr>
        <p:spPr bwMode="auto">
          <a:xfrm>
            <a:off x="982637" y="2721275"/>
            <a:ext cx="93610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 err="1"/>
              <a:t>IP</a:t>
            </a:r>
            <a:r>
              <a:rPr lang="it-IT" sz="2000" kern="0" baseline="-25000" dirty="0" err="1"/>
              <a:t>i</a:t>
            </a:r>
            <a:r>
              <a:rPr lang="it-IT" sz="2000" kern="0" baseline="-25000" dirty="0"/>
              <a:t> </a:t>
            </a:r>
            <a:r>
              <a:rPr lang="it-IT" sz="2000" kern="0" dirty="0"/>
              <a:t>, </a:t>
            </a:r>
            <a:r>
              <a:rPr lang="it-IT" sz="2000" kern="0" dirty="0" err="1"/>
              <a:t>p</a:t>
            </a:r>
            <a:r>
              <a:rPr lang="it-IT" sz="2000" kern="0" baseline="-25000" dirty="0" err="1"/>
              <a:t>i</a:t>
            </a:r>
            <a:endParaRPr lang="it-IT" sz="2000" kern="0" baseline="-25000" dirty="0"/>
          </a:p>
        </p:txBody>
      </p:sp>
      <p:sp>
        <p:nvSpPr>
          <p:cNvPr id="37" name="Segnaposto testo 2">
            <a:extLst>
              <a:ext uri="{FF2B5EF4-FFF2-40B4-BE49-F238E27FC236}">
                <a16:creationId xmlns:a16="http://schemas.microsoft.com/office/drawing/2014/main" id="{EF7B9B0A-170C-47E7-8356-43A249466D31}"/>
              </a:ext>
            </a:extLst>
          </p:cNvPr>
          <p:cNvSpPr txBox="1">
            <a:spLocks/>
          </p:cNvSpPr>
          <p:nvPr/>
        </p:nvSpPr>
        <p:spPr bwMode="auto">
          <a:xfrm>
            <a:off x="1003313" y="3833466"/>
            <a:ext cx="93610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 err="1"/>
              <a:t>IP</a:t>
            </a:r>
            <a:r>
              <a:rPr lang="it-IT" sz="2000" kern="0" baseline="-25000" dirty="0" err="1"/>
              <a:t>i</a:t>
            </a:r>
            <a:r>
              <a:rPr lang="it-IT" sz="2000" kern="0" baseline="-25000" dirty="0"/>
              <a:t> </a:t>
            </a:r>
            <a:r>
              <a:rPr lang="it-IT" sz="2000" kern="0" dirty="0"/>
              <a:t>, </a:t>
            </a:r>
            <a:r>
              <a:rPr lang="it-IT" sz="2000" kern="0" dirty="0" err="1"/>
              <a:t>p</a:t>
            </a:r>
            <a:r>
              <a:rPr lang="it-IT" sz="2000" kern="0" baseline="-25000" dirty="0" err="1"/>
              <a:t>i</a:t>
            </a:r>
            <a:endParaRPr lang="it-IT" sz="2000" kern="0" baseline="-25000" dirty="0"/>
          </a:p>
        </p:txBody>
      </p:sp>
      <p:sp>
        <p:nvSpPr>
          <p:cNvPr id="39" name="Segnaposto testo 2">
            <a:extLst>
              <a:ext uri="{FF2B5EF4-FFF2-40B4-BE49-F238E27FC236}">
                <a16:creationId xmlns:a16="http://schemas.microsoft.com/office/drawing/2014/main" id="{EE9EB6C4-96AC-400B-AA3D-E00A9DCA2DE9}"/>
              </a:ext>
            </a:extLst>
          </p:cNvPr>
          <p:cNvSpPr txBox="1">
            <a:spLocks/>
          </p:cNvSpPr>
          <p:nvPr/>
        </p:nvSpPr>
        <p:spPr bwMode="auto">
          <a:xfrm>
            <a:off x="6822179" y="2721275"/>
            <a:ext cx="93610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IP</a:t>
            </a:r>
            <a:r>
              <a:rPr lang="it-IT" sz="2000" kern="0" baseline="-25000" dirty="0"/>
              <a:t>0 </a:t>
            </a:r>
            <a:r>
              <a:rPr lang="it-IT" sz="2000" kern="0" dirty="0"/>
              <a:t>, p</a:t>
            </a:r>
            <a:r>
              <a:rPr lang="it-IT" sz="2000" kern="0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608226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Classification methodology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424936" cy="2447504"/>
          </a:xfrm>
        </p:spPr>
        <p:txBody>
          <a:bodyPr/>
          <a:lstStyle/>
          <a:p>
            <a:pPr marL="0" indent="0">
              <a:buNone/>
            </a:pPr>
            <a:r>
              <a:rPr lang="it-IT" dirty="0" err="1">
                <a:highlight>
                  <a:srgbClr val="FFFF00"/>
                </a:highlight>
              </a:rPr>
              <a:t>Vector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Representation</a:t>
            </a:r>
            <a:r>
              <a:rPr lang="it-IT" dirty="0">
                <a:highlight>
                  <a:srgbClr val="FFFF00"/>
                </a:highlight>
              </a:rPr>
              <a:t>:</a:t>
            </a:r>
          </a:p>
          <a:p>
            <a:pPr marL="0" indent="0" algn="ctr">
              <a:buNone/>
            </a:pP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evaluate</a:t>
            </a:r>
            <a:r>
              <a:rPr lang="it-IT" dirty="0"/>
              <a:t> the </a:t>
            </a:r>
            <a:r>
              <a:rPr lang="it-IT" dirty="0" err="1"/>
              <a:t>distribution</a:t>
            </a:r>
            <a:r>
              <a:rPr lang="it-IT" dirty="0"/>
              <a:t> of «P-</a:t>
            </a:r>
            <a:r>
              <a:rPr lang="it-IT" dirty="0" err="1"/>
              <a:t>packets</a:t>
            </a:r>
            <a:r>
              <a:rPr lang="it-IT" dirty="0"/>
              <a:t>» and «B-bytes» </a:t>
            </a:r>
            <a:r>
              <a:rPr lang="it-IT" dirty="0" err="1"/>
              <a:t>representig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|</a:t>
            </a:r>
            <a:r>
              <a:rPr lang="it-IT" u="sng" dirty="0"/>
              <a:t>p</a:t>
            </a:r>
            <a:r>
              <a:rPr lang="it-IT" dirty="0"/>
              <a:t>| = 1 and |</a:t>
            </a:r>
            <a:r>
              <a:rPr lang="it-IT" u="sng" dirty="0"/>
              <a:t>b</a:t>
            </a:r>
            <a:r>
              <a:rPr lang="it-IT" dirty="0"/>
              <a:t>| = 1</a:t>
            </a:r>
          </a:p>
          <a:p>
            <a:pPr marL="0" indent="0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/>
              <a:t>In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distributions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applied</a:t>
            </a:r>
            <a:r>
              <a:rPr lang="it-IT" dirty="0"/>
              <a:t> the log</a:t>
            </a:r>
            <a:r>
              <a:rPr lang="it-IT" baseline="-25000" dirty="0"/>
              <a:t>2</a:t>
            </a:r>
            <a:r>
              <a:rPr lang="it-IT" dirty="0"/>
              <a:t> </a:t>
            </a:r>
            <a:r>
              <a:rPr lang="it-IT" dirty="0" err="1"/>
              <a:t>binning</a:t>
            </a:r>
            <a:r>
              <a:rPr lang="it-IT" dirty="0"/>
              <a:t>, </a:t>
            </a:r>
            <a:r>
              <a:rPr lang="en-US" dirty="0"/>
              <a:t>highlighting the differences for lower counts of packets and bytes</a:t>
            </a:r>
            <a:endParaRPr lang="it-IT" dirty="0"/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07961229-ED20-4682-A974-8FB0D77EE43F}"/>
              </a:ext>
            </a:extLst>
          </p:cNvPr>
          <p:cNvSpPr txBox="1">
            <a:spLocks/>
          </p:cNvSpPr>
          <p:nvPr/>
        </p:nvSpPr>
        <p:spPr bwMode="auto">
          <a:xfrm>
            <a:off x="611560" y="4558547"/>
            <a:ext cx="8208912" cy="12961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b="1" i="1" dirty="0"/>
              <a:t>Abacus signatures    </a:t>
            </a:r>
            <a:r>
              <a:rPr lang="en-US" dirty="0"/>
              <a:t>s:= (</a:t>
            </a:r>
            <a:r>
              <a:rPr lang="en-US" u="sng" dirty="0" err="1"/>
              <a:t>p</a:t>
            </a:r>
            <a:r>
              <a:rPr lang="en-US" dirty="0" err="1"/>
              <a:t>,</a:t>
            </a:r>
            <a:r>
              <a:rPr lang="en-US" u="sng" dirty="0" err="1"/>
              <a:t>b</a:t>
            </a:r>
            <a:r>
              <a:rPr lang="en-US" dirty="0"/>
              <a:t>)</a:t>
            </a:r>
          </a:p>
          <a:p>
            <a:pPr marL="0" indent="0" algn="ctr">
              <a:buFontTx/>
              <a:buNone/>
            </a:pPr>
            <a:r>
              <a:rPr lang="en-US" kern="0" dirty="0"/>
              <a:t>This represents the training data for the </a:t>
            </a:r>
            <a:r>
              <a:rPr lang="en-US" b="1" kern="0" dirty="0"/>
              <a:t>SVM</a:t>
            </a:r>
            <a:r>
              <a:rPr lang="en-US" kern="0" dirty="0"/>
              <a:t> algorithm 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25111942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Differentiation between classes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F0DCB3-6692-45B8-8225-A19B0DA52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"/>
          <a:stretch/>
        </p:blipFill>
        <p:spPr>
          <a:xfrm>
            <a:off x="204198" y="1556792"/>
            <a:ext cx="8735604" cy="407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049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Accuracy Results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6C57F96-4635-4A51-9FB9-833459D93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0" y="1772816"/>
            <a:ext cx="8906460" cy="2573154"/>
          </a:xfrm>
          <a:prstGeom prst="rect">
            <a:avLst/>
          </a:prstGeom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145F3AC4-AD56-4C31-80CA-C9DE494C3E69}"/>
              </a:ext>
            </a:extLst>
          </p:cNvPr>
          <p:cNvSpPr txBox="1">
            <a:spLocks/>
          </p:cNvSpPr>
          <p:nvPr/>
        </p:nvSpPr>
        <p:spPr bwMode="auto">
          <a:xfrm>
            <a:off x="611560" y="4941168"/>
            <a:ext cx="8208912" cy="90478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dirty="0"/>
              <a:t>Can we replicate this proposal with our own project ?</a:t>
            </a:r>
          </a:p>
          <a:p>
            <a:pPr marL="0" indent="0" algn="ctr">
              <a:buFontTx/>
              <a:buNone/>
            </a:pPr>
            <a:r>
              <a:rPr lang="en-US" kern="0" dirty="0"/>
              <a:t>It’s time to work …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28192391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Machine Learning – Code</a:t>
            </a:r>
          </a:p>
        </p:txBody>
      </p:sp>
    </p:spTree>
    <p:extLst>
      <p:ext uri="{BB962C8B-B14F-4D97-AF65-F5344CB8AC3E}">
        <p14:creationId xmlns:p14="http://schemas.microsoft.com/office/powerpoint/2010/main" val="39345963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59532" y="1629569"/>
            <a:ext cx="8424936" cy="504825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Replicate </a:t>
            </a:r>
            <a:r>
              <a:rPr lang="it-IT" dirty="0" err="1"/>
              <a:t>supervised</a:t>
            </a:r>
            <a:r>
              <a:rPr lang="it-IT" dirty="0"/>
              <a:t> work with a </a:t>
            </a:r>
            <a:r>
              <a:rPr lang="it-IT" dirty="0" err="1"/>
              <a:t>different</a:t>
            </a:r>
            <a:r>
              <a:rPr lang="it-IT" dirty="0"/>
              <a:t> label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>
                <a:highlight>
                  <a:srgbClr val="FFFF00"/>
                </a:highlight>
                <a:sym typeface="Wingdings" panose="05000000000000000000" pitchFamily="2" charset="2"/>
              </a:rPr>
              <a:t>DSCP</a:t>
            </a:r>
          </a:p>
          <a:p>
            <a:pPr marL="0" indent="0" algn="ctr"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it-IT" dirty="0"/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AD8F16E5-F150-4CE3-95DD-8FBEB82A8536}"/>
              </a:ext>
            </a:extLst>
          </p:cNvPr>
          <p:cNvSpPr txBox="1">
            <a:spLocks/>
          </p:cNvSpPr>
          <p:nvPr/>
        </p:nvSpPr>
        <p:spPr bwMode="auto">
          <a:xfrm>
            <a:off x="1043608" y="2564904"/>
            <a:ext cx="7635409" cy="31683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b="1" kern="0" dirty="0"/>
              <a:t>DSCP</a:t>
            </a:r>
            <a:r>
              <a:rPr lang="it-IT" kern="0" dirty="0"/>
              <a:t> stands for </a:t>
            </a:r>
            <a:r>
              <a:rPr lang="it-IT" b="1" u="sng" kern="0" dirty="0" err="1"/>
              <a:t>Differentiated</a:t>
            </a:r>
            <a:r>
              <a:rPr lang="it-IT" b="1" u="sng" kern="0" dirty="0"/>
              <a:t> Services Code Point</a:t>
            </a:r>
          </a:p>
          <a:p>
            <a:pPr marL="0" indent="0">
              <a:buFontTx/>
              <a:buNone/>
            </a:pPr>
            <a:endParaRPr lang="it-IT" kern="0" dirty="0"/>
          </a:p>
          <a:p>
            <a:pPr marL="0" indent="0">
              <a:buFontTx/>
              <a:buNone/>
            </a:pPr>
            <a:r>
              <a:rPr lang="it-IT" kern="0" dirty="0"/>
              <a:t>The </a:t>
            </a:r>
            <a:r>
              <a:rPr lang="it-IT" kern="0" dirty="0" err="1"/>
              <a:t>architecture</a:t>
            </a:r>
            <a:r>
              <a:rPr lang="it-IT" kern="0" dirty="0"/>
              <a:t> </a:t>
            </a:r>
            <a:r>
              <a:rPr lang="it-IT" kern="0" dirty="0" err="1"/>
              <a:t>is</a:t>
            </a:r>
            <a:r>
              <a:rPr lang="it-IT" kern="0" dirty="0"/>
              <a:t> </a:t>
            </a:r>
            <a:r>
              <a:rPr lang="it-IT" kern="0" dirty="0" err="1"/>
              <a:t>called</a:t>
            </a:r>
            <a:r>
              <a:rPr lang="it-IT" kern="0" dirty="0"/>
              <a:t> </a:t>
            </a:r>
            <a:r>
              <a:rPr lang="it-IT" kern="0" dirty="0" err="1"/>
              <a:t>DiffServ</a:t>
            </a:r>
            <a:r>
              <a:rPr lang="it-IT" kern="0" dirty="0"/>
              <a:t> and </a:t>
            </a:r>
            <a:r>
              <a:rPr lang="it-IT" kern="0" dirty="0" err="1"/>
              <a:t>its</a:t>
            </a:r>
            <a:r>
              <a:rPr lang="it-IT" kern="0" dirty="0"/>
              <a:t> </a:t>
            </a:r>
            <a:r>
              <a:rPr lang="it-IT" kern="0" dirty="0" err="1"/>
              <a:t>purpose</a:t>
            </a:r>
            <a:r>
              <a:rPr lang="it-IT" kern="0" dirty="0"/>
              <a:t> </a:t>
            </a:r>
            <a:r>
              <a:rPr lang="it-IT" kern="0" dirty="0" err="1"/>
              <a:t>is</a:t>
            </a:r>
            <a:r>
              <a:rPr lang="it-IT" kern="0" dirty="0"/>
              <a:t> to </a:t>
            </a:r>
            <a:r>
              <a:rPr lang="it-IT" kern="0" dirty="0" err="1"/>
              <a:t>improve</a:t>
            </a:r>
            <a:r>
              <a:rPr lang="it-IT" kern="0" dirty="0"/>
              <a:t> the </a:t>
            </a:r>
            <a:r>
              <a:rPr lang="it-IT" b="1" kern="0" dirty="0" err="1"/>
              <a:t>QoS</a:t>
            </a:r>
            <a:r>
              <a:rPr lang="it-IT" kern="0" dirty="0"/>
              <a:t> in IP </a:t>
            </a:r>
            <a:r>
              <a:rPr lang="it-IT" kern="0" dirty="0" err="1"/>
              <a:t>traffic</a:t>
            </a:r>
            <a:r>
              <a:rPr lang="it-IT" kern="0" dirty="0"/>
              <a:t> with </a:t>
            </a:r>
            <a:r>
              <a:rPr lang="it-IT" kern="0" dirty="0" err="1"/>
              <a:t>optimal</a:t>
            </a:r>
            <a:r>
              <a:rPr lang="it-IT" kern="0" dirty="0"/>
              <a:t> </a:t>
            </a:r>
            <a:r>
              <a:rPr lang="it-IT" kern="0" dirty="0" err="1"/>
              <a:t>scalability</a:t>
            </a:r>
            <a:r>
              <a:rPr lang="it-IT" kern="0" dirty="0"/>
              <a:t>.</a:t>
            </a:r>
          </a:p>
          <a:p>
            <a:pPr marL="0" indent="0">
              <a:buFontTx/>
              <a:buNone/>
            </a:pPr>
            <a:endParaRPr lang="it-IT" kern="0" dirty="0"/>
          </a:p>
          <a:p>
            <a:pPr marL="0" indent="0">
              <a:buFontTx/>
              <a:buNone/>
            </a:pPr>
            <a:r>
              <a:rPr lang="it-IT" kern="0" dirty="0" err="1"/>
              <a:t>It</a:t>
            </a:r>
            <a:r>
              <a:rPr lang="it-IT" kern="0" dirty="0"/>
              <a:t> </a:t>
            </a:r>
            <a:r>
              <a:rPr lang="it-IT" kern="0" dirty="0" err="1"/>
              <a:t>relies</a:t>
            </a:r>
            <a:r>
              <a:rPr lang="it-IT" kern="0" dirty="0"/>
              <a:t> on a </a:t>
            </a:r>
            <a:r>
              <a:rPr lang="it-IT" kern="0" dirty="0" err="1"/>
              <a:t>mechanism</a:t>
            </a:r>
            <a:r>
              <a:rPr lang="it-IT" kern="0" dirty="0"/>
              <a:t> to </a:t>
            </a:r>
            <a:r>
              <a:rPr lang="it-IT" kern="0" dirty="0" err="1"/>
              <a:t>classify</a:t>
            </a:r>
            <a:r>
              <a:rPr lang="it-IT" kern="0" dirty="0"/>
              <a:t> </a:t>
            </a:r>
            <a:r>
              <a:rPr lang="it-IT" kern="0" dirty="0" err="1"/>
              <a:t>packets</a:t>
            </a:r>
            <a:r>
              <a:rPr lang="it-IT" kern="0" dirty="0"/>
              <a:t> </a:t>
            </a:r>
            <a:r>
              <a:rPr lang="it-IT" kern="0" dirty="0" err="1"/>
              <a:t>as</a:t>
            </a:r>
            <a:r>
              <a:rPr lang="it-IT" kern="0" dirty="0"/>
              <a:t> </a:t>
            </a:r>
            <a:r>
              <a:rPr lang="it-IT" kern="0" dirty="0" err="1"/>
              <a:t>belonging</a:t>
            </a:r>
            <a:r>
              <a:rPr lang="it-IT" kern="0" dirty="0"/>
              <a:t> to a </a:t>
            </a:r>
            <a:r>
              <a:rPr lang="it-IT" kern="0" dirty="0" err="1"/>
              <a:t>specific</a:t>
            </a:r>
            <a:r>
              <a:rPr lang="it-IT" kern="0" dirty="0"/>
              <a:t> service class (</a:t>
            </a:r>
            <a:r>
              <a:rPr lang="it-IT" b="1" kern="0" dirty="0"/>
              <a:t>SC</a:t>
            </a:r>
            <a:r>
              <a:rPr lang="it-IT" kern="0" dirty="0"/>
              <a:t>).        </a:t>
            </a:r>
          </a:p>
        </p:txBody>
      </p:sp>
    </p:spTree>
    <p:extLst>
      <p:ext uri="{BB962C8B-B14F-4D97-AF65-F5344CB8AC3E}">
        <p14:creationId xmlns:p14="http://schemas.microsoft.com/office/powerpoint/2010/main" val="30042043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 err="1"/>
              <a:t>DiffServ</a:t>
            </a:r>
            <a:r>
              <a:rPr lang="en-US" dirty="0"/>
              <a:t> Label</a:t>
            </a:r>
          </a:p>
        </p:txBody>
      </p:sp>
      <p:graphicFrame>
        <p:nvGraphicFramePr>
          <p:cNvPr id="3" name="Tabella 5">
            <a:extLst>
              <a:ext uri="{FF2B5EF4-FFF2-40B4-BE49-F238E27FC236}">
                <a16:creationId xmlns:a16="http://schemas.microsoft.com/office/drawing/2014/main" id="{18FF865E-DCDE-4CB9-80CC-6BE8BA9F6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331512"/>
              </p:ext>
            </p:extLst>
          </p:nvPr>
        </p:nvGraphicFramePr>
        <p:xfrm>
          <a:off x="1742585" y="1516868"/>
          <a:ext cx="6936432" cy="44343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2144">
                  <a:extLst>
                    <a:ext uri="{9D8B030D-6E8A-4147-A177-3AD203B41FA5}">
                      <a16:colId xmlns:a16="http://schemas.microsoft.com/office/drawing/2014/main" val="2561092187"/>
                    </a:ext>
                  </a:extLst>
                </a:gridCol>
                <a:gridCol w="2312144">
                  <a:extLst>
                    <a:ext uri="{9D8B030D-6E8A-4147-A177-3AD203B41FA5}">
                      <a16:colId xmlns:a16="http://schemas.microsoft.com/office/drawing/2014/main" val="3087151153"/>
                    </a:ext>
                  </a:extLst>
                </a:gridCol>
                <a:gridCol w="2312144">
                  <a:extLst>
                    <a:ext uri="{9D8B030D-6E8A-4147-A177-3AD203B41FA5}">
                      <a16:colId xmlns:a16="http://schemas.microsoft.com/office/drawing/2014/main" val="1978432208"/>
                    </a:ext>
                  </a:extLst>
                </a:gridCol>
              </a:tblGrid>
              <a:tr h="542032">
                <a:tc>
                  <a:txBody>
                    <a:bodyPr/>
                    <a:lstStyle/>
                    <a:p>
                      <a:r>
                        <a:rPr lang="it-IT" dirty="0"/>
                        <a:t>DSCP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DSCP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Class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953984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48,56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CS6, CS7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Network &amp; </a:t>
                      </a:r>
                    </a:p>
                    <a:p>
                      <a:pPr algn="ctr"/>
                      <a:r>
                        <a:rPr lang="it-IT" b="1" dirty="0"/>
                        <a:t>InterNet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564833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40,46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CS5, 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Critical Voice RTP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98022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32, 34, 36, 38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CS4, 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Flash </a:t>
                      </a:r>
                      <a:r>
                        <a:rPr lang="it-IT" b="1" dirty="0" err="1"/>
                        <a:t>Override</a:t>
                      </a:r>
                      <a:endParaRPr lang="it-I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62114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24, 26, 28, 30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CS3, 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Flash Voice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604650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16, 18, 20, 22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CS2, 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Immediate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816555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8, 10, 12, 14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CS1, 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/>
                        <a:t>Priority</a:t>
                      </a:r>
                      <a:endParaRPr lang="it-I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05639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Best </a:t>
                      </a:r>
                      <a:r>
                        <a:rPr lang="it-IT" b="1" dirty="0" err="1"/>
                        <a:t>Effort</a:t>
                      </a:r>
                      <a:endParaRPr lang="it-I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735205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884F6B25-3027-4AC0-B1E0-B8C022DEA61B}"/>
              </a:ext>
            </a:extLst>
          </p:cNvPr>
          <p:cNvSpPr txBox="1"/>
          <p:nvPr/>
        </p:nvSpPr>
        <p:spPr>
          <a:xfrm>
            <a:off x="3413562" y="1003902"/>
            <a:ext cx="5256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kern="0" dirty="0">
                <a:solidFill>
                  <a:schemeClr val="tx1">
                    <a:lumMod val="50000"/>
                  </a:schemeClr>
                </a:solidFill>
              </a:rPr>
              <a:t>*(DS Field – 8 bits)</a:t>
            </a:r>
            <a:r>
              <a:rPr lang="it-IT" sz="1800" b="1" kern="0" dirty="0">
                <a:solidFill>
                  <a:schemeClr val="tx1">
                    <a:lumMod val="50000"/>
                  </a:schemeClr>
                </a:solidFill>
                <a:sym typeface="Wingdings" panose="05000000000000000000" pitchFamily="2" charset="2"/>
              </a:rPr>
              <a:t> DSCP(6) + ECN(2)</a:t>
            </a:r>
            <a:endParaRPr lang="it-IT" sz="18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0455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59532" y="1629569"/>
            <a:ext cx="8424936" cy="504825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In </a:t>
            </a:r>
            <a:r>
              <a:rPr lang="it-IT" dirty="0" err="1"/>
              <a:t>our</a:t>
            </a:r>
            <a:r>
              <a:rPr lang="it-IT" dirty="0"/>
              <a:t> project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exloit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label </a:t>
            </a:r>
            <a:r>
              <a:rPr lang="it-IT" dirty="0" err="1"/>
              <a:t>but</a:t>
            </a:r>
            <a:r>
              <a:rPr lang="it-IT" dirty="0"/>
              <a:t> in a </a:t>
            </a:r>
            <a:r>
              <a:rPr lang="it-IT" dirty="0" err="1"/>
              <a:t>summarized</a:t>
            </a:r>
            <a:r>
              <a:rPr lang="it-IT" dirty="0"/>
              <a:t> way: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AD8F16E5-F150-4CE3-95DD-8FBEB82A8536}"/>
              </a:ext>
            </a:extLst>
          </p:cNvPr>
          <p:cNvSpPr txBox="1">
            <a:spLocks/>
          </p:cNvSpPr>
          <p:nvPr/>
        </p:nvSpPr>
        <p:spPr bwMode="auto">
          <a:xfrm>
            <a:off x="1727684" y="2492896"/>
            <a:ext cx="5688632" cy="23050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Tx/>
              <a:buAutoNum type="arabicParenR"/>
            </a:pPr>
            <a:r>
              <a:rPr lang="it-IT" kern="0" dirty="0"/>
              <a:t>Best </a:t>
            </a:r>
            <a:r>
              <a:rPr lang="it-IT" kern="0" dirty="0" err="1"/>
              <a:t>Effort</a:t>
            </a:r>
            <a:r>
              <a:rPr lang="it-IT" kern="0" dirty="0"/>
              <a:t> (BF)</a:t>
            </a:r>
          </a:p>
          <a:p>
            <a:pPr marL="457200" indent="-457200" algn="just">
              <a:buFontTx/>
              <a:buAutoNum type="arabicParenR"/>
            </a:pPr>
            <a:r>
              <a:rPr lang="it-IT" kern="0" dirty="0" err="1"/>
              <a:t>Scavenger</a:t>
            </a:r>
            <a:r>
              <a:rPr lang="it-IT" kern="0" dirty="0"/>
              <a:t> (</a:t>
            </a:r>
            <a:r>
              <a:rPr lang="it-IT" kern="0" dirty="0" err="1"/>
              <a:t>called</a:t>
            </a:r>
            <a:r>
              <a:rPr lang="it-IT" kern="0" dirty="0"/>
              <a:t> </a:t>
            </a:r>
            <a:r>
              <a:rPr lang="it-IT" kern="0" dirty="0" err="1"/>
              <a:t>NotKnow</a:t>
            </a:r>
            <a:r>
              <a:rPr lang="it-IT" kern="0" dirty="0"/>
              <a:t> in the code)</a:t>
            </a:r>
          </a:p>
          <a:p>
            <a:pPr marL="457200" indent="-457200" algn="just">
              <a:buFontTx/>
              <a:buAutoNum type="arabicParenR"/>
            </a:pPr>
            <a:r>
              <a:rPr lang="it-IT" kern="0" dirty="0" err="1"/>
              <a:t>Assured</a:t>
            </a:r>
            <a:r>
              <a:rPr lang="it-IT" kern="0" dirty="0"/>
              <a:t> Forwarding (AF)</a:t>
            </a:r>
          </a:p>
          <a:p>
            <a:pPr marL="457200" indent="-457200" algn="just">
              <a:buFontTx/>
              <a:buAutoNum type="arabicParenR"/>
            </a:pPr>
            <a:r>
              <a:rPr lang="it-IT" kern="0" dirty="0" err="1"/>
              <a:t>Expedited</a:t>
            </a:r>
            <a:r>
              <a:rPr lang="it-IT" kern="0" dirty="0"/>
              <a:t> Forwarding (EF)</a:t>
            </a:r>
          </a:p>
          <a:p>
            <a:pPr marL="457200" indent="-457200" algn="just">
              <a:buFontTx/>
              <a:buAutoNum type="arabicParenR"/>
            </a:pPr>
            <a:r>
              <a:rPr lang="it-IT" kern="0" dirty="0"/>
              <a:t>Network &amp; </a:t>
            </a:r>
            <a:r>
              <a:rPr lang="it-IT" kern="0" dirty="0" err="1"/>
              <a:t>Internetwork</a:t>
            </a:r>
            <a:r>
              <a:rPr lang="it-IT" kern="0" dirty="0"/>
              <a:t> control (NIC)</a:t>
            </a:r>
          </a:p>
          <a:p>
            <a:pPr marL="457200" indent="-457200" algn="just">
              <a:buFontTx/>
              <a:buAutoNum type="arabicParenR"/>
            </a:pPr>
            <a:endParaRPr lang="it-IT" kern="0" dirty="0"/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6B14BC70-BA53-40C4-B705-9C94EA41ECB0}"/>
              </a:ext>
            </a:extLst>
          </p:cNvPr>
          <p:cNvSpPr txBox="1">
            <a:spLocks/>
          </p:cNvSpPr>
          <p:nvPr/>
        </p:nvSpPr>
        <p:spPr bwMode="auto">
          <a:xfrm>
            <a:off x="359532" y="5339248"/>
            <a:ext cx="8424936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kern="0" dirty="0">
                <a:highlight>
                  <a:srgbClr val="FFFF00"/>
                </a:highlight>
              </a:rPr>
              <a:t>Dataset</a:t>
            </a:r>
            <a:r>
              <a:rPr lang="it-IT" kern="0" dirty="0"/>
              <a:t>: https://mawi.wide.ad.jp/mawi/samplepoint-G</a:t>
            </a:r>
          </a:p>
        </p:txBody>
      </p:sp>
    </p:spTree>
    <p:extLst>
      <p:ext uri="{BB962C8B-B14F-4D97-AF65-F5344CB8AC3E}">
        <p14:creationId xmlns:p14="http://schemas.microsoft.com/office/powerpoint/2010/main" val="15446833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424936" cy="2447504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Link: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77966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345" y="1082178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Unsupervised Learning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27584" y="1587907"/>
            <a:ext cx="7812420" cy="1729387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en-GB" altLang="it-IT" dirty="0"/>
              <a:t>Traffic Classification based on unlabelled data</a:t>
            </a:r>
          </a:p>
          <a:p>
            <a:pPr marL="0" indent="0" algn="ctr">
              <a:buNone/>
            </a:pPr>
            <a:endParaRPr lang="en-GB" altLang="it-IT" dirty="0"/>
          </a:p>
          <a:p>
            <a:pPr marL="0" indent="0" algn="ctr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model works to discover patterns and information that was previously undetected</a:t>
            </a:r>
            <a:endParaRPr lang="en-GB" altLang="it-IT" dirty="0"/>
          </a:p>
          <a:p>
            <a:pPr marL="0" indent="0" algn="ctr">
              <a:buNone/>
            </a:pPr>
            <a:endParaRPr lang="en-GB" alt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0F75C84-9178-4A6E-8675-9EF339D4F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46" b="9262"/>
          <a:stretch/>
        </p:blipFill>
        <p:spPr>
          <a:xfrm>
            <a:off x="1727236" y="3317294"/>
            <a:ext cx="6373156" cy="26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2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Group Project (WHEN ?)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29441" y="4365104"/>
            <a:ext cx="3062439" cy="934117"/>
          </a:xfrm>
        </p:spPr>
        <p:txBody>
          <a:bodyPr wrap="square" anchor="t">
            <a:normAutofit lnSpcReduction="10000"/>
          </a:bodyPr>
          <a:lstStyle/>
          <a:p>
            <a:pPr marL="0" indent="0" algn="ctr">
              <a:buNone/>
            </a:pPr>
            <a:r>
              <a:rPr lang="en-GB" altLang="it-IT" sz="2000" dirty="0"/>
              <a:t>All groups will have the possibility to work exploiting lesson time 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1ED0ACB-5898-437B-8DFE-4FA346168FEF}"/>
              </a:ext>
            </a:extLst>
          </p:cNvPr>
          <p:cNvSpPr txBox="1">
            <a:spLocks/>
          </p:cNvSpPr>
          <p:nvPr/>
        </p:nvSpPr>
        <p:spPr bwMode="auto">
          <a:xfrm>
            <a:off x="4860032" y="4437112"/>
            <a:ext cx="4142559" cy="111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2000" kern="0" dirty="0"/>
              <a:t>During the working time in class you can ask every questions or clarification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E627808-777D-4ECC-8B85-A3736714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32856"/>
            <a:ext cx="1897608" cy="189760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4917E92-B2D0-4CA5-A3DE-3556120FC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056" y="1793249"/>
            <a:ext cx="1582935" cy="223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189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Starting from Literature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752600"/>
            <a:ext cx="8208912" cy="3620616"/>
          </a:xfrm>
        </p:spPr>
        <p:txBody>
          <a:bodyPr/>
          <a:lstStyle/>
          <a:p>
            <a:pPr algn="ctr"/>
            <a:r>
              <a:rPr lang="it-IT" altLang="it-IT" dirty="0" err="1"/>
              <a:t>Our</a:t>
            </a:r>
            <a:r>
              <a:rPr lang="it-IT" altLang="it-IT" dirty="0"/>
              <a:t> </a:t>
            </a:r>
            <a:r>
              <a:rPr lang="it-IT" altLang="it-IT" dirty="0" err="1"/>
              <a:t>starting</a:t>
            </a:r>
            <a:r>
              <a:rPr lang="it-IT" altLang="it-IT" dirty="0"/>
              <a:t> point </a:t>
            </a:r>
            <a:r>
              <a:rPr lang="it-IT" altLang="it-IT" dirty="0" err="1"/>
              <a:t>is</a:t>
            </a:r>
            <a:r>
              <a:rPr lang="it-IT" altLang="it-IT" dirty="0"/>
              <a:t> a work </a:t>
            </a:r>
            <a:r>
              <a:rPr lang="it-IT" altLang="it-IT" dirty="0" err="1"/>
              <a:t>implemented</a:t>
            </a:r>
            <a:r>
              <a:rPr lang="it-IT" altLang="it-IT" dirty="0"/>
              <a:t> in 2009 :</a:t>
            </a:r>
          </a:p>
          <a:p>
            <a:pPr algn="ctr"/>
            <a:endParaRPr lang="it-IT" sz="1800" i="1" dirty="0"/>
          </a:p>
          <a:p>
            <a:pPr algn="ctr"/>
            <a:r>
              <a:rPr lang="it-IT" sz="1800" i="1" dirty="0">
                <a:highlight>
                  <a:srgbClr val="FFFF00"/>
                </a:highlight>
              </a:rPr>
              <a:t>Y. </a:t>
            </a:r>
            <a:r>
              <a:rPr lang="it-IT" sz="1800" i="1" dirty="0" err="1">
                <a:highlight>
                  <a:srgbClr val="FFFF00"/>
                </a:highlight>
              </a:rPr>
              <a:t>Zeng</a:t>
            </a:r>
            <a:r>
              <a:rPr lang="it-IT" sz="1800" i="1" dirty="0">
                <a:highlight>
                  <a:srgbClr val="FFFF00"/>
                </a:highlight>
              </a:rPr>
              <a:t>, T.M. Chen  - </a:t>
            </a:r>
            <a:r>
              <a:rPr lang="en-US" sz="1800" i="1" dirty="0">
                <a:highlight>
                  <a:srgbClr val="FFFF00"/>
                </a:highlight>
              </a:rPr>
              <a:t>” Classification of Traffic Flows into QoS Classes by Unsupervised Learning and KNN Clustering”</a:t>
            </a:r>
          </a:p>
          <a:p>
            <a:pPr algn="ctr"/>
            <a:endParaRPr lang="en-US" sz="2000" i="1" dirty="0">
              <a:highlight>
                <a:srgbClr val="FFFF00"/>
              </a:highlight>
            </a:endParaRPr>
          </a:p>
          <a:p>
            <a:pPr algn="ctr"/>
            <a:r>
              <a:rPr lang="en-US" dirty="0"/>
              <a:t>They use </a:t>
            </a:r>
            <a:r>
              <a:rPr lang="en-US" b="1" dirty="0"/>
              <a:t>K-means clustering </a:t>
            </a:r>
            <a:r>
              <a:rPr lang="en-US" dirty="0"/>
              <a:t>as unsupervised machine learning methods to identify the inherent classes in traffic traces.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20442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424936" cy="4103687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Data:   </a:t>
            </a:r>
            <a:r>
              <a:rPr lang="en-US" dirty="0"/>
              <a:t>The traffic was separated into flows by the quintuplet 	</a:t>
            </a:r>
            <a:r>
              <a:rPr lang="en-US" sz="1800" dirty="0"/>
              <a:t>{IP </a:t>
            </a:r>
            <a:r>
              <a:rPr lang="en-US" sz="1800" dirty="0" err="1"/>
              <a:t>Src</a:t>
            </a:r>
            <a:r>
              <a:rPr lang="en-US" sz="1800" dirty="0"/>
              <a:t>, IP </a:t>
            </a:r>
            <a:r>
              <a:rPr lang="en-US" sz="1800" dirty="0" err="1"/>
              <a:t>Dst</a:t>
            </a:r>
            <a:r>
              <a:rPr lang="en-US" sz="1800" dirty="0"/>
              <a:t>, Protocol, </a:t>
            </a:r>
            <a:r>
              <a:rPr lang="en-US" sz="1800" dirty="0" err="1"/>
              <a:t>src</a:t>
            </a:r>
            <a:r>
              <a:rPr lang="en-US" sz="1800" dirty="0"/>
              <a:t>-port, </a:t>
            </a:r>
            <a:r>
              <a:rPr lang="en-US" sz="1800" dirty="0" err="1"/>
              <a:t>dst</a:t>
            </a:r>
            <a:r>
              <a:rPr lang="en-US" sz="1800" dirty="0"/>
              <a:t>-port}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Applications</a:t>
            </a:r>
            <a:r>
              <a:rPr lang="en-US" dirty="0"/>
              <a:t>:  </a:t>
            </a:r>
            <a:r>
              <a:rPr lang="it-IT" dirty="0"/>
              <a:t>HTTP, NNTP, SMTP, FTP, DNS, telnet, SSH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Idea: </a:t>
            </a:r>
            <a:r>
              <a:rPr lang="it-IT" dirty="0"/>
              <a:t>  </a:t>
            </a:r>
            <a:r>
              <a:rPr lang="en-US" dirty="0"/>
              <a:t>Traffic flows are classified into QoS classes, flows within the 	same QoS class share similar service requirements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23031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424936" cy="3887663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Candidate Feature: </a:t>
            </a:r>
          </a:p>
          <a:p>
            <a:pPr marL="0" indent="0">
              <a:buNone/>
            </a:pPr>
            <a:endParaRPr lang="it-IT" sz="18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kern="1200" dirty="0"/>
              <a:t>• </a:t>
            </a:r>
            <a:r>
              <a:rPr lang="en-US" u="sng" kern="1200" dirty="0"/>
              <a:t>packet level</a:t>
            </a:r>
            <a:r>
              <a:rPr lang="en-US" kern="1200" dirty="0"/>
              <a:t>: packet length statistics (max, min,</a:t>
            </a:r>
            <a:r>
              <a:rPr lang="el-GR" kern="1200" dirty="0"/>
              <a:t>μ</a:t>
            </a:r>
            <a:r>
              <a:rPr lang="en-US" kern="1200" dirty="0"/>
              <a:t>,var); </a:t>
            </a:r>
          </a:p>
          <a:p>
            <a:pPr marL="0" indent="0">
              <a:buNone/>
            </a:pPr>
            <a:endParaRPr lang="en-US" kern="1200" dirty="0"/>
          </a:p>
          <a:p>
            <a:pPr marL="0" indent="0">
              <a:buNone/>
            </a:pPr>
            <a:r>
              <a:rPr lang="en-US" kern="1200" dirty="0"/>
              <a:t>• </a:t>
            </a:r>
            <a:r>
              <a:rPr lang="en-US" u="sng" kern="1200" dirty="0"/>
              <a:t>flow level</a:t>
            </a:r>
            <a:r>
              <a:rPr lang="en-US" kern="1200" dirty="0"/>
              <a:t>: statistics of number of packets per flow, number of 		         bytes per flow, flow duration, interarrival times; </a:t>
            </a:r>
          </a:p>
          <a:p>
            <a:pPr marL="0" indent="0">
              <a:buNone/>
            </a:pPr>
            <a:endParaRPr lang="en-US" kern="1200" dirty="0"/>
          </a:p>
          <a:p>
            <a:pPr marL="0" indent="0">
              <a:buNone/>
            </a:pPr>
            <a:r>
              <a:rPr lang="en-US" kern="1200" dirty="0"/>
              <a:t>• </a:t>
            </a:r>
            <a:r>
              <a:rPr lang="en-US" u="sng" kern="1200" dirty="0"/>
              <a:t>TCP connection level</a:t>
            </a:r>
            <a:r>
              <a:rPr lang="en-US" kern="1200" dirty="0"/>
              <a:t>: statistics of packets per TCP connection, 	   	                             bytes per connection, connection duration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09424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K-Means </a:t>
            </a:r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5853A7BB-9FC2-4357-B148-DF760EEB279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87524" y="1643658"/>
            <a:ext cx="8928992" cy="504825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K-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the </a:t>
            </a:r>
            <a:r>
              <a:rPr lang="it-IT" dirty="0" err="1"/>
              <a:t>optimal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by </a:t>
            </a:r>
            <a:r>
              <a:rPr lang="it-IT" dirty="0" err="1"/>
              <a:t>minimizing</a:t>
            </a:r>
            <a:r>
              <a:rPr lang="it-IT" dirty="0"/>
              <a:t> the </a:t>
            </a:r>
            <a:r>
              <a:rPr lang="it-IT" dirty="0" err="1"/>
              <a:t>square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:</a:t>
            </a:r>
          </a:p>
          <a:p>
            <a:pPr marL="0" indent="0" algn="ctr">
              <a:buNone/>
            </a:pPr>
            <a:r>
              <a:rPr lang="it-IT" dirty="0"/>
              <a:t> </a:t>
            </a:r>
          </a:p>
        </p:txBody>
      </p:sp>
      <p:pic>
        <p:nvPicPr>
          <p:cNvPr id="7" name="Immagine 6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2BFC6C4C-13EB-4163-8458-9ADBFF934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225400"/>
            <a:ext cx="2296595" cy="880362"/>
          </a:xfrm>
          <a:prstGeom prst="rect">
            <a:avLst/>
          </a:prstGeom>
        </p:spPr>
      </p:pic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C04122C2-4AFD-4B85-8AE6-2457E7E768C7}"/>
              </a:ext>
            </a:extLst>
          </p:cNvPr>
          <p:cNvSpPr txBox="1">
            <a:spLocks/>
          </p:cNvSpPr>
          <p:nvPr/>
        </p:nvSpPr>
        <p:spPr bwMode="auto">
          <a:xfrm>
            <a:off x="5629165" y="2209413"/>
            <a:ext cx="2895767" cy="91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sz="1800" kern="0" dirty="0"/>
              <a:t>K:# clusters</a:t>
            </a:r>
          </a:p>
          <a:p>
            <a:pPr marL="0" indent="0" algn="ctr">
              <a:buFontTx/>
              <a:buNone/>
            </a:pPr>
            <a:r>
              <a:rPr lang="it-IT" sz="1800" kern="0" dirty="0"/>
              <a:t>c: # </a:t>
            </a:r>
            <a:r>
              <a:rPr lang="it-IT" sz="1800" kern="0" dirty="0" err="1"/>
              <a:t>centroids</a:t>
            </a:r>
            <a:endParaRPr lang="it-IT" sz="1800" kern="0" dirty="0"/>
          </a:p>
          <a:p>
            <a:pPr marL="0" indent="0" algn="ctr">
              <a:buFontTx/>
              <a:buNone/>
            </a:pPr>
            <a:r>
              <a:rPr lang="it-IT" sz="1800" kern="0" dirty="0"/>
              <a:t>n:items</a:t>
            </a:r>
          </a:p>
          <a:p>
            <a:pPr marL="0" indent="0" algn="ctr">
              <a:buFontTx/>
              <a:buNone/>
            </a:pPr>
            <a:endParaRPr lang="it-IT" sz="1800" kern="0" dirty="0"/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E91C5706-1BFD-4459-8EAC-A4D4ACFE14C1}"/>
              </a:ext>
            </a:extLst>
          </p:cNvPr>
          <p:cNvSpPr txBox="1">
            <a:spLocks/>
          </p:cNvSpPr>
          <p:nvPr/>
        </p:nvSpPr>
        <p:spPr bwMode="auto">
          <a:xfrm>
            <a:off x="287524" y="3645024"/>
            <a:ext cx="8568952" cy="129620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kern="0" dirty="0"/>
              <a:t>Working </a:t>
            </a:r>
            <a:r>
              <a:rPr lang="it-IT" kern="0" dirty="0" err="1"/>
              <a:t>without</a:t>
            </a:r>
            <a:r>
              <a:rPr lang="it-IT" kern="0" dirty="0"/>
              <a:t>  </a:t>
            </a:r>
            <a:r>
              <a:rPr lang="it-IT" i="1" kern="0" dirty="0"/>
              <a:t>«a priori» </a:t>
            </a:r>
            <a:r>
              <a:rPr lang="it-IT" kern="0" dirty="0"/>
              <a:t>knowledge </a:t>
            </a:r>
            <a:r>
              <a:rPr lang="it-IT" kern="0" dirty="0" err="1"/>
              <a:t>aboute</a:t>
            </a:r>
            <a:r>
              <a:rPr lang="it-IT" kern="0" dirty="0"/>
              <a:t> the </a:t>
            </a:r>
            <a:r>
              <a:rPr lang="it-IT" kern="0" dirty="0" err="1"/>
              <a:t>optimal</a:t>
            </a:r>
            <a:r>
              <a:rPr lang="it-IT" kern="0" dirty="0"/>
              <a:t> </a:t>
            </a:r>
            <a:r>
              <a:rPr lang="it-IT" kern="0" dirty="0" err="1"/>
              <a:t>number</a:t>
            </a:r>
            <a:r>
              <a:rPr lang="it-IT" kern="0" dirty="0"/>
              <a:t> of clusters (k), </a:t>
            </a:r>
            <a:r>
              <a:rPr lang="it-IT" kern="0" dirty="0" err="1"/>
              <a:t>it</a:t>
            </a:r>
            <a:r>
              <a:rPr lang="it-IT" kern="0" dirty="0"/>
              <a:t> </a:t>
            </a:r>
            <a:r>
              <a:rPr lang="it-IT" kern="0" dirty="0" err="1"/>
              <a:t>is</a:t>
            </a:r>
            <a:r>
              <a:rPr lang="it-IT" kern="0" dirty="0"/>
              <a:t> </a:t>
            </a:r>
            <a:r>
              <a:rPr lang="it-IT" kern="0" dirty="0" err="1"/>
              <a:t>determined</a:t>
            </a:r>
            <a:r>
              <a:rPr lang="it-IT" kern="0" dirty="0"/>
              <a:t> by the </a:t>
            </a:r>
            <a:r>
              <a:rPr lang="it-IT" kern="0" dirty="0" err="1"/>
              <a:t>elbow</a:t>
            </a:r>
            <a:r>
              <a:rPr lang="it-IT" kern="0" dirty="0"/>
              <a:t> </a:t>
            </a:r>
            <a:r>
              <a:rPr lang="it-IT" kern="0" dirty="0" err="1"/>
              <a:t>method</a:t>
            </a:r>
            <a:r>
              <a:rPr lang="it-IT" kern="0" dirty="0"/>
              <a:t> </a:t>
            </a:r>
            <a:r>
              <a:rPr lang="it-IT" kern="0" dirty="0" err="1"/>
              <a:t>analysis</a:t>
            </a:r>
            <a:r>
              <a:rPr lang="it-IT" kern="0" dirty="0"/>
              <a:t>. </a:t>
            </a:r>
          </a:p>
          <a:p>
            <a:pPr marL="0" indent="0" algn="ctr">
              <a:buFontTx/>
              <a:buNone/>
            </a:pPr>
            <a:r>
              <a:rPr lang="it-IT" kern="0" dirty="0"/>
              <a:t>The </a:t>
            </a:r>
            <a:r>
              <a:rPr lang="it-IT" kern="0" dirty="0" err="1"/>
              <a:t>optimal</a:t>
            </a:r>
            <a:r>
              <a:rPr lang="it-IT" kern="0" dirty="0"/>
              <a:t> </a:t>
            </a:r>
            <a:r>
              <a:rPr lang="it-IT" kern="0" dirty="0" err="1"/>
              <a:t>number</a:t>
            </a:r>
            <a:r>
              <a:rPr lang="it-IT" kern="0" dirty="0"/>
              <a:t> of </a:t>
            </a:r>
            <a:r>
              <a:rPr lang="it-IT" kern="0" dirty="0" err="1"/>
              <a:t>centroids</a:t>
            </a:r>
            <a:r>
              <a:rPr lang="it-IT" kern="0" dirty="0"/>
              <a:t> </a:t>
            </a:r>
            <a:r>
              <a:rPr lang="it-IT" kern="0" dirty="0" err="1"/>
              <a:t>minimizes</a:t>
            </a:r>
            <a:r>
              <a:rPr lang="it-IT" kern="0" dirty="0"/>
              <a:t> the sum of </a:t>
            </a:r>
            <a:r>
              <a:rPr lang="it-IT" kern="0" dirty="0" err="1"/>
              <a:t>distance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16150696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Fast view on results</a:t>
            </a:r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5853A7BB-9FC2-4357-B148-DF760EEB279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0" y="1643656"/>
            <a:ext cx="9144000" cy="4449640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 err="1"/>
              <a:t>Discovered</a:t>
            </a:r>
            <a:r>
              <a:rPr lang="it-IT" dirty="0"/>
              <a:t> 3 clusters: </a:t>
            </a:r>
            <a:r>
              <a:rPr lang="en-US" dirty="0">
                <a:highlight>
                  <a:srgbClr val="00FF00"/>
                </a:highlight>
              </a:rPr>
              <a:t>DNS</a:t>
            </a:r>
            <a:r>
              <a:rPr lang="en-US" dirty="0"/>
              <a:t> , </a:t>
            </a:r>
            <a:r>
              <a:rPr lang="en-US" dirty="0">
                <a:highlight>
                  <a:srgbClr val="00FFFF"/>
                </a:highlight>
              </a:rPr>
              <a:t>Telnet and FTP control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 HTTP</a:t>
            </a:r>
            <a:r>
              <a:rPr lang="en-US" dirty="0"/>
              <a:t>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FontTx/>
              <a:buNone/>
            </a:pPr>
            <a:r>
              <a:rPr lang="it-IT" dirty="0">
                <a:highlight>
                  <a:srgbClr val="00FF00"/>
                </a:highlight>
              </a:rPr>
              <a:t>DNS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small </a:t>
            </a:r>
            <a:r>
              <a:rPr lang="it-IT" dirty="0" err="1">
                <a:sym typeface="Wingdings" panose="05000000000000000000" pitchFamily="2" charset="2"/>
              </a:rPr>
              <a:t>avg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packet</a:t>
            </a:r>
            <a:r>
              <a:rPr lang="it-IT" dirty="0">
                <a:sym typeface="Wingdings" panose="05000000000000000000" pitchFamily="2" charset="2"/>
              </a:rPr>
              <a:t> size, </a:t>
            </a:r>
          </a:p>
          <a:p>
            <a:pPr marL="0" indent="0" algn="ctr">
              <a:buFontTx/>
              <a:buNone/>
            </a:pPr>
            <a:r>
              <a:rPr lang="it-IT" dirty="0">
                <a:sym typeface="Wingdings" panose="05000000000000000000" pitchFamily="2" charset="2"/>
              </a:rPr>
              <a:t>		    short connection duration time</a:t>
            </a:r>
          </a:p>
          <a:p>
            <a:pPr marL="0" indent="0" algn="ctr">
              <a:buFontTx/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marL="0" indent="0" algn="ctr">
              <a:buFontTx/>
              <a:buNone/>
            </a:pPr>
            <a:r>
              <a:rPr lang="it-IT" dirty="0">
                <a:highlight>
                  <a:srgbClr val="00FFFF"/>
                </a:highlight>
                <a:sym typeface="Wingdings" panose="05000000000000000000" pitchFamily="2" charset="2"/>
              </a:rPr>
              <a:t>Telnet and FTP control </a:t>
            </a:r>
            <a:r>
              <a:rPr lang="it-IT" dirty="0">
                <a:sym typeface="Wingdings" panose="05000000000000000000" pitchFamily="2" charset="2"/>
              </a:rPr>
              <a:t>  small </a:t>
            </a:r>
            <a:r>
              <a:rPr lang="it-IT" dirty="0" err="1">
                <a:sym typeface="Wingdings" panose="05000000000000000000" pitchFamily="2" charset="2"/>
              </a:rPr>
              <a:t>avg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packet</a:t>
            </a:r>
            <a:r>
              <a:rPr lang="it-IT" dirty="0">
                <a:sym typeface="Wingdings" panose="05000000000000000000" pitchFamily="2" charset="2"/>
              </a:rPr>
              <a:t> size, </a:t>
            </a:r>
          </a:p>
          <a:p>
            <a:pPr marL="0" indent="0" algn="ctr">
              <a:buFontTx/>
              <a:buNone/>
            </a:pPr>
            <a:r>
              <a:rPr lang="it-IT" dirty="0">
                <a:sym typeface="Wingdings" panose="05000000000000000000" pitchFamily="2" charset="2"/>
              </a:rPr>
              <a:t>			       long connection duration</a:t>
            </a:r>
          </a:p>
          <a:p>
            <a:pPr marL="0" indent="0" algn="ctr">
              <a:buFontTx/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marL="0" indent="0" algn="ctr">
              <a:buFontTx/>
              <a:buNone/>
            </a:pPr>
            <a:r>
              <a:rPr lang="it-IT" dirty="0">
                <a:highlight>
                  <a:srgbClr val="FFFF00"/>
                </a:highlight>
                <a:sym typeface="Wingdings" panose="05000000000000000000" pitchFamily="2" charset="2"/>
              </a:rPr>
              <a:t>HTTP</a:t>
            </a:r>
            <a:r>
              <a:rPr lang="it-IT" dirty="0">
                <a:sym typeface="Wingdings" panose="05000000000000000000" pitchFamily="2" charset="2"/>
              </a:rPr>
              <a:t>     medium/large </a:t>
            </a:r>
            <a:r>
              <a:rPr lang="it-IT" dirty="0" err="1">
                <a:sym typeface="Wingdings" panose="05000000000000000000" pitchFamily="2" charset="2"/>
              </a:rPr>
              <a:t>avg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packet</a:t>
            </a:r>
            <a:r>
              <a:rPr lang="it-IT" dirty="0">
                <a:sym typeface="Wingdings" panose="05000000000000000000" pitchFamily="2" charset="2"/>
              </a:rPr>
              <a:t> size, </a:t>
            </a:r>
          </a:p>
          <a:p>
            <a:pPr marL="0" indent="0" algn="ctr">
              <a:buFontTx/>
              <a:buNone/>
            </a:pPr>
            <a:r>
              <a:rPr lang="it-IT" dirty="0">
                <a:sym typeface="Wingdings" panose="05000000000000000000" pitchFamily="2" charset="2"/>
              </a:rPr>
              <a:t>		low/medium connection duration</a:t>
            </a:r>
            <a:endParaRPr lang="it-IT" dirty="0"/>
          </a:p>
          <a:p>
            <a:pPr marL="0" indent="0" algn="ctr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99314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From clusters to QoS Class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25F75DE6-7779-412D-9A6A-8A314DBC55FB}"/>
              </a:ext>
            </a:extLst>
          </p:cNvPr>
          <p:cNvSpPr txBox="1">
            <a:spLocks/>
          </p:cNvSpPr>
          <p:nvPr/>
        </p:nvSpPr>
        <p:spPr bwMode="auto">
          <a:xfrm rot="10800000" flipV="1">
            <a:off x="611560" y="1772817"/>
            <a:ext cx="8136904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endParaRPr lang="it-IT" kern="0" dirty="0"/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D76A2A42-7CD4-4FD2-AFC8-A7CDA58A9CF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87524" y="1643658"/>
            <a:ext cx="8928992" cy="4305622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In the last </a:t>
            </a:r>
            <a:r>
              <a:rPr lang="it-IT" dirty="0" err="1"/>
              <a:t>analysis</a:t>
            </a:r>
            <a:r>
              <a:rPr lang="it-IT" dirty="0"/>
              <a:t> the </a:t>
            </a:r>
            <a:r>
              <a:rPr lang="it-IT" dirty="0" err="1"/>
              <a:t>authors</a:t>
            </a:r>
            <a:r>
              <a:rPr lang="it-IT" dirty="0"/>
              <a:t> </a:t>
            </a:r>
            <a:r>
              <a:rPr lang="it-IT" dirty="0" err="1"/>
              <a:t>observed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K-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result</a:t>
            </a:r>
            <a:r>
              <a:rPr lang="it-IT" dirty="0"/>
              <a:t> replicate an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division</a:t>
            </a:r>
            <a:r>
              <a:rPr lang="it-IT" dirty="0"/>
              <a:t> of </a:t>
            </a:r>
            <a:r>
              <a:rPr lang="it-IT" dirty="0" err="1"/>
              <a:t>applications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QoS</a:t>
            </a:r>
            <a:r>
              <a:rPr lang="it-IT" dirty="0"/>
              <a:t> </a:t>
            </a:r>
            <a:r>
              <a:rPr lang="it-IT" dirty="0" err="1"/>
              <a:t>requirements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by </a:t>
            </a:r>
            <a:r>
              <a:rPr lang="it-IT" dirty="0" err="1"/>
              <a:t>Roughan</a:t>
            </a:r>
            <a:r>
              <a:rPr lang="it-IT" dirty="0"/>
              <a:t> et al[1]</a:t>
            </a:r>
          </a:p>
          <a:p>
            <a:pPr marL="0" indent="0" algn="ctr">
              <a:buNone/>
            </a:pPr>
            <a:endParaRPr lang="it-IT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[1]</a:t>
            </a:r>
            <a:r>
              <a:rPr lang="it-IT" sz="2000" dirty="0" err="1"/>
              <a:t>Roughan</a:t>
            </a:r>
            <a:r>
              <a:rPr lang="it-IT" sz="2000" dirty="0"/>
              <a:t> et al, “Class-of-service mapping for </a:t>
            </a:r>
            <a:r>
              <a:rPr lang="it-IT" sz="2000" dirty="0" err="1"/>
              <a:t>QoS</a:t>
            </a:r>
            <a:r>
              <a:rPr lang="it-IT" sz="2000" dirty="0"/>
              <a:t>: a </a:t>
            </a:r>
            <a:r>
              <a:rPr lang="it-IT" sz="2000" dirty="0" err="1"/>
              <a:t>statistical</a:t>
            </a:r>
            <a:r>
              <a:rPr lang="it-IT" sz="2000" dirty="0"/>
              <a:t> signature-</a:t>
            </a:r>
            <a:r>
              <a:rPr lang="it-IT" sz="2000" dirty="0" err="1"/>
              <a:t>based</a:t>
            </a:r>
            <a:r>
              <a:rPr lang="it-IT" sz="2000" dirty="0"/>
              <a:t> </a:t>
            </a:r>
            <a:r>
              <a:rPr lang="it-IT" sz="2000" dirty="0" err="1"/>
              <a:t>approach</a:t>
            </a:r>
            <a:r>
              <a:rPr lang="it-IT" sz="2000" dirty="0"/>
              <a:t> to IP </a:t>
            </a:r>
            <a:r>
              <a:rPr lang="it-IT" sz="2000" dirty="0" err="1"/>
              <a:t>traffic</a:t>
            </a:r>
            <a:r>
              <a:rPr lang="it-IT" sz="2000" dirty="0"/>
              <a:t> </a:t>
            </a:r>
            <a:r>
              <a:rPr lang="it-IT" sz="2000" dirty="0" err="1"/>
              <a:t>classification</a:t>
            </a:r>
            <a:r>
              <a:rPr lang="it-IT" sz="2000" dirty="0"/>
              <a:t>,”</a:t>
            </a:r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BCD9D587-F57E-43F3-AB76-68135CEEC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532862"/>
              </p:ext>
            </p:extLst>
          </p:nvPr>
        </p:nvGraphicFramePr>
        <p:xfrm>
          <a:off x="1524000" y="3140968"/>
          <a:ext cx="6096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04888328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50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QoS</a:t>
                      </a:r>
                      <a:r>
                        <a:rPr lang="it-IT" dirty="0"/>
                        <a:t>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77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DNS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/>
                        <a:t>Transactional</a:t>
                      </a:r>
                      <a:r>
                        <a:rPr lang="it-IT" b="1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9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Telnet and FTP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Interactive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49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Bulk transfer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58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311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5A804-757E-4B54-A4A8-A5221E5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</a:t>
            </a:r>
            <a:r>
              <a:rPr lang="it-IT" dirty="0" err="1"/>
              <a:t>Explanation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9F181D-C53C-4ADF-B871-B3DD739C9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232" y="1752600"/>
            <a:ext cx="7441456" cy="4114800"/>
          </a:xfrm>
        </p:spPr>
        <p:txBody>
          <a:bodyPr/>
          <a:lstStyle/>
          <a:p>
            <a:r>
              <a:rPr lang="it-IT" dirty="0"/>
              <a:t>2 parti</a:t>
            </a:r>
          </a:p>
          <a:p>
            <a:endParaRPr lang="it-IT" dirty="0"/>
          </a:p>
          <a:p>
            <a:r>
              <a:rPr lang="it-IT" dirty="0"/>
              <a:t>1) Analisi di una traccia </a:t>
            </a:r>
            <a:r>
              <a:rPr lang="it-IT" dirty="0" err="1"/>
              <a:t>pcap</a:t>
            </a:r>
            <a:r>
              <a:rPr lang="it-IT" dirty="0"/>
              <a:t> (generata da loro o con </a:t>
            </a:r>
            <a:r>
              <a:rPr lang="it-IT" dirty="0" err="1"/>
              <a:t>mawi</a:t>
            </a:r>
            <a:r>
              <a:rPr lang="it-IT" dirty="0"/>
              <a:t> ?) Riformulare la parte dell’analisi statistica e possono aggiungere qualsiasi idea in più, distribuzione della lunghezza dei pacchetti, confronto TCP – UDP</a:t>
            </a:r>
          </a:p>
          <a:p>
            <a:endParaRPr lang="it-IT" dirty="0"/>
          </a:p>
          <a:p>
            <a:r>
              <a:rPr lang="it-IT" dirty="0"/>
              <a:t>2) Diamo noi il dataset 600k pacchetti loro devono scegliere se implementare </a:t>
            </a:r>
            <a:r>
              <a:rPr lang="it-IT" dirty="0" err="1"/>
              <a:t>supervised</a:t>
            </a:r>
            <a:r>
              <a:rPr lang="it-IT" dirty="0"/>
              <a:t> e confrontarsi con le matrici di rossi oppure </a:t>
            </a:r>
            <a:r>
              <a:rPr lang="it-IT" dirty="0" err="1"/>
              <a:t>unsupervised</a:t>
            </a:r>
            <a:r>
              <a:rPr lang="it-IT" dirty="0"/>
              <a:t> ed osservare come </a:t>
            </a:r>
            <a:r>
              <a:rPr lang="it-IT" dirty="0" err="1"/>
              <a:t>clusterizza</a:t>
            </a:r>
            <a:r>
              <a:rPr lang="it-IT" dirty="0"/>
              <a:t> i pacchetti</a:t>
            </a:r>
          </a:p>
        </p:txBody>
      </p:sp>
    </p:spTree>
    <p:extLst>
      <p:ext uri="{BB962C8B-B14F-4D97-AF65-F5344CB8AC3E}">
        <p14:creationId xmlns:p14="http://schemas.microsoft.com/office/powerpoint/2010/main" val="28452261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donna&#10;&#10;Descrizione generata automaticamente">
            <a:extLst>
              <a:ext uri="{FF2B5EF4-FFF2-40B4-BE49-F238E27FC236}">
                <a16:creationId xmlns:a16="http://schemas.microsoft.com/office/drawing/2014/main" id="{7271360F-916C-44E7-9FCD-460D99764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211767"/>
            <a:ext cx="4018541" cy="4032447"/>
          </a:xfrm>
          <a:prstGeom prst="rect">
            <a:avLst/>
          </a:prstGeom>
          <a:noFill/>
        </p:spPr>
      </p:pic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A67F8E37-437C-4404-A7BA-291C99B26AC2}"/>
              </a:ext>
            </a:extLst>
          </p:cNvPr>
          <p:cNvSpPr txBox="1">
            <a:spLocks/>
          </p:cNvSpPr>
          <p:nvPr/>
        </p:nvSpPr>
        <p:spPr bwMode="auto">
          <a:xfrm>
            <a:off x="542824" y="1606994"/>
            <a:ext cx="3381104" cy="3982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it-IT" sz="7700" kern="0" dirty="0">
                <a:latin typeface="Calibri"/>
                <a:ea typeface="MS PGothic" panose="020B0600070205080204" pitchFamily="34" charset="-128"/>
                <a:cs typeface="ＭＳ Ｐゴシック" charset="0"/>
              </a:rPr>
              <a:t>Thank </a:t>
            </a:r>
            <a:r>
              <a:rPr lang="it-IT" sz="7700" kern="0" dirty="0" err="1">
                <a:latin typeface="Calibri"/>
                <a:ea typeface="MS PGothic" panose="020B0600070205080204" pitchFamily="34" charset="-128"/>
                <a:cs typeface="ＭＳ Ｐゴシック" charset="0"/>
              </a:rPr>
              <a:t>you</a:t>
            </a:r>
            <a:r>
              <a:rPr lang="it-IT" sz="7700" kern="0" dirty="0">
                <a:latin typeface="Calibri"/>
                <a:ea typeface="MS PGothic" panose="020B0600070205080204" pitchFamily="34" charset="-128"/>
                <a:cs typeface="ＭＳ Ｐゴシック" charset="0"/>
              </a:rPr>
              <a:t> for </a:t>
            </a:r>
            <a:r>
              <a:rPr lang="it-IT" sz="7700" kern="0" dirty="0" err="1">
                <a:latin typeface="Calibri"/>
                <a:ea typeface="MS PGothic" panose="020B0600070205080204" pitchFamily="34" charset="-128"/>
                <a:cs typeface="ＭＳ Ｐゴシック" charset="0"/>
              </a:rPr>
              <a:t>your</a:t>
            </a:r>
            <a:r>
              <a:rPr lang="it-IT" sz="7700" kern="0" dirty="0">
                <a:latin typeface="Calibri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it-IT" sz="7700" kern="0" dirty="0" err="1">
                <a:latin typeface="Calibri"/>
                <a:ea typeface="MS PGothic" panose="020B0600070205080204" pitchFamily="34" charset="-128"/>
                <a:cs typeface="ＭＳ Ｐゴシック" charset="0"/>
              </a:rPr>
              <a:t>attention</a:t>
            </a:r>
            <a:r>
              <a:rPr lang="it-IT" sz="7700" kern="0" dirty="0">
                <a:latin typeface="Calibri"/>
                <a:ea typeface="MS PGothic" panose="020B0600070205080204" pitchFamily="34" charset="-128"/>
                <a:cs typeface="ＭＳ Ｐゴシック" charset="0"/>
              </a:rPr>
              <a:t> !</a:t>
            </a:r>
          </a:p>
          <a:p>
            <a:pPr marL="0" indent="0">
              <a:buNone/>
            </a:pPr>
            <a:endParaRPr lang="it-IT" sz="1400" kern="0" dirty="0"/>
          </a:p>
          <a:p>
            <a:pPr marL="0" indent="0">
              <a:buNone/>
            </a:pPr>
            <a:endParaRPr lang="it-IT" sz="1400" kern="0" dirty="0">
              <a:latin typeface="Calibri"/>
              <a:ea typeface="MS PGothic" panose="020B0600070205080204" pitchFamily="34" charset="-128"/>
              <a:cs typeface="ＭＳ Ｐゴシック" charset="0"/>
            </a:endParaRPr>
          </a:p>
          <a:p>
            <a:pPr marL="0" indent="0">
              <a:buNone/>
            </a:pPr>
            <a:endParaRPr lang="it-IT" sz="1400" kern="0" dirty="0"/>
          </a:p>
          <a:p>
            <a:pPr marL="0" indent="0">
              <a:buNone/>
            </a:pPr>
            <a:endParaRPr lang="it-IT" sz="1400" kern="0" dirty="0">
              <a:latin typeface="Calibri"/>
              <a:ea typeface="MS PGothic" panose="020B0600070205080204" pitchFamily="34" charset="-128"/>
              <a:cs typeface="ＭＳ Ｐゴシック" charset="0"/>
            </a:endParaRPr>
          </a:p>
          <a:p>
            <a:pPr marL="0" indent="0">
              <a:buNone/>
            </a:pPr>
            <a:endParaRPr lang="it-IT" sz="1400" kern="0" dirty="0"/>
          </a:p>
          <a:p>
            <a:pPr marL="0" indent="0">
              <a:buNone/>
            </a:pPr>
            <a:r>
              <a:rPr lang="it-IT" sz="2900" kern="0" dirty="0">
                <a:latin typeface="Calibri"/>
                <a:ea typeface="MS PGothic" panose="020B0600070205080204" pitchFamily="34" charset="-128"/>
                <a:cs typeface="ＭＳ Ｐゴシック" charset="0"/>
              </a:rPr>
              <a:t>Mail: davide.aureli@uniroma1.it</a:t>
            </a:r>
          </a:p>
        </p:txBody>
      </p:sp>
    </p:spTree>
    <p:extLst>
      <p:ext uri="{BB962C8B-B14F-4D97-AF65-F5344CB8AC3E}">
        <p14:creationId xmlns:p14="http://schemas.microsoft.com/office/powerpoint/2010/main" val="318826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IMPORTANT: Group Composition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19672" y="2132856"/>
            <a:ext cx="5976664" cy="3096344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it-IT" altLang="it-IT" sz="2800" dirty="0" err="1"/>
              <a:t>Please</a:t>
            </a:r>
            <a:r>
              <a:rPr lang="it-IT" altLang="it-IT" sz="2800" dirty="0"/>
              <a:t>, </a:t>
            </a:r>
            <a:r>
              <a:rPr lang="it-IT" altLang="it-IT" sz="2800" dirty="0" err="1"/>
              <a:t>send</a:t>
            </a:r>
            <a:r>
              <a:rPr lang="it-IT" altLang="it-IT" sz="2800" dirty="0"/>
              <a:t> just one email for </a:t>
            </a:r>
            <a:r>
              <a:rPr lang="it-IT" altLang="it-IT" sz="2800" dirty="0" err="1"/>
              <a:t>each</a:t>
            </a:r>
            <a:r>
              <a:rPr lang="it-IT" altLang="it-IT" sz="2800" dirty="0"/>
              <a:t> group to </a:t>
            </a:r>
            <a:r>
              <a:rPr lang="it-IT" altLang="it-IT" sz="2800" dirty="0">
                <a:hlinkClick r:id="rId2"/>
              </a:rPr>
              <a:t>davide.aureli@uniroma1</a:t>
            </a:r>
            <a:endParaRPr lang="it-IT" altLang="it-IT" sz="2800" dirty="0"/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r>
              <a:rPr lang="it-IT" altLang="it-IT" sz="2800" dirty="0"/>
              <a:t>With </a:t>
            </a:r>
            <a:r>
              <a:rPr lang="it-IT" altLang="it-IT" sz="2800" dirty="0" err="1"/>
              <a:t>all</a:t>
            </a:r>
            <a:r>
              <a:rPr lang="it-IT" altLang="it-IT" sz="2800" dirty="0"/>
              <a:t> the names of the </a:t>
            </a:r>
            <a:r>
              <a:rPr lang="it-IT" altLang="it-IT" sz="2800" dirty="0" err="1"/>
              <a:t>teammates</a:t>
            </a:r>
            <a:r>
              <a:rPr lang="it-IT" altLang="it-IT" sz="2800" dirty="0"/>
              <a:t>.</a:t>
            </a:r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endParaRPr lang="en-GB" altLang="it-IT" sz="2800" dirty="0"/>
          </a:p>
        </p:txBody>
      </p:sp>
    </p:spTree>
    <p:extLst>
      <p:ext uri="{BB962C8B-B14F-4D97-AF65-F5344CB8AC3E}">
        <p14:creationId xmlns:p14="http://schemas.microsoft.com/office/powerpoint/2010/main" val="309983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IMPORTANT: Deadline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19672" y="2132856"/>
            <a:ext cx="5616624" cy="3096344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it-IT" altLang="it-IT" sz="2800" dirty="0"/>
              <a:t>The project </a:t>
            </a:r>
            <a:r>
              <a:rPr lang="it-IT" altLang="it-IT" sz="2800" dirty="0" err="1"/>
              <a:t>will</a:t>
            </a:r>
            <a:r>
              <a:rPr lang="it-IT" altLang="it-IT" sz="2800" dirty="0"/>
              <a:t> start </a:t>
            </a:r>
            <a:r>
              <a:rPr lang="it-IT" altLang="it-IT" sz="2800" dirty="0" err="1"/>
              <a:t>during</a:t>
            </a:r>
            <a:r>
              <a:rPr lang="it-IT" altLang="it-IT" sz="2800" dirty="0"/>
              <a:t> class hour, and </a:t>
            </a:r>
            <a:r>
              <a:rPr lang="it-IT" altLang="it-IT" sz="2800" dirty="0" err="1"/>
              <a:t>everything</a:t>
            </a:r>
            <a:r>
              <a:rPr lang="it-IT" altLang="it-IT" sz="2800" dirty="0"/>
              <a:t> </a:t>
            </a:r>
            <a:r>
              <a:rPr lang="it-IT" altLang="it-IT" sz="2800" dirty="0" err="1"/>
              <a:t>that</a:t>
            </a:r>
            <a:r>
              <a:rPr lang="it-IT" altLang="it-IT" sz="2800" dirty="0"/>
              <a:t> </a:t>
            </a:r>
            <a:r>
              <a:rPr lang="it-IT" altLang="it-IT" sz="2800" dirty="0" err="1"/>
              <a:t>remains</a:t>
            </a:r>
            <a:r>
              <a:rPr lang="it-IT" altLang="it-IT" sz="2800" dirty="0"/>
              <a:t> </a:t>
            </a:r>
            <a:r>
              <a:rPr lang="it-IT" altLang="it-IT" sz="2800" dirty="0" err="1"/>
              <a:t>uncomplete</a:t>
            </a:r>
            <a:r>
              <a:rPr lang="it-IT" altLang="it-IT" sz="2800" dirty="0"/>
              <a:t> </a:t>
            </a:r>
            <a:r>
              <a:rPr lang="it-IT" altLang="it-IT" sz="2800" dirty="0" err="1"/>
              <a:t>will</a:t>
            </a:r>
            <a:r>
              <a:rPr lang="it-IT" altLang="it-IT" sz="2800" dirty="0"/>
              <a:t> be </a:t>
            </a:r>
            <a:r>
              <a:rPr lang="it-IT" altLang="it-IT" sz="2800" dirty="0" err="1"/>
              <a:t>finished</a:t>
            </a:r>
            <a:r>
              <a:rPr lang="it-IT" altLang="it-IT" sz="2800" dirty="0"/>
              <a:t> by </a:t>
            </a:r>
            <a:r>
              <a:rPr lang="it-IT" altLang="it-IT" sz="2800" dirty="0" err="1"/>
              <a:t>July</a:t>
            </a:r>
            <a:r>
              <a:rPr lang="it-IT" altLang="it-IT" sz="2800" dirty="0"/>
              <a:t>.</a:t>
            </a:r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r>
              <a:rPr lang="it-IT" altLang="it-IT" sz="2800" dirty="0"/>
              <a:t>The </a:t>
            </a:r>
            <a:r>
              <a:rPr lang="it-IT" altLang="it-IT" sz="2800" dirty="0" err="1"/>
              <a:t>oral</a:t>
            </a:r>
            <a:r>
              <a:rPr lang="it-IT" altLang="it-IT" sz="2800" dirty="0"/>
              <a:t> </a:t>
            </a:r>
            <a:r>
              <a:rPr lang="it-IT" altLang="it-IT" sz="2800" dirty="0" err="1"/>
              <a:t>exam</a:t>
            </a:r>
            <a:r>
              <a:rPr lang="it-IT" altLang="it-IT" sz="2800" dirty="0"/>
              <a:t> </a:t>
            </a:r>
            <a:r>
              <a:rPr lang="it-IT" altLang="it-IT" sz="2800" dirty="0" err="1"/>
              <a:t>will</a:t>
            </a:r>
            <a:r>
              <a:rPr lang="it-IT" altLang="it-IT" sz="2800" dirty="0"/>
              <a:t> be </a:t>
            </a:r>
            <a:r>
              <a:rPr lang="it-IT" altLang="it-IT" sz="2800" dirty="0" err="1"/>
              <a:t>scheduled</a:t>
            </a:r>
            <a:r>
              <a:rPr lang="it-IT" altLang="it-IT" sz="2800" dirty="0"/>
              <a:t> </a:t>
            </a:r>
            <a:r>
              <a:rPr lang="it-IT" altLang="it-IT" sz="2800" dirty="0" err="1"/>
              <a:t>all</a:t>
            </a:r>
            <a:r>
              <a:rPr lang="it-IT" altLang="it-IT" sz="2800" dirty="0"/>
              <a:t> </a:t>
            </a:r>
            <a:r>
              <a:rPr lang="it-IT" altLang="it-IT" sz="2800" dirty="0" err="1"/>
              <a:t>together</a:t>
            </a:r>
            <a:r>
              <a:rPr lang="it-IT" altLang="it-IT" sz="2800" dirty="0"/>
              <a:t> with Prof. </a:t>
            </a:r>
            <a:r>
              <a:rPr lang="it-IT" altLang="it-IT" sz="2800" dirty="0" err="1"/>
              <a:t>Cianfrani</a:t>
            </a:r>
            <a:endParaRPr lang="en-GB" altLang="it-IT" sz="2800" dirty="0"/>
          </a:p>
        </p:txBody>
      </p:sp>
    </p:spTree>
    <p:extLst>
      <p:ext uri="{BB962C8B-B14F-4D97-AF65-F5344CB8AC3E}">
        <p14:creationId xmlns:p14="http://schemas.microsoft.com/office/powerpoint/2010/main" val="200245727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8948</TotalTime>
  <Words>2217</Words>
  <Application>Microsoft Office PowerPoint</Application>
  <PresentationFormat>Presentazione su schermo (4:3)</PresentationFormat>
  <Paragraphs>338</Paragraphs>
  <Slides>77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77</vt:i4>
      </vt:variant>
    </vt:vector>
  </HeadingPairs>
  <TitlesOfParts>
    <vt:vector size="81" baseType="lpstr">
      <vt:lpstr>Arial</vt:lpstr>
      <vt:lpstr>Calibri</vt:lpstr>
      <vt:lpstr>Source Sans Pro</vt:lpstr>
      <vt:lpstr>Default Theme</vt:lpstr>
      <vt:lpstr>Networking for Big Data   Faculty of Data Science, Sapienza University of Rome  Academic Year 2020-2021  Phd Student Davide Aureli</vt:lpstr>
      <vt:lpstr>Network Traffic Analysis </vt:lpstr>
      <vt:lpstr>Lecturer</vt:lpstr>
      <vt:lpstr>Course Organization</vt:lpstr>
      <vt:lpstr>General Information</vt:lpstr>
      <vt:lpstr>Group Project (HOW ?)</vt:lpstr>
      <vt:lpstr>Group Project (WHEN ?)</vt:lpstr>
      <vt:lpstr>IMPORTANT: Group Composition</vt:lpstr>
      <vt:lpstr>IMPORTANT: Deadline</vt:lpstr>
      <vt:lpstr>Brain Storming</vt:lpstr>
      <vt:lpstr>Road Map</vt:lpstr>
      <vt:lpstr>Course Topics</vt:lpstr>
      <vt:lpstr>Wireshark – Lecture 1</vt:lpstr>
      <vt:lpstr>From Theory to Practice</vt:lpstr>
      <vt:lpstr>From Theory to Practice</vt:lpstr>
      <vt:lpstr>What is Wireshark ?</vt:lpstr>
      <vt:lpstr>Intended Purposes</vt:lpstr>
      <vt:lpstr>Installation</vt:lpstr>
      <vt:lpstr>At first glance</vt:lpstr>
      <vt:lpstr>First analysis </vt:lpstr>
      <vt:lpstr>First analysis</vt:lpstr>
      <vt:lpstr>As many colors as rules</vt:lpstr>
      <vt:lpstr>Filtering sniffed trace</vt:lpstr>
      <vt:lpstr>Filtering sniffed trace</vt:lpstr>
      <vt:lpstr>Filtering sniffed trace</vt:lpstr>
      <vt:lpstr>Filtering sniffed trace</vt:lpstr>
      <vt:lpstr>Filtering sniffed trace</vt:lpstr>
      <vt:lpstr>Statistics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.pcap file</vt:lpstr>
      <vt:lpstr>Pyshark – Lecture 2</vt:lpstr>
      <vt:lpstr>Presentazione standard di PowerPoint</vt:lpstr>
      <vt:lpstr>“ Hello Pyshark”  </vt:lpstr>
      <vt:lpstr>Installation</vt:lpstr>
      <vt:lpstr>Let’s start from .pcap file</vt:lpstr>
      <vt:lpstr>Capinfo</vt:lpstr>
      <vt:lpstr>Editcap</vt:lpstr>
      <vt:lpstr>Coding Part</vt:lpstr>
      <vt:lpstr>Extraction Field</vt:lpstr>
      <vt:lpstr>Statistical Analysis</vt:lpstr>
      <vt:lpstr>Top Receiver from My IP 192.168.43.28</vt:lpstr>
      <vt:lpstr>Top 5 Destination for Received Data (excluding My IP)</vt:lpstr>
      <vt:lpstr>Top 6 Sender IP Addresses</vt:lpstr>
      <vt:lpstr>Different sampling BitRate</vt:lpstr>
      <vt:lpstr>GeoLocal Referenciation</vt:lpstr>
      <vt:lpstr>GeoLocal Referenciation</vt:lpstr>
      <vt:lpstr>Protocol analysis based on flows</vt:lpstr>
      <vt:lpstr>Port Scanner (just Well-Known Ports)</vt:lpstr>
      <vt:lpstr>Interarrival Time difference between TCP and UDP</vt:lpstr>
      <vt:lpstr>Machine Learning – Lecture 3</vt:lpstr>
      <vt:lpstr>Machine Learning Project</vt:lpstr>
      <vt:lpstr>Supervised Learning</vt:lpstr>
      <vt:lpstr>Starting from Literature</vt:lpstr>
      <vt:lpstr>Classification methodology</vt:lpstr>
      <vt:lpstr>Classification methodology</vt:lpstr>
      <vt:lpstr>Dataset Description</vt:lpstr>
      <vt:lpstr>Classification methodology</vt:lpstr>
      <vt:lpstr>Classification methodology</vt:lpstr>
      <vt:lpstr>Differentiation between classes</vt:lpstr>
      <vt:lpstr>Accuracy Results</vt:lpstr>
      <vt:lpstr>Machine Learning – Code</vt:lpstr>
      <vt:lpstr>Project Idea</vt:lpstr>
      <vt:lpstr>DiffServ Label</vt:lpstr>
      <vt:lpstr>Project Idea</vt:lpstr>
      <vt:lpstr>Google Colab</vt:lpstr>
      <vt:lpstr>Unsupervised Learning</vt:lpstr>
      <vt:lpstr>Starting from Literature</vt:lpstr>
      <vt:lpstr>Dataset</vt:lpstr>
      <vt:lpstr>Variables</vt:lpstr>
      <vt:lpstr>K-Means </vt:lpstr>
      <vt:lpstr>Fast view on results</vt:lpstr>
      <vt:lpstr>From clusters to QoS Class</vt:lpstr>
      <vt:lpstr>Project Explanation</vt:lpstr>
      <vt:lpstr>Presentazione standard di PowerPoint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Davide Aureli</cp:lastModifiedBy>
  <cp:revision>138</cp:revision>
  <dcterms:created xsi:type="dcterms:W3CDTF">2006-11-20T16:13:10Z</dcterms:created>
  <dcterms:modified xsi:type="dcterms:W3CDTF">2021-05-08T07:40:17Z</dcterms:modified>
  <cp:category/>
</cp:coreProperties>
</file>