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42"/>
  </p:notesMasterIdLst>
  <p:handoutMasterIdLst>
    <p:handoutMasterId r:id="rId43"/>
  </p:handoutMasterIdLst>
  <p:sldIdLst>
    <p:sldId id="264" r:id="rId2"/>
    <p:sldId id="274" r:id="rId3"/>
    <p:sldId id="326" r:id="rId4"/>
    <p:sldId id="275" r:id="rId5"/>
    <p:sldId id="327" r:id="rId6"/>
    <p:sldId id="328" r:id="rId7"/>
    <p:sldId id="329" r:id="rId8"/>
    <p:sldId id="358" r:id="rId9"/>
    <p:sldId id="356" r:id="rId10"/>
    <p:sldId id="357" r:id="rId11"/>
    <p:sldId id="330" r:id="rId12"/>
    <p:sldId id="331" r:id="rId13"/>
    <p:sldId id="282" r:id="rId14"/>
    <p:sldId id="348" r:id="rId15"/>
    <p:sldId id="281" r:id="rId16"/>
    <p:sldId id="33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3" r:id="rId26"/>
    <p:sldId id="359" r:id="rId27"/>
    <p:sldId id="360" r:id="rId28"/>
    <p:sldId id="361" r:id="rId29"/>
    <p:sldId id="292" r:id="rId30"/>
    <p:sldId id="362" r:id="rId31"/>
    <p:sldId id="363" r:id="rId32"/>
    <p:sldId id="295" r:id="rId33"/>
    <p:sldId id="294" r:id="rId34"/>
    <p:sldId id="364" r:id="rId35"/>
    <p:sldId id="291" r:id="rId36"/>
    <p:sldId id="279" r:id="rId37"/>
    <p:sldId id="296" r:id="rId38"/>
    <p:sldId id="297" r:id="rId39"/>
    <p:sldId id="298" r:id="rId40"/>
    <p:sldId id="300" r:id="rId41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0022"/>
    <a:srgbClr val="000000"/>
    <a:srgbClr val="006778"/>
    <a:srgbClr val="AAC9B6"/>
    <a:srgbClr val="822433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BCEF5BD-9062-4AE7-9529-1D51F4A3D1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5E10B05-8D54-4011-85ED-79EBDA9932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76C47D9-2689-4CA5-BDCE-8FEC9A9693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21DEDFA-FD0E-4D38-866F-AC04DA1C549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826288FC-7E5E-4643-9D99-A7A03F319307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A85238-D36E-405F-A4C5-7A67153B0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1FDF647-1444-4D61-A29E-464A92DA1D0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C925821-30BE-48FE-9C94-1F10045619E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4491163-3123-4FAC-BA41-A6267CD12C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5197E0D-E30D-466D-B44D-F97DD07B8B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DE8C7427-9691-4F4E-8204-09397C838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0EA9754-797F-413B-B0DB-92DAAEE3E28C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33C1083-BFEB-4C63-AFF6-080074BFE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7985D4-8136-4FDB-A32A-1B70034D71F4}" type="slidenum">
              <a:rPr lang="it-IT" altLang="it-IT" sz="1200">
                <a:solidFill>
                  <a:schemeClr val="tx1"/>
                </a:solidFill>
                <a:latin typeface="Calibri" panose="020F0502020204030204" pitchFamily="34" charset="0"/>
              </a:rPr>
              <a:pPr/>
              <a:t>1</a:t>
            </a:fld>
            <a:endParaRPr lang="it-IT" altLang="it-IT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D798B2B-71FE-473D-9073-D314DDBED8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0912498-859D-447C-A953-4BBAE5F1A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82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46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26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399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una tabella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3081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 grafico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9155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8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704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4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76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8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5686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dirty="0"/>
              <a:t>Trascinare l'immagine su un segnaposto o fare clic sull'icona per aggiungerla</a:t>
            </a:r>
            <a:endParaRPr lang="en-GB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9959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9BF52893-DBF8-4CCD-8625-C81B86854FDB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FDA76BA1-39DE-41AE-A2B7-A650AF0917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72DBA01B-C832-4AE4-984F-0F020D517E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6D0F144D-5920-4830-A3C4-11CC3C868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6AF2038-0EBC-4540-B971-9F265B4FF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7ECC9721-D30E-49E0-B908-F6DC283824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MS PGothic" panose="020B0600070205080204" pitchFamily="34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MS PGothic" panose="020B0600070205080204" pitchFamily="34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MS PGothic" panose="020B0600070205080204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e.aureli@uniroma1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>
            <a:extLst>
              <a:ext uri="{FF2B5EF4-FFF2-40B4-BE49-F238E27FC236}">
                <a16:creationId xmlns:a16="http://schemas.microsoft.com/office/drawing/2014/main" id="{BA79100B-C0BD-49D8-A398-76F5A3DB3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362" name="Group 17">
            <a:extLst>
              <a:ext uri="{FF2B5EF4-FFF2-40B4-BE49-F238E27FC236}">
                <a16:creationId xmlns:a16="http://schemas.microsoft.com/office/drawing/2014/main" id="{ACDCCB16-BBB1-4390-B58A-9F0A39D95F28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15365" name="Picture 15" descr="Fondino">
              <a:extLst>
                <a:ext uri="{FF2B5EF4-FFF2-40B4-BE49-F238E27FC236}">
                  <a16:creationId xmlns:a16="http://schemas.microsoft.com/office/drawing/2014/main" id="{763C46BC-C2ED-425C-840C-40D80B882F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6" name="Picture 13" descr="logo +marchio">
              <a:extLst>
                <a:ext uri="{FF2B5EF4-FFF2-40B4-BE49-F238E27FC236}">
                  <a16:creationId xmlns:a16="http://schemas.microsoft.com/office/drawing/2014/main" id="{9C9C7CF9-FEB1-4C98-B233-5FD2D297E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7" name="Picture 16" descr="fascia">
              <a:extLst>
                <a:ext uri="{FF2B5EF4-FFF2-40B4-BE49-F238E27FC236}">
                  <a16:creationId xmlns:a16="http://schemas.microsoft.com/office/drawing/2014/main" id="{7C3A2E71-D44C-4C2D-9A8E-815374AA1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363" name="Titolo 2">
            <a:extLst>
              <a:ext uri="{FF2B5EF4-FFF2-40B4-BE49-F238E27FC236}">
                <a16:creationId xmlns:a16="http://schemas.microsoft.com/office/drawing/2014/main" id="{9068C1DD-E22E-4EA6-878C-B8DA9C720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9150" y="188913"/>
            <a:ext cx="6369050" cy="1979612"/>
          </a:xfrm>
        </p:spPr>
        <p:txBody>
          <a:bodyPr/>
          <a:lstStyle/>
          <a:p>
            <a:pPr algn="l" eaLnBrk="1" hangingPunct="1"/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Networking for Big Data 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Faculty of Data Science, Sapienza University of Rome 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Academic </a:t>
            </a:r>
            <a:r>
              <a:rPr lang="it-IT" altLang="it-IT" sz="16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Year</a:t>
            </a:r>
            <a:r>
              <a:rPr lang="it-IT" altLang="it-IT" sz="1600" b="0">
                <a:solidFill>
                  <a:srgbClr val="FFFFFF"/>
                </a:solidFill>
                <a:latin typeface="Calibri" panose="020F0502020204030204" pitchFamily="34" charset="0"/>
              </a:rPr>
              <a:t> 2021-2022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Phd Student Davide Aureli</a:t>
            </a:r>
          </a:p>
        </p:txBody>
      </p:sp>
      <p:sp>
        <p:nvSpPr>
          <p:cNvPr id="15364" name="Sottotitolo 3">
            <a:extLst>
              <a:ext uri="{FF2B5EF4-FFF2-40B4-BE49-F238E27FC236}">
                <a16:creationId xmlns:a16="http://schemas.microsoft.com/office/drawing/2014/main" id="{52161DF0-5A3F-434F-ADD4-F05ED06B0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8900" y="4887913"/>
            <a:ext cx="6400800" cy="1852612"/>
          </a:xfrm>
        </p:spPr>
        <p:txBody>
          <a:bodyPr/>
          <a:lstStyle/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Laboratory Session, NETWORKING for BIG DATA </a:t>
            </a:r>
          </a:p>
          <a:p>
            <a:pPr algn="r" eaLnBrk="1" hangingPunct="1"/>
            <a:endParaRPr lang="it-IT" altLang="it-IT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 Prof. Antonio Cianfrani and Prof. Andrea Baiocchi</a:t>
            </a:r>
          </a:p>
          <a:p>
            <a:pPr algn="r" eaLnBrk="1" hangingPunct="1"/>
            <a:endParaRPr lang="it-IT" altLang="it-IT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Speaker: Dr. Davide Aureli</a:t>
            </a: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E-mail: davide.aureli@uniroma1.it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Material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34232" y="2132856"/>
            <a:ext cx="7082184" cy="3096344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/>
              <a:t>All the material is available at: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r>
              <a:rPr lang="en-GB" altLang="it-IT" sz="2800" dirty="0">
                <a:hlinkClick r:id="rId2"/>
              </a:rPr>
              <a:t>https://github.com/davaureli/NBD_LabSession</a:t>
            </a:r>
            <a:endParaRPr lang="en-GB" altLang="it-IT" sz="2800" dirty="0"/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Copy this repository !</a:t>
            </a:r>
          </a:p>
        </p:txBody>
      </p:sp>
    </p:spTree>
    <p:extLst>
      <p:ext uri="{BB962C8B-B14F-4D97-AF65-F5344CB8AC3E}">
        <p14:creationId xmlns:p14="http://schemas.microsoft.com/office/powerpoint/2010/main" val="266278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Brain Storming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E85D47-2714-4189-94D0-6F3C935E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6" y="1914290"/>
            <a:ext cx="1296144" cy="130122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21828E2-5E2E-4F93-A3C6-46848FF7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951" y="1757113"/>
            <a:ext cx="1288305" cy="1296144"/>
          </a:xfrm>
          <a:prstGeom prst="rect">
            <a:avLst/>
          </a:prstGeom>
        </p:spPr>
      </p:pic>
      <p:pic>
        <p:nvPicPr>
          <p:cNvPr id="7" name="Picture 2" descr="Pcap Stickers | Redbubble">
            <a:extLst>
              <a:ext uri="{FF2B5EF4-FFF2-40B4-BE49-F238E27FC236}">
                <a16:creationId xmlns:a16="http://schemas.microsoft.com/office/drawing/2014/main" id="{E8483449-C374-4BF4-A230-D59EFBBB2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3174811" y="3252810"/>
            <a:ext cx="1419095" cy="15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8F5ABF-7062-4800-8908-5203D05CC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48" y="2564904"/>
            <a:ext cx="2051720" cy="110450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8E66DF2-C0AC-45A2-8A54-5E3F7EF03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04" y="4087103"/>
            <a:ext cx="1705213" cy="152421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1C3BCC9-7B79-4AE4-BD5A-AD16FFEED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469" y="4250721"/>
            <a:ext cx="1419095" cy="119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Road Map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E85D47-2714-4189-94D0-6F3C935E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59" y="4770389"/>
            <a:ext cx="1059971" cy="106412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21828E2-5E2E-4F93-A3C6-46848FF7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64261"/>
            <a:ext cx="1097829" cy="1104509"/>
          </a:xfrm>
          <a:prstGeom prst="rect">
            <a:avLst/>
          </a:prstGeom>
        </p:spPr>
      </p:pic>
      <p:pic>
        <p:nvPicPr>
          <p:cNvPr id="7" name="Picture 2" descr="Pcap Stickers | Redbubble">
            <a:extLst>
              <a:ext uri="{FF2B5EF4-FFF2-40B4-BE49-F238E27FC236}">
                <a16:creationId xmlns:a16="http://schemas.microsoft.com/office/drawing/2014/main" id="{E8483449-C374-4BF4-A230-D59EFBBB2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2128271" y="4769727"/>
            <a:ext cx="991973" cy="106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8F5ABF-7062-4800-8908-5203D05CC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387" y="1342724"/>
            <a:ext cx="1872208" cy="100787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8E66DF2-C0AC-45A2-8A54-5E3F7EF03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3177" y="2428080"/>
            <a:ext cx="1280007" cy="114414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1C3BCC9-7B79-4AE4-BD5A-AD16FFEED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258" y="1942484"/>
            <a:ext cx="1280006" cy="1079657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25DBCDD-29B0-4D07-A171-937BFD50886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333251" y="5256566"/>
            <a:ext cx="1541395" cy="526865"/>
          </a:xfrm>
          <a:solidFill>
            <a:schemeClr val="tx2">
              <a:lumMod val="20000"/>
              <a:lumOff val="80000"/>
            </a:schemeClr>
          </a:solidFill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Lecture 1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294BCE3-268E-47C0-B2EB-6D1DA842FD2B}"/>
              </a:ext>
            </a:extLst>
          </p:cNvPr>
          <p:cNvCxnSpPr>
            <a:cxnSpLocks/>
          </p:cNvCxnSpPr>
          <p:nvPr/>
        </p:nvCxnSpPr>
        <p:spPr bwMode="auto">
          <a:xfrm flipV="1">
            <a:off x="2195736" y="3284984"/>
            <a:ext cx="0" cy="115212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B0BA78AD-7A1C-4FB4-9719-BDA36DCA86C7}"/>
              </a:ext>
            </a:extLst>
          </p:cNvPr>
          <p:cNvSpPr txBox="1">
            <a:spLocks/>
          </p:cNvSpPr>
          <p:nvPr/>
        </p:nvSpPr>
        <p:spPr bwMode="auto">
          <a:xfrm>
            <a:off x="2886081" y="3143631"/>
            <a:ext cx="1541395" cy="526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Lecture 2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8984EF7-544B-436B-A985-903F44783B2F}"/>
              </a:ext>
            </a:extLst>
          </p:cNvPr>
          <p:cNvCxnSpPr>
            <a:cxnSpLocks/>
          </p:cNvCxnSpPr>
          <p:nvPr/>
        </p:nvCxnSpPr>
        <p:spPr bwMode="auto">
          <a:xfrm flipV="1">
            <a:off x="4478601" y="2482312"/>
            <a:ext cx="1533559" cy="1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E046E02-DD13-4984-AA4E-5D48F46A9DD8}"/>
              </a:ext>
            </a:extLst>
          </p:cNvPr>
          <p:cNvSpPr txBox="1">
            <a:spLocks/>
          </p:cNvSpPr>
          <p:nvPr/>
        </p:nvSpPr>
        <p:spPr bwMode="auto">
          <a:xfrm>
            <a:off x="5652120" y="1052737"/>
            <a:ext cx="1533559" cy="504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Lecture 3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AAECB10-E27D-4A1E-88F8-739B419C4736}"/>
              </a:ext>
            </a:extLst>
          </p:cNvPr>
          <p:cNvCxnSpPr>
            <a:cxnSpLocks/>
          </p:cNvCxnSpPr>
          <p:nvPr/>
        </p:nvCxnSpPr>
        <p:spPr bwMode="auto">
          <a:xfrm>
            <a:off x="8028384" y="3712780"/>
            <a:ext cx="0" cy="102835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1E45068F-D0A3-44EF-A4D7-1FF0FD3F32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2160" y="4226958"/>
            <a:ext cx="1533560" cy="1665867"/>
          </a:xfrm>
          <a:prstGeom prst="rect">
            <a:avLst/>
          </a:prstGeom>
        </p:spPr>
      </p:pic>
      <p:sp>
        <p:nvSpPr>
          <p:cNvPr id="26" name="Segnaposto contenuto 2">
            <a:extLst>
              <a:ext uri="{FF2B5EF4-FFF2-40B4-BE49-F238E27FC236}">
                <a16:creationId xmlns:a16="http://schemas.microsoft.com/office/drawing/2014/main" id="{14A191E4-56AE-4506-8357-114119006F34}"/>
              </a:ext>
            </a:extLst>
          </p:cNvPr>
          <p:cNvSpPr txBox="1">
            <a:spLocks/>
          </p:cNvSpPr>
          <p:nvPr/>
        </p:nvSpPr>
        <p:spPr bwMode="auto">
          <a:xfrm>
            <a:off x="7796913" y="5302453"/>
            <a:ext cx="1225329" cy="526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34137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554314" cy="2448272"/>
          </a:xfrm>
        </p:spPr>
        <p:txBody>
          <a:bodyPr wrap="square" anchor="t">
            <a:normAutofit lnSpcReduction="10000"/>
          </a:bodyPr>
          <a:lstStyle/>
          <a:p>
            <a:pPr marL="0" indent="0">
              <a:buNone/>
            </a:pPr>
            <a:r>
              <a:rPr lang="en-GB" altLang="it-IT" sz="2800" dirty="0"/>
              <a:t>1) Wireshark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2) PyShark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3) Machine Learning (ML) with traffic data</a:t>
            </a:r>
          </a:p>
        </p:txBody>
      </p:sp>
    </p:spTree>
    <p:extLst>
      <p:ext uri="{BB962C8B-B14F-4D97-AF65-F5344CB8AC3E}">
        <p14:creationId xmlns:p14="http://schemas.microsoft.com/office/powerpoint/2010/main" val="302439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Wireshark – Lecture 1</a:t>
            </a:r>
          </a:p>
        </p:txBody>
      </p:sp>
    </p:spTree>
    <p:extLst>
      <p:ext uri="{BB962C8B-B14F-4D97-AF65-F5344CB8AC3E}">
        <p14:creationId xmlns:p14="http://schemas.microsoft.com/office/powerpoint/2010/main" val="137885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8277" y="2384884"/>
            <a:ext cx="4057848" cy="2088232"/>
          </a:xfrm>
        </p:spPr>
        <p:txBody>
          <a:bodyPr wrap="square"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GB" altLang="it-IT" sz="2800" dirty="0"/>
              <a:t>Until now you have received a theoretical explanation about Networking Fundamentals</a:t>
            </a:r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Now it’s time to implement something from scratch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7F74E42-6AF8-4B12-9C0B-53CEC2D1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060848"/>
            <a:ext cx="2794296" cy="257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0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8277" y="2384884"/>
            <a:ext cx="4057848" cy="2088232"/>
          </a:xfrm>
        </p:spPr>
        <p:txBody>
          <a:bodyPr wrap="square"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altLang="it-IT" sz="2800" dirty="0"/>
              <a:t>Which kind of projects ?</a:t>
            </a:r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How a Data Scientist may contribute with his knowledge 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9EC7F2E-EE82-40DA-A8BB-E98AC69D9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7" y="2132857"/>
            <a:ext cx="2845201" cy="258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1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What is Wireshark ?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842345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dirty="0"/>
              <a:t>Wireshark is a network packet/control analyzer, available for </a:t>
            </a:r>
            <a:r>
              <a:rPr lang="en-GB" altLang="it-IT" b="1" dirty="0"/>
              <a:t>UNIX</a:t>
            </a:r>
            <a:r>
              <a:rPr lang="en-GB" altLang="it-IT" dirty="0"/>
              <a:t> and </a:t>
            </a:r>
            <a:r>
              <a:rPr lang="en-GB" altLang="it-IT" b="1" dirty="0"/>
              <a:t>Windows</a:t>
            </a:r>
            <a:r>
              <a:rPr lang="en-GB" altLang="it-IT" dirty="0"/>
              <a:t>.</a:t>
            </a:r>
          </a:p>
          <a:p>
            <a:pPr marL="0" indent="0">
              <a:buNone/>
            </a:pPr>
            <a:endParaRPr lang="en-GB" altLang="it-IT" dirty="0"/>
          </a:p>
          <a:p>
            <a:pPr marL="0" indent="0">
              <a:buNone/>
            </a:pPr>
            <a:r>
              <a:rPr lang="en-US" altLang="it-IT" dirty="0"/>
              <a:t>Protocol analyzer that listens to the network, analyzing the data in transit, highlighting the peculiarities.</a:t>
            </a:r>
            <a:r>
              <a:rPr lang="en-GB" altLang="it-IT" dirty="0"/>
              <a:t>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465FAE-32AB-4C3E-95D4-95D68F3B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565642"/>
            <a:ext cx="1296144" cy="13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4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Intended Purposes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842345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it-IT" altLang="it-IT" dirty="0"/>
              <a:t>Observing the different analysis made within Wireshark, we take the inspiration to implement something similar for </a:t>
            </a:r>
            <a:r>
              <a:rPr lang="it-IT" altLang="it-IT" dirty="0" err="1"/>
              <a:t>our</a:t>
            </a:r>
            <a:r>
              <a:rPr lang="it-IT" altLang="it-IT" dirty="0"/>
              <a:t> Machine Learning Project.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en-GB" altLang="it-IT" dirty="0"/>
              <a:t>But now let’s start by </a:t>
            </a:r>
            <a:r>
              <a:rPr lang="en-GB" altLang="it-IT" b="1" dirty="0"/>
              <a:t>installing Wireshark</a:t>
            </a:r>
            <a:r>
              <a:rPr lang="en-GB" altLang="it-IT" dirty="0"/>
              <a:t> !</a:t>
            </a:r>
            <a:endParaRPr lang="it-IT" alt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465FAE-32AB-4C3E-95D4-95D68F3B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575838"/>
            <a:ext cx="1296144" cy="13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27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99592" y="1772816"/>
            <a:ext cx="7920880" cy="3888432"/>
          </a:xfrm>
        </p:spPr>
        <p:txBody>
          <a:bodyPr wrap="square" anchor="t">
            <a:normAutofit fontScale="92500" lnSpcReduction="10000"/>
          </a:bodyPr>
          <a:lstStyle/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Windows: </a:t>
            </a:r>
            <a:r>
              <a:rPr lang="it-IT" altLang="it-IT" dirty="0"/>
              <a:t>https://www.wireshark.org/docs/wsug_html_chunked/ChBuildInstallWinInstall.html 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it-IT" altLang="it-IT" dirty="0" err="1">
                <a:solidFill>
                  <a:srgbClr val="C00000"/>
                </a:solidFill>
              </a:rPr>
              <a:t>macOS</a:t>
            </a:r>
            <a:r>
              <a:rPr lang="it-IT" altLang="it-IT" dirty="0">
                <a:solidFill>
                  <a:srgbClr val="C00000"/>
                </a:solidFill>
              </a:rPr>
              <a:t>:</a:t>
            </a:r>
            <a:r>
              <a:rPr lang="it-IT" altLang="it-IT" dirty="0"/>
              <a:t> https://www.wireshark.org/docs/wsug_html_chunked/ChBuildInstallWinInstall.html 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it-IT" altLang="it-IT">
                <a:solidFill>
                  <a:srgbClr val="C00000"/>
                </a:solidFill>
              </a:rPr>
              <a:t>Unix</a:t>
            </a:r>
            <a:r>
              <a:rPr lang="it-IT" altLang="it-IT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it-IT" altLang="it-IT" dirty="0"/>
              <a:t>https://www.wireshark.org/docs/wsug_html_chunked/ChBuildInstallUnixBuild.html</a:t>
            </a:r>
          </a:p>
          <a:p>
            <a:pPr marL="0" indent="0">
              <a:buNone/>
            </a:pP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61604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Network Traffic Analysis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At first glance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EA02AEC-E07D-414B-AE3A-AEC1DA99D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150"/>
          <a:stretch/>
        </p:blipFill>
        <p:spPr>
          <a:xfrm>
            <a:off x="683568" y="1629569"/>
            <a:ext cx="7128792" cy="417652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48A0DC-BF29-4E9A-852E-6DB6AAEB7D9B}"/>
              </a:ext>
            </a:extLst>
          </p:cNvPr>
          <p:cNvSpPr txBox="1"/>
          <p:nvPr/>
        </p:nvSpPr>
        <p:spPr>
          <a:xfrm>
            <a:off x="5788273" y="4736093"/>
            <a:ext cx="2745092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rgbClr val="000000"/>
                </a:solidFill>
                <a:latin typeface="+mn-lt"/>
              </a:rPr>
              <a:t>Specify the network interface </a:t>
            </a:r>
          </a:p>
          <a:p>
            <a:pPr algn="ctr"/>
            <a:r>
              <a:rPr lang="it-IT" sz="1800" dirty="0">
                <a:solidFill>
                  <a:srgbClr val="000000"/>
                </a:solidFill>
                <a:latin typeface="+mn-lt"/>
              </a:rPr>
              <a:t>on which to activate the capture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4F638A3-E63A-4F97-B986-61450D5ACBA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92079" y="4160029"/>
            <a:ext cx="992387" cy="57606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417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First analysis 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C3978DE-BB5E-4BC2-8ED0-62EB8A17D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49" y="1916832"/>
            <a:ext cx="870110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55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First analysis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ADEF46-0EE0-4B5B-86EC-ECA79888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2254780"/>
            <a:ext cx="8784976" cy="1440160"/>
          </a:xfrm>
          <a:prstGeom prst="rect">
            <a:avLst/>
          </a:prstGeom>
        </p:spPr>
      </p:pic>
      <p:pic>
        <p:nvPicPr>
          <p:cNvPr id="6" name="Immagine 5" descr="Immagine che contiene testo, elettronico, tastiera&#10;&#10;Descrizione generata automaticamente">
            <a:extLst>
              <a:ext uri="{FF2B5EF4-FFF2-40B4-BE49-F238E27FC236}">
                <a16:creationId xmlns:a16="http://schemas.microsoft.com/office/drawing/2014/main" id="{B1BA0F29-1D0B-4509-8510-1567CFC3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365104"/>
            <a:ext cx="8712968" cy="112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38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980728"/>
            <a:ext cx="7415659" cy="504825"/>
          </a:xfrm>
        </p:spPr>
        <p:txBody>
          <a:bodyPr/>
          <a:lstStyle/>
          <a:p>
            <a:r>
              <a:rPr lang="en-US" dirty="0"/>
              <a:t>As many colors as rules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094886-4EE7-4FDD-8F29-E0244D964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96"/>
          <a:stretch/>
        </p:blipFill>
        <p:spPr>
          <a:xfrm>
            <a:off x="593836" y="1485553"/>
            <a:ext cx="7956328" cy="352839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808AC0-1E47-449B-9693-2A909FE5963E}"/>
              </a:ext>
            </a:extLst>
          </p:cNvPr>
          <p:cNvSpPr txBox="1"/>
          <p:nvPr/>
        </p:nvSpPr>
        <p:spPr>
          <a:xfrm>
            <a:off x="467544" y="5085184"/>
            <a:ext cx="76645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000000"/>
                </a:solidFill>
                <a:latin typeface="+mn-lt"/>
              </a:rPr>
              <a:t>Click on </a:t>
            </a:r>
            <a:r>
              <a:rPr lang="it-IT" sz="20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it-IT" sz="2000" dirty="0">
                <a:solidFill>
                  <a:srgbClr val="000000"/>
                </a:solidFill>
                <a:latin typeface="+mn-lt"/>
              </a:rPr>
              <a:t>VIEW </a:t>
            </a:r>
            <a:r>
              <a:rPr lang="it-IT" sz="20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COLORING RULES …</a:t>
            </a:r>
          </a:p>
          <a:p>
            <a:endParaRPr lang="it-IT" sz="2000" dirty="0">
              <a:solidFill>
                <a:srgbClr val="000000"/>
              </a:solidFill>
              <a:latin typeface="+mn-lt"/>
              <a:sym typeface="Wingdings" panose="05000000000000000000" pitchFamily="2" charset="2"/>
            </a:endParaRPr>
          </a:p>
          <a:p>
            <a:r>
              <a:rPr lang="it-IT" sz="18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**We can </a:t>
            </a:r>
            <a:r>
              <a:rPr lang="it-IT" sz="1800" dirty="0" err="1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also</a:t>
            </a:r>
            <a:r>
              <a:rPr lang="it-IT" sz="18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customize</a:t>
            </a:r>
            <a:r>
              <a:rPr lang="it-IT" sz="18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 them</a:t>
            </a:r>
          </a:p>
          <a:p>
            <a:endParaRPr lang="it-IT" sz="24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0263C7-9C7D-4DDE-95F8-27EC84AB0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772816"/>
            <a:ext cx="6192688" cy="32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5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DD7C7F44-901D-4320-AF61-CD4BB9A23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544" y="2132856"/>
            <a:ext cx="3168353" cy="32605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Here we can apply different filters written with a precise format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2000" dirty="0"/>
              <a:t>(as an SQL query)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51690C-4FDF-40E3-B6EA-DBD963E5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142304"/>
            <a:ext cx="5153046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3416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DA94B3A-5221-4ABC-ACA8-394EA4BAE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63745"/>
            <a:ext cx="7128792" cy="394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77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3F6C105-93F3-46A5-AACE-08D1637DC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1" b="3806"/>
          <a:stretch/>
        </p:blipFill>
        <p:spPr>
          <a:xfrm>
            <a:off x="641209" y="1603244"/>
            <a:ext cx="7415659" cy="3049891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1381D6D4-9184-47DF-BEDE-056F6B8617BF}"/>
              </a:ext>
            </a:extLst>
          </p:cNvPr>
          <p:cNvSpPr txBox="1">
            <a:spLocks/>
          </p:cNvSpPr>
          <p:nvPr/>
        </p:nvSpPr>
        <p:spPr bwMode="auto">
          <a:xfrm>
            <a:off x="353177" y="4737176"/>
            <a:ext cx="7805348" cy="127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Frame 807 bytes = </a:t>
            </a:r>
          </a:p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765 bytes Data, 14 bytes Header L2, 20 bytes IP Header, </a:t>
            </a:r>
          </a:p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UDP Header ? Which information ?</a:t>
            </a:r>
          </a:p>
        </p:txBody>
      </p:sp>
    </p:spTree>
    <p:extLst>
      <p:ext uri="{BB962C8B-B14F-4D97-AF65-F5344CB8AC3E}">
        <p14:creationId xmlns:p14="http://schemas.microsoft.com/office/powerpoint/2010/main" val="1842460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3F6C105-93F3-46A5-AACE-08D1637DC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1" b="3806"/>
          <a:stretch/>
        </p:blipFill>
        <p:spPr>
          <a:xfrm>
            <a:off x="539552" y="1561436"/>
            <a:ext cx="7517316" cy="3091700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1381D6D4-9184-47DF-BEDE-056F6B8617BF}"/>
              </a:ext>
            </a:extLst>
          </p:cNvPr>
          <p:cNvSpPr txBox="1">
            <a:spLocks/>
          </p:cNvSpPr>
          <p:nvPr/>
        </p:nvSpPr>
        <p:spPr bwMode="auto">
          <a:xfrm>
            <a:off x="353177" y="4737176"/>
            <a:ext cx="7805348" cy="127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1) UDP Header ? 8 bytes</a:t>
            </a:r>
          </a:p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2) Which information ? </a:t>
            </a:r>
            <a:r>
              <a:rPr lang="en-GB" altLang="it-IT" kern="0" dirty="0" err="1">
                <a:latin typeface="Calibri" panose="020F0502020204030204" pitchFamily="34" charset="0"/>
              </a:rPr>
              <a:t>Src_port</a:t>
            </a:r>
            <a:r>
              <a:rPr lang="en-GB" altLang="it-IT" kern="0" dirty="0">
                <a:latin typeface="Calibri" panose="020F0502020204030204" pitchFamily="34" charset="0"/>
              </a:rPr>
              <a:t>, </a:t>
            </a:r>
            <a:r>
              <a:rPr lang="en-GB" altLang="it-IT" kern="0" dirty="0" err="1">
                <a:latin typeface="Calibri" panose="020F0502020204030204" pitchFamily="34" charset="0"/>
              </a:rPr>
              <a:t>Dst_port</a:t>
            </a:r>
            <a:r>
              <a:rPr lang="en-GB" altLang="it-IT" kern="0" dirty="0">
                <a:latin typeface="Calibri" panose="020F0502020204030204" pitchFamily="34" charset="0"/>
              </a:rPr>
              <a:t>, Length, Checksum </a:t>
            </a:r>
          </a:p>
        </p:txBody>
      </p:sp>
    </p:spTree>
    <p:extLst>
      <p:ext uri="{BB962C8B-B14F-4D97-AF65-F5344CB8AC3E}">
        <p14:creationId xmlns:p14="http://schemas.microsoft.com/office/powerpoint/2010/main" val="2818158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6B7B42D-090B-4481-847D-450EB4F40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55670"/>
            <a:ext cx="5112568" cy="41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31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5" name="Immagine 4" descr="Immagine che contiene testo, tavolo&#10;&#10;Descrizione generata automaticamente">
            <a:extLst>
              <a:ext uri="{FF2B5EF4-FFF2-40B4-BE49-F238E27FC236}">
                <a16:creationId xmlns:a16="http://schemas.microsoft.com/office/drawing/2014/main" id="{3281D4BE-43DE-4A12-A41A-0D255633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02" y="1844824"/>
            <a:ext cx="6996795" cy="341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2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111DE79-746B-4ADA-849E-29FE2910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32" y="1557561"/>
            <a:ext cx="7351530" cy="40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37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B551592-ACA2-4531-AE6D-48712D9BA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98" b="2886"/>
          <a:stretch/>
        </p:blipFill>
        <p:spPr>
          <a:xfrm>
            <a:off x="433135" y="1844824"/>
            <a:ext cx="7860071" cy="2664295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3F09A3E1-B2C8-41B2-A578-A88FA9560DB9}"/>
              </a:ext>
            </a:extLst>
          </p:cNvPr>
          <p:cNvSpPr txBox="1">
            <a:spLocks/>
          </p:cNvSpPr>
          <p:nvPr/>
        </p:nvSpPr>
        <p:spPr bwMode="auto">
          <a:xfrm>
            <a:off x="353177" y="4737176"/>
            <a:ext cx="7805348" cy="127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Frame 1414 bytes = </a:t>
            </a:r>
          </a:p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1360 bytes Data, 14 bytes Header L2, 20 bytes IP Header, </a:t>
            </a:r>
          </a:p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20 bytes TCP Header </a:t>
            </a:r>
          </a:p>
        </p:txBody>
      </p:sp>
    </p:spTree>
    <p:extLst>
      <p:ext uri="{BB962C8B-B14F-4D97-AF65-F5344CB8AC3E}">
        <p14:creationId xmlns:p14="http://schemas.microsoft.com/office/powerpoint/2010/main" val="1140316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C1E0F07-1B69-4CA8-9F5D-78ADE1047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5441"/>
            <a:ext cx="6444746" cy="4046437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3F921A7-3706-4662-BFDB-B4D9D0E30989}"/>
              </a:ext>
            </a:extLst>
          </p:cNvPr>
          <p:cNvSpPr txBox="1">
            <a:spLocks/>
          </p:cNvSpPr>
          <p:nvPr/>
        </p:nvSpPr>
        <p:spPr bwMode="auto">
          <a:xfrm>
            <a:off x="5436096" y="4869160"/>
            <a:ext cx="2304256" cy="88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b="1" kern="0" dirty="0">
                <a:latin typeface="Calibri" panose="020F0502020204030204" pitchFamily="34" charset="0"/>
              </a:rPr>
              <a:t>TCP segment format</a:t>
            </a:r>
          </a:p>
        </p:txBody>
      </p:sp>
    </p:spTree>
    <p:extLst>
      <p:ext uri="{BB962C8B-B14F-4D97-AF65-F5344CB8AC3E}">
        <p14:creationId xmlns:p14="http://schemas.microsoft.com/office/powerpoint/2010/main" val="776762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8CCB9B0-9442-4B1C-A497-9BF61F98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41" y="1663870"/>
            <a:ext cx="8079917" cy="407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25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13CE20A-8B3B-48B4-9118-1529CFBB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49576"/>
            <a:ext cx="8428450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83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FF55C85-36C5-4DED-B814-EFAFDF2B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06" y="1629569"/>
            <a:ext cx="8185348" cy="3807313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47DEEB26-149D-442F-AEC1-2065ED147E59}"/>
              </a:ext>
            </a:extLst>
          </p:cNvPr>
          <p:cNvCxnSpPr/>
          <p:nvPr/>
        </p:nvCxnSpPr>
        <p:spPr bwMode="auto">
          <a:xfrm flipH="1" flipV="1">
            <a:off x="3203848" y="5085184"/>
            <a:ext cx="648072" cy="648072"/>
          </a:xfrm>
          <a:prstGeom prst="straightConnector1">
            <a:avLst/>
          </a:prstGeom>
          <a:noFill/>
          <a:ln>
            <a:solidFill>
              <a:srgbClr val="830022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C4223F0-CFBC-4A3E-9EE8-713900714FF2}"/>
              </a:ext>
            </a:extLst>
          </p:cNvPr>
          <p:cNvSpPr txBox="1">
            <a:spLocks/>
          </p:cNvSpPr>
          <p:nvPr/>
        </p:nvSpPr>
        <p:spPr bwMode="auto">
          <a:xfrm>
            <a:off x="3707904" y="5509659"/>
            <a:ext cx="20882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b="1" kern="0" dirty="0">
                <a:latin typeface="Calibri" panose="020F0502020204030204" pitchFamily="34" charset="0"/>
              </a:rPr>
              <a:t>ARP request</a:t>
            </a:r>
          </a:p>
        </p:txBody>
      </p:sp>
    </p:spTree>
    <p:extLst>
      <p:ext uri="{BB962C8B-B14F-4D97-AF65-F5344CB8AC3E}">
        <p14:creationId xmlns:p14="http://schemas.microsoft.com/office/powerpoint/2010/main" val="3919650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743704D-A3A9-40FA-82EC-9E70B33A8DDB}"/>
              </a:ext>
            </a:extLst>
          </p:cNvPr>
          <p:cNvSpPr txBox="1">
            <a:spLocks/>
          </p:cNvSpPr>
          <p:nvPr/>
        </p:nvSpPr>
        <p:spPr bwMode="auto">
          <a:xfrm>
            <a:off x="683568" y="1772816"/>
            <a:ext cx="806412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Every time we talk about data our beloved statistics comes out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C7BA247-196E-4D93-9661-47BF01BED1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29"/>
          <a:stretch/>
        </p:blipFill>
        <p:spPr>
          <a:xfrm>
            <a:off x="414129" y="3140199"/>
            <a:ext cx="8421007" cy="1936748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F95CB4E-29E5-49DF-8AB4-189B847FA26A}"/>
              </a:ext>
            </a:extLst>
          </p:cNvPr>
          <p:cNvCxnSpPr/>
          <p:nvPr/>
        </p:nvCxnSpPr>
        <p:spPr bwMode="auto">
          <a:xfrm flipH="1">
            <a:off x="3707904" y="2780928"/>
            <a:ext cx="504056" cy="648072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183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Protocol Hierarchy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298A001-16B7-4DD8-9756-F6997F43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" y="1700808"/>
            <a:ext cx="8724984" cy="347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0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Packet Lengths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5DCA3D1-A942-40BF-B381-66A9784A4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17" y="1916832"/>
            <a:ext cx="7564904" cy="329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72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Endpoints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30A13FB-604E-4992-BF3C-0918066E0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28800"/>
            <a:ext cx="6696744" cy="419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02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51" y="830530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I/O Graphs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6A0C82B-2F1C-4C55-A1A5-D155CD30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5217640"/>
            <a:ext cx="6509308" cy="8942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CBEA4B0-3FD9-4AE8-BF2E-EF48CE3D3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5" t="1276" r="2262" b="3416"/>
          <a:stretch/>
        </p:blipFill>
        <p:spPr>
          <a:xfrm>
            <a:off x="1403648" y="1413664"/>
            <a:ext cx="5933244" cy="3576260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068FAA7-7D45-4522-9945-E4E39553296C}"/>
              </a:ext>
            </a:extLst>
          </p:cNvPr>
          <p:cNvSpPr txBox="1">
            <a:spLocks/>
          </p:cNvSpPr>
          <p:nvPr/>
        </p:nvSpPr>
        <p:spPr bwMode="auto">
          <a:xfrm>
            <a:off x="101418" y="2899053"/>
            <a:ext cx="1354202" cy="47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1800" kern="0" dirty="0">
                <a:latin typeface="Calibri" panose="020F0502020204030204" pitchFamily="34" charset="0"/>
              </a:rPr>
              <a:t>Pkt/sec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903D690-3352-4702-B8C2-89FFD3BC5367}"/>
              </a:ext>
            </a:extLst>
          </p:cNvPr>
          <p:cNvSpPr txBox="1">
            <a:spLocks/>
          </p:cNvSpPr>
          <p:nvPr/>
        </p:nvSpPr>
        <p:spPr bwMode="auto">
          <a:xfrm>
            <a:off x="3859014" y="4828677"/>
            <a:ext cx="1354202" cy="47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1800" kern="0" dirty="0">
                <a:latin typeface="Calibri" panose="020F0502020204030204" pitchFamily="34" charset="0"/>
              </a:rPr>
              <a:t>Time(sec)</a:t>
            </a:r>
          </a:p>
        </p:txBody>
      </p:sp>
    </p:spTree>
    <p:extLst>
      <p:ext uri="{BB962C8B-B14F-4D97-AF65-F5344CB8AC3E}">
        <p14:creationId xmlns:p14="http://schemas.microsoft.com/office/powerpoint/2010/main" val="26991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Course Organization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5615" y="2132856"/>
            <a:ext cx="7534275" cy="2088232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800" dirty="0"/>
              <a:t>These Lab sessions can be divided in two typologies: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514350" indent="-514350">
              <a:buAutoNum type="arabicParenR"/>
            </a:pPr>
            <a:r>
              <a:rPr lang="en-GB" altLang="it-IT" sz="2800" dirty="0"/>
              <a:t>Lecture and code all together</a:t>
            </a:r>
          </a:p>
          <a:p>
            <a:pPr marL="514350" indent="-514350">
              <a:buAutoNum type="arabicParenR"/>
            </a:pPr>
            <a:endParaRPr lang="en-GB" altLang="it-IT" sz="2800" dirty="0"/>
          </a:p>
          <a:p>
            <a:pPr marL="514350" indent="-514350">
              <a:buAutoNum type="arabicParenR"/>
            </a:pPr>
            <a:r>
              <a:rPr lang="en-GB" altLang="it-IT" sz="2800" dirty="0"/>
              <a:t>Final Project Assignment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196752"/>
            <a:ext cx="7415659" cy="504825"/>
          </a:xfrm>
        </p:spPr>
        <p:txBody>
          <a:bodyPr/>
          <a:lstStyle/>
          <a:p>
            <a:r>
              <a:rPr lang="en-US" sz="2800" dirty="0"/>
              <a:t>.pcap file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743704D-A3A9-40FA-82EC-9E70B33A8DDB}"/>
              </a:ext>
            </a:extLst>
          </p:cNvPr>
          <p:cNvSpPr txBox="1">
            <a:spLocks/>
          </p:cNvSpPr>
          <p:nvPr/>
        </p:nvSpPr>
        <p:spPr bwMode="auto">
          <a:xfrm>
            <a:off x="3491880" y="2348880"/>
            <a:ext cx="532782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If we want to save our Packet-CAPture to reuse another time we need to save it in a pcap format. </a:t>
            </a:r>
          </a:p>
          <a:p>
            <a:pPr marL="0" indent="0">
              <a:buFontTx/>
              <a:buNone/>
            </a:pPr>
            <a:endParaRPr lang="en-GB" altLang="it-IT" kern="0" dirty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Now, every time you will hear someone to talk about pcap file you’ll recognize it.</a:t>
            </a:r>
          </a:p>
        </p:txBody>
      </p:sp>
      <p:pic>
        <p:nvPicPr>
          <p:cNvPr id="2050" name="Picture 2" descr="Pcap Stickers | Redbubble">
            <a:extLst>
              <a:ext uri="{FF2B5EF4-FFF2-40B4-BE49-F238E27FC236}">
                <a16:creationId xmlns:a16="http://schemas.microsoft.com/office/drawing/2014/main" id="{E82B6893-5E70-425B-ADEC-06EB1146C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827584" y="2420888"/>
            <a:ext cx="2044779" cy="21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53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General Information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95537" y="2132856"/>
            <a:ext cx="8254354" cy="2448272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800" dirty="0"/>
              <a:t>We strongly suggest you to follow the lectures with your laptop.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Every time we will observe some code part, it is better that you will try to reimplement each part of the script,</a:t>
            </a:r>
          </a:p>
          <a:p>
            <a:pPr marL="0" indent="0">
              <a:buNone/>
            </a:pPr>
            <a:r>
              <a:rPr lang="en-GB" altLang="it-IT" sz="2800" dirty="0"/>
              <a:t> </a:t>
            </a:r>
            <a:r>
              <a:rPr lang="en-GB" altLang="it-IT" sz="2800" u="sng" dirty="0"/>
              <a:t>this is the only way to become more confident</a:t>
            </a:r>
            <a:r>
              <a:rPr lang="en-GB" alt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964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Group Project (HOW ?)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02619" y="4307251"/>
            <a:ext cx="3062439" cy="864096"/>
          </a:xfrm>
        </p:spPr>
        <p:txBody>
          <a:bodyPr wrap="square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GB" altLang="it-IT" sz="2000" b="1" dirty="0"/>
              <a:t>Group</a:t>
            </a:r>
            <a:r>
              <a:rPr lang="en-GB" altLang="it-IT" sz="2000" dirty="0"/>
              <a:t> </a:t>
            </a:r>
            <a:r>
              <a:rPr lang="en-GB" altLang="it-IT" sz="2000" b="1" dirty="0"/>
              <a:t>Rule</a:t>
            </a:r>
            <a:r>
              <a:rPr lang="en-GB" altLang="it-IT" sz="2000" dirty="0"/>
              <a:t>: It is possible to use the groups formed with Prof. </a:t>
            </a:r>
            <a:r>
              <a:rPr lang="en-GB" altLang="it-IT" sz="2000" dirty="0" err="1"/>
              <a:t>Baiocchi</a:t>
            </a:r>
            <a:r>
              <a:rPr lang="en-GB" altLang="it-IT" sz="2000" dirty="0"/>
              <a:t> and Prof. </a:t>
            </a:r>
            <a:r>
              <a:rPr lang="en-GB" altLang="it-IT" sz="2000" dirty="0" err="1"/>
              <a:t>Cianfrani</a:t>
            </a:r>
            <a:endParaRPr lang="en-GB" altLang="it-IT" sz="20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29F41F-EB95-4C53-85DB-2D13DADA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2668494" cy="1455084"/>
          </a:xfrm>
          <a:prstGeom prst="rect">
            <a:avLst/>
          </a:prstGeom>
        </p:spPr>
      </p:pic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7798FEA0-A877-4C63-82CE-DBBF0E5B7DEA}"/>
              </a:ext>
            </a:extLst>
          </p:cNvPr>
          <p:cNvSpPr/>
          <p:nvPr/>
        </p:nvSpPr>
        <p:spPr bwMode="auto">
          <a:xfrm>
            <a:off x="3995936" y="3068960"/>
            <a:ext cx="1152128" cy="360040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Immagine 5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E5512B28-29A7-4B18-A7AF-37FC2458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988840"/>
            <a:ext cx="3522861" cy="1984710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1ED0ACB-5898-437B-8DFE-4FA346168FEF}"/>
              </a:ext>
            </a:extLst>
          </p:cNvPr>
          <p:cNvSpPr txBox="1">
            <a:spLocks/>
          </p:cNvSpPr>
          <p:nvPr/>
        </p:nvSpPr>
        <p:spPr bwMode="auto">
          <a:xfrm>
            <a:off x="4936194" y="4307251"/>
            <a:ext cx="4142559" cy="111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2000" b="1" kern="0" dirty="0"/>
              <a:t>Presentation: </a:t>
            </a:r>
            <a:r>
              <a:rPr lang="en-GB" altLang="it-IT" sz="2000" kern="0" dirty="0"/>
              <a:t>each group will present the work (</a:t>
            </a:r>
            <a:r>
              <a:rPr lang="en-GB" altLang="it-IT" sz="2000" kern="0"/>
              <a:t>15 min), </a:t>
            </a:r>
            <a:r>
              <a:rPr lang="en-GB" altLang="it-IT" sz="2000" kern="0" dirty="0"/>
              <a:t>preparing a set of slides to comment the results</a:t>
            </a:r>
          </a:p>
        </p:txBody>
      </p:sp>
    </p:spTree>
    <p:extLst>
      <p:ext uri="{BB962C8B-B14F-4D97-AF65-F5344CB8AC3E}">
        <p14:creationId xmlns:p14="http://schemas.microsoft.com/office/powerpoint/2010/main" val="17083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Group Project (WHEN ?)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29441" y="4365104"/>
            <a:ext cx="3062439" cy="934117"/>
          </a:xfrm>
        </p:spPr>
        <p:txBody>
          <a:bodyPr wrap="square" anchor="t">
            <a:normAutofit lnSpcReduction="10000"/>
          </a:bodyPr>
          <a:lstStyle/>
          <a:p>
            <a:pPr marL="0" indent="0" algn="ctr">
              <a:buNone/>
            </a:pPr>
            <a:r>
              <a:rPr lang="en-GB" altLang="it-IT" sz="2000" dirty="0"/>
              <a:t>All groups will have the possibility to work exploiting lesson time 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1ED0ACB-5898-437B-8DFE-4FA346168FEF}"/>
              </a:ext>
            </a:extLst>
          </p:cNvPr>
          <p:cNvSpPr txBox="1">
            <a:spLocks/>
          </p:cNvSpPr>
          <p:nvPr/>
        </p:nvSpPr>
        <p:spPr bwMode="auto">
          <a:xfrm>
            <a:off x="4860032" y="4437112"/>
            <a:ext cx="4142559" cy="111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2000" kern="0" dirty="0"/>
              <a:t>During the working time in class you can ask every questions or clarification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E627808-777D-4ECC-8B85-A3736714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2856"/>
            <a:ext cx="1897608" cy="18976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4917E92-B2D0-4CA5-A3DE-3556120F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056" y="1793249"/>
            <a:ext cx="1582935" cy="22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Email Account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07503" y="1916832"/>
            <a:ext cx="8928993" cy="3384376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 err="1"/>
              <a:t>If</a:t>
            </a:r>
            <a:r>
              <a:rPr lang="it-IT" altLang="it-IT" sz="2800" dirty="0"/>
              <a:t> </a:t>
            </a:r>
            <a:r>
              <a:rPr lang="it-IT" altLang="it-IT" sz="2800" dirty="0" err="1"/>
              <a:t>someone</a:t>
            </a:r>
            <a:r>
              <a:rPr lang="it-IT" altLang="it-IT" sz="2800" dirty="0"/>
              <a:t> </a:t>
            </a:r>
            <a:r>
              <a:rPr lang="it-IT" altLang="it-IT" sz="2800" dirty="0" err="1"/>
              <a:t>is</a:t>
            </a:r>
            <a:r>
              <a:rPr lang="it-IT" altLang="it-IT" sz="2800" dirty="0"/>
              <a:t> </a:t>
            </a:r>
            <a:r>
              <a:rPr lang="it-IT" altLang="it-IT" sz="2800" dirty="0" err="1"/>
              <a:t>shy</a:t>
            </a:r>
            <a:r>
              <a:rPr lang="it-IT" altLang="it-IT" sz="2800" dirty="0"/>
              <a:t>, just </a:t>
            </a:r>
            <a:r>
              <a:rPr lang="it-IT" altLang="it-IT" sz="2800" dirty="0" err="1"/>
              <a:t>write</a:t>
            </a:r>
            <a:r>
              <a:rPr lang="it-IT" altLang="it-IT" sz="2800" dirty="0"/>
              <a:t> me </a:t>
            </a:r>
            <a:r>
              <a:rPr lang="it-IT" altLang="it-IT" sz="2800" dirty="0" err="1"/>
              <a:t>here</a:t>
            </a:r>
            <a:r>
              <a:rPr lang="it-IT" altLang="it-IT" sz="2800" dirty="0"/>
              <a:t>: </a:t>
            </a:r>
            <a:r>
              <a:rPr lang="it-IT" altLang="it-IT" sz="2800" dirty="0">
                <a:hlinkClick r:id="rId2"/>
              </a:rPr>
              <a:t>davide.aureli@uniroma1</a:t>
            </a:r>
            <a:endParaRPr lang="it-IT" altLang="it-IT" sz="2800" dirty="0"/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r>
              <a:rPr lang="it-IT" altLang="it-IT" sz="2800" u="sng" dirty="0" err="1"/>
              <a:t>You</a:t>
            </a:r>
            <a:r>
              <a:rPr lang="it-IT" altLang="it-IT" sz="2800" u="sng" dirty="0"/>
              <a:t> can update the Excel file </a:t>
            </a:r>
            <a:r>
              <a:rPr lang="it-IT" altLang="it-IT" sz="2800" u="sng" dirty="0" err="1"/>
              <a:t>shared</a:t>
            </a:r>
            <a:r>
              <a:rPr lang="it-IT" altLang="it-IT" sz="2800" u="sng" dirty="0"/>
              <a:t> </a:t>
            </a:r>
            <a:r>
              <a:rPr lang="it-IT" altLang="it-IT" sz="2800" u="sng" dirty="0" err="1"/>
              <a:t>at</a:t>
            </a:r>
            <a:r>
              <a:rPr lang="it-IT" altLang="it-IT" sz="2800" u="sng" dirty="0"/>
              <a:t> </a:t>
            </a:r>
            <a:r>
              <a:rPr lang="it-IT" altLang="it-IT" sz="2800" u="sng" dirty="0" err="1"/>
              <a:t>this</a:t>
            </a:r>
            <a:r>
              <a:rPr lang="it-IT" altLang="it-IT" sz="2800" u="sng" dirty="0"/>
              <a:t> link:</a:t>
            </a:r>
          </a:p>
          <a:p>
            <a:pPr marL="0" indent="0" algn="ctr">
              <a:buNone/>
            </a:pPr>
            <a:endParaRPr lang="it-IT" altLang="it-IT" sz="2800" u="sng" dirty="0"/>
          </a:p>
          <a:p>
            <a:pPr marL="0" indent="0" algn="ctr">
              <a:buNone/>
            </a:pPr>
            <a:r>
              <a:rPr lang="it-IT" sz="1700" b="0" i="0" dirty="0">
                <a:solidFill>
                  <a:srgbClr val="24292E"/>
                </a:solidFill>
                <a:effectLst/>
                <a:latin typeface="SFMono-Regular"/>
              </a:rPr>
              <a:t>https://docs.google.com/spreadsheets/d/1j_uFCVRob_ztTos5q0N1r_YiOEXGARsB/edit#gid=310448381</a:t>
            </a:r>
            <a:endParaRPr lang="en-GB" altLang="it-IT" sz="2800" dirty="0"/>
          </a:p>
        </p:txBody>
      </p:sp>
    </p:spTree>
    <p:extLst>
      <p:ext uri="{BB962C8B-B14F-4D97-AF65-F5344CB8AC3E}">
        <p14:creationId xmlns:p14="http://schemas.microsoft.com/office/powerpoint/2010/main" val="81834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Deadline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19672" y="2132856"/>
            <a:ext cx="5616624" cy="3096344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/>
              <a:t>The project will start during class hour, and everything </a:t>
            </a:r>
            <a:r>
              <a:rPr lang="it-IT" altLang="it-IT" sz="2800" dirty="0" err="1"/>
              <a:t>that</a:t>
            </a:r>
            <a:r>
              <a:rPr lang="it-IT" altLang="it-IT" sz="2800" dirty="0"/>
              <a:t> </a:t>
            </a:r>
            <a:r>
              <a:rPr lang="it-IT" altLang="it-IT" sz="2800" dirty="0" err="1"/>
              <a:t>is</a:t>
            </a:r>
            <a:r>
              <a:rPr lang="it-IT" altLang="it-IT" sz="2800" dirty="0"/>
              <a:t> </a:t>
            </a:r>
            <a:r>
              <a:rPr lang="it-IT" altLang="it-IT" sz="2800" dirty="0" err="1"/>
              <a:t>not</a:t>
            </a:r>
            <a:r>
              <a:rPr lang="it-IT" altLang="it-IT" sz="2800" dirty="0"/>
              <a:t> </a:t>
            </a:r>
            <a:r>
              <a:rPr lang="it-IT" altLang="it-IT" sz="2800" dirty="0" err="1"/>
              <a:t>finished</a:t>
            </a:r>
            <a:r>
              <a:rPr lang="it-IT" altLang="it-IT" sz="2800" dirty="0"/>
              <a:t> </a:t>
            </a:r>
            <a:r>
              <a:rPr lang="it-IT" altLang="it-IT" sz="2800" dirty="0" err="1"/>
              <a:t>will</a:t>
            </a:r>
            <a:r>
              <a:rPr lang="it-IT" altLang="it-IT" sz="2800" dirty="0"/>
              <a:t> be </a:t>
            </a:r>
            <a:r>
              <a:rPr lang="it-IT" altLang="it-IT" sz="2800" dirty="0" err="1"/>
              <a:t>ended</a:t>
            </a:r>
            <a:r>
              <a:rPr lang="it-IT" altLang="it-IT" sz="2800" dirty="0"/>
              <a:t> by </a:t>
            </a:r>
            <a:r>
              <a:rPr lang="it-IT" altLang="it-IT" sz="2800" dirty="0" err="1"/>
              <a:t>September</a:t>
            </a:r>
            <a:r>
              <a:rPr lang="it-IT" altLang="it-IT" sz="2800" dirty="0"/>
              <a:t>.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r>
              <a:rPr lang="it-IT" altLang="it-IT" sz="2800" dirty="0"/>
              <a:t>The </a:t>
            </a:r>
            <a:r>
              <a:rPr lang="it-IT" altLang="it-IT" sz="2800" b="1" dirty="0"/>
              <a:t>oral exam </a:t>
            </a:r>
            <a:r>
              <a:rPr lang="it-IT" altLang="it-IT" sz="2800" dirty="0"/>
              <a:t>will be scheduled all together with Prof. Cianfrani</a:t>
            </a:r>
            <a:endParaRPr lang="en-GB" altLang="it-IT" sz="2800" dirty="0"/>
          </a:p>
        </p:txBody>
      </p:sp>
    </p:spTree>
    <p:extLst>
      <p:ext uri="{BB962C8B-B14F-4D97-AF65-F5344CB8AC3E}">
        <p14:creationId xmlns:p14="http://schemas.microsoft.com/office/powerpoint/2010/main" val="20024572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10957</TotalTime>
  <Words>766</Words>
  <Application>Microsoft Office PowerPoint</Application>
  <PresentationFormat>Presentazione su schermo (4:3)</PresentationFormat>
  <Paragraphs>123</Paragraphs>
  <Slides>40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4" baseType="lpstr">
      <vt:lpstr>Arial</vt:lpstr>
      <vt:lpstr>Calibri</vt:lpstr>
      <vt:lpstr>SFMono-Regular</vt:lpstr>
      <vt:lpstr>Default Theme</vt:lpstr>
      <vt:lpstr>Networking for Big Data   Faculty of Data Science, Sapienza University of Rome  Academic Year 2021-2022  Phd Student Davide Aureli</vt:lpstr>
      <vt:lpstr>Network Traffic Analysis </vt:lpstr>
      <vt:lpstr>Lecturer</vt:lpstr>
      <vt:lpstr>Course Organization</vt:lpstr>
      <vt:lpstr>General Information</vt:lpstr>
      <vt:lpstr>Group Project (HOW ?)</vt:lpstr>
      <vt:lpstr>Group Project (WHEN ?)</vt:lpstr>
      <vt:lpstr>IMPORTANT: Email Account</vt:lpstr>
      <vt:lpstr>IMPORTANT: Deadline</vt:lpstr>
      <vt:lpstr>IMPORTANT: Material</vt:lpstr>
      <vt:lpstr>Brain Storming</vt:lpstr>
      <vt:lpstr>Road Map</vt:lpstr>
      <vt:lpstr>Course Topics</vt:lpstr>
      <vt:lpstr>Wireshark – Lecture 1</vt:lpstr>
      <vt:lpstr>From Theory to Practice</vt:lpstr>
      <vt:lpstr>From Theory to Practice</vt:lpstr>
      <vt:lpstr>What is Wireshark ?</vt:lpstr>
      <vt:lpstr>Intended Purposes</vt:lpstr>
      <vt:lpstr>Installation</vt:lpstr>
      <vt:lpstr>At first glance</vt:lpstr>
      <vt:lpstr>First analysis </vt:lpstr>
      <vt:lpstr>First analysis</vt:lpstr>
      <vt:lpstr>As many colors as rules</vt:lpstr>
      <vt:lpstr>Filtering sniffed trace</vt:lpstr>
      <vt:lpstr>Filtering sniffed trace</vt:lpstr>
      <vt:lpstr>Filtering sniffed trace</vt:lpstr>
      <vt:lpstr>Filtering sniffed trace</vt:lpstr>
      <vt:lpstr>Filtering sniffed trace</vt:lpstr>
      <vt:lpstr>Filtering sniffed trace</vt:lpstr>
      <vt:lpstr>Filtering sniffed trace</vt:lpstr>
      <vt:lpstr>Filtering sniffed trace</vt:lpstr>
      <vt:lpstr>Filtering sniffed trace</vt:lpstr>
      <vt:lpstr>Filtering sniffed trace</vt:lpstr>
      <vt:lpstr>Filtering sniffed trace</vt:lpstr>
      <vt:lpstr>Statistics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.pcap file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Davide Aureli</cp:lastModifiedBy>
  <cp:revision>168</cp:revision>
  <dcterms:created xsi:type="dcterms:W3CDTF">2006-11-20T16:13:10Z</dcterms:created>
  <dcterms:modified xsi:type="dcterms:W3CDTF">2022-04-22T07:42:51Z</dcterms:modified>
  <cp:category/>
</cp:coreProperties>
</file>