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28"/>
  </p:notesMasterIdLst>
  <p:handoutMasterIdLst>
    <p:handoutMasterId r:id="rId29"/>
  </p:handoutMasterIdLst>
  <p:sldIdLst>
    <p:sldId id="350" r:id="rId2"/>
    <p:sldId id="306" r:id="rId3"/>
    <p:sldId id="307" r:id="rId4"/>
    <p:sldId id="308" r:id="rId5"/>
    <p:sldId id="309" r:id="rId6"/>
    <p:sldId id="310" r:id="rId7"/>
    <p:sldId id="314" r:id="rId8"/>
    <p:sldId id="311" r:id="rId9"/>
    <p:sldId id="312" r:id="rId10"/>
    <p:sldId id="313" r:id="rId11"/>
    <p:sldId id="315" r:id="rId12"/>
    <p:sldId id="353" r:id="rId13"/>
    <p:sldId id="352" r:id="rId14"/>
    <p:sldId id="354" r:id="rId15"/>
    <p:sldId id="35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58" r:id="rId25"/>
    <p:sldId id="351" r:id="rId26"/>
    <p:sldId id="324" r:id="rId27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BCEF5BD-9062-4AE7-9529-1D51F4A3D1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5E10B05-8D54-4011-85ED-79EBDA9932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76C47D9-2689-4CA5-BDCE-8FEC9A9693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21DEDFA-FD0E-4D38-866F-AC04DA1C54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826288FC-7E5E-4643-9D99-A7A03F319307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A85238-D36E-405F-A4C5-7A67153B0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1FDF647-1444-4D61-A29E-464A92DA1D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925821-30BE-48FE-9C94-1F10045619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4491163-3123-4FAC-BA41-A6267CD12C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5197E0D-E30D-466D-B44D-F97DD07B8B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E8C7427-9691-4F4E-8204-09397C838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A9754-797F-413B-B0DB-92DAAEE3E28C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A9754-797F-413B-B0DB-92DAAEE3E28C}" type="slidenum">
              <a:rPr lang="it-IT" altLang="it-IT" smtClean="0"/>
              <a:pPr/>
              <a:t>22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27703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8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26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9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una tabella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3081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 grafico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155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8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70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4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6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8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68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dirty="0"/>
              <a:t>Trascinare l'immagine su un segnaposto o fare clic sull'icona per aggiungerla</a:t>
            </a:r>
            <a:endParaRPr lang="en-GB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9959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9BF52893-DBF8-4CCD-8625-C81B86854FD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FDA76BA1-39DE-41AE-A2B7-A650AF091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72DBA01B-C832-4AE4-984F-0F020D517E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6D0F144D-5920-4830-A3C4-11CC3C868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6AF2038-0EBC-4540-B971-9F265B4FF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7ECC9721-D30E-49E0-B908-F6DC283824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YMwwPoekwJrw_-UYkZYUkTFqC8bqAy0F?usp=sharing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Machine Learning – Lecture 3</a:t>
            </a:r>
          </a:p>
        </p:txBody>
      </p:sp>
    </p:spTree>
    <p:extLst>
      <p:ext uri="{BB962C8B-B14F-4D97-AF65-F5344CB8AC3E}">
        <p14:creationId xmlns:p14="http://schemas.microsoft.com/office/powerpoint/2010/main" val="223613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Differentiation between classes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F0DCB3-6692-45B8-8225-A19B0DA52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"/>
          <a:stretch/>
        </p:blipFill>
        <p:spPr>
          <a:xfrm>
            <a:off x="204198" y="1556792"/>
            <a:ext cx="8735604" cy="40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0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Accuracy Results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6C57F96-4635-4A51-9FB9-833459D9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0" y="1772816"/>
            <a:ext cx="8906460" cy="2573154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145F3AC4-AD56-4C31-80CA-C9DE494C3E69}"/>
              </a:ext>
            </a:extLst>
          </p:cNvPr>
          <p:cNvSpPr txBox="1">
            <a:spLocks/>
          </p:cNvSpPr>
          <p:nvPr/>
        </p:nvSpPr>
        <p:spPr bwMode="auto">
          <a:xfrm>
            <a:off x="611560" y="4941168"/>
            <a:ext cx="8208912" cy="90478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/>
              <a:t>Can we replicate this proposal with our own project ?</a:t>
            </a:r>
          </a:p>
          <a:p>
            <a:pPr marL="0" indent="0" algn="ctr">
              <a:buFontTx/>
              <a:buNone/>
            </a:pPr>
            <a:r>
              <a:rPr lang="en-US" kern="0" dirty="0"/>
              <a:t>It’s time to work …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81923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Machine Learning – Code</a:t>
            </a:r>
          </a:p>
        </p:txBody>
      </p:sp>
    </p:spTree>
    <p:extLst>
      <p:ext uri="{BB962C8B-B14F-4D97-AF65-F5344CB8AC3E}">
        <p14:creationId xmlns:p14="http://schemas.microsoft.com/office/powerpoint/2010/main" val="3934596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9532" y="1629569"/>
            <a:ext cx="8424936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Replicate supervised work with a different label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DSCP</a:t>
            </a:r>
          </a:p>
          <a:p>
            <a:pPr marL="0" indent="0" algn="ctr"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AD8F16E5-F150-4CE3-95DD-8FBEB82A8536}"/>
              </a:ext>
            </a:extLst>
          </p:cNvPr>
          <p:cNvSpPr txBox="1">
            <a:spLocks/>
          </p:cNvSpPr>
          <p:nvPr/>
        </p:nvSpPr>
        <p:spPr bwMode="auto">
          <a:xfrm>
            <a:off x="1043608" y="2564904"/>
            <a:ext cx="7635409" cy="31683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b="1" kern="0" dirty="0"/>
              <a:t>DSCP</a:t>
            </a:r>
            <a:r>
              <a:rPr lang="it-IT" kern="0" dirty="0"/>
              <a:t> stands for </a:t>
            </a:r>
            <a:r>
              <a:rPr lang="it-IT" b="1" u="sng" kern="0" dirty="0"/>
              <a:t>Differentiated Services Code Point</a:t>
            </a:r>
          </a:p>
          <a:p>
            <a:pPr marL="0" indent="0">
              <a:buFontTx/>
              <a:buNone/>
            </a:pPr>
            <a:endParaRPr lang="it-IT" kern="0" dirty="0"/>
          </a:p>
          <a:p>
            <a:pPr marL="0" indent="0">
              <a:buFontTx/>
              <a:buNone/>
            </a:pPr>
            <a:r>
              <a:rPr lang="it-IT" kern="0" dirty="0"/>
              <a:t>The architecture is called DiffServ and its purpose is to improve the </a:t>
            </a:r>
            <a:r>
              <a:rPr lang="it-IT" b="1" kern="0" dirty="0"/>
              <a:t>QoS</a:t>
            </a:r>
            <a:r>
              <a:rPr lang="it-IT" kern="0" dirty="0"/>
              <a:t> in IP traffic with optimal scalability.</a:t>
            </a:r>
          </a:p>
          <a:p>
            <a:pPr marL="0" indent="0">
              <a:buFontTx/>
              <a:buNone/>
            </a:pPr>
            <a:endParaRPr lang="it-IT" kern="0" dirty="0"/>
          </a:p>
          <a:p>
            <a:pPr marL="0" indent="0">
              <a:buFontTx/>
              <a:buNone/>
            </a:pPr>
            <a:r>
              <a:rPr lang="it-IT" kern="0" dirty="0"/>
              <a:t>It relies on a mechanism to classify packets as belonging to a specific service class (</a:t>
            </a:r>
            <a:r>
              <a:rPr lang="it-IT" b="1" kern="0" dirty="0"/>
              <a:t>SC</a:t>
            </a:r>
            <a:r>
              <a:rPr lang="it-IT" kern="0" dirty="0"/>
              <a:t>).        </a:t>
            </a:r>
          </a:p>
        </p:txBody>
      </p:sp>
    </p:spTree>
    <p:extLst>
      <p:ext uri="{BB962C8B-B14F-4D97-AF65-F5344CB8AC3E}">
        <p14:creationId xmlns:p14="http://schemas.microsoft.com/office/powerpoint/2010/main" val="3004204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DiffServ Label</a:t>
            </a:r>
          </a:p>
        </p:txBody>
      </p:sp>
      <p:graphicFrame>
        <p:nvGraphicFramePr>
          <p:cNvPr id="3" name="Tabella 5">
            <a:extLst>
              <a:ext uri="{FF2B5EF4-FFF2-40B4-BE49-F238E27FC236}">
                <a16:creationId xmlns:a16="http://schemas.microsoft.com/office/drawing/2014/main" id="{18FF865E-DCDE-4CB9-80CC-6BE8BA9F6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331512"/>
              </p:ext>
            </p:extLst>
          </p:nvPr>
        </p:nvGraphicFramePr>
        <p:xfrm>
          <a:off x="1742585" y="1516868"/>
          <a:ext cx="6936432" cy="44343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2144">
                  <a:extLst>
                    <a:ext uri="{9D8B030D-6E8A-4147-A177-3AD203B41FA5}">
                      <a16:colId xmlns:a16="http://schemas.microsoft.com/office/drawing/2014/main" val="2561092187"/>
                    </a:ext>
                  </a:extLst>
                </a:gridCol>
                <a:gridCol w="2312144">
                  <a:extLst>
                    <a:ext uri="{9D8B030D-6E8A-4147-A177-3AD203B41FA5}">
                      <a16:colId xmlns:a16="http://schemas.microsoft.com/office/drawing/2014/main" val="3087151153"/>
                    </a:ext>
                  </a:extLst>
                </a:gridCol>
                <a:gridCol w="2312144">
                  <a:extLst>
                    <a:ext uri="{9D8B030D-6E8A-4147-A177-3AD203B41FA5}">
                      <a16:colId xmlns:a16="http://schemas.microsoft.com/office/drawing/2014/main" val="1978432208"/>
                    </a:ext>
                  </a:extLst>
                </a:gridCol>
              </a:tblGrid>
              <a:tr h="542032">
                <a:tc>
                  <a:txBody>
                    <a:bodyPr/>
                    <a:lstStyle/>
                    <a:p>
                      <a:r>
                        <a:rPr lang="it-IT" dirty="0"/>
                        <a:t>DSCP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DSCP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Class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53984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48,56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CS6, CS7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Network &amp; </a:t>
                      </a:r>
                    </a:p>
                    <a:p>
                      <a:pPr algn="ctr"/>
                      <a:r>
                        <a:rPr lang="it-IT" b="1" dirty="0"/>
                        <a:t>InterNet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64833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40,46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CS5, 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Critical Voice RTP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98022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32, 34, 36, 38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CS4, 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Flash Override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62114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24, 26, 28, 30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CS3, 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Flash 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04650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16, 18, 20, 22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CS2, 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Immediate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816555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8, 10, 12, 14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CS1, 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05639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Best Effort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5205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4F6B25-3027-4AC0-B1E0-B8C022DEA61B}"/>
              </a:ext>
            </a:extLst>
          </p:cNvPr>
          <p:cNvSpPr txBox="1"/>
          <p:nvPr/>
        </p:nvSpPr>
        <p:spPr>
          <a:xfrm>
            <a:off x="3413562" y="1003902"/>
            <a:ext cx="5256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kern="0" dirty="0">
                <a:solidFill>
                  <a:schemeClr val="tx1">
                    <a:lumMod val="50000"/>
                  </a:schemeClr>
                </a:solidFill>
              </a:rPr>
              <a:t>*(DS Field – 8 bits)</a:t>
            </a:r>
            <a:r>
              <a:rPr lang="it-IT" sz="1800" b="1" kern="0" dirty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 DSCP(6) + ECN(2)</a:t>
            </a:r>
            <a:endParaRPr lang="it-IT" sz="18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45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9532" y="1629569"/>
            <a:ext cx="8424936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In our project we exloit this label but in a summarized way: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AD8F16E5-F150-4CE3-95DD-8FBEB82A8536}"/>
              </a:ext>
            </a:extLst>
          </p:cNvPr>
          <p:cNvSpPr txBox="1">
            <a:spLocks/>
          </p:cNvSpPr>
          <p:nvPr/>
        </p:nvSpPr>
        <p:spPr bwMode="auto">
          <a:xfrm>
            <a:off x="1727684" y="2492896"/>
            <a:ext cx="5688632" cy="23050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Tx/>
              <a:buAutoNum type="arabicParenR"/>
            </a:pPr>
            <a:r>
              <a:rPr lang="it-IT" kern="0" dirty="0"/>
              <a:t>Best Effort (BF)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Scavenger (called NotKnow in the code)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Assured Forwarding (AF)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Expedited Forwarding (EF)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Network &amp; Internetwork control (NIC)</a:t>
            </a:r>
          </a:p>
          <a:p>
            <a:pPr marL="457200" indent="-457200" algn="just">
              <a:buFontTx/>
              <a:buAutoNum type="arabicParenR"/>
            </a:pPr>
            <a:endParaRPr lang="it-IT" kern="0" dirty="0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6B14BC70-BA53-40C4-B705-9C94EA41ECB0}"/>
              </a:ext>
            </a:extLst>
          </p:cNvPr>
          <p:cNvSpPr txBox="1">
            <a:spLocks/>
          </p:cNvSpPr>
          <p:nvPr/>
        </p:nvSpPr>
        <p:spPr bwMode="auto">
          <a:xfrm>
            <a:off x="359532" y="5339248"/>
            <a:ext cx="8424936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>
                <a:highlight>
                  <a:srgbClr val="FFFF00"/>
                </a:highlight>
              </a:rPr>
              <a:t>Dataset</a:t>
            </a:r>
            <a:r>
              <a:rPr lang="it-IT" kern="0" dirty="0"/>
              <a:t>: https://mawi.wide.ad.jp/mawi/samplepoint-G</a:t>
            </a:r>
          </a:p>
        </p:txBody>
      </p:sp>
    </p:spTree>
    <p:extLst>
      <p:ext uri="{BB962C8B-B14F-4D97-AF65-F5344CB8AC3E}">
        <p14:creationId xmlns:p14="http://schemas.microsoft.com/office/powerpoint/2010/main" val="1544683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Machine Learning Code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2447504"/>
          </a:xfrm>
        </p:spPr>
        <p:txBody>
          <a:bodyPr/>
          <a:lstStyle/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</a:t>
            </a:r>
            <a:r>
              <a:rPr lang="en-GB" altLang="it-IT" sz="2400" dirty="0">
                <a:hlinkClick r:id="rId2"/>
              </a:rPr>
              <a:t>https://github.com/davaureli/NBD_LabSession</a:t>
            </a:r>
            <a:endParaRPr lang="en-GB" altLang="it-IT" sz="2400" dirty="0"/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Lecture Folder: Lecture 3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7796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45" y="1082178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27584" y="1587907"/>
            <a:ext cx="7812420" cy="1729387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Traffic Classification based on unlabelled data</a:t>
            </a:r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model works to discover patterns and information that was previously undetected</a:t>
            </a: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0F75C84-9178-4A6E-8675-9EF339D4F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6" b="9262"/>
          <a:stretch/>
        </p:blipFill>
        <p:spPr>
          <a:xfrm>
            <a:off x="1727236" y="3317294"/>
            <a:ext cx="6373156" cy="26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2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Starting from Literature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752600"/>
            <a:ext cx="8208912" cy="3620616"/>
          </a:xfrm>
        </p:spPr>
        <p:txBody>
          <a:bodyPr/>
          <a:lstStyle/>
          <a:p>
            <a:pPr algn="ctr"/>
            <a:r>
              <a:rPr lang="it-IT" altLang="it-IT" dirty="0"/>
              <a:t>Our starting point is a work implemented in 2009 :</a:t>
            </a:r>
          </a:p>
          <a:p>
            <a:pPr algn="ctr"/>
            <a:endParaRPr lang="it-IT" sz="1800" i="1" dirty="0"/>
          </a:p>
          <a:p>
            <a:pPr algn="ctr"/>
            <a:r>
              <a:rPr lang="it-IT" sz="1800" i="1" dirty="0">
                <a:highlight>
                  <a:srgbClr val="FFFF00"/>
                </a:highlight>
              </a:rPr>
              <a:t>Y. Zeng, T.M. Chen  - </a:t>
            </a:r>
            <a:r>
              <a:rPr lang="en-US" sz="1800" i="1" dirty="0">
                <a:highlight>
                  <a:srgbClr val="FFFF00"/>
                </a:highlight>
              </a:rPr>
              <a:t>” Classification of Traffic Flows into QoS Classes by Unsupervised Learning and KNN Clustering”</a:t>
            </a:r>
          </a:p>
          <a:p>
            <a:pPr algn="ctr"/>
            <a:endParaRPr lang="en-US" sz="2000" i="1" dirty="0">
              <a:highlight>
                <a:srgbClr val="FFFF00"/>
              </a:highlight>
            </a:endParaRPr>
          </a:p>
          <a:p>
            <a:pPr algn="ctr"/>
            <a:r>
              <a:rPr lang="en-US" dirty="0"/>
              <a:t>They use </a:t>
            </a:r>
            <a:r>
              <a:rPr lang="en-US" b="1" dirty="0"/>
              <a:t>K-means clustering </a:t>
            </a:r>
            <a:r>
              <a:rPr lang="en-US" dirty="0"/>
              <a:t>as unsupervised machine learning methods to identify the inherent classes in traffic traces.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2044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4103687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Data:   </a:t>
            </a:r>
            <a:r>
              <a:rPr lang="en-US" dirty="0"/>
              <a:t>The traffic was separated into flows by the quintuplet 	</a:t>
            </a:r>
            <a:r>
              <a:rPr lang="en-US" sz="1800" dirty="0"/>
              <a:t>{IP Src, IP Dst, Protocol, src-port, dst-port}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Applications</a:t>
            </a:r>
            <a:r>
              <a:rPr lang="en-US" dirty="0"/>
              <a:t>:  </a:t>
            </a:r>
            <a:r>
              <a:rPr lang="it-IT" dirty="0"/>
              <a:t>HTTP, NNTP, SMTP, FTP, DNS, telnet, SSH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Idea: </a:t>
            </a:r>
            <a:r>
              <a:rPr lang="it-IT" dirty="0"/>
              <a:t>  </a:t>
            </a:r>
            <a:r>
              <a:rPr lang="en-US" dirty="0"/>
              <a:t>Traffic flows are classified into QoS classes, flows within the 	same QoS class share similar service requirements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230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967461" y="2408889"/>
            <a:ext cx="3820615" cy="1944601"/>
          </a:xfrm>
        </p:spPr>
        <p:txBody>
          <a:bodyPr wrap="square" anchor="t">
            <a:noAutofit/>
          </a:bodyPr>
          <a:lstStyle/>
          <a:p>
            <a:pPr marL="457200" indent="-457200" algn="just">
              <a:buAutoNum type="arabicParenR"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Supervised Learning</a:t>
            </a:r>
          </a:p>
          <a:p>
            <a:pPr marL="457200" indent="-457200" algn="just">
              <a:buAutoNum type="arabicParenR"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Unsupervised Learning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BF5553EF-EBBC-458E-8527-90568D300639}"/>
              </a:ext>
            </a:extLst>
          </p:cNvPr>
          <p:cNvSpPr/>
          <p:nvPr/>
        </p:nvSpPr>
        <p:spPr bwMode="auto">
          <a:xfrm rot="20763850">
            <a:off x="3828795" y="2538175"/>
            <a:ext cx="1021210" cy="36004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99FE9F3E-AD41-4AD0-BE97-B263A7778789}"/>
              </a:ext>
            </a:extLst>
          </p:cNvPr>
          <p:cNvSpPr txBox="1">
            <a:spLocks/>
          </p:cNvSpPr>
          <p:nvPr/>
        </p:nvSpPr>
        <p:spPr bwMode="auto">
          <a:xfrm>
            <a:off x="971600" y="2924175"/>
            <a:ext cx="2556867" cy="5048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GB" altLang="it-IT" kern="0" dirty="0">
                <a:solidFill>
                  <a:srgbClr val="404040"/>
                </a:solidFill>
                <a:latin typeface="+mn-lt"/>
              </a:rPr>
              <a:t>Classification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5E2EA98F-F5FD-4420-A373-A069753EC10E}"/>
              </a:ext>
            </a:extLst>
          </p:cNvPr>
          <p:cNvSpPr/>
          <p:nvPr/>
        </p:nvSpPr>
        <p:spPr bwMode="auto">
          <a:xfrm rot="990709">
            <a:off x="3759137" y="3710713"/>
            <a:ext cx="1021210" cy="36004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19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3887663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Candidate Feature: </a:t>
            </a:r>
          </a:p>
          <a:p>
            <a:pPr marL="0" indent="0">
              <a:buNone/>
            </a:pPr>
            <a:endParaRPr lang="it-IT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packet level</a:t>
            </a:r>
            <a:r>
              <a:rPr lang="en-US" kern="1200" dirty="0"/>
              <a:t>: packet length statistics (max, min,</a:t>
            </a:r>
            <a:r>
              <a:rPr lang="el-GR" kern="1200" dirty="0"/>
              <a:t>μ</a:t>
            </a:r>
            <a:r>
              <a:rPr lang="en-US" kern="1200" dirty="0"/>
              <a:t>,var); </a:t>
            </a:r>
          </a:p>
          <a:p>
            <a:pPr marL="0" indent="0">
              <a:buNone/>
            </a:pPr>
            <a:endParaRPr lang="en-US" kern="1200" dirty="0"/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flow level</a:t>
            </a:r>
            <a:r>
              <a:rPr lang="en-US" kern="1200" dirty="0"/>
              <a:t>: statistics of number of packets per flow, number of 		         bytes per flow, flow duration, interarrival times; </a:t>
            </a:r>
          </a:p>
          <a:p>
            <a:pPr marL="0" indent="0">
              <a:buNone/>
            </a:pPr>
            <a:endParaRPr lang="en-US" kern="1200" dirty="0"/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TCP connection level</a:t>
            </a:r>
            <a:r>
              <a:rPr lang="en-US" kern="1200" dirty="0"/>
              <a:t>: statistics of packets per TCP connection, 	   	                             bytes per connection, connection duration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0942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K-Means 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853A7BB-9FC2-4357-B148-DF760EEB27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7524" y="1643658"/>
            <a:ext cx="8928992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K-Means finds the optimal solution by minimizing the square distance:</a:t>
            </a:r>
          </a:p>
          <a:p>
            <a:pPr marL="0" indent="0" algn="ctr">
              <a:buNone/>
            </a:pPr>
            <a:r>
              <a:rPr lang="it-IT" dirty="0"/>
              <a:t> </a:t>
            </a:r>
          </a:p>
        </p:txBody>
      </p:sp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2BFC6C4C-13EB-4163-8458-9ADBFF93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225400"/>
            <a:ext cx="2296595" cy="880362"/>
          </a:xfrm>
          <a:prstGeom prst="rect">
            <a:avLst/>
          </a:prstGeom>
        </p:spPr>
      </p:pic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C04122C2-4AFD-4B85-8AE6-2457E7E768C7}"/>
              </a:ext>
            </a:extLst>
          </p:cNvPr>
          <p:cNvSpPr txBox="1">
            <a:spLocks/>
          </p:cNvSpPr>
          <p:nvPr/>
        </p:nvSpPr>
        <p:spPr bwMode="auto">
          <a:xfrm>
            <a:off x="5629165" y="2209413"/>
            <a:ext cx="2895767" cy="91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sz="1800" kern="0" dirty="0"/>
              <a:t>K:# clusters</a:t>
            </a:r>
          </a:p>
          <a:p>
            <a:pPr marL="0" indent="0" algn="ctr">
              <a:buFontTx/>
              <a:buNone/>
            </a:pPr>
            <a:r>
              <a:rPr lang="it-IT" sz="1800" kern="0" dirty="0"/>
              <a:t>c: # centroids</a:t>
            </a:r>
          </a:p>
          <a:p>
            <a:pPr marL="0" indent="0" algn="ctr">
              <a:buFontTx/>
              <a:buNone/>
            </a:pPr>
            <a:r>
              <a:rPr lang="it-IT" sz="1800" kern="0" dirty="0"/>
              <a:t>n:items</a:t>
            </a:r>
          </a:p>
          <a:p>
            <a:pPr marL="0" indent="0" algn="ctr">
              <a:buFontTx/>
              <a:buNone/>
            </a:pPr>
            <a:endParaRPr lang="it-IT" sz="1800" kern="0" dirty="0"/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E91C5706-1BFD-4459-8EAC-A4D4ACFE14C1}"/>
              </a:ext>
            </a:extLst>
          </p:cNvPr>
          <p:cNvSpPr txBox="1">
            <a:spLocks/>
          </p:cNvSpPr>
          <p:nvPr/>
        </p:nvSpPr>
        <p:spPr bwMode="auto">
          <a:xfrm>
            <a:off x="287524" y="3645024"/>
            <a:ext cx="8568952" cy="12962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Working without  </a:t>
            </a:r>
            <a:r>
              <a:rPr lang="it-IT" i="1" kern="0" dirty="0"/>
              <a:t>«a priori» </a:t>
            </a:r>
            <a:r>
              <a:rPr lang="it-IT" kern="0" dirty="0"/>
              <a:t>knowledge aboute the optimal number of clusters (k), it is determined by the elbow method analysis. </a:t>
            </a:r>
          </a:p>
          <a:p>
            <a:pPr marL="0" indent="0" algn="ctr">
              <a:buFontTx/>
              <a:buNone/>
            </a:pPr>
            <a:r>
              <a:rPr lang="it-IT" kern="0" dirty="0"/>
              <a:t>The optimal number of centroids minimizes the sum of distance</a:t>
            </a:r>
          </a:p>
        </p:txBody>
      </p:sp>
    </p:spTree>
    <p:extLst>
      <p:ext uri="{BB962C8B-B14F-4D97-AF65-F5344CB8AC3E}">
        <p14:creationId xmlns:p14="http://schemas.microsoft.com/office/powerpoint/2010/main" val="1615069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Fast view on results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853A7BB-9FC2-4357-B148-DF760EEB27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0" y="1643656"/>
            <a:ext cx="9144000" cy="4449640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Discovered 3 clusters: </a:t>
            </a:r>
            <a:r>
              <a:rPr lang="en-US" dirty="0">
                <a:highlight>
                  <a:srgbClr val="00FF00"/>
                </a:highlight>
              </a:rPr>
              <a:t>DNS</a:t>
            </a:r>
            <a:r>
              <a:rPr lang="en-US" dirty="0"/>
              <a:t> , </a:t>
            </a:r>
            <a:r>
              <a:rPr lang="en-US" dirty="0">
                <a:highlight>
                  <a:srgbClr val="00FFFF"/>
                </a:highlight>
              </a:rPr>
              <a:t>Telnet and FTP control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 HTTP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00FF00"/>
                </a:highlight>
              </a:rPr>
              <a:t>DNS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small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    short connection duration time</a:t>
            </a:r>
          </a:p>
          <a:p>
            <a:pPr marL="0" indent="0" algn="ctr">
              <a:buFontTx/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00FFFF"/>
                </a:highlight>
                <a:sym typeface="Wingdings" panose="05000000000000000000" pitchFamily="2" charset="2"/>
              </a:rPr>
              <a:t>Telnet and FTP control </a:t>
            </a:r>
            <a:r>
              <a:rPr lang="it-IT" dirty="0">
                <a:sym typeface="Wingdings" panose="05000000000000000000" pitchFamily="2" charset="2"/>
              </a:rPr>
              <a:t>  small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	       long connection duration</a:t>
            </a:r>
          </a:p>
          <a:p>
            <a:pPr marL="0" indent="0" algn="ctr">
              <a:buFontTx/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HTTP</a:t>
            </a:r>
            <a:r>
              <a:rPr lang="it-IT" dirty="0">
                <a:sym typeface="Wingdings" panose="05000000000000000000" pitchFamily="2" charset="2"/>
              </a:rPr>
              <a:t>     medium/large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low/medium connection duration</a:t>
            </a:r>
            <a:endParaRPr lang="it-IT" dirty="0"/>
          </a:p>
          <a:p>
            <a:pPr marL="0" indent="0" algn="ctr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9931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From clusters to QoS Class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25F75DE6-7779-412D-9A6A-8A314DBC55FB}"/>
              </a:ext>
            </a:extLst>
          </p:cNvPr>
          <p:cNvSpPr txBox="1">
            <a:spLocks/>
          </p:cNvSpPr>
          <p:nvPr/>
        </p:nvSpPr>
        <p:spPr bwMode="auto">
          <a:xfrm rot="10800000" flipV="1">
            <a:off x="611560" y="1772817"/>
            <a:ext cx="813690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endParaRPr lang="it-IT" kern="0" dirty="0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D76A2A42-7CD4-4FD2-AFC8-A7CDA58A9CF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7524" y="1643658"/>
            <a:ext cx="8928992" cy="430562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In the last analysis the authors observed that the K-Means result replicate an already division of applications based on QoS requirements provided by Roughan et al[1]</a:t>
            </a:r>
          </a:p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[1]Roughan et al, “Class-of-service mapping for QoS: a statistical signature-based approach to IP traffic classification,”</a:t>
            </a: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BCD9D587-F57E-43F3-AB76-68135CEEC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32862"/>
              </p:ext>
            </p:extLst>
          </p:nvPr>
        </p:nvGraphicFramePr>
        <p:xfrm>
          <a:off x="1524000" y="3140968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488832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50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QoS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7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DNS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Transactional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9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Telnet and FTP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Interactive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9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Bulk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8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31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Assignment (Dataset)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560" y="1752600"/>
            <a:ext cx="7632848" cy="4114800"/>
          </a:xfrm>
        </p:spPr>
        <p:txBody>
          <a:bodyPr/>
          <a:lstStyle/>
          <a:p>
            <a:r>
              <a:rPr lang="it-IT" dirty="0">
                <a:highlight>
                  <a:srgbClr val="FFFF00"/>
                </a:highlight>
              </a:rPr>
              <a:t>Data:</a:t>
            </a:r>
          </a:p>
          <a:p>
            <a:endParaRPr lang="it-IT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https://drive.google.com/drive/folders/1YMwwPoekwJrw_-UYkZYUkTFqC8bqAy0F?usp=sharing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This dataset is provided by the Mawi Project, the total amount of the trace is 5Mln of packets retrieved from the traffic trace of 10/04/2019.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sz="1800" dirty="0"/>
              <a:t>(https://mawi.wide.ad.jp/mawi/samplepoint-G/2019/201904101400.html)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9824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Assignment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28" y="1752600"/>
            <a:ext cx="8568952" cy="419668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A) Extract 1 million of packets from the available data, replicate the statistical analysis observed during lecture 2 and trying to implement one additional evaluation (e.g. graph topology)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B) Using the same dataset, you can cut the time interval as you want trying to replicate or Supervised methodology or Unsupervised methodology(). Summarizing results according to the accuracy and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metrics</a:t>
            </a:r>
            <a:r>
              <a:rPr lang="it-IT" dirty="0"/>
              <a:t> related to the label considered.</a:t>
            </a:r>
          </a:p>
          <a:p>
            <a:endParaRPr lang="it-IT" dirty="0"/>
          </a:p>
          <a:p>
            <a:r>
              <a:rPr lang="it-IT" sz="1600" dirty="0"/>
              <a:t>**You can both replicate DSCP analysis or change the label for example classify TCP and UDP. You have complete freedom about the label and the algorithm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45226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donna&#10;&#10;Descrizione generata automaticamente">
            <a:extLst>
              <a:ext uri="{FF2B5EF4-FFF2-40B4-BE49-F238E27FC236}">
                <a16:creationId xmlns:a16="http://schemas.microsoft.com/office/drawing/2014/main" id="{7271360F-916C-44E7-9FCD-460D9976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211767"/>
            <a:ext cx="4018541" cy="4032447"/>
          </a:xfrm>
          <a:prstGeom prst="rect">
            <a:avLst/>
          </a:prstGeom>
          <a:noFill/>
        </p:spPr>
      </p:pic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A67F8E37-437C-4404-A7BA-291C99B26AC2}"/>
              </a:ext>
            </a:extLst>
          </p:cNvPr>
          <p:cNvSpPr txBox="1">
            <a:spLocks/>
          </p:cNvSpPr>
          <p:nvPr/>
        </p:nvSpPr>
        <p:spPr bwMode="auto">
          <a:xfrm>
            <a:off x="542824" y="1606994"/>
            <a:ext cx="3381104" cy="398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it-IT" sz="7700" kern="0" dirty="0">
                <a:latin typeface="Calibri"/>
                <a:ea typeface="MS PGothic" panose="020B0600070205080204" pitchFamily="34" charset="-128"/>
                <a:cs typeface="ＭＳ Ｐゴシック" charset="0"/>
              </a:rPr>
              <a:t>Thank you for your attention !</a:t>
            </a: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endParaRPr lang="it-IT" sz="1400" kern="0" dirty="0">
              <a:latin typeface="Calibri"/>
              <a:ea typeface="MS PGothic" panose="020B0600070205080204" pitchFamily="34" charset="-128"/>
              <a:cs typeface="ＭＳ Ｐゴシック" charset="0"/>
            </a:endParaRP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endParaRPr lang="it-IT" sz="1400" kern="0" dirty="0">
              <a:latin typeface="Calibri"/>
              <a:ea typeface="MS PGothic" panose="020B0600070205080204" pitchFamily="34" charset="-128"/>
              <a:cs typeface="ＭＳ Ｐゴシック" charset="0"/>
            </a:endParaRP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r>
              <a:rPr lang="it-IT" sz="2900" kern="0" dirty="0">
                <a:latin typeface="Calibri"/>
                <a:ea typeface="MS PGothic" panose="020B0600070205080204" pitchFamily="34" charset="-128"/>
                <a:cs typeface="ＭＳ Ｐゴシック" charset="0"/>
              </a:rPr>
              <a:t>Mail: davide.aureli@uniroma1.it</a:t>
            </a:r>
          </a:p>
        </p:txBody>
      </p:sp>
    </p:spTree>
    <p:extLst>
      <p:ext uri="{BB962C8B-B14F-4D97-AF65-F5344CB8AC3E}">
        <p14:creationId xmlns:p14="http://schemas.microsoft.com/office/powerpoint/2010/main" val="318826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45" y="1082178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27584" y="1752599"/>
            <a:ext cx="3816424" cy="4114800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Traffic Classification based on a specific label</a:t>
            </a:r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r>
              <a:rPr lang="en-US" altLang="it-IT" dirty="0"/>
              <a:t>Our goal is to learn a function that, given a sample of data and desired outputs, best approximates the relationship between input and output observable in the data</a:t>
            </a: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7D41FD3-B1B4-4D78-A5D4-49CC2FD1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2096590"/>
            <a:ext cx="3703638" cy="3426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990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Starting from Literature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752600"/>
            <a:ext cx="8208912" cy="3620616"/>
          </a:xfrm>
        </p:spPr>
        <p:txBody>
          <a:bodyPr/>
          <a:lstStyle/>
          <a:p>
            <a:pPr algn="ctr"/>
            <a:r>
              <a:rPr lang="it-IT" altLang="it-IT" dirty="0"/>
              <a:t>Our starting point is a work implemented in 2010 :</a:t>
            </a:r>
          </a:p>
          <a:p>
            <a:pPr algn="ctr"/>
            <a:endParaRPr lang="it-IT" sz="1800" i="1" dirty="0"/>
          </a:p>
          <a:p>
            <a:pPr algn="ctr"/>
            <a:r>
              <a:rPr lang="it-IT" sz="1800" i="1" dirty="0">
                <a:highlight>
                  <a:srgbClr val="FFFF00"/>
                </a:highlight>
              </a:rPr>
              <a:t>D. Rossi, S. Valenti  - </a:t>
            </a:r>
            <a:r>
              <a:rPr lang="en-US" sz="2000" i="1" dirty="0">
                <a:highlight>
                  <a:srgbClr val="FFFF00"/>
                </a:highlight>
              </a:rPr>
              <a:t>”Fine-grained traffic classification with Netflow data”</a:t>
            </a:r>
          </a:p>
          <a:p>
            <a:pPr algn="ctr"/>
            <a:endParaRPr lang="en-US" sz="2000" i="1" dirty="0">
              <a:highlight>
                <a:srgbClr val="FFFF00"/>
              </a:highlight>
            </a:endParaRPr>
          </a:p>
          <a:p>
            <a:pPr algn="ctr"/>
            <a:r>
              <a:rPr lang="en-US" dirty="0"/>
              <a:t>They present an algorithm (Abacus) which successfully exploits </a:t>
            </a:r>
            <a:r>
              <a:rPr lang="en-US" b="1" dirty="0"/>
              <a:t>Netflow</a:t>
            </a:r>
            <a:r>
              <a:rPr lang="en-US" dirty="0"/>
              <a:t> records for traffic classification. Identifying an application by means of the simple counts of received packets and bytes.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49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208912" cy="2540496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Data</a:t>
            </a:r>
            <a:r>
              <a:rPr lang="it-IT" dirty="0"/>
              <a:t>: </a:t>
            </a:r>
          </a:p>
          <a:p>
            <a:pPr>
              <a:buFontTx/>
              <a:buChar char="-"/>
            </a:pPr>
            <a:r>
              <a:rPr lang="it-IT" dirty="0"/>
              <a:t>Netflow measures flow level features</a:t>
            </a:r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What is a flow ?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/>
              <a:t>Key (5-tuple)=  &lt;IP src,  IP dst,  src Port,  dst Port,  IP Protocol&gt;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611560" y="4437112"/>
            <a:ext cx="8208912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/>
              <a:t>The key identifies a record in memory, storing besides attributes like cumulative packets and bytes counters, flow starting and finishing timestamps.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01759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208912" cy="254049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Goal:   Abacus classifies application endpoints (IP</a:t>
            </a:r>
            <a:r>
              <a:rPr lang="it-IT" sz="1600" dirty="0"/>
              <a:t>0</a:t>
            </a:r>
            <a:r>
              <a:rPr lang="it-IT" dirty="0"/>
              <a:t>,p</a:t>
            </a:r>
            <a:r>
              <a:rPr lang="it-IT" sz="1600" dirty="0"/>
              <a:t>0</a:t>
            </a:r>
            <a:r>
              <a:rPr lang="it-IT" dirty="0"/>
              <a:t>), focusing      	the attention on UDP Traffic.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Classes: </a:t>
            </a:r>
            <a:r>
              <a:rPr lang="it-IT" sz="2000" dirty="0">
                <a:highlight>
                  <a:srgbClr val="FFFF00"/>
                </a:highlight>
              </a:rPr>
              <a:t>[Pplive, TVAnts, SopCast, Joost, Edonkey, BitTorrent, Skype, DNS]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323528" y="4437112"/>
            <a:ext cx="8496944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The idea is based on the </a:t>
            </a:r>
            <a:r>
              <a:rPr lang="it-IT" b="1" i="1" dirty="0"/>
              <a:t>behavioral classification</a:t>
            </a:r>
            <a:r>
              <a:rPr lang="it-IT" i="1" dirty="0"/>
              <a:t>, </a:t>
            </a:r>
            <a:r>
              <a:rPr lang="it-IT" kern="0" dirty="0"/>
              <a:t>but it is the first  </a:t>
            </a:r>
            <a:r>
              <a:rPr lang="it-IT" b="1" i="1" dirty="0"/>
              <a:t>fine-grained</a:t>
            </a:r>
            <a:r>
              <a:rPr lang="it-IT" dirty="0"/>
              <a:t> classification engine identifying the traffic </a:t>
            </a:r>
            <a:r>
              <a:rPr lang="en-US" dirty="0"/>
              <a:t>by the sole examination of their traffic patterns (light-weight approach)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327856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11DB63D-B78F-41C4-8528-2B545CDE3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12" y="1988840"/>
            <a:ext cx="4795976" cy="27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1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08720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5" name="Connettore 4">
            <a:extLst>
              <a:ext uri="{FF2B5EF4-FFF2-40B4-BE49-F238E27FC236}">
                <a16:creationId xmlns:a16="http://schemas.microsoft.com/office/drawing/2014/main" id="{A1053C7D-C2B8-4EEF-A7EA-485799C54B2B}"/>
              </a:ext>
            </a:extLst>
          </p:cNvPr>
          <p:cNvSpPr/>
          <p:nvPr/>
        </p:nvSpPr>
        <p:spPr bwMode="auto">
          <a:xfrm>
            <a:off x="6876256" y="2636912"/>
            <a:ext cx="792088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nettore 6">
            <a:extLst>
              <a:ext uri="{FF2B5EF4-FFF2-40B4-BE49-F238E27FC236}">
                <a16:creationId xmlns:a16="http://schemas.microsoft.com/office/drawing/2014/main" id="{9AA5BAA2-CAF5-46D2-B722-5DF22CBB4D3E}"/>
              </a:ext>
            </a:extLst>
          </p:cNvPr>
          <p:cNvSpPr/>
          <p:nvPr/>
        </p:nvSpPr>
        <p:spPr bwMode="auto">
          <a:xfrm>
            <a:off x="1043608" y="3758280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3A180CF2-EC95-4A12-AC76-8C9BEE4CB4AF}"/>
              </a:ext>
            </a:extLst>
          </p:cNvPr>
          <p:cNvSpPr/>
          <p:nvPr/>
        </p:nvSpPr>
        <p:spPr bwMode="auto">
          <a:xfrm>
            <a:off x="1010975" y="2636912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633C3CA0-7961-4C4A-BF61-CA2182D2FF5C}"/>
              </a:ext>
            </a:extLst>
          </p:cNvPr>
          <p:cNvSpPr/>
          <p:nvPr/>
        </p:nvSpPr>
        <p:spPr bwMode="auto">
          <a:xfrm>
            <a:off x="1043608" y="1851104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59843986-693E-48D6-88DB-1E74328D7B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026233" y="1955976"/>
            <a:ext cx="936104" cy="576064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/>
              <a:t>IP</a:t>
            </a:r>
            <a:r>
              <a:rPr lang="it-IT" sz="2000" baseline="-25000" dirty="0"/>
              <a:t>i </a:t>
            </a:r>
            <a:r>
              <a:rPr lang="it-IT" sz="2000" dirty="0"/>
              <a:t>, p</a:t>
            </a:r>
            <a:r>
              <a:rPr lang="it-IT" sz="2000" baseline="-25000" dirty="0"/>
              <a:t>i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A378C04-B5C4-4E0A-8EC3-081B26DAF82F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 bwMode="auto">
          <a:xfrm>
            <a:off x="1962337" y="2244008"/>
            <a:ext cx="5029918" cy="47726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C22F128-FEB6-46D4-AFEF-FF9EE3622DB1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 flipV="1">
            <a:off x="1901697" y="2924944"/>
            <a:ext cx="4974559" cy="10396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06A8A4F-1AF9-4209-AA36-6B9FE38365B6}"/>
              </a:ext>
            </a:extLst>
          </p:cNvPr>
          <p:cNvCxnSpPr/>
          <p:nvPr/>
        </p:nvCxnSpPr>
        <p:spPr bwMode="auto">
          <a:xfrm>
            <a:off x="1939417" y="4112150"/>
            <a:ext cx="0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FD3836F-3645-45EE-8E7C-119D75925F4B}"/>
              </a:ext>
            </a:extLst>
          </p:cNvPr>
          <p:cNvCxnSpPr>
            <a:cxnSpLocks/>
            <a:endCxn id="5" idx="3"/>
          </p:cNvCxnSpPr>
          <p:nvPr/>
        </p:nvCxnSpPr>
        <p:spPr bwMode="auto">
          <a:xfrm flipV="1">
            <a:off x="1939417" y="3128613"/>
            <a:ext cx="5052838" cy="98353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C273E3C7-0C93-40C9-A865-3E9DD42543B2}"/>
              </a:ext>
            </a:extLst>
          </p:cNvPr>
          <p:cNvSpPr txBox="1">
            <a:spLocks/>
          </p:cNvSpPr>
          <p:nvPr/>
        </p:nvSpPr>
        <p:spPr bwMode="auto">
          <a:xfrm>
            <a:off x="3627463" y="4046312"/>
            <a:ext cx="224911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l-GR" sz="2000" kern="0" dirty="0"/>
              <a:t>Δ</a:t>
            </a:r>
            <a:r>
              <a:rPr lang="it-IT" sz="2000" kern="0" dirty="0"/>
              <a:t>T 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158BB3EF-16CE-4A89-8254-C1E5DF1B4430}"/>
              </a:ext>
            </a:extLst>
          </p:cNvPr>
          <p:cNvSpPr txBox="1">
            <a:spLocks/>
          </p:cNvSpPr>
          <p:nvPr/>
        </p:nvSpPr>
        <p:spPr bwMode="auto">
          <a:xfrm>
            <a:off x="179513" y="4739960"/>
            <a:ext cx="8712968" cy="1137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dirty="0"/>
              <a:t>The classification is based on the raw count of packets and bytes </a:t>
            </a:r>
          </a:p>
          <a:p>
            <a:pPr marL="0" indent="0" algn="ctr">
              <a:buFontTx/>
              <a:buNone/>
            </a:pPr>
            <a:r>
              <a:rPr lang="en-US" sz="2000" dirty="0"/>
              <a:t>received by (IP</a:t>
            </a:r>
            <a:r>
              <a:rPr lang="en-US" sz="2000" baseline="-25000" dirty="0"/>
              <a:t>0</a:t>
            </a:r>
            <a:r>
              <a:rPr lang="en-US" sz="2000" dirty="0"/>
              <a:t>, p</a:t>
            </a:r>
            <a:r>
              <a:rPr lang="en-US" sz="2000" baseline="-25000" dirty="0"/>
              <a:t>0</a:t>
            </a:r>
            <a:r>
              <a:rPr lang="en-US" sz="2000" dirty="0"/>
              <a:t>) from the set C = {(IP</a:t>
            </a:r>
            <a:r>
              <a:rPr lang="en-US" sz="2000" baseline="-25000" dirty="0"/>
              <a:t>i</a:t>
            </a:r>
            <a:r>
              <a:rPr lang="en-US" sz="2000" dirty="0"/>
              <a:t>, p</a:t>
            </a:r>
            <a:r>
              <a:rPr lang="en-US" sz="2000" baseline="-25000" dirty="0"/>
              <a:t>i</a:t>
            </a:r>
            <a:r>
              <a:rPr lang="en-US" sz="2000" dirty="0"/>
              <a:t>)} of N neighboring endpoints</a:t>
            </a:r>
          </a:p>
          <a:p>
            <a:pPr marL="0" indent="0" algn="ctr">
              <a:buFontTx/>
              <a:buNone/>
            </a:pPr>
            <a:r>
              <a:rPr lang="en-US" sz="2000" dirty="0"/>
              <a:t>(during an interval ∆T)</a:t>
            </a:r>
            <a:endParaRPr lang="it-IT" sz="2800" kern="0" dirty="0">
              <a:highlight>
                <a:srgbClr val="FFFF00"/>
              </a:highlight>
            </a:endParaRP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F888135-DA85-4AB3-BC72-A4823896DD19}"/>
              </a:ext>
            </a:extLst>
          </p:cNvPr>
          <p:cNvCxnSpPr>
            <a:cxnSpLocks/>
          </p:cNvCxnSpPr>
          <p:nvPr/>
        </p:nvCxnSpPr>
        <p:spPr bwMode="auto">
          <a:xfrm flipV="1">
            <a:off x="2411760" y="4439584"/>
            <a:ext cx="4680520" cy="12344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Segnaposto testo 2">
            <a:extLst>
              <a:ext uri="{FF2B5EF4-FFF2-40B4-BE49-F238E27FC236}">
                <a16:creationId xmlns:a16="http://schemas.microsoft.com/office/drawing/2014/main" id="{14E3AB6D-922B-497A-87EE-F4C6D9F586AB}"/>
              </a:ext>
            </a:extLst>
          </p:cNvPr>
          <p:cNvSpPr txBox="1">
            <a:spLocks/>
          </p:cNvSpPr>
          <p:nvPr/>
        </p:nvSpPr>
        <p:spPr bwMode="auto">
          <a:xfrm>
            <a:off x="4211960" y="1992421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4" name="Segnaposto testo 2">
            <a:extLst>
              <a:ext uri="{FF2B5EF4-FFF2-40B4-BE49-F238E27FC236}">
                <a16:creationId xmlns:a16="http://schemas.microsoft.com/office/drawing/2014/main" id="{88602CC9-49CD-40B7-A341-E07F5B7841D5}"/>
              </a:ext>
            </a:extLst>
          </p:cNvPr>
          <p:cNvSpPr txBox="1">
            <a:spLocks/>
          </p:cNvSpPr>
          <p:nvPr/>
        </p:nvSpPr>
        <p:spPr bwMode="auto">
          <a:xfrm>
            <a:off x="4212516" y="2588207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5" name="Segnaposto testo 2">
            <a:extLst>
              <a:ext uri="{FF2B5EF4-FFF2-40B4-BE49-F238E27FC236}">
                <a16:creationId xmlns:a16="http://schemas.microsoft.com/office/drawing/2014/main" id="{4884C2AA-D116-4895-8BBB-138FAF490D85}"/>
              </a:ext>
            </a:extLst>
          </p:cNvPr>
          <p:cNvSpPr txBox="1">
            <a:spLocks/>
          </p:cNvSpPr>
          <p:nvPr/>
        </p:nvSpPr>
        <p:spPr bwMode="auto">
          <a:xfrm>
            <a:off x="4211960" y="3245550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6" name="Segnaposto testo 2">
            <a:extLst>
              <a:ext uri="{FF2B5EF4-FFF2-40B4-BE49-F238E27FC236}">
                <a16:creationId xmlns:a16="http://schemas.microsoft.com/office/drawing/2014/main" id="{1F817C38-AD1C-479A-8319-70A391ACF912}"/>
              </a:ext>
            </a:extLst>
          </p:cNvPr>
          <p:cNvSpPr txBox="1">
            <a:spLocks/>
          </p:cNvSpPr>
          <p:nvPr/>
        </p:nvSpPr>
        <p:spPr bwMode="auto">
          <a:xfrm>
            <a:off x="982637" y="2721275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i </a:t>
            </a:r>
            <a:r>
              <a:rPr lang="it-IT" sz="2000" kern="0" dirty="0"/>
              <a:t>, p</a:t>
            </a:r>
            <a:r>
              <a:rPr lang="it-IT" sz="2000" kern="0" baseline="-25000" dirty="0"/>
              <a:t>i</a:t>
            </a:r>
          </a:p>
        </p:txBody>
      </p:sp>
      <p:sp>
        <p:nvSpPr>
          <p:cNvPr id="37" name="Segnaposto testo 2">
            <a:extLst>
              <a:ext uri="{FF2B5EF4-FFF2-40B4-BE49-F238E27FC236}">
                <a16:creationId xmlns:a16="http://schemas.microsoft.com/office/drawing/2014/main" id="{EF7B9B0A-170C-47E7-8356-43A249466D31}"/>
              </a:ext>
            </a:extLst>
          </p:cNvPr>
          <p:cNvSpPr txBox="1">
            <a:spLocks/>
          </p:cNvSpPr>
          <p:nvPr/>
        </p:nvSpPr>
        <p:spPr bwMode="auto">
          <a:xfrm>
            <a:off x="1003313" y="3833466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i </a:t>
            </a:r>
            <a:r>
              <a:rPr lang="it-IT" sz="2000" kern="0" dirty="0"/>
              <a:t>, p</a:t>
            </a:r>
            <a:r>
              <a:rPr lang="it-IT" sz="2000" kern="0" baseline="-25000" dirty="0"/>
              <a:t>i</a:t>
            </a:r>
          </a:p>
        </p:txBody>
      </p:sp>
      <p:sp>
        <p:nvSpPr>
          <p:cNvPr id="39" name="Segnaposto testo 2">
            <a:extLst>
              <a:ext uri="{FF2B5EF4-FFF2-40B4-BE49-F238E27FC236}">
                <a16:creationId xmlns:a16="http://schemas.microsoft.com/office/drawing/2014/main" id="{EE9EB6C4-96AC-400B-AA3D-E00A9DCA2DE9}"/>
              </a:ext>
            </a:extLst>
          </p:cNvPr>
          <p:cNvSpPr txBox="1">
            <a:spLocks/>
          </p:cNvSpPr>
          <p:nvPr/>
        </p:nvSpPr>
        <p:spPr bwMode="auto">
          <a:xfrm>
            <a:off x="6822179" y="2721275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0 </a:t>
            </a:r>
            <a:r>
              <a:rPr lang="it-IT" sz="2000" kern="0" dirty="0"/>
              <a:t>, p</a:t>
            </a:r>
            <a:r>
              <a:rPr lang="it-IT" sz="2000" kern="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6082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2447504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Vector Representation:</a:t>
            </a:r>
          </a:p>
          <a:p>
            <a:pPr marL="0" indent="0" algn="ctr">
              <a:buNone/>
            </a:pPr>
            <a:r>
              <a:rPr lang="it-IT" dirty="0"/>
              <a:t>They evaluate the distribution of «P-packets» and «B-bytes» representig them as |</a:t>
            </a:r>
            <a:r>
              <a:rPr lang="it-IT" u="sng" dirty="0"/>
              <a:t>p</a:t>
            </a:r>
            <a:r>
              <a:rPr lang="it-IT" dirty="0"/>
              <a:t>| = 1 and |</a:t>
            </a:r>
            <a:r>
              <a:rPr lang="it-IT" u="sng" dirty="0"/>
              <a:t>b</a:t>
            </a:r>
            <a:r>
              <a:rPr lang="it-IT" dirty="0"/>
              <a:t>| = 1</a:t>
            </a:r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In both distributions is applied the log</a:t>
            </a:r>
            <a:r>
              <a:rPr lang="it-IT" baseline="-25000" dirty="0"/>
              <a:t>2</a:t>
            </a:r>
            <a:r>
              <a:rPr lang="it-IT" dirty="0"/>
              <a:t> binning, </a:t>
            </a:r>
            <a:r>
              <a:rPr lang="en-US" dirty="0"/>
              <a:t>highlighting the differences for lower counts of packets and bytes</a:t>
            </a: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611560" y="4558547"/>
            <a:ext cx="8208912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b="1" i="1" dirty="0"/>
              <a:t>Abacus signatures    </a:t>
            </a:r>
            <a:r>
              <a:rPr lang="en-US" dirty="0"/>
              <a:t>s:= (</a:t>
            </a:r>
            <a:r>
              <a:rPr lang="en-US" u="sng" dirty="0"/>
              <a:t>p</a:t>
            </a:r>
            <a:r>
              <a:rPr lang="en-US" dirty="0"/>
              <a:t>,</a:t>
            </a:r>
            <a:r>
              <a:rPr lang="en-US" u="sng" dirty="0"/>
              <a:t>b</a:t>
            </a:r>
            <a:r>
              <a:rPr lang="en-US" dirty="0"/>
              <a:t>)</a:t>
            </a:r>
          </a:p>
          <a:p>
            <a:pPr marL="0" indent="0" algn="ctr">
              <a:buFontTx/>
              <a:buNone/>
            </a:pPr>
            <a:r>
              <a:rPr lang="en-US" kern="0" dirty="0"/>
              <a:t>This represents the training data for the </a:t>
            </a:r>
            <a:r>
              <a:rPr lang="en-US" b="1" kern="0" dirty="0"/>
              <a:t>SVM</a:t>
            </a:r>
            <a:r>
              <a:rPr lang="en-US" kern="0" dirty="0"/>
              <a:t> algorithm 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5111942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10799</TotalTime>
  <Words>1218</Words>
  <Application>Microsoft Office PowerPoint</Application>
  <PresentationFormat>Presentazione su schermo (4:3)</PresentationFormat>
  <Paragraphs>185</Paragraphs>
  <Slides>26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0" baseType="lpstr">
      <vt:lpstr>Arial</vt:lpstr>
      <vt:lpstr>Calibri</vt:lpstr>
      <vt:lpstr>Source Sans Pro</vt:lpstr>
      <vt:lpstr>Default Theme</vt:lpstr>
      <vt:lpstr>Machine Learning – Lecture 3</vt:lpstr>
      <vt:lpstr>Machine Learning Project</vt:lpstr>
      <vt:lpstr>Supervised Learning</vt:lpstr>
      <vt:lpstr>Starting from Literature</vt:lpstr>
      <vt:lpstr>Classification methodology</vt:lpstr>
      <vt:lpstr>Classification methodology</vt:lpstr>
      <vt:lpstr>Dataset Description</vt:lpstr>
      <vt:lpstr>Classification methodology</vt:lpstr>
      <vt:lpstr>Classification methodology</vt:lpstr>
      <vt:lpstr>Differentiation between classes</vt:lpstr>
      <vt:lpstr>Accuracy Results</vt:lpstr>
      <vt:lpstr>Machine Learning – Code</vt:lpstr>
      <vt:lpstr>Project Idea</vt:lpstr>
      <vt:lpstr>DiffServ Label</vt:lpstr>
      <vt:lpstr>Project Idea</vt:lpstr>
      <vt:lpstr>Machine Learning Code</vt:lpstr>
      <vt:lpstr>Unsupervised Learning</vt:lpstr>
      <vt:lpstr>Starting from Literature</vt:lpstr>
      <vt:lpstr>Dataset</vt:lpstr>
      <vt:lpstr>Variables</vt:lpstr>
      <vt:lpstr>K-Means </vt:lpstr>
      <vt:lpstr>Fast view on results</vt:lpstr>
      <vt:lpstr>From clusters to QoS Class</vt:lpstr>
      <vt:lpstr>Project Assignment (Dataset)</vt:lpstr>
      <vt:lpstr>Project Assignment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Davide Aureli</cp:lastModifiedBy>
  <cp:revision>148</cp:revision>
  <dcterms:created xsi:type="dcterms:W3CDTF">2006-11-20T16:13:10Z</dcterms:created>
  <dcterms:modified xsi:type="dcterms:W3CDTF">2021-05-09T17:26:30Z</dcterms:modified>
  <cp:category/>
</cp:coreProperties>
</file>