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2ac6260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2ac6260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Font typeface="Roboto"/>
              <a:buNone/>
            </a:pPr>
            <a:r>
              <a:rPr lang="en" sz="1200">
                <a:solidFill>
                  <a:srgbClr val="D1D5DB"/>
                </a:solidFill>
                <a:highlight>
                  <a:srgbClr val="343541"/>
                </a:highlight>
                <a:latin typeface="Roboto"/>
                <a:ea typeface="Roboto"/>
                <a:cs typeface="Roboto"/>
                <a:sym typeface="Roboto"/>
              </a:rPr>
              <a:t>epoch: This represents one complete pass through the entire training dataset. Machine learning models are typically trained over multiple epochs. Seeing epochs from 0 to 4 indicates that the model has completed 5 training cycles.</a:t>
            </a:r>
            <a:endParaRPr sz="1200">
              <a:solidFill>
                <a:srgbClr val="D1D5DB"/>
              </a:solidFill>
              <a:highlight>
                <a:srgbClr val="343541"/>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343541"/>
                </a:highlight>
                <a:latin typeface="Roboto"/>
                <a:ea typeface="Roboto"/>
                <a:cs typeface="Roboto"/>
                <a:sym typeface="Roboto"/>
              </a:rPr>
              <a:t>train_loss: This is the loss function computed on the training dataset. The loss function quantifies the difference between the predicted outputs of the model and the actual outputs (targets). The goal of training is to minimize this value.</a:t>
            </a:r>
            <a:endParaRPr sz="1200">
              <a:solidFill>
                <a:srgbClr val="D1D5DB"/>
              </a:solidFill>
              <a:highlight>
                <a:srgbClr val="343541"/>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343541"/>
                </a:highlight>
                <a:latin typeface="Roboto"/>
                <a:ea typeface="Roboto"/>
                <a:cs typeface="Roboto"/>
                <a:sym typeface="Roboto"/>
              </a:rPr>
              <a:t>valid_loss: This is the loss function computed on a separate validation dataset that is not used for training. This metric is crucial for understanding how well the model generalizes to unseen data.</a:t>
            </a:r>
            <a:endParaRPr sz="1200">
              <a:solidFill>
                <a:srgbClr val="D1D5DB"/>
              </a:solidFill>
              <a:highlight>
                <a:srgbClr val="343541"/>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343541"/>
                </a:highlight>
                <a:latin typeface="Roboto"/>
                <a:ea typeface="Roboto"/>
                <a:cs typeface="Roboto"/>
                <a:sym typeface="Roboto"/>
              </a:rPr>
              <a:t>error_rate: This represents the proportion of incorrect predictions out of the total predictions made on the validation dataset. A lower error rate indicates better performance.</a:t>
            </a:r>
            <a:endParaRPr sz="1200">
              <a:solidFill>
                <a:srgbClr val="D1D5DB"/>
              </a:solidFill>
              <a:highlight>
                <a:srgbClr val="343541"/>
              </a:highlight>
              <a:latin typeface="Roboto"/>
              <a:ea typeface="Roboto"/>
              <a:cs typeface="Roboto"/>
              <a:sym typeface="Roboto"/>
            </a:endParaRPr>
          </a:p>
          <a:p>
            <a:pPr indent="-228600" lvl="0" marL="457200" rtl="0" algn="l">
              <a:lnSpc>
                <a:spcPct val="115000"/>
              </a:lnSpc>
              <a:spcBef>
                <a:spcPts val="0"/>
              </a:spcBef>
              <a:spcAft>
                <a:spcPts val="0"/>
              </a:spcAft>
              <a:buClr>
                <a:srgbClr val="D1D5DB"/>
              </a:buClr>
              <a:buSzPts val="1200"/>
              <a:buFont typeface="Roboto"/>
              <a:buNone/>
            </a:pPr>
            <a:r>
              <a:rPr lang="en" sz="1200">
                <a:solidFill>
                  <a:srgbClr val="D1D5DB"/>
                </a:solidFill>
                <a:highlight>
                  <a:srgbClr val="343541"/>
                </a:highlight>
                <a:latin typeface="Roboto"/>
                <a:ea typeface="Roboto"/>
                <a:cs typeface="Roboto"/>
                <a:sym typeface="Roboto"/>
              </a:rPr>
              <a:t>time: This shows how long each epoch took to run. It's useful for tracking the efficiency of the training process.</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Looking at the trends in the table:</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150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Decreasing </a:t>
            </a:r>
            <a:r>
              <a:rPr lang="en" sz="1050">
                <a:solidFill>
                  <a:srgbClr val="F1EDE5"/>
                </a:solidFill>
                <a:highlight>
                  <a:srgbClr val="343541"/>
                </a:highlight>
                <a:latin typeface="Courier New"/>
                <a:ea typeface="Courier New"/>
                <a:cs typeface="Courier New"/>
                <a:sym typeface="Courier New"/>
              </a:rPr>
              <a:t>train_loss</a:t>
            </a:r>
            <a:r>
              <a:rPr lang="en" sz="1200">
                <a:solidFill>
                  <a:srgbClr val="D1D5DB"/>
                </a:solidFill>
                <a:highlight>
                  <a:srgbClr val="343541"/>
                </a:highlight>
                <a:latin typeface="Roboto"/>
                <a:ea typeface="Roboto"/>
                <a:cs typeface="Roboto"/>
                <a:sym typeface="Roboto"/>
              </a:rPr>
              <a:t> and </a:t>
            </a:r>
            <a:r>
              <a:rPr lang="en" sz="1050">
                <a:solidFill>
                  <a:srgbClr val="F1EDE5"/>
                </a:solidFill>
                <a:highlight>
                  <a:srgbClr val="343541"/>
                </a:highlight>
                <a:latin typeface="Courier New"/>
                <a:ea typeface="Courier New"/>
                <a:cs typeface="Courier New"/>
                <a:sym typeface="Courier New"/>
              </a:rPr>
              <a:t>valid_loss</a:t>
            </a:r>
            <a:r>
              <a:rPr lang="en" sz="1200">
                <a:solidFill>
                  <a:srgbClr val="D1D5DB"/>
                </a:solidFill>
                <a:highlight>
                  <a:srgbClr val="343541"/>
                </a:highlight>
                <a:latin typeface="Roboto"/>
                <a:ea typeface="Roboto"/>
                <a:cs typeface="Roboto"/>
                <a:sym typeface="Roboto"/>
              </a:rPr>
              <a:t>: Both loss metrics are decreasing over time, which suggests that the model is learning and improving its predictions with each epoch.</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Decreasing </a:t>
            </a:r>
            <a:r>
              <a:rPr lang="en" sz="1050">
                <a:solidFill>
                  <a:srgbClr val="F1EDE5"/>
                </a:solidFill>
                <a:highlight>
                  <a:srgbClr val="343541"/>
                </a:highlight>
                <a:latin typeface="Courier New"/>
                <a:ea typeface="Courier New"/>
                <a:cs typeface="Courier New"/>
                <a:sym typeface="Courier New"/>
              </a:rPr>
              <a:t>error_rate</a:t>
            </a:r>
            <a:r>
              <a:rPr lang="en" sz="1200">
                <a:solidFill>
                  <a:srgbClr val="D1D5DB"/>
                </a:solidFill>
                <a:highlight>
                  <a:srgbClr val="343541"/>
                </a:highlight>
                <a:latin typeface="Roboto"/>
                <a:ea typeface="Roboto"/>
                <a:cs typeface="Roboto"/>
                <a:sym typeface="Roboto"/>
              </a:rPr>
              <a:t>: The error rate is also decreasing, which indicates the model is making fewer mistakes on the validation set as training progresses.</a:t>
            </a:r>
            <a:endParaRPr sz="1200">
              <a:solidFill>
                <a:srgbClr val="D1D5DB"/>
              </a:solidFill>
              <a:highlight>
                <a:srgbClr val="343541"/>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Char char="●"/>
            </a:pPr>
            <a:r>
              <a:rPr lang="en" sz="1200">
                <a:solidFill>
                  <a:srgbClr val="D1D5DB"/>
                </a:solidFill>
                <a:highlight>
                  <a:srgbClr val="343541"/>
                </a:highlight>
                <a:latin typeface="Roboto"/>
                <a:ea typeface="Roboto"/>
                <a:cs typeface="Roboto"/>
                <a:sym typeface="Roboto"/>
              </a:rPr>
              <a:t>Stable </a:t>
            </a:r>
            <a:r>
              <a:rPr lang="en" sz="1050">
                <a:solidFill>
                  <a:srgbClr val="F1EDE5"/>
                </a:solidFill>
                <a:highlight>
                  <a:srgbClr val="343541"/>
                </a:highlight>
                <a:latin typeface="Courier New"/>
                <a:ea typeface="Courier New"/>
                <a:cs typeface="Courier New"/>
                <a:sym typeface="Courier New"/>
              </a:rPr>
              <a:t>time</a:t>
            </a:r>
            <a:r>
              <a:rPr lang="en" sz="1200">
                <a:solidFill>
                  <a:srgbClr val="D1D5DB"/>
                </a:solidFill>
                <a:highlight>
                  <a:srgbClr val="343541"/>
                </a:highlight>
                <a:latin typeface="Roboto"/>
                <a:ea typeface="Roboto"/>
                <a:cs typeface="Roboto"/>
                <a:sym typeface="Roboto"/>
              </a:rPr>
              <a:t>: The time taken for each epoch is fairly consistent, which is expected unless there are changes in the computing environment or the dataset.</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Implications of these trends are positive for the training process, as they indicate the model is learning effectively. However, it's important to also watch for the gap between </a:t>
            </a:r>
            <a:r>
              <a:rPr lang="en" sz="1050">
                <a:solidFill>
                  <a:srgbClr val="F1EDE5"/>
                </a:solidFill>
                <a:highlight>
                  <a:srgbClr val="343541"/>
                </a:highlight>
                <a:latin typeface="Courier New"/>
                <a:ea typeface="Courier New"/>
                <a:cs typeface="Courier New"/>
                <a:sym typeface="Courier New"/>
              </a:rPr>
              <a:t>train_loss</a:t>
            </a:r>
            <a:r>
              <a:rPr lang="en" sz="1200">
                <a:solidFill>
                  <a:srgbClr val="D1D5DB"/>
                </a:solidFill>
                <a:highlight>
                  <a:srgbClr val="343541"/>
                </a:highlight>
                <a:latin typeface="Roboto"/>
                <a:ea typeface="Roboto"/>
                <a:cs typeface="Roboto"/>
                <a:sym typeface="Roboto"/>
              </a:rPr>
              <a:t> and </a:t>
            </a:r>
            <a:r>
              <a:rPr lang="en" sz="1050">
                <a:solidFill>
                  <a:srgbClr val="F1EDE5"/>
                </a:solidFill>
                <a:highlight>
                  <a:srgbClr val="343541"/>
                </a:highlight>
                <a:latin typeface="Courier New"/>
                <a:ea typeface="Courier New"/>
                <a:cs typeface="Courier New"/>
                <a:sym typeface="Courier New"/>
              </a:rPr>
              <a:t>valid_loss</a:t>
            </a:r>
            <a:r>
              <a:rPr lang="en" sz="1200">
                <a:solidFill>
                  <a:srgbClr val="D1D5DB"/>
                </a:solidFill>
                <a:highlight>
                  <a:srgbClr val="343541"/>
                </a:highlight>
                <a:latin typeface="Roboto"/>
                <a:ea typeface="Roboto"/>
                <a:cs typeface="Roboto"/>
                <a:sym typeface="Roboto"/>
              </a:rPr>
              <a:t>. If the </a:t>
            </a:r>
            <a:r>
              <a:rPr lang="en" sz="1050">
                <a:solidFill>
                  <a:srgbClr val="F1EDE5"/>
                </a:solidFill>
                <a:highlight>
                  <a:srgbClr val="343541"/>
                </a:highlight>
                <a:latin typeface="Courier New"/>
                <a:ea typeface="Courier New"/>
                <a:cs typeface="Courier New"/>
                <a:sym typeface="Courier New"/>
              </a:rPr>
              <a:t>train_loss</a:t>
            </a:r>
            <a:r>
              <a:rPr lang="en" sz="1200">
                <a:solidFill>
                  <a:srgbClr val="D1D5DB"/>
                </a:solidFill>
                <a:highlight>
                  <a:srgbClr val="343541"/>
                </a:highlight>
                <a:latin typeface="Roboto"/>
                <a:ea typeface="Roboto"/>
                <a:cs typeface="Roboto"/>
                <a:sym typeface="Roboto"/>
              </a:rPr>
              <a:t> continues to decrease while the </a:t>
            </a:r>
            <a:r>
              <a:rPr lang="en" sz="1050">
                <a:solidFill>
                  <a:srgbClr val="F1EDE5"/>
                </a:solidFill>
                <a:highlight>
                  <a:srgbClr val="343541"/>
                </a:highlight>
                <a:latin typeface="Courier New"/>
                <a:ea typeface="Courier New"/>
                <a:cs typeface="Courier New"/>
                <a:sym typeface="Courier New"/>
              </a:rPr>
              <a:t>valid_loss</a:t>
            </a:r>
            <a:r>
              <a:rPr lang="en" sz="1200">
                <a:solidFill>
                  <a:srgbClr val="D1D5DB"/>
                </a:solidFill>
                <a:highlight>
                  <a:srgbClr val="343541"/>
                </a:highlight>
                <a:latin typeface="Roboto"/>
                <a:ea typeface="Roboto"/>
                <a:cs typeface="Roboto"/>
                <a:sym typeface="Roboto"/>
              </a:rPr>
              <a:t> starts to increase, it could be a sign of overfitting, where the model learns the training data too well, including its noise and outliers, and performs poorly on unseen data.</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9348b77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9348b77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2b9f98f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2b9f98f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9348b7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9348b7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b9f98f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b9f98f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b9f98f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2b9f98f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2b9f98f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2b9f98f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2b9f98f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2b9f98f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19348b7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19348b7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Kishore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2b9f98f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2b9f98f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Kishore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2b9f98f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2b9f98f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Kishore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9348b7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9348b7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1d42a9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1d42a9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Zahra : but it is not an </a:t>
            </a:r>
            <a:r>
              <a:rPr lang="en"/>
              <a:t>entirely</a:t>
            </a:r>
            <a:r>
              <a:rPr lang="en"/>
              <a:t> random model</a:t>
            </a:r>
            <a:endParaRPr/>
          </a:p>
          <a:p>
            <a:pPr indent="0" lvl="0" marL="0" rtl="0" algn="l">
              <a:spcBef>
                <a:spcPts val="0"/>
              </a:spcBef>
              <a:spcAft>
                <a:spcPts val="0"/>
              </a:spcAft>
              <a:buClr>
                <a:schemeClr val="dk1"/>
              </a:buClr>
              <a:buSzPts val="1100"/>
              <a:buFont typeface="Arial"/>
              <a:buNone/>
            </a:pPr>
            <a:r>
              <a:rPr lang="en"/>
              <a:t>l! All of the layers prior to the last one have been carefully trained to be good at image classification tasks in general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19348b7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19348b7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u="sng"/>
              <a:t>Data Loaders Creation:</a:t>
            </a:r>
            <a:r>
              <a:rPr lang="en"/>
              <a:t> ImageDataLoaders.from_folder is used to create image data loaders from the specified folder. This method is convenient for image classification tasks where images are organized in folders.</a:t>
            </a:r>
            <a:endParaRPr/>
          </a:p>
          <a:p>
            <a:pPr indent="0" lvl="0" marL="0" rtl="0" algn="l">
              <a:spcBef>
                <a:spcPts val="0"/>
              </a:spcBef>
              <a:spcAft>
                <a:spcPts val="0"/>
              </a:spcAft>
              <a:buClr>
                <a:schemeClr val="dk1"/>
              </a:buClr>
              <a:buSzPts val="1100"/>
              <a:buFont typeface="Arial"/>
              <a:buNone/>
            </a:pPr>
            <a:r>
              <a:rPr lang="en"/>
              <a:t>train='train': Specifies the subfolder within path that contains training data.</a:t>
            </a:r>
            <a:endParaRPr/>
          </a:p>
          <a:p>
            <a:pPr indent="0" lvl="0" marL="0" rtl="0" algn="l">
              <a:spcBef>
                <a:spcPts val="0"/>
              </a:spcBef>
              <a:spcAft>
                <a:spcPts val="0"/>
              </a:spcAft>
              <a:buClr>
                <a:schemeClr val="dk1"/>
              </a:buClr>
              <a:buSzPts val="1100"/>
              <a:buFont typeface="Arial"/>
              <a:buNone/>
            </a:pPr>
            <a:r>
              <a:rPr lang="en"/>
              <a:t>valid='valid': Specifies the subfolder for validation data.</a:t>
            </a:r>
            <a:endParaRPr/>
          </a:p>
          <a:p>
            <a:pPr indent="0" lvl="0" marL="0" rtl="0" algn="l">
              <a:spcBef>
                <a:spcPts val="0"/>
              </a:spcBef>
              <a:spcAft>
                <a:spcPts val="0"/>
              </a:spcAft>
              <a:buNone/>
            </a:pPr>
            <a:r>
              <a:rPr lang="en"/>
              <a:t>test='test': Specifies the subfolder for test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Item Transforms:</a:t>
            </a:r>
            <a:endParaRPr b="1" u="sng"/>
          </a:p>
          <a:p>
            <a:pPr indent="0" lvl="0" marL="0" rtl="0" algn="l">
              <a:spcBef>
                <a:spcPts val="0"/>
              </a:spcBef>
              <a:spcAft>
                <a:spcPts val="0"/>
              </a:spcAft>
              <a:buNone/>
            </a:pPr>
            <a:r>
              <a:rPr lang="en"/>
              <a:t>item_tfms = Resize(450, pad_mode='zeros'): Each image in the dataset is resized to 450x450 pixels. If the original image is not square, padding is added using zero padding (black borders).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u="sng"/>
              <a:t>Batch Transforms:</a:t>
            </a:r>
            <a:endParaRPr b="1" u="sng"/>
          </a:p>
          <a:p>
            <a:pPr indent="0" lvl="0" marL="0" rtl="0" algn="l">
              <a:spcBef>
                <a:spcPts val="0"/>
              </a:spcBef>
              <a:spcAft>
                <a:spcPts val="0"/>
              </a:spcAft>
              <a:buClr>
                <a:schemeClr val="dk1"/>
              </a:buClr>
              <a:buSzPts val="1100"/>
              <a:buFont typeface="Arial"/>
              <a:buNone/>
            </a:pPr>
            <a:r>
              <a:rPr lang="en"/>
              <a:t>aug_transforms(size=224, max_warp=0.): Applies data augmentation techniques (like rotation, zooming) to the images, resizing them to 224x224 pixels. max_warp=0 disables the warping augmentation.</a:t>
            </a:r>
            <a:endParaRPr/>
          </a:p>
          <a:p>
            <a:pPr indent="0" lvl="0" marL="0" rtl="0" algn="l">
              <a:spcBef>
                <a:spcPts val="0"/>
              </a:spcBef>
              <a:spcAft>
                <a:spcPts val="0"/>
              </a:spcAft>
              <a:buNone/>
            </a:pPr>
            <a:r>
              <a:rPr lang="en"/>
              <a:t>Normalize.from_stats(*imagenet_stats): Normalizes the images using the statistics (mean and standard deviation) from the ImageNet dataset, which is a common practice in image processing to improve model training.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Batch Size (bs):</a:t>
            </a:r>
            <a:endParaRPr/>
          </a:p>
          <a:p>
            <a:pPr indent="0" lvl="0" marL="0" rtl="0" algn="l">
              <a:spcBef>
                <a:spcPts val="0"/>
              </a:spcBef>
              <a:spcAft>
                <a:spcPts val="0"/>
              </a:spcAft>
              <a:buClr>
                <a:schemeClr val="dk1"/>
              </a:buClr>
              <a:buSzPts val="1100"/>
              <a:buFont typeface="Arial"/>
              <a:buNone/>
            </a:pPr>
            <a:r>
              <a:rPr lang="en"/>
              <a:t>bs=32: Sets the batch size to 32. Batch size is the number of samples processed before the model is updated. The default is usually 64, but it's reduced here to prevent memory issues, particularly when using memory-intensive models like DenseNet-201.</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19348b77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19348b77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 Zahra to talk about fit_one_cycle parameters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19348b7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19348b7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Zahra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davay/data5100" TargetMode="External"/><Relationship Id="rId4" Type="http://schemas.openxmlformats.org/officeDocument/2006/relationships/hyperlink" Target="https://www.kaggle.com/datasets/mohamedhanyyy/chest-ctscan-im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Classifying Chest Cancer CT Scan Images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Comparisons of approach</a:t>
            </a:r>
            <a:endParaRPr/>
          </a:p>
        </p:txBody>
      </p:sp>
      <p:sp>
        <p:nvSpPr>
          <p:cNvPr id="56" name="Google Shape;56;p13"/>
          <p:cNvSpPr txBox="1"/>
          <p:nvPr>
            <p:ph idx="1" type="subTitle"/>
          </p:nvPr>
        </p:nvSpPr>
        <p:spPr>
          <a:xfrm>
            <a:off x="2827575" y="4725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Devin Lim, Zahra Ahmadi, Sai Kishore Chintala</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Rate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our learning rate is too low, it can take many epochs to train our model.</a:t>
            </a:r>
            <a:endParaRPr sz="1400"/>
          </a:p>
          <a:p>
            <a:pPr indent="-317500" lvl="1" marL="914400" rtl="0" algn="l">
              <a:spcBef>
                <a:spcPts val="0"/>
              </a:spcBef>
              <a:spcAft>
                <a:spcPts val="0"/>
              </a:spcAft>
              <a:buSzPts val="1400"/>
              <a:buChar char="○"/>
            </a:pPr>
            <a:r>
              <a:rPr lang="en"/>
              <a:t>Wastes time</a:t>
            </a:r>
            <a:endParaRPr/>
          </a:p>
          <a:p>
            <a:pPr indent="-317500" lvl="1" marL="914400" rtl="0" algn="l">
              <a:spcBef>
                <a:spcPts val="0"/>
              </a:spcBef>
              <a:spcAft>
                <a:spcPts val="0"/>
              </a:spcAft>
              <a:buSzPts val="1400"/>
              <a:buChar char="○"/>
            </a:pPr>
            <a:r>
              <a:rPr lang="en"/>
              <a:t>Risk of overfitting</a:t>
            </a:r>
            <a:endParaRPr/>
          </a:p>
          <a:p>
            <a:pPr indent="-317500" lvl="0" marL="457200" rtl="0" algn="l">
              <a:spcBef>
                <a:spcPts val="0"/>
              </a:spcBef>
              <a:spcAft>
                <a:spcPts val="0"/>
              </a:spcAft>
              <a:buSzPts val="1400"/>
              <a:buChar char="●"/>
            </a:pPr>
            <a:r>
              <a:rPr lang="en" sz="1400"/>
              <a:t>Learning Rate Finder</a:t>
            </a:r>
            <a:endParaRPr sz="1400"/>
          </a:p>
          <a:p>
            <a:pPr indent="-317500" lvl="1" marL="914400" rtl="0" algn="l">
              <a:spcBef>
                <a:spcPts val="0"/>
              </a:spcBef>
              <a:spcAft>
                <a:spcPts val="0"/>
              </a:spcAft>
              <a:buSzPts val="1400"/>
              <a:buChar char="○"/>
            </a:pPr>
            <a:r>
              <a:rPr lang="en"/>
              <a:t>Automated approach based on LR Range test by Leslie Smith</a:t>
            </a:r>
            <a:endParaRPr sz="1400"/>
          </a:p>
          <a:p>
            <a:pPr indent="-317500" lvl="1" marL="914400" rtl="0" algn="l">
              <a:spcBef>
                <a:spcPts val="0"/>
              </a:spcBef>
              <a:spcAft>
                <a:spcPts val="0"/>
              </a:spcAft>
              <a:buSzPts val="1400"/>
              <a:buChar char="○"/>
            </a:pPr>
            <a:r>
              <a:rPr lang="en"/>
              <a:t>S</a:t>
            </a:r>
            <a:r>
              <a:rPr lang="en" sz="1400"/>
              <a:t>tart with a very, very small learning rate, something so small that we would never expect it to be too big to handle. We use that for one mini-batch, find what the losses are afterward, and then increase the learning rate by a certain percentage (e.g., doubling it each time). Then we do another mini-batch, track the loss, and double the learning rate again. We keep doing this until the loss gets worse</a:t>
            </a:r>
            <a:r>
              <a:rPr lang="en"/>
              <a:t>.</a:t>
            </a:r>
            <a:endParaRPr/>
          </a:p>
        </p:txBody>
      </p:sp>
      <p:pic>
        <p:nvPicPr>
          <p:cNvPr id="120" name="Google Shape;120;p22"/>
          <p:cNvPicPr preferRelativeResize="0"/>
          <p:nvPr/>
        </p:nvPicPr>
        <p:blipFill>
          <a:blip r:embed="rId3">
            <a:alphaModFix/>
          </a:blip>
          <a:stretch>
            <a:fillRect/>
          </a:stretch>
        </p:blipFill>
        <p:spPr>
          <a:xfrm>
            <a:off x="6623450" y="628973"/>
            <a:ext cx="2442150" cy="1426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Evaluation - sklearn.metrics and skm_to_fastai</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t>
            </a:r>
            <a:r>
              <a:rPr lang="en"/>
              <a:t>astai allows the use of scikit-learn metrics</a:t>
            </a:r>
            <a:endParaRPr/>
          </a:p>
          <a:p>
            <a:pPr indent="-342900" lvl="0" marL="457200" rtl="0" algn="l">
              <a:spcBef>
                <a:spcPts val="0"/>
              </a:spcBef>
              <a:spcAft>
                <a:spcPts val="0"/>
              </a:spcAft>
              <a:buSzPts val="1800"/>
              <a:buChar char="-"/>
            </a:pPr>
            <a:r>
              <a:rPr lang="en"/>
              <a:t>We compare the performance of our models using classification matrix and f1 scores</a:t>
            </a:r>
            <a:endParaRPr/>
          </a:p>
        </p:txBody>
      </p:sp>
      <p:pic>
        <p:nvPicPr>
          <p:cNvPr id="127" name="Google Shape;127;p23"/>
          <p:cNvPicPr preferRelativeResize="0"/>
          <p:nvPr/>
        </p:nvPicPr>
        <p:blipFill>
          <a:blip r:embed="rId3">
            <a:alphaModFix/>
          </a:blip>
          <a:stretch>
            <a:fillRect/>
          </a:stretch>
        </p:blipFill>
        <p:spPr>
          <a:xfrm>
            <a:off x="180938" y="2515375"/>
            <a:ext cx="8782125" cy="175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Automated testing of various parameters</a:t>
            </a:r>
            <a:endParaRPr/>
          </a:p>
        </p:txBody>
      </p:sp>
      <p:pic>
        <p:nvPicPr>
          <p:cNvPr id="134" name="Google Shape;134;p24"/>
          <p:cNvPicPr preferRelativeResize="0"/>
          <p:nvPr/>
        </p:nvPicPr>
        <p:blipFill>
          <a:blip r:embed="rId3">
            <a:alphaModFix/>
          </a:blip>
          <a:stretch>
            <a:fillRect/>
          </a:stretch>
        </p:blipFill>
        <p:spPr>
          <a:xfrm>
            <a:off x="311700" y="1581850"/>
            <a:ext cx="5988527" cy="3516726"/>
          </a:xfrm>
          <a:prstGeom prst="rect">
            <a:avLst/>
          </a:prstGeom>
          <a:noFill/>
          <a:ln>
            <a:noFill/>
          </a:ln>
        </p:spPr>
      </p:pic>
      <p:pic>
        <p:nvPicPr>
          <p:cNvPr id="135" name="Google Shape;135;p24"/>
          <p:cNvPicPr preferRelativeResize="0"/>
          <p:nvPr/>
        </p:nvPicPr>
        <p:blipFill>
          <a:blip r:embed="rId4">
            <a:alphaModFix/>
          </a:blip>
          <a:stretch>
            <a:fillRect/>
          </a:stretch>
        </p:blipFill>
        <p:spPr>
          <a:xfrm>
            <a:off x="7354125" y="2692383"/>
            <a:ext cx="1694825" cy="1295650"/>
          </a:xfrm>
          <a:prstGeom prst="rect">
            <a:avLst/>
          </a:prstGeom>
          <a:noFill/>
          <a:ln>
            <a:noFill/>
          </a:ln>
        </p:spPr>
      </p:pic>
      <p:cxnSp>
        <p:nvCxnSpPr>
          <p:cNvPr id="136" name="Google Shape;136;p24"/>
          <p:cNvCxnSpPr>
            <a:stCxn id="134" idx="3"/>
            <a:endCxn id="135" idx="1"/>
          </p:cNvCxnSpPr>
          <p:nvPr/>
        </p:nvCxnSpPr>
        <p:spPr>
          <a:xfrm>
            <a:off x="6300227" y="3340213"/>
            <a:ext cx="1053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descr="image" id="142" name="Google Shape;142;p25"/>
          <p:cNvPicPr preferRelativeResize="0"/>
          <p:nvPr/>
        </p:nvPicPr>
        <p:blipFill>
          <a:blip r:embed="rId3">
            <a:alphaModFix/>
          </a:blip>
          <a:stretch>
            <a:fillRect/>
          </a:stretch>
        </p:blipFill>
        <p:spPr>
          <a:xfrm>
            <a:off x="6377600" y="66375"/>
            <a:ext cx="2766400" cy="2872826"/>
          </a:xfrm>
          <a:prstGeom prst="rect">
            <a:avLst/>
          </a:prstGeom>
          <a:noFill/>
          <a:ln>
            <a:noFill/>
          </a:ln>
        </p:spPr>
      </p:pic>
      <p:sp>
        <p:nvSpPr>
          <p:cNvPr id="143" name="Google Shape;143;p25"/>
          <p:cNvSpPr txBox="1"/>
          <p:nvPr/>
        </p:nvSpPr>
        <p:spPr>
          <a:xfrm>
            <a:off x="311700" y="1298500"/>
            <a:ext cx="6435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Best performance: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F1 Score of 0.92</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7/72 misclassifications</a:t>
            </a:r>
            <a:endParaRPr sz="1800">
              <a:solidFill>
                <a:schemeClr val="dk2"/>
              </a:solidFill>
            </a:endParaRPr>
          </a:p>
        </p:txBody>
      </p:sp>
      <p:pic>
        <p:nvPicPr>
          <p:cNvPr id="144" name="Google Shape;144;p25"/>
          <p:cNvPicPr preferRelativeResize="0"/>
          <p:nvPr/>
        </p:nvPicPr>
        <p:blipFill>
          <a:blip r:embed="rId4">
            <a:alphaModFix/>
          </a:blip>
          <a:stretch>
            <a:fillRect/>
          </a:stretch>
        </p:blipFill>
        <p:spPr>
          <a:xfrm>
            <a:off x="311700" y="4287399"/>
            <a:ext cx="7591724" cy="755650"/>
          </a:xfrm>
          <a:prstGeom prst="rect">
            <a:avLst/>
          </a:prstGeom>
          <a:noFill/>
          <a:ln>
            <a:noFill/>
          </a:ln>
        </p:spPr>
      </p:pic>
      <p:pic>
        <p:nvPicPr>
          <p:cNvPr id="145" name="Google Shape;145;p25"/>
          <p:cNvPicPr preferRelativeResize="0"/>
          <p:nvPr/>
        </p:nvPicPr>
        <p:blipFill>
          <a:blip r:embed="rId5">
            <a:alphaModFix/>
          </a:blip>
          <a:stretch>
            <a:fillRect/>
          </a:stretch>
        </p:blipFill>
        <p:spPr>
          <a:xfrm>
            <a:off x="311700" y="3135490"/>
            <a:ext cx="8832302" cy="1075885"/>
          </a:xfrm>
          <a:prstGeom prst="rect">
            <a:avLst/>
          </a:prstGeom>
          <a:noFill/>
          <a:ln>
            <a:noFill/>
          </a:ln>
        </p:spPr>
      </p:pic>
      <p:pic>
        <p:nvPicPr>
          <p:cNvPr id="146" name="Google Shape;146;p25"/>
          <p:cNvPicPr preferRelativeResize="0"/>
          <p:nvPr/>
        </p:nvPicPr>
        <p:blipFill rotWithShape="1">
          <a:blip r:embed="rId6">
            <a:alphaModFix/>
          </a:blip>
          <a:srcRect b="0" l="0" r="3372" t="0"/>
          <a:stretch/>
        </p:blipFill>
        <p:spPr>
          <a:xfrm>
            <a:off x="3267137" y="227263"/>
            <a:ext cx="2609725" cy="2459475"/>
          </a:xfrm>
          <a:prstGeom prst="rect">
            <a:avLst/>
          </a:prstGeom>
          <a:noFill/>
          <a:ln>
            <a:noFill/>
          </a:ln>
        </p:spPr>
      </p:pic>
      <p:cxnSp>
        <p:nvCxnSpPr>
          <p:cNvPr id="147" name="Google Shape;147;p25"/>
          <p:cNvCxnSpPr>
            <a:stCxn id="146" idx="3"/>
          </p:cNvCxnSpPr>
          <p:nvPr/>
        </p:nvCxnSpPr>
        <p:spPr>
          <a:xfrm flipH="1" rot="10800000">
            <a:off x="5876862" y="1453400"/>
            <a:ext cx="755400" cy="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limitation: GPU memory</a:t>
            </a:r>
            <a:endParaRPr/>
          </a:p>
          <a:p>
            <a:pPr indent="-317500" lvl="1" marL="914400" rtl="0" algn="l">
              <a:spcBef>
                <a:spcPts val="0"/>
              </a:spcBef>
              <a:spcAft>
                <a:spcPts val="0"/>
              </a:spcAft>
              <a:buSzPts val="1400"/>
              <a:buChar char="-"/>
            </a:pPr>
            <a:r>
              <a:rPr lang="en"/>
              <a:t>Factors: Batch size, image sizes (through transformations / resizing) </a:t>
            </a:r>
            <a:endParaRPr/>
          </a:p>
          <a:p>
            <a:pPr indent="-342900" lvl="0" marL="457200" rtl="0" algn="l">
              <a:spcBef>
                <a:spcPts val="0"/>
              </a:spcBef>
              <a:spcAft>
                <a:spcPts val="0"/>
              </a:spcAft>
              <a:buSzPts val="1800"/>
              <a:buChar char="-"/>
            </a:pPr>
            <a:r>
              <a:rPr lang="en"/>
              <a:t>Training time / GPU performance</a:t>
            </a:r>
            <a:endParaRPr/>
          </a:p>
          <a:p>
            <a:pPr indent="-317500" lvl="1" marL="914400" rtl="0" algn="l">
              <a:spcBef>
                <a:spcPts val="0"/>
              </a:spcBef>
              <a:spcAft>
                <a:spcPts val="0"/>
              </a:spcAft>
              <a:buSzPts val="1400"/>
              <a:buChar char="-"/>
            </a:pPr>
            <a:r>
              <a:rPr lang="en"/>
              <a:t>Factors: Model size (e.g. resnet34 vs resnet152), number of permutations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 correlation analysis on result </a:t>
            </a:r>
            <a:endParaRPr/>
          </a:p>
          <a:p>
            <a:pPr indent="-342900" lvl="0" marL="457200" rtl="0" algn="l">
              <a:spcBef>
                <a:spcPts val="0"/>
              </a:spcBef>
              <a:spcAft>
                <a:spcPts val="0"/>
              </a:spcAft>
              <a:buSzPts val="1800"/>
              <a:buChar char="-"/>
            </a:pPr>
            <a:r>
              <a:rPr lang="en"/>
              <a:t>Include batch size as a parameter in performance analysis tables</a:t>
            </a:r>
            <a:endParaRPr/>
          </a:p>
          <a:p>
            <a:pPr indent="-342900" lvl="0" marL="457200" rtl="0" algn="l">
              <a:spcBef>
                <a:spcPts val="0"/>
              </a:spcBef>
              <a:spcAft>
                <a:spcPts val="0"/>
              </a:spcAft>
              <a:buSzPts val="1800"/>
              <a:buChar char="-"/>
            </a:pPr>
            <a:r>
              <a:rPr lang="en"/>
              <a:t>Rerun the full test on more powerful hardware → cloud resources</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chemeClr val="lt1"/>
                </a:highlight>
              </a:rPr>
              <a:t>Howard, Jeremy, and Sylvain Gugger. “Fastai: A Layered API for Deep Learning.” Information, vol. 11, no. 2, Feb. 2020, p. 108. arXiv.org, https://doi.org/10.3390/info11020108.</a:t>
            </a:r>
            <a:endParaRPr sz="900">
              <a:solidFill>
                <a:schemeClr val="dk1"/>
              </a:solidFill>
              <a:highlight>
                <a:schemeClr val="lt1"/>
              </a:highlight>
            </a:endParaRPr>
          </a:p>
          <a:p>
            <a:pPr indent="-342900" lvl="0" marL="457200" rtl="0" algn="l">
              <a:spcBef>
                <a:spcPts val="0"/>
              </a:spcBef>
              <a:spcAft>
                <a:spcPts val="0"/>
              </a:spcAft>
              <a:buSzPts val="1800"/>
              <a:buChar char="-"/>
            </a:pPr>
            <a:r>
              <a:rPr lang="en">
                <a:solidFill>
                  <a:schemeClr val="dk1"/>
                </a:solidFill>
              </a:rPr>
              <a:t>He, Kaiming, et al. Deep Residual Learning for Image Recognition. arXiv:1512.03385, arXiv, 10 Dec. 2015. arXiv.org, https://doi.org/10.48550/arXiv.1512.03385</a:t>
            </a:r>
            <a:r>
              <a:rPr lang="en"/>
              <a: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https://github.com/davay/data5100</a:t>
            </a:r>
            <a:endParaRPr/>
          </a:p>
          <a:p>
            <a:pPr indent="0" lvl="0" marL="0" rtl="0" algn="l">
              <a:spcBef>
                <a:spcPts val="1200"/>
              </a:spcBef>
              <a:spcAft>
                <a:spcPts val="0"/>
              </a:spcAft>
              <a:buNone/>
            </a:pPr>
            <a:r>
              <a:rPr lang="en" u="sng">
                <a:solidFill>
                  <a:schemeClr val="hlink"/>
                </a:solidFill>
                <a:hlinkClick r:id="rId4"/>
              </a:rPr>
              <a:t>https://www.kaggle.com/datasets/mohamedhanyyy/chest-ctscan-images/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2" name="Google Shape;62;p14"/>
          <p:cNvSpPr/>
          <p:nvPr/>
        </p:nvSpPr>
        <p:spPr>
          <a:xfrm>
            <a:off x="480350" y="1510900"/>
            <a:ext cx="2302776" cy="164192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Chest Cancer CT Scan Images</a:t>
            </a:r>
            <a:endParaRPr/>
          </a:p>
        </p:txBody>
      </p:sp>
      <p:sp>
        <p:nvSpPr>
          <p:cNvPr id="63" name="Google Shape;63;p14"/>
          <p:cNvSpPr/>
          <p:nvPr/>
        </p:nvSpPr>
        <p:spPr>
          <a:xfrm>
            <a:off x="2988888" y="1943700"/>
            <a:ext cx="1755300" cy="57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Classifier</a:t>
            </a:r>
            <a:endParaRPr/>
          </a:p>
        </p:txBody>
      </p:sp>
      <p:sp>
        <p:nvSpPr>
          <p:cNvPr id="64" name="Google Shape;64;p14"/>
          <p:cNvSpPr/>
          <p:nvPr/>
        </p:nvSpPr>
        <p:spPr>
          <a:xfrm>
            <a:off x="4949975" y="785138"/>
            <a:ext cx="1897452" cy="135297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Adenocarcinoma</a:t>
            </a:r>
            <a:endParaRPr/>
          </a:p>
        </p:txBody>
      </p:sp>
      <p:sp>
        <p:nvSpPr>
          <p:cNvPr id="65" name="Google Shape;65;p14"/>
          <p:cNvSpPr/>
          <p:nvPr/>
        </p:nvSpPr>
        <p:spPr>
          <a:xfrm>
            <a:off x="4949975" y="2474663"/>
            <a:ext cx="1897452" cy="135297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Large Cell Carcinoma</a:t>
            </a:r>
            <a:endParaRPr/>
          </a:p>
        </p:txBody>
      </p:sp>
      <p:sp>
        <p:nvSpPr>
          <p:cNvPr id="66" name="Google Shape;66;p14"/>
          <p:cNvSpPr/>
          <p:nvPr/>
        </p:nvSpPr>
        <p:spPr>
          <a:xfrm>
            <a:off x="7108600" y="2474663"/>
            <a:ext cx="1897452" cy="135297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Healthy / No Cancer</a:t>
            </a:r>
            <a:endParaRPr/>
          </a:p>
        </p:txBody>
      </p:sp>
      <p:sp>
        <p:nvSpPr>
          <p:cNvPr id="67" name="Google Shape;67;p14"/>
          <p:cNvSpPr/>
          <p:nvPr/>
        </p:nvSpPr>
        <p:spPr>
          <a:xfrm>
            <a:off x="7198450" y="703413"/>
            <a:ext cx="1897452" cy="135297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Squamous Cell Carcinoma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Size of data: </a:t>
            </a:r>
            <a:endParaRPr/>
          </a:p>
          <a:p>
            <a:pPr indent="-308610" lvl="0" marL="457200" rtl="0" algn="l">
              <a:spcBef>
                <a:spcPts val="1200"/>
              </a:spcBef>
              <a:spcAft>
                <a:spcPts val="0"/>
              </a:spcAft>
              <a:buClr>
                <a:srgbClr val="3C4043"/>
              </a:buClr>
              <a:buSzPct val="112500"/>
              <a:buChar char="●"/>
            </a:pPr>
            <a:r>
              <a:rPr lang="en" sz="1600">
                <a:solidFill>
                  <a:srgbClr val="3C4043"/>
                </a:solidFill>
              </a:rPr>
              <a:t>T</a:t>
            </a:r>
            <a:r>
              <a:rPr lang="en" sz="1750">
                <a:solidFill>
                  <a:srgbClr val="3C4043"/>
                </a:solidFill>
              </a:rPr>
              <a:t>raining set is </a:t>
            </a:r>
            <a:r>
              <a:rPr b="1" lang="en" sz="1750">
                <a:solidFill>
                  <a:srgbClr val="3C4043"/>
                </a:solidFill>
              </a:rPr>
              <a:t>70%, </a:t>
            </a:r>
            <a:r>
              <a:rPr lang="en" sz="1750">
                <a:solidFill>
                  <a:srgbClr val="3C4043"/>
                </a:solidFill>
              </a:rPr>
              <a:t>testing set is </a:t>
            </a:r>
            <a:r>
              <a:rPr b="1" lang="en" sz="1750">
                <a:solidFill>
                  <a:srgbClr val="3C4043"/>
                </a:solidFill>
              </a:rPr>
              <a:t>20%, </a:t>
            </a:r>
            <a:r>
              <a:rPr lang="en" sz="1750">
                <a:solidFill>
                  <a:srgbClr val="3C4043"/>
                </a:solidFill>
              </a:rPr>
              <a:t>validation set is </a:t>
            </a:r>
            <a:r>
              <a:rPr b="1" lang="en" sz="1750">
                <a:solidFill>
                  <a:srgbClr val="3C4043"/>
                </a:solidFill>
              </a:rPr>
              <a:t>10% </a:t>
            </a:r>
            <a:endParaRPr b="1" sz="1750">
              <a:solidFill>
                <a:srgbClr val="3C4043"/>
              </a:solidFill>
            </a:endParaRPr>
          </a:p>
          <a:p>
            <a:pPr indent="-306387" lvl="0" marL="457200" rtl="0" algn="l">
              <a:spcBef>
                <a:spcPts val="0"/>
              </a:spcBef>
              <a:spcAft>
                <a:spcPts val="0"/>
              </a:spcAft>
              <a:buClr>
                <a:srgbClr val="3C4043"/>
              </a:buClr>
              <a:buSzPct val="100000"/>
              <a:buChar char="●"/>
            </a:pPr>
            <a:r>
              <a:rPr lang="en" sz="1750">
                <a:solidFill>
                  <a:srgbClr val="3C4043"/>
                </a:solidFill>
              </a:rPr>
              <a:t>Total of 997 images.</a:t>
            </a:r>
            <a:endParaRPr sz="1750">
              <a:solidFill>
                <a:srgbClr val="3C4043"/>
              </a:solidFill>
            </a:endParaRPr>
          </a:p>
          <a:p>
            <a:pPr indent="0" lvl="0" marL="0" rtl="0" algn="l">
              <a:spcBef>
                <a:spcPts val="1200"/>
              </a:spcBef>
              <a:spcAft>
                <a:spcPts val="0"/>
              </a:spcAft>
              <a:buNone/>
            </a:pPr>
            <a:r>
              <a:rPr lang="en"/>
              <a:t>Source of data: </a:t>
            </a:r>
            <a:endParaRPr/>
          </a:p>
          <a:p>
            <a:pPr indent="-308610" lvl="0" marL="457200" rtl="0" algn="l">
              <a:spcBef>
                <a:spcPts val="1200"/>
              </a:spcBef>
              <a:spcAft>
                <a:spcPts val="0"/>
              </a:spcAft>
              <a:buSzPct val="100000"/>
              <a:buChar char="●"/>
            </a:pPr>
            <a:r>
              <a:rPr lang="en"/>
              <a:t>Uploaded to Kaggle by Mohamed Hanny, a Data Scientist from Cairo</a:t>
            </a:r>
            <a:endParaRPr/>
          </a:p>
          <a:p>
            <a:pPr indent="-308610" lvl="0" marL="457200" rtl="0" algn="l">
              <a:spcBef>
                <a:spcPts val="0"/>
              </a:spcBef>
              <a:spcAft>
                <a:spcPts val="0"/>
              </a:spcAft>
              <a:buSzPct val="100000"/>
              <a:buChar char="●"/>
            </a:pPr>
            <a:r>
              <a:rPr lang="en"/>
              <a:t>Collected from various (unexplained) sources</a:t>
            </a:r>
            <a:endParaRPr/>
          </a:p>
          <a:p>
            <a:pPr indent="0" lvl="0" marL="0" rtl="0" algn="l">
              <a:spcBef>
                <a:spcPts val="1200"/>
              </a:spcBef>
              <a:spcAft>
                <a:spcPts val="0"/>
              </a:spcAft>
              <a:buNone/>
            </a:pPr>
            <a:r>
              <a:rPr lang="en"/>
              <a:t>Quality of data: </a:t>
            </a:r>
            <a:endParaRPr/>
          </a:p>
          <a:p>
            <a:pPr indent="-308610" lvl="0" marL="457200" rtl="0" algn="l">
              <a:spcBef>
                <a:spcPts val="1200"/>
              </a:spcBef>
              <a:spcAft>
                <a:spcPts val="0"/>
              </a:spcAft>
              <a:buSzPct val="100000"/>
              <a:buChar char="●"/>
            </a:pPr>
            <a:r>
              <a:rPr lang="en"/>
              <a:t>Few duplicates</a:t>
            </a:r>
            <a:endParaRPr/>
          </a:p>
          <a:p>
            <a:pPr indent="-308610" lvl="0" marL="457200" rtl="0" algn="l">
              <a:spcBef>
                <a:spcPts val="0"/>
              </a:spcBef>
              <a:spcAft>
                <a:spcPts val="0"/>
              </a:spcAft>
              <a:buSzPct val="100000"/>
              <a:buChar char="●"/>
            </a:pPr>
            <a:r>
              <a:rPr lang="en"/>
              <a:t>Various resolutions </a:t>
            </a:r>
            <a:endParaRPr/>
          </a:p>
          <a:p>
            <a:pPr indent="0" lvl="0" marL="0" rtl="0" algn="l">
              <a:spcBef>
                <a:spcPts val="1200"/>
              </a:spcBef>
              <a:spcAft>
                <a:spcPts val="0"/>
              </a:spcAft>
              <a:buNone/>
            </a:pPr>
            <a:r>
              <a:rPr lang="en"/>
              <a:t>Informed consent and privacy:</a:t>
            </a:r>
            <a:endParaRPr/>
          </a:p>
          <a:p>
            <a:pPr indent="-308610" lvl="0" marL="457200" rtl="0" algn="l">
              <a:spcBef>
                <a:spcPts val="1200"/>
              </a:spcBef>
              <a:spcAft>
                <a:spcPts val="0"/>
              </a:spcAft>
              <a:buSzPct val="100000"/>
              <a:buChar char="●"/>
            </a:pPr>
            <a:r>
              <a:rPr lang="en"/>
              <a:t> No PII in data, 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of problem:</a:t>
            </a:r>
            <a:endParaRPr/>
          </a:p>
          <a:p>
            <a:pPr indent="-342900" lvl="0" marL="457200" rtl="0" algn="l">
              <a:spcBef>
                <a:spcPts val="120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Classification </a:t>
            </a:r>
            <a:endParaRPr/>
          </a:p>
          <a:p>
            <a:pPr indent="0" lvl="0" marL="0" rtl="0" algn="l">
              <a:spcBef>
                <a:spcPts val="1200"/>
              </a:spcBef>
              <a:spcAft>
                <a:spcPts val="0"/>
              </a:spcAft>
              <a:buNone/>
            </a:pPr>
            <a:r>
              <a:rPr lang="en"/>
              <a:t>Method used to solve problem:</a:t>
            </a:r>
            <a:endParaRPr/>
          </a:p>
          <a:p>
            <a:pPr indent="-342900" lvl="0" marL="457200" rtl="0" algn="l">
              <a:spcBef>
                <a:spcPts val="1200"/>
              </a:spcBef>
              <a:spcAft>
                <a:spcPts val="0"/>
              </a:spcAft>
              <a:buSzPts val="1800"/>
              <a:buChar char="●"/>
            </a:pPr>
            <a:r>
              <a:rPr lang="en"/>
              <a:t>Neural networks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Neural Networks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u="sng"/>
              <a:t>Neural Network Structure</a:t>
            </a:r>
            <a:endParaRPr b="1" u="sng"/>
          </a:p>
          <a:p>
            <a:pPr indent="0" lvl="0" marL="0" rtl="0" algn="l">
              <a:spcBef>
                <a:spcPts val="1200"/>
              </a:spcBef>
              <a:spcAft>
                <a:spcPts val="0"/>
              </a:spcAft>
              <a:buNone/>
            </a:pPr>
            <a:r>
              <a:rPr lang="en"/>
              <a:t>A neural network is composed of layers, typically organized into two main parts: the “body” and the “head”:</a:t>
            </a:r>
            <a:endParaRPr/>
          </a:p>
          <a:p>
            <a:pPr indent="-325755" lvl="0" marL="457200" rtl="0" algn="l">
              <a:spcBef>
                <a:spcPts val="1200"/>
              </a:spcBef>
              <a:spcAft>
                <a:spcPts val="0"/>
              </a:spcAft>
              <a:buSzPct val="100000"/>
              <a:buChar char="●"/>
            </a:pPr>
            <a:r>
              <a:rPr lang="en"/>
              <a:t>The body consists of the earlier layers, and is responsible for learning general </a:t>
            </a:r>
            <a:r>
              <a:rPr lang="en"/>
              <a:t>features</a:t>
            </a:r>
            <a:r>
              <a:rPr lang="en"/>
              <a:t> and patterns from the data (input and the hidden layers)</a:t>
            </a:r>
            <a:endParaRPr/>
          </a:p>
          <a:p>
            <a:pPr indent="-325755" lvl="0" marL="457200" rtl="0" algn="l">
              <a:spcBef>
                <a:spcPts val="0"/>
              </a:spcBef>
              <a:spcAft>
                <a:spcPts val="0"/>
              </a:spcAft>
              <a:buSzPct val="100000"/>
              <a:buChar char="●"/>
            </a:pPr>
            <a:r>
              <a:rPr lang="en"/>
              <a:t>The “head” </a:t>
            </a:r>
            <a:r>
              <a:rPr lang="en"/>
              <a:t>consists</a:t>
            </a:r>
            <a:r>
              <a:rPr lang="en"/>
              <a:t> of the later layers responsible for making specific predictions or classifications based on the </a:t>
            </a:r>
            <a:r>
              <a:rPr lang="en"/>
              <a:t>features</a:t>
            </a:r>
            <a:r>
              <a:rPr lang="en"/>
              <a:t> learned by the “body”(output)</a:t>
            </a:r>
            <a:endParaRPr/>
          </a:p>
          <a:p>
            <a:pPr indent="0" lvl="0" marL="0" rtl="0" algn="l">
              <a:spcBef>
                <a:spcPts val="1200"/>
              </a:spcBef>
              <a:spcAft>
                <a:spcPts val="0"/>
              </a:spcAft>
              <a:buNone/>
            </a:pPr>
            <a:r>
              <a:rPr lang="en"/>
              <a:t>In classification tasks the head would include one or more fully connected layers that culminate in an output layer designed to produce the final classification results</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 Transfer </a:t>
            </a:r>
            <a:r>
              <a:rPr lang="en"/>
              <a:t>learning</a:t>
            </a:r>
            <a:r>
              <a:rPr lang="en"/>
              <a:t> and fine tuning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u="sng">
                <a:solidFill>
                  <a:schemeClr val="dk1"/>
                </a:solidFill>
              </a:rPr>
              <a:t>Transfer</a:t>
            </a:r>
            <a:r>
              <a:rPr lang="en" u="sng">
                <a:solidFill>
                  <a:schemeClr val="dk1"/>
                </a:solidFill>
              </a:rPr>
              <a:t> learning is a technique where a pre-trained neural network is adapted for a new task or data set</a:t>
            </a:r>
            <a:endParaRPr u="sng">
              <a:solidFill>
                <a:schemeClr val="dk1"/>
              </a:solidFill>
            </a:endParaRPr>
          </a:p>
          <a:p>
            <a:pPr indent="-342900" lvl="0" marL="457200" rtl="0" algn="l">
              <a:spcBef>
                <a:spcPts val="0"/>
              </a:spcBef>
              <a:spcAft>
                <a:spcPts val="0"/>
              </a:spcAft>
              <a:buClr>
                <a:schemeClr val="dk1"/>
              </a:buClr>
              <a:buSzPts val="1800"/>
              <a:buChar char="●"/>
            </a:pPr>
            <a:r>
              <a:rPr lang="en" u="sng">
                <a:solidFill>
                  <a:schemeClr val="dk1"/>
                </a:solidFill>
              </a:rPr>
              <a:t>Fine tuning is a specific form of transfer learning where the pre-trained model is further trained on the new task</a:t>
            </a:r>
            <a:endParaRPr u="sng">
              <a:solidFill>
                <a:schemeClr val="dk1"/>
              </a:solidFill>
            </a:endParaRPr>
          </a:p>
          <a:p>
            <a:pPr indent="-317500" lvl="1" marL="914400" rtl="0" algn="l">
              <a:spcBef>
                <a:spcPts val="0"/>
              </a:spcBef>
              <a:spcAft>
                <a:spcPts val="0"/>
              </a:spcAft>
              <a:buClr>
                <a:schemeClr val="dk1"/>
              </a:buClr>
              <a:buSzPts val="1400"/>
              <a:buChar char="○"/>
            </a:pPr>
            <a:r>
              <a:rPr lang="en"/>
              <a:t>Final layers is unlikely to be of any use for us when we are fine-tuning in a transfer learning setting, because it is specifically designed to classify the categories in the original pre-training dataset. </a:t>
            </a:r>
            <a:endParaRPr/>
          </a:p>
          <a:p>
            <a:pPr indent="-317500" lvl="1" marL="914400" rtl="0" algn="l">
              <a:spcBef>
                <a:spcPts val="0"/>
              </a:spcBef>
              <a:spcAft>
                <a:spcPts val="0"/>
              </a:spcAft>
              <a:buClr>
                <a:schemeClr val="dk1"/>
              </a:buClr>
              <a:buSzPts val="1400"/>
              <a:buChar char="○"/>
            </a:pPr>
            <a:r>
              <a:rPr lang="en"/>
              <a:t>So when we do transfer learning, we replace it with a new linear layer for our desired task.</a:t>
            </a:r>
            <a:endParaRPr/>
          </a:p>
          <a:p>
            <a:pPr indent="-317500" lvl="1" marL="914400" rtl="0" algn="l">
              <a:spcBef>
                <a:spcPts val="0"/>
              </a:spcBef>
              <a:spcAft>
                <a:spcPts val="0"/>
              </a:spcAft>
              <a:buClr>
                <a:schemeClr val="dk1"/>
              </a:buClr>
              <a:buSzPts val="1400"/>
              <a:buChar char="○"/>
            </a:pPr>
            <a:r>
              <a:rPr lang="en"/>
              <a:t>This newly added linear layer will have entirely random weights. Therefore, our model prior to fine-tuning has entirely random outputs.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Step 1: Data Processing – fastai DataBlock and DataLoader</a:t>
            </a:r>
            <a:endParaRPr sz="2420"/>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DataBlock is responsible for: </a:t>
            </a:r>
            <a:endParaRPr/>
          </a:p>
          <a:p>
            <a:pPr indent="-342900" lvl="0" marL="457200" rtl="0" algn="l">
              <a:spcBef>
                <a:spcPts val="1200"/>
              </a:spcBef>
              <a:spcAft>
                <a:spcPts val="0"/>
              </a:spcAft>
              <a:buSzPts val="1800"/>
              <a:buChar char="-"/>
            </a:pPr>
            <a:r>
              <a:rPr lang="en"/>
              <a:t>Loading the data</a:t>
            </a:r>
            <a:endParaRPr/>
          </a:p>
          <a:p>
            <a:pPr indent="-342900" lvl="0" marL="457200" rtl="0" algn="l">
              <a:spcBef>
                <a:spcPts val="0"/>
              </a:spcBef>
              <a:spcAft>
                <a:spcPts val="0"/>
              </a:spcAft>
              <a:buSzPts val="1800"/>
              <a:buChar char="-"/>
            </a:pPr>
            <a:r>
              <a:rPr lang="en"/>
              <a:t>Split into training, testing, and validation sets</a:t>
            </a:r>
            <a:endParaRPr/>
          </a:p>
          <a:p>
            <a:pPr indent="-342900" lvl="0" marL="457200" rtl="0" algn="l">
              <a:spcBef>
                <a:spcPts val="0"/>
              </a:spcBef>
              <a:spcAft>
                <a:spcPts val="0"/>
              </a:spcAft>
              <a:buSzPts val="1800"/>
              <a:buChar char="-"/>
            </a:pPr>
            <a:r>
              <a:rPr lang="en"/>
              <a:t>Labelling items</a:t>
            </a:r>
            <a:endParaRPr/>
          </a:p>
          <a:p>
            <a:pPr indent="-342900" lvl="0" marL="457200" rtl="0" algn="l">
              <a:spcBef>
                <a:spcPts val="0"/>
              </a:spcBef>
              <a:spcAft>
                <a:spcPts val="0"/>
              </a:spcAft>
              <a:buSzPts val="1800"/>
              <a:buChar char="-"/>
            </a:pPr>
            <a:r>
              <a:rPr lang="en"/>
              <a:t>Preprocessing items</a:t>
            </a:r>
            <a:endParaRPr/>
          </a:p>
          <a:p>
            <a:pPr indent="-342900" lvl="0" marL="457200" rtl="0" algn="l">
              <a:spcBef>
                <a:spcPts val="0"/>
              </a:spcBef>
              <a:spcAft>
                <a:spcPts val="0"/>
              </a:spcAft>
              <a:buSzPts val="1800"/>
              <a:buChar char="-"/>
            </a:pPr>
            <a:r>
              <a:rPr lang="en"/>
              <a:t>Split items into batches</a:t>
            </a:r>
            <a:endParaRPr/>
          </a:p>
          <a:p>
            <a:pPr indent="0" lvl="0" marL="0" rtl="0" algn="l">
              <a:spcBef>
                <a:spcPts val="1200"/>
              </a:spcBef>
              <a:spcAft>
                <a:spcPts val="1200"/>
              </a:spcAft>
              <a:buNone/>
            </a:pPr>
            <a:r>
              <a:rPr lang="en"/>
              <a:t>DataLoaders sets up DataBlocks under the hood</a:t>
            </a:r>
            <a:endParaRPr/>
          </a:p>
        </p:txBody>
      </p:sp>
      <p:pic>
        <p:nvPicPr>
          <p:cNvPr id="98" name="Google Shape;98;p19"/>
          <p:cNvPicPr preferRelativeResize="0"/>
          <p:nvPr/>
        </p:nvPicPr>
        <p:blipFill>
          <a:blip r:embed="rId3">
            <a:alphaModFix/>
          </a:blip>
          <a:stretch>
            <a:fillRect/>
          </a:stretch>
        </p:blipFill>
        <p:spPr>
          <a:xfrm>
            <a:off x="6322125" y="1085100"/>
            <a:ext cx="2706323" cy="3551151"/>
          </a:xfrm>
          <a:prstGeom prst="rect">
            <a:avLst/>
          </a:prstGeom>
          <a:noFill/>
          <a:ln>
            <a:noFill/>
          </a:ln>
        </p:spPr>
      </p:pic>
      <p:pic>
        <p:nvPicPr>
          <p:cNvPr id="99" name="Google Shape;99;p19"/>
          <p:cNvPicPr preferRelativeResize="0"/>
          <p:nvPr/>
        </p:nvPicPr>
        <p:blipFill>
          <a:blip r:embed="rId4">
            <a:alphaModFix/>
          </a:blip>
          <a:stretch>
            <a:fillRect/>
          </a:stretch>
        </p:blipFill>
        <p:spPr>
          <a:xfrm>
            <a:off x="229275" y="3875975"/>
            <a:ext cx="5909199" cy="108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Modelling - fastai Learner</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a:t>
            </a:r>
            <a:r>
              <a:rPr lang="en"/>
              <a:t>astai Learner is made up of Pytorch model + optimizers + loss function + DataLoader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Learning Rate is the most important hyper-parameter to tune”</a:t>
            </a:r>
            <a:endParaRPr/>
          </a:p>
          <a:p>
            <a:pPr indent="0" lvl="0" marL="0" rtl="0" algn="l">
              <a:spcBef>
                <a:spcPts val="1200"/>
              </a:spcBef>
              <a:spcAft>
                <a:spcPts val="0"/>
              </a:spcAft>
              <a:buNone/>
            </a:pPr>
            <a:r>
              <a:rPr lang="en"/>
              <a:t>“The recommended way of training models is using a variant of the 1cycle policy”</a:t>
            </a:r>
            <a:endParaRPr/>
          </a:p>
          <a:p>
            <a:pPr indent="-325755" lvl="0" marL="457200" rtl="0" algn="l">
              <a:lnSpc>
                <a:spcPct val="100000"/>
              </a:lnSpc>
              <a:spcBef>
                <a:spcPts val="1200"/>
              </a:spcBef>
              <a:spcAft>
                <a:spcPts val="0"/>
              </a:spcAft>
              <a:buClr>
                <a:srgbClr val="595754"/>
              </a:buClr>
              <a:buSzPct val="100000"/>
              <a:buChar char="-"/>
            </a:pPr>
            <a:r>
              <a:rPr lang="en">
                <a:solidFill>
                  <a:srgbClr val="595754"/>
                </a:solidFill>
              </a:rPr>
              <a:t>Howard, Jeremy, and Sylvain Gugger. “Fastai: A Layered API for Deep Learning.” </a:t>
            </a:r>
            <a:endParaRPr>
              <a:solidFill>
                <a:srgbClr val="595754"/>
              </a:solidFill>
            </a:endParaRPr>
          </a:p>
        </p:txBody>
      </p:sp>
      <p:pic>
        <p:nvPicPr>
          <p:cNvPr id="106" name="Google Shape;106;p20"/>
          <p:cNvPicPr preferRelativeResize="0"/>
          <p:nvPr/>
        </p:nvPicPr>
        <p:blipFill>
          <a:blip r:embed="rId3">
            <a:alphaModFix/>
          </a:blip>
          <a:stretch>
            <a:fillRect/>
          </a:stretch>
        </p:blipFill>
        <p:spPr>
          <a:xfrm>
            <a:off x="311700" y="1792900"/>
            <a:ext cx="8150700" cy="115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Epoch and 1cycle policy</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Epoch</a:t>
            </a:r>
            <a:endParaRPr/>
          </a:p>
          <a:p>
            <a:pPr indent="-330200" lvl="1" marL="914400" rtl="0" algn="l">
              <a:spcBef>
                <a:spcPts val="0"/>
              </a:spcBef>
              <a:spcAft>
                <a:spcPts val="0"/>
              </a:spcAft>
              <a:buSzPts val="1600"/>
              <a:buChar char="-"/>
            </a:pPr>
            <a:r>
              <a:rPr lang="en">
                <a:solidFill>
                  <a:srgbClr val="374151"/>
                </a:solidFill>
              </a:rPr>
              <a:t>Refers to one complete training cycle through the entire training dataset. During an epoch, the model's parameters (weights and biases) are updated based on the error calculated on each batch</a:t>
            </a:r>
            <a:endParaRPr sz="1600"/>
          </a:p>
          <a:p>
            <a:pPr indent="-342900" lvl="0" marL="457200" rtl="0" algn="l">
              <a:spcBef>
                <a:spcPts val="0"/>
              </a:spcBef>
              <a:spcAft>
                <a:spcPts val="0"/>
              </a:spcAft>
              <a:buSzPts val="1800"/>
              <a:buChar char="-"/>
            </a:pPr>
            <a:r>
              <a:rPr lang="en"/>
              <a:t>1cycle policy</a:t>
            </a:r>
            <a:endParaRPr/>
          </a:p>
          <a:p>
            <a:pPr indent="-317500" lvl="1" marL="914400" rtl="0" algn="l">
              <a:spcBef>
                <a:spcPts val="0"/>
              </a:spcBef>
              <a:spcAft>
                <a:spcPts val="0"/>
              </a:spcAft>
              <a:buSzPts val="1400"/>
              <a:buChar char="-"/>
            </a:pPr>
            <a:r>
              <a:rPr lang="en"/>
              <a:t>Adjusts learning rate and momentum (a concept related to gradient descent) cyclically</a:t>
            </a:r>
            <a:endParaRPr/>
          </a:p>
          <a:p>
            <a:pPr indent="-317500" lvl="1" marL="914400" rtl="0" algn="l">
              <a:spcBef>
                <a:spcPts val="0"/>
              </a:spcBef>
              <a:spcAft>
                <a:spcPts val="0"/>
              </a:spcAft>
              <a:buSzPts val="1400"/>
              <a:buChar char="-"/>
            </a:pPr>
            <a:r>
              <a:rPr lang="en"/>
              <a:t>Start training at a low learning rate, gradually increase it for the first section of training, and then gradually decrease it again for the last section of training</a:t>
            </a:r>
            <a:endParaRPr/>
          </a:p>
          <a:p>
            <a:pPr indent="-317500" lvl="1" marL="914400" rtl="0" algn="l">
              <a:spcBef>
                <a:spcPts val="0"/>
              </a:spcBef>
              <a:spcAft>
                <a:spcPts val="0"/>
              </a:spcAft>
              <a:buSzPts val="1400"/>
              <a:buChar char="-"/>
            </a:pPr>
            <a:r>
              <a:rPr lang="en"/>
              <a:t>Initial learning rate provided by learning rate finder</a:t>
            </a:r>
            <a:endParaRPr/>
          </a:p>
          <a:p>
            <a:pPr indent="0" lvl="0" marL="457200" rtl="0" algn="l">
              <a:spcBef>
                <a:spcPts val="12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5389900" y="3360325"/>
            <a:ext cx="3389649" cy="133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