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3A742-6619-4139-A03D-895657F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CS544 Final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779DA9-723A-4D6D-9734-99350CCDE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David L. Capps</a:t>
            </a:r>
          </a:p>
        </p:txBody>
      </p:sp>
    </p:spTree>
    <p:extLst>
      <p:ext uri="{BB962C8B-B14F-4D97-AF65-F5344CB8AC3E}">
        <p14:creationId xmlns:p14="http://schemas.microsoft.com/office/powerpoint/2010/main" xmlns="" val="6554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64A37-C126-47F3-83EB-8352E3C4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4307B-AD7C-4A9A-B4A2-B720931F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/>
              <a:t>&gt; f = </a:t>
            </a:r>
            <a:r>
              <a:rPr lang="en-US" dirty="0" err="1"/>
              <a:t>fivenum</a:t>
            </a:r>
            <a:r>
              <a:rPr lang="en-US" dirty="0"/>
              <a:t>(height)</a:t>
            </a:r>
          </a:p>
          <a:p>
            <a:pPr latinLnBrk="1"/>
            <a:r>
              <a:rPr lang="en-US" dirty="0"/>
              <a:t>[1] 149 174 180 186 209</a:t>
            </a:r>
          </a:p>
          <a:p>
            <a:pPr latinLnBrk="1"/>
            <a:r>
              <a:rPr lang="en-US" dirty="0"/>
              <a:t>&gt; whiskers &lt;- c(f[2] - 1.5*(f[4] - f[2]), f[4] + 1.5*(f[4] - f[2])) </a:t>
            </a:r>
          </a:p>
          <a:p>
            <a:pPr latinLnBrk="1"/>
            <a:r>
              <a:rPr lang="en-US" dirty="0"/>
              <a:t>&gt; whiskers # &lt; 156 &gt; 204 outliers are 149 149 and 209</a:t>
            </a:r>
          </a:p>
          <a:p>
            <a:pPr latinLnBrk="1"/>
            <a:r>
              <a:rPr lang="en-US" dirty="0"/>
              <a:t>[1] 156 204</a:t>
            </a:r>
          </a:p>
          <a:p>
            <a:pPr latinLnBrk="1"/>
            <a:r>
              <a:rPr lang="en-US" dirty="0"/>
              <a:t>&gt; height[height &lt; whiskers[1]] </a:t>
            </a:r>
          </a:p>
          <a:p>
            <a:pPr latinLnBrk="1"/>
            <a:r>
              <a:rPr lang="en-US" dirty="0"/>
              <a:t>[1] 149 149</a:t>
            </a:r>
          </a:p>
          <a:p>
            <a:pPr latinLnBrk="1"/>
            <a:r>
              <a:rPr lang="en-US" dirty="0"/>
              <a:t>&gt; height[height &gt; whiskers[2]]</a:t>
            </a:r>
          </a:p>
          <a:p>
            <a:pPr latinLnBrk="1"/>
            <a:r>
              <a:rPr lang="en-US" dirty="0"/>
              <a:t>[1] 209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67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5FA36-64A4-469C-AC8D-BC90BB9F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29D74E-8F36-4A65-9F34-6C72117B5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782" y="2133600"/>
            <a:ext cx="6332262" cy="3778250"/>
          </a:xfrm>
        </p:spPr>
      </p:pic>
    </p:spTree>
    <p:extLst>
      <p:ext uri="{BB962C8B-B14F-4D97-AF65-F5344CB8AC3E}">
        <p14:creationId xmlns:p14="http://schemas.microsoft.com/office/powerpoint/2010/main" xmlns="" val="93241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61336-BF8D-43D4-AE69-67C2C547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32E3C-CE8B-4033-BF1F-A1CB6396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/>
            <a:r>
              <a:rPr lang="en-US" dirty="0"/>
              <a:t># Pick one variable with numerical data and examine  distribution of the data. </a:t>
            </a:r>
          </a:p>
          <a:p>
            <a:pPr latinLnBrk="1"/>
            <a:r>
              <a:rPr lang="en-US" dirty="0"/>
              <a:t>&gt; WBC &lt;- </a:t>
            </a:r>
            <a:r>
              <a:rPr lang="en-US" dirty="0" err="1"/>
              <a:t>aus.athletes$WBC</a:t>
            </a:r>
            <a:r>
              <a:rPr lang="en-US" dirty="0"/>
              <a:t> # White Blood Count of </a:t>
            </a:r>
            <a:r>
              <a:rPr lang="en-US" dirty="0" err="1"/>
              <a:t>Atheletes</a:t>
            </a:r>
            <a:endParaRPr lang="en-US" dirty="0"/>
          </a:p>
          <a:p>
            <a:pPr latinLnBrk="1"/>
            <a:r>
              <a:rPr lang="en-US" dirty="0"/>
              <a:t>&gt; WBC</a:t>
            </a:r>
          </a:p>
          <a:p>
            <a:pPr latinLnBrk="1"/>
            <a:r>
              <a:rPr lang="en-US" dirty="0"/>
              <a:t>  [1]  7.5  8.3  5.0  5.3  6.8  4.4  5.3  5.7  8.9  4.4  5.3  7.3  7.8  6.2  6.0  5.8  7.3  8.3  8.1</a:t>
            </a:r>
          </a:p>
          <a:p>
            <a:pPr latinLnBrk="1"/>
            <a:r>
              <a:rPr lang="en-US" dirty="0"/>
              <a:t> [20]  6.9  5.7  3.3  9.5  6.4  5.8  5.6  5.8  7.6  7.5  6.6  6.4 10.1  6.6  5.9  7.3 13.3  6.0</a:t>
            </a:r>
          </a:p>
          <a:p>
            <a:pPr latinLnBrk="1"/>
            <a:r>
              <a:rPr lang="en-US" dirty="0"/>
              <a:t> [39]  6.4  5.8  6.1  5.0  6.6  5.5  9.7 10.6  6.3  9.1  9.6  5.1 10.7 10.9  9.3  8.4  6.9  8.4</a:t>
            </a:r>
          </a:p>
          <a:p>
            <a:pPr latinLnBrk="1"/>
            <a:r>
              <a:rPr lang="en-US" dirty="0"/>
              <a:t> [58]  8.5  5.5  5.9  4.9  8.1  8.3  5.8  5.3  5.1  7.0  9.5  9.5  5.8  6.8  9.0  7.1  9.3  7.5</a:t>
            </a:r>
          </a:p>
        </p:txBody>
      </p:sp>
    </p:spTree>
    <p:extLst>
      <p:ext uri="{BB962C8B-B14F-4D97-AF65-F5344CB8AC3E}">
        <p14:creationId xmlns:p14="http://schemas.microsoft.com/office/powerpoint/2010/main" xmlns="" val="322951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0882A-454B-407B-890B-B5EE3BE1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5F9CD-9D0D-4F02-BEAF-8D182D19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dirty="0"/>
              <a:t>#Calculate mean of WBC</a:t>
            </a:r>
          </a:p>
          <a:p>
            <a:pPr latinLnBrk="1"/>
            <a:r>
              <a:rPr lang="en-US" dirty="0"/>
              <a:t>&gt; mu &lt;- mean(WBC)</a:t>
            </a:r>
          </a:p>
          <a:p>
            <a:pPr latinLnBrk="1"/>
            <a:r>
              <a:rPr lang="en-US" dirty="0"/>
              <a:t>&gt; mu</a:t>
            </a:r>
          </a:p>
          <a:p>
            <a:pPr latinLnBrk="1"/>
            <a:r>
              <a:rPr lang="en-US" dirty="0"/>
              <a:t>[1] 7.1</a:t>
            </a:r>
          </a:p>
          <a:p>
            <a:pPr latinLnBrk="1"/>
            <a:r>
              <a:rPr lang="en-US" dirty="0"/>
              <a:t>&gt; n &lt;- length(WBC)  # number of values</a:t>
            </a:r>
          </a:p>
          <a:p>
            <a:pPr latinLnBrk="1"/>
            <a:r>
              <a:rPr lang="en-US" dirty="0"/>
              <a:t>&gt; # Calculate Standard Deviation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std</a:t>
            </a:r>
            <a:r>
              <a:rPr lang="en-US" dirty="0"/>
              <a:t> &lt;- </a:t>
            </a:r>
            <a:r>
              <a:rPr lang="en-US" dirty="0" err="1"/>
              <a:t>sd</a:t>
            </a:r>
            <a:r>
              <a:rPr lang="en-US" dirty="0"/>
              <a:t>(WBC)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std</a:t>
            </a:r>
            <a:endParaRPr lang="en-US" dirty="0"/>
          </a:p>
          <a:p>
            <a:pPr latinLnBrk="1"/>
            <a:r>
              <a:rPr lang="en-US" dirty="0"/>
              <a:t>[1] 1.8</a:t>
            </a:r>
          </a:p>
          <a:p>
            <a:pPr latinLnBrk="1"/>
            <a:r>
              <a:rPr lang="en-US" dirty="0"/>
              <a:t>&gt; sigma &lt;-sqrt((</a:t>
            </a:r>
            <a:r>
              <a:rPr lang="en-US" dirty="0" err="1"/>
              <a:t>std</a:t>
            </a:r>
            <a:r>
              <a:rPr lang="en-US" dirty="0"/>
              <a:t> ^ 2) * ((n - 1) / n))</a:t>
            </a:r>
          </a:p>
          <a:p>
            <a:pPr latinLnBrk="1"/>
            <a:r>
              <a:rPr lang="en-US" dirty="0"/>
              <a:t>&gt; sigma</a:t>
            </a:r>
          </a:p>
          <a:p>
            <a:pPr latinLnBrk="1"/>
            <a:r>
              <a:rPr lang="en-US" dirty="0"/>
              <a:t>[1] 1.8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391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A47EE-4CD4-4FFD-BF07-4E31CD5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D174E7-0CF1-46BE-BD40-65409CB5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E9A4DF-0032-4B7E-92F2-CD8FE0BC21A0}"/>
              </a:ext>
            </a:extLst>
          </p:cNvPr>
          <p:cNvSpPr/>
          <p:nvPr/>
        </p:nvSpPr>
        <p:spPr>
          <a:xfrm rot="10800000" flipV="1">
            <a:off x="4264267" y="4469159"/>
            <a:ext cx="5011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pdf &lt;- dnorm(WBC, mean = mu, sd = sigma)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24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3118B-CBB9-4C62-BA79-8D8A6F86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C5186F-C695-4B08-914B-22205455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/>
              <a:t>&gt; # CDF probability </a:t>
            </a:r>
            <a:r>
              <a:rPr lang="en-US" dirty="0" err="1"/>
              <a:t>atheletes</a:t>
            </a:r>
            <a:r>
              <a:rPr lang="en-US" dirty="0"/>
              <a:t> WBC within mean of 7.1 is 0.5 or 50%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pnorm</a:t>
            </a:r>
            <a:r>
              <a:rPr lang="en-US" dirty="0"/>
              <a:t>(mu, mean = mu, </a:t>
            </a:r>
            <a:r>
              <a:rPr lang="en-US" dirty="0" err="1"/>
              <a:t>sd</a:t>
            </a:r>
            <a:r>
              <a:rPr lang="en-US" dirty="0"/>
              <a:t> = sigma)</a:t>
            </a:r>
          </a:p>
          <a:p>
            <a:pPr latinLnBrk="1"/>
            <a:r>
              <a:rPr lang="en-US" dirty="0"/>
              <a:t>[1] 0.5</a:t>
            </a:r>
          </a:p>
          <a:p>
            <a:pPr latinLnBrk="1"/>
            <a:r>
              <a:rPr lang="en-US" dirty="0"/>
              <a:t>&gt; #The cumulative probability of a WBC within less than the 3rd SD, </a:t>
            </a:r>
          </a:p>
          <a:p>
            <a:pPr latinLnBrk="1"/>
            <a:r>
              <a:rPr lang="en-US" dirty="0"/>
              <a:t>&gt; mu - 3*sigma</a:t>
            </a:r>
          </a:p>
          <a:p>
            <a:pPr latinLnBrk="1"/>
            <a:r>
              <a:rPr lang="en-US" dirty="0"/>
              <a:t>[1] 1.7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pnorm</a:t>
            </a:r>
            <a:r>
              <a:rPr lang="en-US" dirty="0"/>
              <a:t>(mu - 3*sigma, mean = mu, </a:t>
            </a:r>
            <a:r>
              <a:rPr lang="en-US" dirty="0" err="1"/>
              <a:t>sd</a:t>
            </a:r>
            <a:r>
              <a:rPr lang="en-US" dirty="0"/>
              <a:t> = sigma)</a:t>
            </a:r>
          </a:p>
          <a:p>
            <a:pPr latinLnBrk="1"/>
            <a:r>
              <a:rPr lang="en-US" dirty="0"/>
              <a:t>[1] 0.0013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00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B778D-D038-4FB1-9A8F-5AA02FC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412121-D25A-4A81-A4D0-70CD4FE4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B56CC5-2DC1-4113-947F-1203B12E604A}"/>
              </a:ext>
            </a:extLst>
          </p:cNvPr>
          <p:cNvSpPr/>
          <p:nvPr/>
        </p:nvSpPr>
        <p:spPr>
          <a:xfrm>
            <a:off x="5233609" y="4844534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cdf &lt;- pnorm(WBC, mean = mu, sd = sigma)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454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AEA92-F8C8-4952-A70C-6053DDA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8EB51A-F77F-4D1B-A301-27FB4B8D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# the quantile function is reverse of </a:t>
            </a:r>
            <a:r>
              <a:rPr lang="en-US" dirty="0" err="1"/>
              <a:t>pnorm</a:t>
            </a:r>
            <a:r>
              <a:rPr lang="en-US" dirty="0"/>
              <a:t>, you give it probability and it</a:t>
            </a:r>
          </a:p>
          <a:p>
            <a:pPr latinLnBrk="1"/>
            <a:r>
              <a:rPr lang="en-US" dirty="0"/>
              <a:t> returns the number for that probability. in this case the mean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qnorm</a:t>
            </a:r>
            <a:r>
              <a:rPr lang="en-US" dirty="0"/>
              <a:t>(0.5, mean = mu, </a:t>
            </a:r>
            <a:r>
              <a:rPr lang="en-US" dirty="0" err="1"/>
              <a:t>sd</a:t>
            </a:r>
            <a:r>
              <a:rPr lang="en-US" dirty="0"/>
              <a:t> = sigma)</a:t>
            </a:r>
          </a:p>
          <a:p>
            <a:pPr latinLnBrk="1"/>
            <a:r>
              <a:rPr lang="en-US" dirty="0"/>
              <a:t>[1] 7.1</a:t>
            </a:r>
          </a:p>
          <a:p>
            <a:pPr latinLnBrk="1"/>
            <a:r>
              <a:rPr lang="en-US" dirty="0"/>
              <a:t>&gt; # the reverse of mu - 3*sigma from above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qnorm</a:t>
            </a:r>
            <a:r>
              <a:rPr lang="en-US" dirty="0"/>
              <a:t>(0.0013, mean = mu, </a:t>
            </a:r>
            <a:r>
              <a:rPr lang="en-US" dirty="0" err="1"/>
              <a:t>sd</a:t>
            </a:r>
            <a:r>
              <a:rPr lang="en-US" dirty="0"/>
              <a:t> = sigma)</a:t>
            </a:r>
          </a:p>
          <a:p>
            <a:pPr latinLnBrk="1"/>
            <a:r>
              <a:rPr lang="en-US" dirty="0"/>
              <a:t>[1] 1.7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05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9D25E-CECF-4CD0-8271-B50F1934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3188BE3-B07E-4DE9-838E-0562422E0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8DAAD7-1A1B-493B-A86D-8C2D8731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962" y="2286856"/>
            <a:ext cx="444890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 &lt;- rnorm(1000, mean = mu, sd = sigma) &gt; x &lt;- round(x)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26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4155C-CF0F-458E-8811-AF132AC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670FC-905B-41C2-868C-1469136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dirty="0"/>
              <a:t># Draw various random samples of the WBC data and show the applicability of the  Central Limit Theorem for this variable. 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set.seed</a:t>
            </a:r>
            <a:r>
              <a:rPr lang="en-US" dirty="0"/>
              <a:t>(100)</a:t>
            </a:r>
          </a:p>
          <a:p>
            <a:pPr latinLnBrk="1"/>
            <a:r>
              <a:rPr lang="en-US" dirty="0"/>
              <a:t>&gt; # random 1000 samples from mean and standard deviation of WBC</a:t>
            </a:r>
          </a:p>
          <a:p>
            <a:pPr latinLnBrk="1"/>
            <a:r>
              <a:rPr lang="en-US" dirty="0"/>
              <a:t>&gt; x &lt;- </a:t>
            </a:r>
            <a:r>
              <a:rPr lang="en-US" dirty="0" err="1"/>
              <a:t>rnorm</a:t>
            </a:r>
            <a:r>
              <a:rPr lang="en-US" dirty="0"/>
              <a:t>(1000, mean = 7.1, </a:t>
            </a:r>
            <a:r>
              <a:rPr lang="en-US" dirty="0" err="1"/>
              <a:t>sd</a:t>
            </a:r>
            <a:r>
              <a:rPr lang="en-US" dirty="0"/>
              <a:t> = 1.8)</a:t>
            </a:r>
          </a:p>
          <a:p>
            <a:pPr latinLnBrk="1"/>
            <a:r>
              <a:rPr lang="en-US" dirty="0"/>
              <a:t>&gt; options(digits=2)</a:t>
            </a:r>
          </a:p>
          <a:p>
            <a:pPr latinLnBrk="1"/>
            <a:r>
              <a:rPr lang="en-US" dirty="0"/>
              <a:t>&gt; mean(x)</a:t>
            </a:r>
          </a:p>
          <a:p>
            <a:pPr latinLnBrk="1"/>
            <a:r>
              <a:rPr lang="en-US" dirty="0"/>
              <a:t>[1] 7.1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  <a:p>
            <a:pPr latinLnBrk="1"/>
            <a:r>
              <a:rPr lang="en-US" dirty="0"/>
              <a:t>[1] 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29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51A9-E7A5-4977-9882-73B960F7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279F-045A-4784-8EBF-3B47B3D8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 a dataset online</a:t>
            </a:r>
          </a:p>
          <a:p>
            <a:r>
              <a:rPr lang="en-US" dirty="0"/>
              <a:t>#https://vincentarelbundock.github.io/</a:t>
            </a:r>
            <a:r>
              <a:rPr lang="en-US" dirty="0" err="1"/>
              <a:t>Rdatasets</a:t>
            </a:r>
            <a:r>
              <a:rPr lang="en-US" dirty="0"/>
              <a:t>/datasets.html ais.csv</a:t>
            </a:r>
          </a:p>
          <a:p>
            <a:r>
              <a:rPr lang="en-US" dirty="0"/>
              <a:t># getting directory to place data</a:t>
            </a:r>
          </a:p>
          <a:p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r>
              <a:rPr lang="en-US" dirty="0"/>
              <a:t>#Reading File</a:t>
            </a:r>
          </a:p>
          <a:p>
            <a:r>
              <a:rPr lang="en-US" dirty="0"/>
              <a:t>x1 &lt;- read.csv(file="ais.csv", header=TRUE, </a:t>
            </a:r>
            <a:r>
              <a:rPr lang="en-US" dirty="0" err="1"/>
              <a:t>sep</a:t>
            </a:r>
            <a:r>
              <a:rPr lang="en-US" dirty="0"/>
              <a:t>=",")</a:t>
            </a:r>
          </a:p>
          <a:p>
            <a:r>
              <a:rPr lang="en-US" dirty="0"/>
              <a:t>#displaying data</a:t>
            </a:r>
          </a:p>
          <a:p>
            <a:r>
              <a:rPr lang="en-US" dirty="0"/>
              <a:t>x1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137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88720-B7A9-4220-9FDA-735D6A78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DB03FD2-0B0A-466B-B53E-BB484561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3145FC-548A-4035-9B11-56E2806A2463}"/>
              </a:ext>
            </a:extLst>
          </p:cNvPr>
          <p:cNvSpPr/>
          <p:nvPr/>
        </p:nvSpPr>
        <p:spPr>
          <a:xfrm>
            <a:off x="5769159" y="2573748"/>
            <a:ext cx="2555508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Slight Right Skew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6EC9E1-AD87-4102-B951-635C28590E96}"/>
              </a:ext>
            </a:extLst>
          </p:cNvPr>
          <p:cNvSpPr/>
          <p:nvPr/>
        </p:nvSpPr>
        <p:spPr>
          <a:xfrm>
            <a:off x="4826220" y="5982666"/>
            <a:ext cx="431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(1000, mean = 7.1, </a:t>
            </a:r>
            <a:r>
              <a:rPr lang="en-US" dirty="0" err="1"/>
              <a:t>sd</a:t>
            </a:r>
            <a:r>
              <a:rPr lang="en-US" dirty="0"/>
              <a:t> = 1.8)</a:t>
            </a:r>
          </a:p>
        </p:txBody>
      </p:sp>
    </p:spTree>
    <p:extLst>
      <p:ext uri="{BB962C8B-B14F-4D97-AF65-F5344CB8AC3E}">
        <p14:creationId xmlns:p14="http://schemas.microsoft.com/office/powerpoint/2010/main" xmlns="" val="202040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5BF15-7820-4522-8EBE-D018BFE1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B4DAC1-8531-4C65-9180-87D59A45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10F340-5DD3-4F33-B948-17009B1CA8BB}"/>
              </a:ext>
            </a:extLst>
          </p:cNvPr>
          <p:cNvSpPr/>
          <p:nvPr/>
        </p:nvSpPr>
        <p:spPr>
          <a:xfrm>
            <a:off x="3998913" y="1669205"/>
            <a:ext cx="6096000" cy="2333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histogram of 10000 random samples with sample size 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33D134-05E3-4827-90D5-7CDE3C1BC7A3}"/>
              </a:ext>
            </a:extLst>
          </p:cNvPr>
          <p:cNvSpPr/>
          <p:nvPr/>
        </p:nvSpPr>
        <p:spPr>
          <a:xfrm>
            <a:off x="5450963" y="2538579"/>
            <a:ext cx="3191899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 to normal distribution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9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E6DAB-2A7D-4527-AA50-39C5935E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latinLnBrk="1"/>
            <a:r>
              <a:rPr lang="en-US" dirty="0"/>
              <a:t>Analyzing the data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95952FC-5D05-4C3B-8A39-60793128C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52434C-15B3-4AE2-92E7-9B600521610B}"/>
              </a:ext>
            </a:extLst>
          </p:cNvPr>
          <p:cNvSpPr/>
          <p:nvPr/>
        </p:nvSpPr>
        <p:spPr>
          <a:xfrm>
            <a:off x="5571393" y="600286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Sample Size =  10  Mean =  7.1  SD =  0.57 </a:t>
            </a:r>
            <a:br>
              <a:rPr lang="en-US" sz="1000" dirty="0"/>
            </a:br>
            <a:r>
              <a:rPr lang="en-US" sz="1000" dirty="0"/>
              <a:t>Sample Size =  20  Mean =  7.1  SD =  0.4 </a:t>
            </a:r>
            <a:br>
              <a:rPr lang="en-US" sz="1000" dirty="0"/>
            </a:br>
            <a:r>
              <a:rPr lang="en-US" sz="1000" dirty="0"/>
              <a:t>Sample Size =  30  Mean =  7.1  SD =  0.33 </a:t>
            </a:r>
            <a:br>
              <a:rPr lang="en-US" sz="1000" dirty="0"/>
            </a:br>
            <a:r>
              <a:rPr lang="en-US" sz="1000" dirty="0"/>
              <a:t>Sample Size =  40  Mean =  7.1  SD =  0.29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D8D477-C357-4E65-84B3-3C7AAFD45887}"/>
              </a:ext>
            </a:extLst>
          </p:cNvPr>
          <p:cNvSpPr/>
          <p:nvPr/>
        </p:nvSpPr>
        <p:spPr>
          <a:xfrm>
            <a:off x="7444153" y="1264555"/>
            <a:ext cx="3264877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for (size in c(10, 20, 30, 40)) {</a:t>
            </a:r>
            <a:endParaRPr lang="en-US" sz="1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+   for (</a:t>
            </a:r>
            <a:r>
              <a:rPr lang="en-US" sz="1100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in 1:samples) {</a:t>
            </a:r>
            <a:endParaRPr lang="en-US" sz="1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+     </a:t>
            </a:r>
            <a:r>
              <a:rPr lang="en-US" sz="1100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xbar</a:t>
            </a: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] &lt;- mean(</a:t>
            </a:r>
            <a:r>
              <a:rPr lang="en-US" sz="1100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rnorm</a:t>
            </a: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(size, </a:t>
            </a:r>
            <a:endParaRPr lang="en-US" sz="1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+                           mean = 7.1, </a:t>
            </a:r>
            <a:r>
              <a:rPr lang="en-US" sz="1100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sd</a:t>
            </a: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= 1.8))</a:t>
            </a:r>
            <a:endParaRPr lang="en-US" sz="11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+   }</a:t>
            </a:r>
            <a:endParaRPr lang="en-US" sz="1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17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3D864-E29B-4B75-8838-A56FBF0A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2C859-626A-4935-BCCE-64463BF6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larger the sample size the more normal the distribution gets</a:t>
            </a:r>
          </a:p>
          <a:p>
            <a:r>
              <a:rPr lang="en-US" sz="2400" dirty="0"/>
              <a:t>Sample size10 and 20 are little right skewed 30 and 40 are closer to the Normal distribution.</a:t>
            </a:r>
          </a:p>
          <a:p>
            <a:r>
              <a:rPr lang="en-US" sz="2400" dirty="0"/>
              <a:t>Proving Central Limit Theorem </a:t>
            </a:r>
          </a:p>
        </p:txBody>
      </p:sp>
    </p:spTree>
    <p:extLst>
      <p:ext uri="{BB962C8B-B14F-4D97-AF65-F5344CB8AC3E}">
        <p14:creationId xmlns:p14="http://schemas.microsoft.com/office/powerpoint/2010/main" xmlns="" val="95299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D311A-3E1D-4AF7-A9BB-2E889349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FB0EE-8221-4BBC-8B7E-013AAD2A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Sample drawn using simple random sampling without replacement.	Showing the frequencies for each Sport. Showing the percentages of 	these with respect to the entire dataset.</a:t>
            </a:r>
          </a:p>
          <a:p>
            <a:pPr latinLnBrk="1"/>
            <a:r>
              <a:rPr lang="en-US" dirty="0"/>
              <a:t>&gt; length(unique(sample.1$sport)) </a:t>
            </a:r>
          </a:p>
          <a:p>
            <a:pPr latinLnBrk="1"/>
            <a:r>
              <a:rPr lang="en-US" dirty="0"/>
              <a:t>[1] 7</a:t>
            </a:r>
          </a:p>
          <a:p>
            <a:pPr latinLnBrk="1"/>
            <a:r>
              <a:rPr lang="en-US" dirty="0"/>
              <a:t>&gt; length(table(</a:t>
            </a:r>
            <a:r>
              <a:rPr lang="en-US" dirty="0" err="1"/>
              <a:t>aus.athletes$sport</a:t>
            </a:r>
            <a:r>
              <a:rPr lang="en-US" dirty="0"/>
              <a:t>))</a:t>
            </a:r>
          </a:p>
          <a:p>
            <a:pPr latinLnBrk="1"/>
            <a:r>
              <a:rPr lang="en-US" dirty="0"/>
              <a:t>[1]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18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DB457-3BCC-43D4-A150-1811F594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12C50-D637-4B4F-8846-EDE1A8D3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#15 samples drawn using systematic sampling. Frequencies for each sport. percentages of these with respect to the entire dataset.</a:t>
            </a:r>
          </a:p>
          <a:p>
            <a:pPr latinLnBrk="1"/>
            <a:r>
              <a:rPr lang="en-US" dirty="0"/>
              <a:t>&gt; #9 out of 10 sports were sampled</a:t>
            </a:r>
          </a:p>
          <a:p>
            <a:pPr latinLnBrk="1"/>
            <a:r>
              <a:rPr lang="en-US" dirty="0"/>
              <a:t>&gt; length(unique(sample.3$sport))</a:t>
            </a:r>
          </a:p>
          <a:p>
            <a:pPr latinLnBrk="1"/>
            <a:r>
              <a:rPr lang="en-US" dirty="0"/>
              <a:t>[1] 9</a:t>
            </a:r>
          </a:p>
          <a:p>
            <a:pPr latinLnBrk="1"/>
            <a:r>
              <a:rPr lang="en-US" dirty="0"/>
              <a:t>&gt; length(table(</a:t>
            </a:r>
            <a:r>
              <a:rPr lang="en-US" dirty="0" err="1"/>
              <a:t>aus.athletes$sport</a:t>
            </a:r>
            <a:r>
              <a:rPr lang="en-US" dirty="0"/>
              <a:t>))</a:t>
            </a:r>
          </a:p>
          <a:p>
            <a:pPr latinLnBrk="1"/>
            <a:r>
              <a:rPr lang="en-US" dirty="0"/>
              <a:t>[1]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69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60A66-3C6D-4E6E-B8BD-CADCC3F8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B217-E1A9-414C-843B-5D0B3BAC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inclusion probabilities using the WBC variable.  Showing the sample drawn using systematic sampling. Showing the frequencies for each sport.</a:t>
            </a:r>
          </a:p>
          <a:p>
            <a:pPr latinLnBrk="1"/>
            <a:r>
              <a:rPr lang="en-US" dirty="0"/>
              <a:t># 8 out of 10 sports sampled</a:t>
            </a:r>
          </a:p>
          <a:p>
            <a:pPr latinLnBrk="1"/>
            <a:r>
              <a:rPr lang="en-US" dirty="0"/>
              <a:t>&gt; length(unique(sample.4$sport))</a:t>
            </a:r>
          </a:p>
          <a:p>
            <a:pPr latinLnBrk="1"/>
            <a:r>
              <a:rPr lang="en-US" dirty="0"/>
              <a:t>[1] 8</a:t>
            </a:r>
          </a:p>
          <a:p>
            <a:pPr latinLnBrk="1"/>
            <a:r>
              <a:rPr lang="en-US" dirty="0"/>
              <a:t>&gt; length(table(</a:t>
            </a:r>
            <a:r>
              <a:rPr lang="en-US" dirty="0" err="1"/>
              <a:t>aus.athletes$sport</a:t>
            </a:r>
            <a:r>
              <a:rPr lang="en-US" dirty="0"/>
              <a:t>))</a:t>
            </a:r>
          </a:p>
          <a:p>
            <a:pPr latinLnBrk="1"/>
            <a:r>
              <a:rPr lang="en-US" dirty="0"/>
              <a:t>[1]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125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75202-BCEF-47C3-B9F5-057578FA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7A9CB-7C4A-4D6F-96F4-45F8E704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/>
              <a:t>Ordering data using the sport variable. Drawing a stratified sample using     proportional sizes based on sport variable. Showing frequencies for each. 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order.index</a:t>
            </a:r>
            <a:r>
              <a:rPr lang="en-US" dirty="0"/>
              <a:t> &lt;- order(</a:t>
            </a:r>
            <a:r>
              <a:rPr lang="en-US" dirty="0" err="1"/>
              <a:t>aus.athletes$sport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&gt; data &lt;- </a:t>
            </a:r>
            <a:r>
              <a:rPr lang="en-US" dirty="0" err="1"/>
              <a:t>aus.athletes</a:t>
            </a:r>
            <a:r>
              <a:rPr lang="en-US" dirty="0"/>
              <a:t>[</a:t>
            </a:r>
            <a:r>
              <a:rPr lang="en-US" dirty="0" err="1"/>
              <a:t>order.index</a:t>
            </a:r>
            <a:r>
              <a:rPr lang="en-US" dirty="0"/>
              <a:t>, ]</a:t>
            </a:r>
          </a:p>
          <a:p>
            <a:r>
              <a:rPr lang="en-US" dirty="0"/>
              <a:t> 10 out of ten sports sample due to stratification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11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ECBDA-B690-4132-81C2-EB78E295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DCA4D1-BE58-4EBC-9688-0F5651AF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1068E0-AE48-44AD-B631-859BEB7F6D58}"/>
              </a:ext>
            </a:extLst>
          </p:cNvPr>
          <p:cNvSpPr/>
          <p:nvPr/>
        </p:nvSpPr>
        <p:spPr>
          <a:xfrm>
            <a:off x="4047184" y="2302667"/>
            <a:ext cx="2459328" cy="249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&lt;-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srswor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sample.size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aus.athletes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3E9A71-5AE2-46A5-A4C4-4D9507B13893}"/>
              </a:ext>
            </a:extLst>
          </p:cNvPr>
          <p:cNvSpPr/>
          <p:nvPr/>
        </p:nvSpPr>
        <p:spPr>
          <a:xfrm>
            <a:off x="7911320" y="2302667"/>
            <a:ext cx="19127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 &lt;- </a:t>
            </a:r>
            <a:r>
              <a:rPr lang="en-US" sz="1000" dirty="0" err="1"/>
              <a:t>seq</a:t>
            </a:r>
            <a:r>
              <a:rPr lang="en-US" sz="1000" dirty="0"/>
              <a:t>(r, by = k, length = 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5DBA0B-DA77-49D8-8A9F-D3A79F218E3A}"/>
              </a:ext>
            </a:extLst>
          </p:cNvPr>
          <p:cNvSpPr/>
          <p:nvPr/>
        </p:nvSpPr>
        <p:spPr>
          <a:xfrm>
            <a:off x="4520070" y="4220280"/>
            <a:ext cx="15135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 &lt;- </a:t>
            </a:r>
            <a:r>
              <a:rPr lang="en-US" sz="1000" dirty="0" err="1"/>
              <a:t>UPsystematic</a:t>
            </a:r>
            <a:r>
              <a:rPr lang="en-US" sz="1000" dirty="0"/>
              <a:t>(</a:t>
            </a:r>
            <a:r>
              <a:rPr lang="en-US" sz="1000" dirty="0" err="1"/>
              <a:t>pik</a:t>
            </a:r>
            <a:r>
              <a:rPr lang="en-US" sz="1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05B484-83C9-44B4-8CF8-63BE6DC4045A}"/>
              </a:ext>
            </a:extLst>
          </p:cNvPr>
          <p:cNvSpPr/>
          <p:nvPr/>
        </p:nvSpPr>
        <p:spPr>
          <a:xfrm>
            <a:off x="7508631" y="4066391"/>
            <a:ext cx="29454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st</a:t>
            </a:r>
            <a:r>
              <a:rPr lang="en-US" sz="1000" dirty="0"/>
              <a:t> &lt;- strata(data, </a:t>
            </a:r>
            <a:r>
              <a:rPr lang="en-US" sz="1000" dirty="0" err="1"/>
              <a:t>stratanames</a:t>
            </a:r>
            <a:r>
              <a:rPr lang="en-US" sz="1000" dirty="0"/>
              <a:t> = c("sport"),</a:t>
            </a:r>
          </a:p>
          <a:p>
            <a:r>
              <a:rPr lang="en-US" sz="1000" dirty="0"/>
              <a:t>             size = sizes, method = "</a:t>
            </a:r>
            <a:r>
              <a:rPr lang="en-US" sz="1000" dirty="0" err="1"/>
              <a:t>srswor</a:t>
            </a:r>
            <a:r>
              <a:rPr lang="en-US" sz="1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xmlns="" val="105949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CB1C5-C7C1-41D3-8B02-968C8284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5519F-D5C4-48DA-B70B-FCCD6B00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sz="1600" dirty="0"/>
              <a:t>  P1 </a:t>
            </a:r>
            <a:r>
              <a:rPr lang="en-US" sz="1600" dirty="0" err="1"/>
              <a:t>B_Ball</a:t>
            </a:r>
            <a:r>
              <a:rPr lang="en-US" sz="1600" dirty="0"/>
              <a:t>   Field     Gym Netball     Row    Swim  T_400m </a:t>
            </a:r>
            <a:r>
              <a:rPr lang="en-US" sz="1600" dirty="0" err="1"/>
              <a:t>T_Sprnt</a:t>
            </a:r>
            <a:r>
              <a:rPr lang="en-US" sz="1600" dirty="0"/>
              <a:t>  Tennis  </a:t>
            </a:r>
            <a:r>
              <a:rPr lang="en-US" sz="1600" dirty="0" err="1"/>
              <a:t>W_Polo</a:t>
            </a:r>
            <a:r>
              <a:rPr lang="en-US" sz="1600" dirty="0"/>
              <a:t> </a:t>
            </a:r>
          </a:p>
          <a:p>
            <a:pPr latinLnBrk="1"/>
            <a:r>
              <a:rPr lang="en-US" sz="1600" dirty="0"/>
              <a:t>       0.12    0.09        0.02    0.11        0.18    0.11       0.14      0.07       0.05    0.08 </a:t>
            </a:r>
          </a:p>
          <a:p>
            <a:pPr latinLnBrk="1"/>
            <a:r>
              <a:rPr lang="en-US" sz="1600" dirty="0"/>
              <a:t>  P </a:t>
            </a:r>
            <a:r>
              <a:rPr lang="en-US" sz="1600" dirty="0" err="1"/>
              <a:t>B_Ball</a:t>
            </a:r>
            <a:r>
              <a:rPr lang="en-US" sz="1600" dirty="0"/>
              <a:t>   Field     Gym Netball     Row    Swim  T_400m </a:t>
            </a:r>
            <a:r>
              <a:rPr lang="en-US" sz="1600" dirty="0" err="1"/>
              <a:t>T_Sprnt</a:t>
            </a:r>
            <a:r>
              <a:rPr lang="en-US" sz="1600" dirty="0"/>
              <a:t>  Tennis  </a:t>
            </a:r>
            <a:r>
              <a:rPr lang="en-US" sz="1600" dirty="0" err="1"/>
              <a:t>W_Polo</a:t>
            </a:r>
            <a:r>
              <a:rPr lang="en-US" sz="1600" dirty="0"/>
              <a:t> </a:t>
            </a:r>
          </a:p>
          <a:p>
            <a:pPr latinLnBrk="1"/>
            <a:r>
              <a:rPr lang="en-US" sz="1600" dirty="0"/>
              <a:t>        0.13    0.07        0.00    0.00        0.07      0.27    0.20       0.13      0.00     0.13 </a:t>
            </a:r>
          </a:p>
          <a:p>
            <a:pPr latinLnBrk="1"/>
            <a:r>
              <a:rPr lang="en-US" sz="1600" dirty="0"/>
              <a:t>  P5 </a:t>
            </a:r>
            <a:r>
              <a:rPr lang="en-US" sz="1600" dirty="0" err="1"/>
              <a:t>B_Ball</a:t>
            </a:r>
            <a:r>
              <a:rPr lang="en-US" sz="1600" dirty="0"/>
              <a:t>   Field     Gym Netball     Row    Swim  T_400m </a:t>
            </a:r>
            <a:r>
              <a:rPr lang="en-US" sz="1600" dirty="0" err="1"/>
              <a:t>T_Sprnt</a:t>
            </a:r>
            <a:r>
              <a:rPr lang="en-US" sz="1600" dirty="0"/>
              <a:t>  Tennis  </a:t>
            </a:r>
            <a:r>
              <a:rPr lang="en-US" sz="1600" dirty="0" err="1"/>
              <a:t>W_Polo</a:t>
            </a:r>
            <a:r>
              <a:rPr lang="en-US" sz="1600" dirty="0"/>
              <a:t> </a:t>
            </a:r>
          </a:p>
          <a:p>
            <a:pPr latinLnBrk="1"/>
            <a:r>
              <a:rPr lang="en-US" sz="1600" dirty="0"/>
              <a:t>         0.13     0.07       0.07    0.13        0.20      0.00    0.13        0.13      0.00      0.13</a:t>
            </a:r>
          </a:p>
          <a:p>
            <a:pPr latinLnBrk="1"/>
            <a:r>
              <a:rPr lang="en-US" sz="1600" dirty="0"/>
              <a:t>  P8 </a:t>
            </a:r>
            <a:r>
              <a:rPr lang="en-US" sz="1600" dirty="0" err="1"/>
              <a:t>B_Ball</a:t>
            </a:r>
            <a:r>
              <a:rPr lang="en-US" sz="1600" dirty="0"/>
              <a:t>   Field     Gym Netball     Row    Swim  T_400m </a:t>
            </a:r>
            <a:r>
              <a:rPr lang="en-US" sz="1600" dirty="0" err="1"/>
              <a:t>T_Sprnt</a:t>
            </a:r>
            <a:r>
              <a:rPr lang="en-US" sz="1600" dirty="0"/>
              <a:t>  Tennis  </a:t>
            </a:r>
            <a:r>
              <a:rPr lang="en-US" sz="1600" dirty="0" err="1"/>
              <a:t>W_Polo</a:t>
            </a:r>
            <a:r>
              <a:rPr lang="en-US" sz="1600" dirty="0"/>
              <a:t> </a:t>
            </a:r>
          </a:p>
          <a:p>
            <a:pPr latinLnBrk="1"/>
            <a:r>
              <a:rPr lang="en-US" sz="1600" dirty="0"/>
              <a:t>         0.13     0.10        0.01    0.11       0.18      0.11     0.14       0.07       0.06     0.08 </a:t>
            </a:r>
          </a:p>
          <a:p>
            <a:r>
              <a:rPr lang="en-US" sz="1600" dirty="0"/>
              <a:t> </a:t>
            </a:r>
          </a:p>
          <a:p>
            <a:pPr latinLnBrk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0433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7BA87-6632-446C-8D12-081BDC6B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0B2DC-D011-4B12-93DE-710E2F70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/>
              <a:t>&gt; x1</a:t>
            </a:r>
          </a:p>
          <a:p>
            <a:pPr latinLnBrk="1"/>
            <a:r>
              <a:rPr lang="en-US" dirty="0"/>
              <a:t>      X </a:t>
            </a:r>
            <a:r>
              <a:rPr lang="en-US" dirty="0" err="1"/>
              <a:t>rcc</a:t>
            </a:r>
            <a:r>
              <a:rPr lang="en-US" dirty="0"/>
              <a:t>  </a:t>
            </a:r>
            <a:r>
              <a:rPr lang="en-US" dirty="0" err="1"/>
              <a:t>wcc</a:t>
            </a:r>
            <a:r>
              <a:rPr lang="en-US" dirty="0"/>
              <a:t> </a:t>
            </a:r>
            <a:r>
              <a:rPr lang="en-US" dirty="0" err="1"/>
              <a:t>hc</a:t>
            </a:r>
            <a:r>
              <a:rPr lang="en-US" dirty="0"/>
              <a:t> hg </a:t>
            </a:r>
            <a:r>
              <a:rPr lang="en-US" dirty="0" err="1"/>
              <a:t>ferr</a:t>
            </a:r>
            <a:r>
              <a:rPr lang="en-US" dirty="0"/>
              <a:t> </a:t>
            </a:r>
            <a:r>
              <a:rPr lang="en-US" dirty="0" err="1"/>
              <a:t>bmi</a:t>
            </a:r>
            <a:r>
              <a:rPr lang="en-US" dirty="0"/>
              <a:t> </a:t>
            </a:r>
            <a:r>
              <a:rPr lang="en-US" dirty="0" err="1"/>
              <a:t>ssf</a:t>
            </a:r>
            <a:r>
              <a:rPr lang="en-US" dirty="0"/>
              <a:t> </a:t>
            </a:r>
            <a:r>
              <a:rPr lang="en-US" dirty="0" err="1"/>
              <a:t>pcBfat</a:t>
            </a:r>
            <a:r>
              <a:rPr lang="en-US" dirty="0"/>
              <a:t> </a:t>
            </a:r>
            <a:r>
              <a:rPr lang="en-US" dirty="0" err="1"/>
              <a:t>lbm</a:t>
            </a:r>
            <a:r>
              <a:rPr lang="en-US" dirty="0"/>
              <a:t>  </a:t>
            </a:r>
            <a:r>
              <a:rPr lang="en-US" dirty="0" err="1"/>
              <a:t>ht</a:t>
            </a:r>
            <a:r>
              <a:rPr lang="en-US" dirty="0"/>
              <a:t>  </a:t>
            </a:r>
            <a:r>
              <a:rPr lang="en-US" dirty="0" err="1"/>
              <a:t>wt</a:t>
            </a:r>
            <a:r>
              <a:rPr lang="en-US" dirty="0"/>
              <a:t> sex   sport</a:t>
            </a:r>
          </a:p>
          <a:p>
            <a:pPr latinLnBrk="1"/>
            <a:r>
              <a:rPr lang="en-US" dirty="0"/>
              <a:t>1     1 4.0  7.5 38 12   60  21 109   19.8  63 196  79   f  </a:t>
            </a:r>
            <a:r>
              <a:rPr lang="en-US" dirty="0" err="1"/>
              <a:t>B_Ball</a:t>
            </a:r>
            <a:endParaRPr lang="en-US" dirty="0"/>
          </a:p>
          <a:p>
            <a:pPr latinLnBrk="1"/>
            <a:r>
              <a:rPr lang="en-US" dirty="0"/>
              <a:t>2     2 4.4  8.3 38 13   68  21 103   21.3  59 190  74   f  </a:t>
            </a:r>
            <a:r>
              <a:rPr lang="en-US" dirty="0" err="1"/>
              <a:t>B_Ball</a:t>
            </a:r>
            <a:endParaRPr lang="en-US" dirty="0"/>
          </a:p>
          <a:p>
            <a:pPr latinLnBrk="1"/>
            <a:r>
              <a:rPr lang="en-US" dirty="0"/>
              <a:t>3     3 4.1  5.0 36 12   21  22 105   19.9  55 178  69   f  </a:t>
            </a:r>
            <a:r>
              <a:rPr lang="en-US" dirty="0" err="1"/>
              <a:t>B_Ball</a:t>
            </a:r>
            <a:endParaRPr lang="en-US" dirty="0"/>
          </a:p>
          <a:p>
            <a:pPr latinLnBrk="1"/>
            <a:r>
              <a:rPr lang="en-US" dirty="0"/>
              <a:t>4     4 4.1  5.3 37 13   69  22 126   23.7  57 185  75   f  </a:t>
            </a:r>
            <a:r>
              <a:rPr lang="en-US" dirty="0" err="1"/>
              <a:t>B_Ball</a:t>
            </a:r>
            <a:endParaRPr lang="en-US" dirty="0"/>
          </a:p>
          <a:p>
            <a:pPr latinLnBrk="1"/>
            <a:r>
              <a:rPr lang="en-US" dirty="0"/>
              <a:t>5     5 4.4  6.8 42 14   29  19  80   17.6  53 185  65   f  </a:t>
            </a:r>
            <a:r>
              <a:rPr lang="en-US" dirty="0" err="1"/>
              <a:t>B_Ball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84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B3A59-7D17-4E96-BDBC-37E58AAA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667169-7A76-46A1-82F6-406FA9C0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means of WBC variable for these four samples with the entire data.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aus.athletes$WBC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[1] 7.1           # mean WBC entire data set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mean(sample.1$WBC) [1] 7.2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mean(sample.3$WBC) [1] 7.3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mean(sample.4$WBC) [1] 7.7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mean(sample.5$WBC) [1] 6.5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 The 1st 3 means are pretty close, 7.1 is mean for dataset sample.1 = 7.2 , 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#sample.3 = 7.3, the last 2 means are both .6 from dataset mean of 7.1 </a:t>
            </a:r>
          </a:p>
          <a:p>
            <a:pPr latinLnBrk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#sample.4 = 7.7, and sample.5 = 6.5.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720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A48C3-107B-4A0A-930B-ECBDD7D4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12925-2C14-4536-95EC-C511F82C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/>
            <a:r>
              <a:rPr lang="en-US" dirty="0"/>
              <a:t>For confidence levels of 80 and 90, show the confidence intervals of the mean  of numeric variable for various samples and compare against population mean</a:t>
            </a:r>
          </a:p>
          <a:p>
            <a:pPr latinLnBrk="1"/>
            <a:r>
              <a:rPr lang="en-US" dirty="0"/>
              <a:t>&gt; # Using BMI of </a:t>
            </a:r>
            <a:r>
              <a:rPr lang="en-US" dirty="0" err="1"/>
              <a:t>atheletes</a:t>
            </a:r>
            <a:r>
              <a:rPr lang="en-US" dirty="0"/>
              <a:t> for this task</a:t>
            </a:r>
          </a:p>
          <a:p>
            <a:pPr latinLnBrk="1"/>
            <a:r>
              <a:rPr lang="en-US" dirty="0"/>
              <a:t>&gt; mu &lt;-mean(</a:t>
            </a:r>
            <a:r>
              <a:rPr lang="en-US" dirty="0" err="1"/>
              <a:t>aus.athletes$BMI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&gt; mu [1] 23</a:t>
            </a:r>
          </a:p>
          <a:p>
            <a:pPr latinLnBrk="1"/>
            <a:r>
              <a:rPr lang="en-US" dirty="0"/>
              <a:t>&gt; sigma &lt;-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aus.athletes$BMI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&gt; sigma  [1] 2.9</a:t>
            </a:r>
          </a:p>
          <a:p>
            <a:pPr latinLnBrk="1"/>
            <a:r>
              <a:rPr lang="en-US" dirty="0"/>
              <a:t>&gt; samples &lt;- 5000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sample.size</a:t>
            </a:r>
            <a:r>
              <a:rPr lang="en-US" dirty="0"/>
              <a:t> &lt;- 50</a:t>
            </a:r>
          </a:p>
          <a:p>
            <a:pPr latinLnBrk="1"/>
            <a:r>
              <a:rPr lang="en-US" dirty="0"/>
              <a:t>&gt; x1 &lt;- </a:t>
            </a:r>
            <a:r>
              <a:rPr lang="en-US" dirty="0" err="1"/>
              <a:t>rnorm</a:t>
            </a:r>
            <a:r>
              <a:rPr lang="en-US" dirty="0"/>
              <a:t>(samples, mean = mu, </a:t>
            </a:r>
            <a:r>
              <a:rPr lang="en-US" dirty="0" err="1"/>
              <a:t>sd</a:t>
            </a:r>
            <a:r>
              <a:rPr lang="en-US" dirty="0"/>
              <a:t> =  sigma)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0049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C58B0-60A5-4BFA-8ED9-7D4F5BE8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9BE8B0D-BF7B-4DDB-A92B-85E21139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45A62C7-ABB1-4370-9D4C-A6FB8ACFBE84}"/>
              </a:ext>
            </a:extLst>
          </p:cNvPr>
          <p:cNvSpPr/>
          <p:nvPr/>
        </p:nvSpPr>
        <p:spPr>
          <a:xfrm>
            <a:off x="4234962" y="6028932"/>
            <a:ext cx="238564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alpha &lt;- 1 - 90/100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  z &lt;-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qnorm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(1 - alpha/2)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66F37E8-B6E4-449A-8FBF-569BED9995F3}"/>
              </a:ext>
            </a:extLst>
          </p:cNvPr>
          <p:cNvSpPr/>
          <p:nvPr/>
        </p:nvSpPr>
        <p:spPr>
          <a:xfrm>
            <a:off x="7895493" y="6028932"/>
            <a:ext cx="238564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alpha &lt;- 1 - 80/100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  z &lt;- 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qnorm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(1 - alpha/2)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38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968B2-C797-4DC7-BCA6-FF68F9DC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1363B6-A3AA-40E2-981B-0965CA7D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US" sz="1400" b="1" dirty="0"/>
              <a:t>90 percent confidence i</a:t>
            </a:r>
            <a:r>
              <a:rPr lang="en-US" sz="1400" b="1" i="1" dirty="0"/>
              <a:t>ntervals					8</a:t>
            </a:r>
            <a:r>
              <a:rPr lang="en-US" sz="1400" b="1" dirty="0"/>
              <a:t>0 percent confidence i</a:t>
            </a:r>
            <a:r>
              <a:rPr lang="en-US" sz="1400" b="1" i="1" dirty="0"/>
              <a:t>ntervals</a:t>
            </a:r>
            <a:endParaRPr lang="en-US" sz="1400" b="1" dirty="0"/>
          </a:p>
          <a:p>
            <a:pPr latinLnBrk="1"/>
            <a:r>
              <a:rPr lang="en-US" sz="1400" b="1" dirty="0"/>
              <a:t>1: </a:t>
            </a:r>
            <a:r>
              <a:rPr lang="en-US" sz="1400" b="1" dirty="0" err="1"/>
              <a:t>xbar</a:t>
            </a:r>
            <a:r>
              <a:rPr lang="en-US" sz="1400" b="1" dirty="0"/>
              <a:t> = 22.20, CI = 20.10 - 24.30  				1: </a:t>
            </a:r>
            <a:r>
              <a:rPr lang="en-US" sz="1400" b="1" dirty="0" err="1"/>
              <a:t>xbar</a:t>
            </a:r>
            <a:r>
              <a:rPr lang="en-US" sz="1400" b="1" dirty="0"/>
              <a:t> = 22.40, CI = 20.76 - 24.04 </a:t>
            </a:r>
          </a:p>
          <a:p>
            <a:pPr latinLnBrk="1"/>
            <a:r>
              <a:rPr lang="en-US" sz="1400" b="1" dirty="0"/>
              <a:t> 2: </a:t>
            </a:r>
            <a:r>
              <a:rPr lang="en-US" sz="1400" b="1" dirty="0" err="1"/>
              <a:t>xbar</a:t>
            </a:r>
            <a:r>
              <a:rPr lang="en-US" sz="1400" b="1" dirty="0"/>
              <a:t> = 21.60, CI = 19.50 - 23.70 				2: </a:t>
            </a:r>
            <a:r>
              <a:rPr lang="en-US" sz="1400" b="1" dirty="0" err="1"/>
              <a:t>xbar</a:t>
            </a:r>
            <a:r>
              <a:rPr lang="en-US" sz="1400" b="1" dirty="0"/>
              <a:t> = 23.00, CI = 21.36 - 24.64</a:t>
            </a:r>
            <a:r>
              <a:rPr lang="en-US" sz="1500" b="1" dirty="0"/>
              <a:t> </a:t>
            </a:r>
          </a:p>
          <a:p>
            <a:pPr latinLnBrk="1"/>
            <a:r>
              <a:rPr lang="en-US" sz="1400" b="1" dirty="0"/>
              <a:t> 3: </a:t>
            </a:r>
            <a:r>
              <a:rPr lang="en-US" sz="1400" b="1" dirty="0" err="1"/>
              <a:t>xbar</a:t>
            </a:r>
            <a:r>
              <a:rPr lang="en-US" sz="1400" b="1" dirty="0"/>
              <a:t> = 21.40, CI = 19.30 - 23.50 				3: </a:t>
            </a:r>
            <a:r>
              <a:rPr lang="en-US" sz="1400" b="1" dirty="0" err="1"/>
              <a:t>xbar</a:t>
            </a:r>
            <a:r>
              <a:rPr lang="en-US" sz="1400" b="1" dirty="0"/>
              <a:t> = 23.00, CI = 21.36 - 24.64 </a:t>
            </a:r>
          </a:p>
          <a:p>
            <a:pPr latinLnBrk="1"/>
            <a:r>
              <a:rPr lang="en-US" sz="1400" b="1" dirty="0"/>
              <a:t> 4: </a:t>
            </a:r>
            <a:r>
              <a:rPr lang="en-US" sz="1400" b="1" dirty="0" err="1"/>
              <a:t>xbar</a:t>
            </a:r>
            <a:r>
              <a:rPr lang="en-US" sz="1400" b="1" dirty="0"/>
              <a:t> = 22.00, CI = 19.90 - 24.10 				4: </a:t>
            </a:r>
            <a:r>
              <a:rPr lang="en-US" sz="1400" b="1" dirty="0" err="1"/>
              <a:t>xbar</a:t>
            </a:r>
            <a:r>
              <a:rPr lang="en-US" sz="1400" b="1" dirty="0"/>
              <a:t> = 23.00, CI = 21.36 - 24.64 </a:t>
            </a:r>
          </a:p>
          <a:p>
            <a:pPr latinLnBrk="1"/>
            <a:r>
              <a:rPr lang="en-US" sz="1400" b="1" dirty="0"/>
              <a:t> 5: </a:t>
            </a:r>
            <a:r>
              <a:rPr lang="en-US" sz="1400" b="1" dirty="0" err="1"/>
              <a:t>xbar</a:t>
            </a:r>
            <a:r>
              <a:rPr lang="en-US" sz="1400" b="1" dirty="0"/>
              <a:t> = 23.40, CI = 21.30 - 25.50 				5: </a:t>
            </a:r>
            <a:r>
              <a:rPr lang="en-US" sz="1400" b="1" dirty="0" err="1"/>
              <a:t>xbar</a:t>
            </a:r>
            <a:r>
              <a:rPr lang="en-US" sz="1400" b="1" dirty="0"/>
              <a:t> = 23.60, CI = 21.96 - 25.24</a:t>
            </a:r>
          </a:p>
          <a:p>
            <a:pPr latinLnBrk="1"/>
            <a:r>
              <a:rPr lang="en-US" sz="1400" b="1" dirty="0"/>
              <a:t> 6: </a:t>
            </a:r>
            <a:r>
              <a:rPr lang="en-US" sz="1400" b="1" dirty="0" err="1"/>
              <a:t>xbar</a:t>
            </a:r>
            <a:r>
              <a:rPr lang="en-US" sz="1400" b="1" dirty="0"/>
              <a:t> = 23.20, CI = 21.10 - 25.30					6: </a:t>
            </a:r>
            <a:r>
              <a:rPr lang="en-US" sz="1400" b="1" dirty="0" err="1"/>
              <a:t>xbar</a:t>
            </a:r>
            <a:r>
              <a:rPr lang="en-US" sz="1400" b="1" dirty="0"/>
              <a:t> = 23.80, CI = 22.16 - 25.44</a:t>
            </a:r>
            <a:r>
              <a:rPr lang="en-US" b="1" dirty="0"/>
              <a:t> </a:t>
            </a:r>
            <a:r>
              <a:rPr lang="en-US" sz="1400" b="1" dirty="0"/>
              <a:t> </a:t>
            </a:r>
          </a:p>
          <a:p>
            <a:pPr latinLnBrk="1"/>
            <a:r>
              <a:rPr lang="en-US" sz="1400" b="1" dirty="0"/>
              <a:t> 7: </a:t>
            </a:r>
            <a:r>
              <a:rPr lang="en-US" sz="1400" b="1" dirty="0" err="1"/>
              <a:t>xbar</a:t>
            </a:r>
            <a:r>
              <a:rPr lang="en-US" sz="1400" b="1" dirty="0"/>
              <a:t> = 22.00, CI = 19.90 - 24.10 				7: </a:t>
            </a:r>
            <a:r>
              <a:rPr lang="en-US" sz="1400" b="1" dirty="0" err="1"/>
              <a:t>xbar</a:t>
            </a:r>
            <a:r>
              <a:rPr lang="en-US" sz="1400" b="1" dirty="0"/>
              <a:t> = 22.20, CI = 20.56 - 23.84</a:t>
            </a:r>
          </a:p>
          <a:p>
            <a:pPr latinLnBrk="1"/>
            <a:r>
              <a:rPr lang="en-US" sz="1400" b="1" dirty="0"/>
              <a:t> 8: </a:t>
            </a:r>
            <a:r>
              <a:rPr lang="en-US" sz="1400" b="1" dirty="0" err="1"/>
              <a:t>xbar</a:t>
            </a:r>
            <a:r>
              <a:rPr lang="en-US" sz="1400" b="1" dirty="0"/>
              <a:t> = 21.60, CI = 19.50 - 23.70 				8: </a:t>
            </a:r>
            <a:r>
              <a:rPr lang="en-US" sz="1400" b="1" dirty="0" err="1"/>
              <a:t>xbar</a:t>
            </a:r>
            <a:r>
              <a:rPr lang="en-US" sz="1400" b="1" dirty="0"/>
              <a:t> = 22.00, CI = 20.36 - 23.64</a:t>
            </a:r>
          </a:p>
          <a:p>
            <a:pPr latinLnBrk="1"/>
            <a:r>
              <a:rPr lang="en-US" sz="1400" b="1" dirty="0"/>
              <a:t> 9: </a:t>
            </a:r>
            <a:r>
              <a:rPr lang="en-US" sz="1400" b="1" dirty="0" err="1"/>
              <a:t>xbar</a:t>
            </a:r>
            <a:r>
              <a:rPr lang="en-US" sz="1400" b="1" dirty="0"/>
              <a:t> = 22.80, CI = 20.70 - 24.90 				9: </a:t>
            </a:r>
            <a:r>
              <a:rPr lang="en-US" sz="1400" b="1" dirty="0" err="1"/>
              <a:t>xbar</a:t>
            </a:r>
            <a:r>
              <a:rPr lang="en-US" sz="1400" b="1" dirty="0"/>
              <a:t> = 24.40, CI = 22.76 - 26.04</a:t>
            </a:r>
          </a:p>
          <a:p>
            <a:pPr latinLnBrk="1"/>
            <a:r>
              <a:rPr lang="en-US" sz="1400" b="1" dirty="0"/>
              <a:t>10: </a:t>
            </a:r>
            <a:r>
              <a:rPr lang="en-US" sz="1400" b="1" dirty="0" err="1"/>
              <a:t>xbar</a:t>
            </a:r>
            <a:r>
              <a:rPr lang="en-US" sz="1400" b="1" dirty="0"/>
              <a:t> = 24.20, CI = 22.10 - 26.30 				10: </a:t>
            </a:r>
            <a:r>
              <a:rPr lang="en-US" sz="1400" b="1" dirty="0" err="1"/>
              <a:t>xbar</a:t>
            </a:r>
            <a:r>
              <a:rPr lang="en-US" sz="1400" b="1" dirty="0"/>
              <a:t> = 23.40, CI = 21.76 - 25.04 </a:t>
            </a:r>
          </a:p>
          <a:p>
            <a:pPr latinLnBrk="1"/>
            <a:endParaRPr lang="en-US" sz="1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423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7CCB2-6E3A-4416-8377-F83F13F1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3B955E8-F66B-481A-8D99-C765D78B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72B0510-EAAD-4A62-B5CB-871F562F43E5}"/>
              </a:ext>
            </a:extLst>
          </p:cNvPr>
          <p:cNvSpPr/>
          <p:nvPr/>
        </p:nvSpPr>
        <p:spPr>
          <a:xfrm>
            <a:off x="7635431" y="2294765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80% Confidence Interval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0F41AD-1C0E-4048-8A56-9E94389A0E7D}"/>
              </a:ext>
            </a:extLst>
          </p:cNvPr>
          <p:cNvSpPr/>
          <p:nvPr/>
        </p:nvSpPr>
        <p:spPr>
          <a:xfrm>
            <a:off x="4065755" y="2357475"/>
            <a:ext cx="2654894" cy="245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90% Confidence Interval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ECB00-34E0-4DE1-BB02-14CDC1C7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23E36-2001-46B0-B29D-B8280F62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End</a:t>
            </a:r>
            <a:endParaRPr lang="en-US" sz="4400" dirty="0"/>
          </a:p>
          <a:p>
            <a:r>
              <a:rPr lang="en-US" sz="8800" dirty="0">
                <a:latin typeface="Arial Rounded MT Bold" panose="020F0704030504030204" pitchFamily="34" charset="0"/>
              </a:rPr>
              <a:t>???????????</a:t>
            </a:r>
          </a:p>
        </p:txBody>
      </p:sp>
    </p:spTree>
    <p:extLst>
      <p:ext uri="{BB962C8B-B14F-4D97-AF65-F5344CB8AC3E}">
        <p14:creationId xmlns:p14="http://schemas.microsoft.com/office/powerpoint/2010/main" xmlns="" val="40516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20BDD-593E-4370-97E1-0C1C325E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53AD1-165F-47A4-A472-038BBDCE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Taking the relevant columns from the dataset and creating new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aus.athletes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(x1$wcc, x1$bmi, x1$ht,</a:t>
            </a:r>
          </a:p>
          <a:p>
            <a:r>
              <a:rPr lang="en-US" dirty="0"/>
              <a:t>                           x1$wt, x1$sex, x1$sport)</a:t>
            </a:r>
          </a:p>
          <a:p>
            <a:r>
              <a:rPr lang="en-US" dirty="0"/>
              <a:t># Changing headings of data frame</a:t>
            </a:r>
          </a:p>
          <a:p>
            <a:r>
              <a:rPr lang="en-US" dirty="0" err="1"/>
              <a:t>col_headings</a:t>
            </a:r>
            <a:r>
              <a:rPr lang="en-US" dirty="0"/>
              <a:t> &lt;- c('</a:t>
            </a:r>
            <a:r>
              <a:rPr lang="en-US" dirty="0" err="1"/>
              <a:t>WBC','BMI','HT','WT','sex','sport</a:t>
            </a:r>
            <a:r>
              <a:rPr lang="en-US" dirty="0"/>
              <a:t>')</a:t>
            </a:r>
          </a:p>
          <a:p>
            <a:r>
              <a:rPr lang="en-US" dirty="0"/>
              <a:t>names(</a:t>
            </a:r>
            <a:r>
              <a:rPr lang="en-US" dirty="0" err="1"/>
              <a:t>aus.athletes</a:t>
            </a:r>
            <a:r>
              <a:rPr lang="en-US" dirty="0"/>
              <a:t>) &lt;- </a:t>
            </a:r>
            <a:r>
              <a:rPr lang="en-US" dirty="0" err="1"/>
              <a:t>col_headings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8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7ADC0-757E-4E91-81C0-1CB3258F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DAA16-1227-4778-9D89-5CC171E1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analysis as in Module3 for at least one categorical variable and at least one numerical variable. Show appropriate plots for your data. </a:t>
            </a:r>
          </a:p>
          <a:p>
            <a:r>
              <a:rPr lang="en-US" dirty="0"/>
              <a:t>Getting number of participants by gender and sport</a:t>
            </a:r>
          </a:p>
          <a:p>
            <a:r>
              <a:rPr lang="en-US" dirty="0" err="1"/>
              <a:t>aus.athletes</a:t>
            </a:r>
            <a:endParaRPr lang="en-US" dirty="0"/>
          </a:p>
          <a:p>
            <a:r>
              <a:rPr lang="en-US" dirty="0"/>
              <a:t>x &lt;- table(</a:t>
            </a:r>
            <a:r>
              <a:rPr lang="en-US" dirty="0" err="1"/>
              <a:t>aus.athletes$sex</a:t>
            </a:r>
            <a:r>
              <a:rPr lang="en-US" dirty="0"/>
              <a:t>, </a:t>
            </a:r>
            <a:r>
              <a:rPr lang="en-US" dirty="0" err="1"/>
              <a:t>aus.athletes$sport</a:t>
            </a:r>
            <a:r>
              <a:rPr lang="en-US" dirty="0"/>
              <a:t>)</a:t>
            </a:r>
          </a:p>
          <a:p>
            <a:r>
              <a:rPr lang="en-US" dirty="0" err="1"/>
              <a:t>dimnames</a:t>
            </a:r>
            <a:r>
              <a:rPr lang="en-US" dirty="0"/>
              <a:t>(x) &lt;- list(Gender = </a:t>
            </a:r>
            <a:r>
              <a:rPr lang="en-US" dirty="0" err="1"/>
              <a:t>rownames</a:t>
            </a:r>
            <a:r>
              <a:rPr lang="en-US" dirty="0"/>
              <a:t>(x), Sport = </a:t>
            </a:r>
            <a:r>
              <a:rPr lang="en-US" dirty="0" err="1"/>
              <a:t>colnames</a:t>
            </a:r>
            <a:r>
              <a:rPr lang="en-US" dirty="0"/>
              <a:t>(x)) </a:t>
            </a:r>
          </a:p>
        </p:txBody>
      </p:sp>
    </p:spTree>
    <p:extLst>
      <p:ext uri="{BB962C8B-B14F-4D97-AF65-F5344CB8AC3E}">
        <p14:creationId xmlns:p14="http://schemas.microsoft.com/office/powerpoint/2010/main" xmlns="" val="41234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6877F-A999-468C-ADC6-17B28C4E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EDF611-B617-46C9-B010-1161B6A1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1"/>
            <a:r>
              <a:rPr lang="en-US" dirty="0"/>
              <a:t>Sport</a:t>
            </a:r>
          </a:p>
          <a:p>
            <a:pPr latinLnBrk="1"/>
            <a:r>
              <a:rPr lang="en-US" dirty="0"/>
              <a:t>Gender </a:t>
            </a:r>
            <a:r>
              <a:rPr lang="en-US" dirty="0" err="1"/>
              <a:t>B_Ball</a:t>
            </a:r>
            <a:r>
              <a:rPr lang="en-US" dirty="0"/>
              <a:t> Field Gym Netball Row Swim T_400m </a:t>
            </a:r>
            <a:r>
              <a:rPr lang="en-US" dirty="0" err="1"/>
              <a:t>T_Sprnt</a:t>
            </a:r>
            <a:r>
              <a:rPr lang="en-US" dirty="0"/>
              <a:t> Tennis </a:t>
            </a:r>
            <a:r>
              <a:rPr lang="en-US" dirty="0" err="1"/>
              <a:t>W_Polo</a:t>
            </a:r>
            <a:endParaRPr lang="en-US" dirty="0"/>
          </a:p>
          <a:p>
            <a:pPr latinLnBrk="1"/>
            <a:r>
              <a:rPr lang="en-US" dirty="0"/>
              <a:t>     f     13     7   4      23  22    9     11       4      7      0</a:t>
            </a:r>
          </a:p>
          <a:p>
            <a:pPr latinLnBrk="1"/>
            <a:r>
              <a:rPr lang="en-US" dirty="0"/>
              <a:t>     m     12    12   0       0  15   13     18      11      4     17</a:t>
            </a:r>
          </a:p>
          <a:p>
            <a:pPr latinLnBrk="1"/>
            <a:r>
              <a:rPr lang="en-US" dirty="0"/>
              <a:t>&gt; # get number by gender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margin.table</a:t>
            </a:r>
            <a:r>
              <a:rPr lang="en-US" dirty="0"/>
              <a:t>(x,1)</a:t>
            </a:r>
          </a:p>
          <a:p>
            <a:pPr latinLnBrk="1"/>
            <a:r>
              <a:rPr lang="en-US" dirty="0"/>
              <a:t>Gender</a:t>
            </a:r>
          </a:p>
          <a:p>
            <a:pPr latinLnBrk="1"/>
            <a:r>
              <a:rPr lang="en-US" dirty="0"/>
              <a:t>  f   m </a:t>
            </a:r>
          </a:p>
          <a:p>
            <a:pPr latinLnBrk="1"/>
            <a:r>
              <a:rPr lang="en-US" dirty="0"/>
              <a:t>100 102 </a:t>
            </a:r>
          </a:p>
          <a:p>
            <a:pPr latinLnBrk="1"/>
            <a:r>
              <a:rPr lang="en-US" dirty="0"/>
              <a:t>&gt; # get number by sport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margin.table</a:t>
            </a:r>
            <a:r>
              <a:rPr lang="en-US" dirty="0"/>
              <a:t>(x,2)</a:t>
            </a:r>
          </a:p>
          <a:p>
            <a:pPr latinLnBrk="1"/>
            <a:r>
              <a:rPr lang="en-US" dirty="0"/>
              <a:t>Sport</a:t>
            </a:r>
          </a:p>
          <a:p>
            <a:pPr latinLnBrk="1"/>
            <a:r>
              <a:rPr lang="en-US" dirty="0"/>
              <a:t> </a:t>
            </a:r>
            <a:r>
              <a:rPr lang="en-US" dirty="0" err="1"/>
              <a:t>B_Ball</a:t>
            </a:r>
            <a:r>
              <a:rPr lang="en-US" dirty="0"/>
              <a:t>   Field     Gym Netball     Row    Swim  T_400m </a:t>
            </a:r>
            <a:r>
              <a:rPr lang="en-US" dirty="0" err="1"/>
              <a:t>T_Sprnt</a:t>
            </a:r>
            <a:r>
              <a:rPr lang="en-US" dirty="0"/>
              <a:t>  Tennis  </a:t>
            </a:r>
            <a:r>
              <a:rPr lang="en-US" dirty="0" err="1"/>
              <a:t>W_Polo</a:t>
            </a:r>
            <a:r>
              <a:rPr lang="en-US" dirty="0"/>
              <a:t> </a:t>
            </a:r>
          </a:p>
          <a:p>
            <a:pPr latinLnBrk="1"/>
            <a:r>
              <a:rPr lang="en-US" dirty="0"/>
              <a:t>     25      19            4        23            37      22          29           15       11      17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91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F0493-B984-4372-ADEE-55BE135F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A13C68-AC43-479D-B181-97C928212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</p:spTree>
    <p:extLst>
      <p:ext uri="{BB962C8B-B14F-4D97-AF65-F5344CB8AC3E}">
        <p14:creationId xmlns:p14="http://schemas.microsoft.com/office/powerpoint/2010/main" xmlns="" val="110520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085B6-2780-4B5C-A5F6-AF8E47FE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3C49AE-43F1-4616-AD19-674ED2CD2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436" y="2133600"/>
            <a:ext cx="7056954" cy="3778250"/>
          </a:xfrm>
        </p:spPr>
      </p:pic>
    </p:spTree>
    <p:extLst>
      <p:ext uri="{BB962C8B-B14F-4D97-AF65-F5344CB8AC3E}">
        <p14:creationId xmlns:p14="http://schemas.microsoft.com/office/powerpoint/2010/main" xmlns="" val="338931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FEA8C-8E21-4203-AC5D-E4A884FA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EB5ECC-CE3E-45C7-A023-305AC06F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atinLnBrk="1"/>
            <a:r>
              <a:rPr lang="en-US" dirty="0"/>
              <a:t>stem(height)</a:t>
            </a:r>
          </a:p>
          <a:p>
            <a:pPr latinLnBrk="1"/>
            <a:r>
              <a:rPr lang="en-US" dirty="0"/>
              <a:t>  The decimal point is 1 digit(s) to the right of the |</a:t>
            </a:r>
          </a:p>
          <a:p>
            <a:pPr latinLnBrk="1"/>
            <a:r>
              <a:rPr lang="en-US" dirty="0"/>
              <a:t>  14 | 99</a:t>
            </a:r>
          </a:p>
          <a:p>
            <a:pPr latinLnBrk="1"/>
            <a:r>
              <a:rPr lang="en-US" dirty="0"/>
              <a:t>  15 | </a:t>
            </a:r>
          </a:p>
          <a:p>
            <a:pPr latinLnBrk="1"/>
            <a:r>
              <a:rPr lang="en-US" dirty="0"/>
              <a:t>  15 | 6789</a:t>
            </a:r>
          </a:p>
          <a:p>
            <a:pPr latinLnBrk="1"/>
            <a:r>
              <a:rPr lang="en-US" dirty="0"/>
              <a:t>  16 | 22334</a:t>
            </a:r>
          </a:p>
          <a:p>
            <a:pPr latinLnBrk="1"/>
            <a:r>
              <a:rPr lang="en-US" dirty="0"/>
              <a:t>  16 | 5567788999</a:t>
            </a:r>
          </a:p>
          <a:p>
            <a:pPr latinLnBrk="1"/>
            <a:r>
              <a:rPr lang="en-US" dirty="0"/>
              <a:t>  17 | 000001111112222233333333444444444444</a:t>
            </a:r>
          </a:p>
          <a:p>
            <a:pPr latinLnBrk="1"/>
            <a:r>
              <a:rPr lang="en-US" dirty="0"/>
              <a:t>  17 | 5555555566666667777788888888899999999</a:t>
            </a:r>
          </a:p>
          <a:p>
            <a:pPr latinLnBrk="1"/>
            <a:r>
              <a:rPr lang="en-US" dirty="0"/>
              <a:t>  18 | 0000000000000000011111112233333333344444</a:t>
            </a:r>
          </a:p>
          <a:p>
            <a:pPr latinLnBrk="1"/>
            <a:r>
              <a:rPr lang="en-US" dirty="0"/>
              <a:t>  18 | 555555555566666666677778888999999</a:t>
            </a:r>
          </a:p>
          <a:p>
            <a:pPr latinLnBrk="1"/>
            <a:r>
              <a:rPr lang="en-US" dirty="0"/>
              <a:t>  19 | 00011111222333333334444</a:t>
            </a:r>
          </a:p>
          <a:p>
            <a:pPr latinLnBrk="1"/>
            <a:r>
              <a:rPr lang="en-US" dirty="0"/>
              <a:t>  19 | 555567889</a:t>
            </a:r>
          </a:p>
          <a:p>
            <a:pPr latinLnBrk="1"/>
            <a:r>
              <a:rPr lang="en-US" dirty="0"/>
              <a:t>  20 | 03</a:t>
            </a:r>
          </a:p>
          <a:p>
            <a:pPr latinLnBrk="1"/>
            <a:r>
              <a:rPr lang="en-US" dirty="0"/>
              <a:t>  20 |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1590</Words>
  <Application>Microsoft Office PowerPoint</Application>
  <PresentationFormat>Custom</PresentationFormat>
  <Paragraphs>232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Wisp</vt:lpstr>
      <vt:lpstr>CS544 Final Project</vt:lpstr>
      <vt:lpstr>Preparing the data </vt:lpstr>
      <vt:lpstr>Preparing the data </vt:lpstr>
      <vt:lpstr>Preparing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 </vt:lpstr>
      <vt:lpstr>Analyzing the data</vt:lpstr>
      <vt:lpstr>Analyzing the data  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  <vt:lpstr>Analyzing the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CS544 Final Project</dc:title>
  <dc:creator>Dave</dc:creator>
  <cp:lastModifiedBy>Dave</cp:lastModifiedBy>
  <cp:revision>27</cp:revision>
  <dcterms:created xsi:type="dcterms:W3CDTF">2017-06-22T03:08:36Z</dcterms:created>
  <dcterms:modified xsi:type="dcterms:W3CDTF">2018-06-04T01:17:56Z</dcterms:modified>
</cp:coreProperties>
</file>