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3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7"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1"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92"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2"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13"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114"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119"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120"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121"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9"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0"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4"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6"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8"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0"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0"/>
            <a:ext cx="10079280" cy="5669280"/>
          </a:xfrm>
          <a:prstGeom prst="rect">
            <a:avLst/>
          </a:prstGeom>
          <a:solidFill>
            <a:srgbClr val="2c3e50"/>
          </a:solidFill>
          <a:ln w="10800">
            <a:noFill/>
          </a:ln>
        </p:spPr>
        <p:style>
          <a:lnRef idx="0"/>
          <a:fillRef idx="0"/>
          <a:effectRef idx="0"/>
          <a:fontRef idx="minor"/>
        </p:style>
      </p:sp>
      <p:sp>
        <p:nvSpPr>
          <p:cNvPr id="1" name=""/>
          <p:cNvSpPr/>
          <p:nvPr/>
        </p:nvSpPr>
        <p:spPr>
          <a:xfrm>
            <a:off x="0" y="0"/>
            <a:ext cx="10079280" cy="3779280"/>
          </a:xfrm>
          <a:prstGeom prst="rect">
            <a:avLst/>
          </a:prstGeom>
          <a:solidFill>
            <a:srgbClr val="1abc9c"/>
          </a:solidFill>
          <a:ln w="10800">
            <a:solidFill>
              <a:srgbClr val="1abc9c"/>
            </a:solidFill>
            <a:round/>
          </a:ln>
        </p:spPr>
        <p:style>
          <a:lnRef idx="0"/>
          <a:fillRef idx="0"/>
          <a:effectRef idx="0"/>
          <a:fontRef idx="minor"/>
        </p:style>
      </p:sp>
      <p:sp>
        <p:nvSpPr>
          <p:cNvPr id="2" name="PlaceHolder 1"/>
          <p:cNvSpPr>
            <a:spLocks noGrp="1"/>
          </p:cNvSpPr>
          <p:nvPr>
            <p:ph type="title"/>
          </p:nvPr>
        </p:nvSpPr>
        <p:spPr>
          <a:xfrm>
            <a:off x="360000" y="216000"/>
            <a:ext cx="9359280" cy="737640"/>
          </a:xfrm>
          <a:prstGeom prst="rect">
            <a:avLst/>
          </a:prstGeom>
        </p:spPr>
        <p:txBody>
          <a:bodyPr lIns="0" rIns="0" tIns="0" bIns="0" anchor="ctr" anchorCtr="1">
            <a:noAutofit/>
          </a:bodyPr>
          <a:p>
            <a:r>
              <a:rPr b="0" lang="zh-CN" sz="1800" spc="-1" strike="noStrike">
                <a:latin typeface="Arial"/>
              </a:rPr>
              <a:t>点击鼠标编辑标题文字格式</a:t>
            </a:r>
            <a:endParaRPr b="0" lang="en-US" sz="1800" spc="-1" strike="noStrike">
              <a:latin typeface="Arial"/>
            </a:endParaRPr>
          </a:p>
        </p:txBody>
      </p:sp>
      <p:sp>
        <p:nvSpPr>
          <p:cNvPr id="3" name="PlaceHolder 2"/>
          <p:cNvSpPr>
            <a:spLocks noGrp="1"/>
          </p:cNvSpPr>
          <p:nvPr>
            <p:ph type="body"/>
          </p:nvPr>
        </p:nvSpPr>
        <p:spPr>
          <a:xfrm>
            <a:off x="360000" y="1485000"/>
            <a:ext cx="9359280" cy="3779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1800" spc="-1" strike="noStrike">
                <a:latin typeface="Arial"/>
              </a:rPr>
              <a:t>点击鼠标编辑大纲文字格式</a:t>
            </a:r>
            <a:endParaRPr b="0" lang="en-US" sz="1800" spc="-1" strike="noStrike">
              <a:latin typeface="Arial"/>
            </a:endParaRPr>
          </a:p>
          <a:p>
            <a:pPr lvl="1" marL="864000" indent="-324000">
              <a:spcBef>
                <a:spcPts val="1134"/>
              </a:spcBef>
              <a:buClr>
                <a:srgbClr val="000000"/>
              </a:buClr>
              <a:buSzPct val="75000"/>
              <a:buFont typeface="Symbol" charset="2"/>
              <a:buChar char=""/>
            </a:pPr>
            <a:r>
              <a:rPr b="0" lang="zh-CN" sz="1800" spc="-1" strike="noStrike">
                <a:latin typeface="Arial"/>
              </a:rPr>
              <a:t>第二个大纲级</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zh-CN" sz="1800" spc="-1" strike="noStrike">
                <a:latin typeface="Arial"/>
              </a:rPr>
              <a:t>第三大纲级别</a:t>
            </a:r>
            <a:endParaRPr b="0" lang="en-US" sz="1800" spc="-1" strike="noStrike">
              <a:latin typeface="Arial"/>
            </a:endParaRPr>
          </a:p>
          <a:p>
            <a:pPr lvl="3" marL="1728000" indent="-216000">
              <a:spcBef>
                <a:spcPts val="567"/>
              </a:spcBef>
              <a:buClr>
                <a:srgbClr val="000000"/>
              </a:buClr>
              <a:buSzPct val="75000"/>
              <a:buFont typeface="Symbol" charset="2"/>
              <a:buChar char=""/>
            </a:pPr>
            <a:r>
              <a:rPr b="0" lang="zh-CN" sz="1800" spc="-1" strike="noStrike">
                <a:latin typeface="Arial"/>
              </a:rPr>
              <a:t>第四大纲级别</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zh-CN" sz="1800" spc="-1" strike="noStrike">
                <a:latin typeface="Arial"/>
              </a:rPr>
              <a:t>第五大纲级别</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zh-CN" sz="1800" spc="-1" strike="noStrike">
                <a:latin typeface="Arial"/>
              </a:rPr>
              <a:t>第六大纲级别</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zh-CN" sz="1800" spc="-1" strike="noStrike">
                <a:latin typeface="Arial"/>
              </a:rPr>
              <a:t>第七大纲级别</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0"/>
            <a:ext cx="10079280" cy="5669280"/>
          </a:xfrm>
          <a:prstGeom prst="rect">
            <a:avLst/>
          </a:prstGeom>
          <a:solidFill>
            <a:srgbClr val="2c3e50"/>
          </a:solidFill>
          <a:ln w="10800">
            <a:noFill/>
          </a:ln>
        </p:spPr>
        <p:style>
          <a:lnRef idx="0"/>
          <a:fillRef idx="0"/>
          <a:effectRef idx="0"/>
          <a:fontRef idx="minor"/>
        </p:style>
      </p:sp>
      <p:sp>
        <p:nvSpPr>
          <p:cNvPr id="41" name=""/>
          <p:cNvSpPr/>
          <p:nvPr/>
        </p:nvSpPr>
        <p:spPr>
          <a:xfrm>
            <a:off x="2520000" y="1350000"/>
            <a:ext cx="5039280" cy="1889280"/>
          </a:xfrm>
          <a:prstGeom prst="wedgeRectCallout">
            <a:avLst>
              <a:gd name="adj1" fmla="val -34032"/>
              <a:gd name="adj2" fmla="val 132916"/>
            </a:avLst>
          </a:prstGeom>
          <a:solidFill>
            <a:srgbClr val="ffffff"/>
          </a:solidFill>
          <a:ln w="72000">
            <a:solidFill>
              <a:srgbClr val="1abc9c"/>
            </a:solidFill>
            <a:round/>
          </a:ln>
        </p:spPr>
        <p:style>
          <a:lnRef idx="0"/>
          <a:fillRef idx="0"/>
          <a:effectRef idx="0"/>
          <a:fontRef idx="minor"/>
        </p:style>
      </p:sp>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zh-CN" sz="4400" spc="-1" strike="noStrike">
                <a:latin typeface="Arial"/>
              </a:rPr>
              <a:t>点击鼠标编辑标题文字格式</a:t>
            </a: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3200" spc="-1" strike="noStrike">
                <a:latin typeface="Arial"/>
              </a:rPr>
              <a:t>点击鼠标编辑大纲文字格式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CN"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CN"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CN"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CN"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CN"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CN"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
          <p:cNvSpPr/>
          <p:nvPr/>
        </p:nvSpPr>
        <p:spPr>
          <a:xfrm>
            <a:off x="0" y="5400000"/>
            <a:ext cx="10079280" cy="269280"/>
          </a:xfrm>
          <a:prstGeom prst="rect">
            <a:avLst/>
          </a:prstGeom>
          <a:solidFill>
            <a:srgbClr val="2c3e50"/>
          </a:solidFill>
          <a:ln w="10800">
            <a:noFill/>
          </a:ln>
        </p:spPr>
        <p:style>
          <a:lnRef idx="0"/>
          <a:fillRef idx="0"/>
          <a:effectRef idx="0"/>
          <a:fontRef idx="minor"/>
        </p:style>
      </p:sp>
      <p:sp>
        <p:nvSpPr>
          <p:cNvPr id="81" name=""/>
          <p:cNvSpPr/>
          <p:nvPr/>
        </p:nvSpPr>
        <p:spPr>
          <a:xfrm>
            <a:off x="0" y="0"/>
            <a:ext cx="10079280" cy="1214280"/>
          </a:xfrm>
          <a:prstGeom prst="rect">
            <a:avLst/>
          </a:prstGeom>
          <a:solidFill>
            <a:srgbClr val="2c3e50"/>
          </a:solidFill>
          <a:ln w="10800">
            <a:noFill/>
          </a:ln>
        </p:spPr>
        <p:style>
          <a:lnRef idx="0"/>
          <a:fillRef idx="0"/>
          <a:effectRef idx="0"/>
          <a:fontRef idx="minor"/>
        </p:style>
      </p:sp>
      <p:sp>
        <p:nvSpPr>
          <p:cNvPr id="82" name=""/>
          <p:cNvSpPr/>
          <p:nvPr/>
        </p:nvSpPr>
        <p:spPr>
          <a:xfrm>
            <a:off x="9315000" y="5175000"/>
            <a:ext cx="449280" cy="449280"/>
          </a:xfrm>
          <a:prstGeom prst="ellipse">
            <a:avLst/>
          </a:prstGeom>
          <a:solidFill>
            <a:srgbClr val="1abc9c"/>
          </a:solidFill>
          <a:ln w="10800">
            <a:solidFill>
              <a:srgbClr val="1abc9c"/>
            </a:solidFill>
            <a:round/>
          </a:ln>
        </p:spPr>
        <p:style>
          <a:lnRef idx="0"/>
          <a:fillRef idx="0"/>
          <a:effectRef idx="0"/>
          <a:fontRef idx="minor"/>
        </p:style>
      </p:sp>
      <p:sp>
        <p:nvSpPr>
          <p:cNvPr id="83" name=""/>
          <p:cNvSpPr/>
          <p:nvPr/>
        </p:nvSpPr>
        <p:spPr>
          <a:xfrm>
            <a:off x="9180000" y="5130000"/>
            <a:ext cx="719280" cy="539280"/>
          </a:xfrm>
          <a:prstGeom prst="rect">
            <a:avLst/>
          </a:prstGeom>
          <a:noFill/>
          <a:ln w="72000">
            <a:noFill/>
          </a:ln>
        </p:spPr>
        <p:style>
          <a:lnRef idx="0"/>
          <a:fillRef idx="0"/>
          <a:effectRef idx="0"/>
          <a:fontRef idx="minor"/>
        </p:style>
        <p:txBody>
          <a:bodyPr lIns="0" rIns="0" tIns="0" bIns="0" anchor="ctr">
            <a:noAutofit/>
          </a:bodyPr>
          <a:p>
            <a:pPr algn="ctr">
              <a:lnSpc>
                <a:spcPct val="100000"/>
              </a:lnSpc>
            </a:pPr>
            <a:fld id="{66A522F3-8EA4-4840-B5B1-2B3C50A0D81C}" type="slidenum">
              <a:rPr b="1" lang="en-US" sz="1800" spc="-1" strike="noStrike">
                <a:solidFill>
                  <a:srgbClr val="ffffff"/>
                </a:solidFill>
                <a:latin typeface="Source Sans Pro Black"/>
                <a:ea typeface="DejaVu Sans"/>
              </a:rPr>
              <a:t>&lt;编号&gt;</a:t>
            </a:fld>
            <a:endParaRPr b="0" lang="en-US" sz="1800" spc="-1" strike="noStrike">
              <a:latin typeface="Arial"/>
            </a:endParaRPr>
          </a:p>
        </p:txBody>
      </p:sp>
      <p:sp>
        <p:nvSpPr>
          <p:cNvPr id="84"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zh-CN" sz="4400" spc="-1" strike="noStrike">
                <a:latin typeface="Arial"/>
              </a:rPr>
              <a:t>点击鼠标编辑标题文字格式</a:t>
            </a:r>
            <a:endParaRPr b="0" lang="en-US" sz="4400" spc="-1" strike="noStrike">
              <a:latin typeface="Arial"/>
            </a:endParaRPr>
          </a:p>
        </p:txBody>
      </p:sp>
      <p:sp>
        <p:nvSpPr>
          <p:cNvPr id="85"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zh-CN" sz="3200" spc="-1" strike="noStrike">
                <a:latin typeface="Arial"/>
              </a:rPr>
              <a:t>点击鼠标编辑大纲文字格式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zh-CN"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zh-CN"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zh-CN"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zh-CN"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zh-CN"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zh-CN"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
          <p:cNvSpPr/>
          <p:nvPr/>
        </p:nvSpPr>
        <p:spPr>
          <a:xfrm>
            <a:off x="360000" y="2835000"/>
            <a:ext cx="9359280" cy="71820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zh-CN" sz="2700" spc="-1" strike="noStrike">
                <a:solidFill>
                  <a:srgbClr val="ffffff"/>
                </a:solidFill>
                <a:latin typeface="Source Sans Pro Black"/>
                <a:ea typeface="DejaVu Sans"/>
              </a:rPr>
              <a:t>一个服务器引擎的养成</a:t>
            </a:r>
            <a:endParaRPr b="0" lang="en-US" sz="2700" spc="-1" strike="noStrike">
              <a:latin typeface="Arial"/>
            </a:endParaRPr>
          </a:p>
        </p:txBody>
      </p:sp>
      <p:sp>
        <p:nvSpPr>
          <p:cNvPr id="123" name=""/>
          <p:cNvSpPr/>
          <p:nvPr/>
        </p:nvSpPr>
        <p:spPr>
          <a:xfrm>
            <a:off x="360000" y="3915000"/>
            <a:ext cx="9359280" cy="148428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2200" spc="-1" strike="noStrike">
                <a:solidFill>
                  <a:srgbClr val="ffffff"/>
                </a:solidFill>
                <a:latin typeface="Source Sans Pro"/>
                <a:ea typeface="DejaVu Sans"/>
              </a:rPr>
              <a:t>2021.10.20, </a:t>
            </a:r>
            <a:r>
              <a:rPr b="0" lang="zh-CN" sz="2200" spc="-1" strike="noStrike">
                <a:solidFill>
                  <a:srgbClr val="ffffff"/>
                </a:solidFill>
                <a:latin typeface="Source Sans Pro"/>
                <a:ea typeface="DejaVu Sans"/>
              </a:rPr>
              <a:t>胡林宏</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技术选型</a:t>
            </a:r>
            <a:endParaRPr b="0" lang="en-US" sz="2700" spc="-1" strike="noStrike">
              <a:latin typeface="Arial"/>
            </a:endParaRPr>
          </a:p>
        </p:txBody>
      </p:sp>
      <p:sp>
        <p:nvSpPr>
          <p:cNvPr id="144"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Win: iocp or select?</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Linux: epoll</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多线程 </a:t>
            </a:r>
            <a:r>
              <a:rPr b="1" lang="en-US" sz="2400" spc="-1" strike="noStrike">
                <a:solidFill>
                  <a:srgbClr val="2c3e50"/>
                </a:solidFill>
                <a:latin typeface="Source Sans Pro Semibold"/>
                <a:ea typeface="DejaVu Sans"/>
              </a:rPr>
              <a:t>or </a:t>
            </a:r>
            <a:r>
              <a:rPr b="1" lang="zh-CN" sz="2400" spc="-1" strike="noStrike">
                <a:solidFill>
                  <a:srgbClr val="2c3e50"/>
                </a:solidFill>
                <a:latin typeface="Source Sans Pro Semibold"/>
                <a:ea typeface="DejaVu Sans"/>
              </a:rPr>
              <a:t>多进程单线程</a:t>
            </a:r>
            <a:r>
              <a:rPr b="1" lang="en-US" sz="2400" spc="-1" strike="noStrike">
                <a:solidFill>
                  <a:srgbClr val="2c3e50"/>
                </a:solidFill>
                <a:latin typeface="Source Sans Pro Semibold"/>
                <a:ea typeface="DejaVu Sans"/>
              </a:rPr>
              <a:t>?</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边缘触发 </a:t>
            </a:r>
            <a:r>
              <a:rPr b="1" lang="en-US" sz="2400" spc="-1" strike="noStrike">
                <a:solidFill>
                  <a:srgbClr val="2c3e50"/>
                </a:solidFill>
                <a:latin typeface="Source Sans Pro Semibold"/>
                <a:ea typeface="DejaVu Sans"/>
              </a:rPr>
              <a:t>or </a:t>
            </a:r>
            <a:r>
              <a:rPr b="1" lang="zh-CN" sz="2400" spc="-1" strike="noStrike">
                <a:solidFill>
                  <a:srgbClr val="2c3e50"/>
                </a:solidFill>
                <a:latin typeface="Source Sans Pro Semibold"/>
                <a:ea typeface="DejaVu Sans"/>
              </a:rPr>
              <a:t>水平触发</a:t>
            </a:r>
            <a:r>
              <a:rPr b="1" lang="en-US" sz="2400" spc="-1" strike="noStrike">
                <a:solidFill>
                  <a:srgbClr val="2c3e50"/>
                </a:solidFill>
                <a:latin typeface="Source Sans Pro Semibold"/>
                <a:ea typeface="DejaVu Sans"/>
              </a:rPr>
              <a:t>?</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漏事件</a:t>
            </a:r>
            <a:r>
              <a:rPr b="0" lang="en-US" sz="2100" spc="-1" strike="noStrike">
                <a:solidFill>
                  <a:srgbClr val="2c3e50"/>
                </a:solidFill>
                <a:latin typeface="Source Sans Pro"/>
                <a:ea typeface="DejaVu Sans"/>
              </a:rPr>
              <a:t>?</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不停触发可写</a:t>
            </a:r>
            <a:r>
              <a:rPr b="0" lang="en-US" sz="2100" spc="-1" strike="noStrike">
                <a:solidFill>
                  <a:srgbClr val="2c3e50"/>
                </a:solidFill>
                <a:latin typeface="Source Sans Pro"/>
                <a:ea typeface="DejaVu Sans"/>
              </a:rPr>
              <a:t>?</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等</a:t>
            </a:r>
            <a:r>
              <a:rPr b="0" lang="en-US" sz="2100" spc="-1" strike="noStrike">
                <a:solidFill>
                  <a:srgbClr val="2c3e50"/>
                </a:solidFill>
                <a:latin typeface="Source Sans Pro"/>
                <a:ea typeface="DejaVu Sans"/>
              </a:rPr>
              <a:t>EAGAIN?</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每个连接的</a:t>
            </a:r>
            <a:r>
              <a:rPr b="1" lang="en-US" sz="2700" spc="-1" strike="noStrike">
                <a:solidFill>
                  <a:srgbClr val="ffffff"/>
                </a:solidFill>
                <a:latin typeface="Source Sans Pro Black"/>
                <a:ea typeface="DejaVu Sans"/>
              </a:rPr>
              <a:t>buffer</a:t>
            </a:r>
            <a:r>
              <a:rPr b="1" lang="zh-CN" sz="2700" spc="-1" strike="noStrike">
                <a:solidFill>
                  <a:srgbClr val="ffffff"/>
                </a:solidFill>
                <a:latin typeface="Source Sans Pro Black"/>
                <a:ea typeface="DejaVu Sans"/>
              </a:rPr>
              <a:t>怎么做</a:t>
            </a:r>
            <a:r>
              <a:rPr b="1" lang="en-US" sz="2700" spc="-1" strike="noStrike">
                <a:solidFill>
                  <a:srgbClr val="ffffff"/>
                </a:solidFill>
                <a:latin typeface="Source Sans Pro Black"/>
                <a:ea typeface="DejaVu Sans"/>
              </a:rPr>
              <a:t>?</a:t>
            </a:r>
            <a:endParaRPr b="0" lang="en-US" sz="2700" spc="-1" strike="noStrike">
              <a:latin typeface="Arial"/>
            </a:endParaRPr>
          </a:p>
        </p:txBody>
      </p:sp>
      <p:sp>
        <p:nvSpPr>
          <p:cNvPr id="146"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假设</a:t>
            </a:r>
            <a:r>
              <a:rPr b="1" lang="en-US" sz="2400" spc="-1" strike="noStrike">
                <a:solidFill>
                  <a:srgbClr val="2c3e50"/>
                </a:solidFill>
                <a:latin typeface="Source Sans Pro Semibold"/>
                <a:ea typeface="DejaVu Sans"/>
              </a:rPr>
              <a:t>C10K </a:t>
            </a:r>
            <a:r>
              <a:rPr b="1" lang="zh-CN" sz="2400" spc="-1" strike="noStrike">
                <a:solidFill>
                  <a:srgbClr val="2c3e50"/>
                </a:solidFill>
                <a:latin typeface="Source Sans Pro Semibold"/>
                <a:ea typeface="DejaVu Sans"/>
              </a:rPr>
              <a:t>，每个连接一建立就分配</a:t>
            </a:r>
            <a:r>
              <a:rPr b="1" lang="en-US" sz="2400" spc="-1" strike="noStrike">
                <a:solidFill>
                  <a:srgbClr val="2c3e50"/>
                </a:solidFill>
                <a:latin typeface="Source Sans Pro Semibold"/>
                <a:ea typeface="DejaVu Sans"/>
              </a:rPr>
              <a:t>50KB </a:t>
            </a:r>
            <a:r>
              <a:rPr b="1" lang="zh-CN" sz="2400" spc="-1" strike="noStrike">
                <a:solidFill>
                  <a:srgbClr val="2c3e50"/>
                </a:solidFill>
                <a:latin typeface="Source Sans Pro Semibold"/>
                <a:ea typeface="DejaVu Sans"/>
              </a:rPr>
              <a:t>的内存</a:t>
            </a:r>
            <a:r>
              <a:rPr b="1" lang="en-US" sz="2400" spc="-1" strike="noStrike">
                <a:solidFill>
                  <a:srgbClr val="2c3e50"/>
                </a:solidFill>
                <a:latin typeface="Source Sans Pro Semibold"/>
                <a:ea typeface="DejaVu Sans"/>
              </a:rPr>
              <a:t>?</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send_buf/read_buf(1KB)</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read</a:t>
            </a:r>
            <a:r>
              <a:rPr b="1" lang="zh-CN" sz="2400" spc="-1" strike="noStrike">
                <a:solidFill>
                  <a:srgbClr val="2c3e50"/>
                </a:solidFill>
                <a:latin typeface="Source Sans Pro Semibold"/>
                <a:ea typeface="DejaVu Sans"/>
              </a:rPr>
              <a:t>妙用</a:t>
            </a:r>
            <a:r>
              <a:rPr b="1" lang="en-US" sz="2400" spc="-1" strike="noStrike">
                <a:solidFill>
                  <a:srgbClr val="2c3e50"/>
                </a:solidFill>
                <a:latin typeface="Source Sans Pro Semibold"/>
                <a:ea typeface="DejaVu Sans"/>
              </a:rPr>
              <a:t>iovec</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第二块内存设置为</a:t>
            </a:r>
            <a:r>
              <a:rPr b="0" lang="en-US" sz="2100" spc="-1" strike="noStrike">
                <a:solidFill>
                  <a:srgbClr val="2c3e50"/>
                </a:solidFill>
                <a:latin typeface="Source Sans Pro"/>
                <a:ea typeface="DejaVu Sans"/>
              </a:rPr>
              <a:t>64KB</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为什么</a:t>
            </a:r>
            <a:r>
              <a:rPr b="0" lang="en-US" sz="2100" spc="-1" strike="noStrike">
                <a:solidFill>
                  <a:srgbClr val="2c3e50"/>
                </a:solidFill>
                <a:latin typeface="Source Sans Pro"/>
                <a:ea typeface="DejaVu Sans"/>
              </a:rPr>
              <a:t>?</a:t>
            </a:r>
            <a:endParaRPr b="0" lang="en-US" sz="2100" spc="-1" strike="noStrike">
              <a:latin typeface="Arial"/>
            </a:endParaRPr>
          </a:p>
        </p:txBody>
      </p:sp>
      <p:pic>
        <p:nvPicPr>
          <p:cNvPr id="147" name="" descr=""/>
          <p:cNvPicPr/>
          <p:nvPr/>
        </p:nvPicPr>
        <p:blipFill>
          <a:blip r:embed="rId1"/>
          <a:stretch/>
        </p:blipFill>
        <p:spPr>
          <a:xfrm>
            <a:off x="4496040" y="1980000"/>
            <a:ext cx="3963240" cy="1160280"/>
          </a:xfrm>
          <a:prstGeom prst="rect">
            <a:avLst/>
          </a:prstGeom>
          <a:ln w="108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US" sz="2700" spc="-1" strike="noStrike">
                <a:solidFill>
                  <a:srgbClr val="2c3e50"/>
                </a:solidFill>
                <a:latin typeface="Source Sans Pro Black"/>
                <a:ea typeface="DejaVu Sans"/>
              </a:rPr>
              <a:t>ECS</a:t>
            </a:r>
            <a:endParaRPr b="0" lang="en-US" sz="2700" spc="-1" strike="noStrike">
              <a:latin typeface="Arial"/>
            </a:endParaRPr>
          </a:p>
        </p:txBody>
      </p:sp>
      <p:sp>
        <p:nvSpPr>
          <p:cNvPr id="149"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业务层基于</a:t>
            </a:r>
            <a:r>
              <a:rPr b="1" lang="en-US" sz="2700" spc="-1" strike="noStrike">
                <a:solidFill>
                  <a:srgbClr val="ffffff"/>
                </a:solidFill>
                <a:latin typeface="Source Sans Pro Black"/>
                <a:ea typeface="DejaVu Sans"/>
              </a:rPr>
              <a:t>ECS</a:t>
            </a:r>
            <a:r>
              <a:rPr b="1" lang="zh-CN" sz="2700" spc="-1" strike="noStrike">
                <a:solidFill>
                  <a:srgbClr val="ffffff"/>
                </a:solidFill>
                <a:latin typeface="Source Sans Pro Black"/>
                <a:ea typeface="DejaVu Sans"/>
              </a:rPr>
              <a:t>框架来做开发</a:t>
            </a:r>
            <a:endParaRPr b="0" lang="en-US" sz="2700" spc="-1" strike="noStrike">
              <a:latin typeface="Arial"/>
            </a:endParaRPr>
          </a:p>
        </p:txBody>
      </p:sp>
      <p:sp>
        <p:nvSpPr>
          <p:cNvPr id="15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业务层继承实体基类与组件基类即可</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弱化</a:t>
            </a:r>
            <a:r>
              <a:rPr b="1" lang="en-US" sz="2400" spc="-1" strike="noStrike">
                <a:solidFill>
                  <a:srgbClr val="2c3e50"/>
                </a:solidFill>
                <a:latin typeface="Source Sans Pro Semibold"/>
                <a:ea typeface="DejaVu Sans"/>
              </a:rPr>
              <a:t>S, ECS</a:t>
            </a:r>
            <a:r>
              <a:rPr b="1" lang="zh-CN" sz="2400" spc="-1" strike="noStrike">
                <a:solidFill>
                  <a:srgbClr val="2c3e50"/>
                </a:solidFill>
                <a:latin typeface="Source Sans Pro Semibold"/>
                <a:ea typeface="DejaVu Sans"/>
              </a:rPr>
              <a:t>中的</a:t>
            </a:r>
            <a:r>
              <a:rPr b="1" lang="en-US" sz="2400" spc="-1" strike="noStrike">
                <a:solidFill>
                  <a:srgbClr val="2c3e50"/>
                </a:solidFill>
                <a:latin typeface="Source Sans Pro Semibold"/>
                <a:ea typeface="DejaVu Sans"/>
              </a:rPr>
              <a:t>CS</a:t>
            </a:r>
            <a:r>
              <a:rPr b="1" lang="zh-CN" sz="2400" spc="-1" strike="noStrike">
                <a:solidFill>
                  <a:srgbClr val="2c3e50"/>
                </a:solidFill>
                <a:latin typeface="Source Sans Pro Semibold"/>
                <a:ea typeface="DejaVu Sans"/>
              </a:rPr>
              <a:t>一体化的优势</a:t>
            </a:r>
            <a:r>
              <a:rPr b="1" lang="en-US" sz="2400" spc="-1" strike="noStrike">
                <a:solidFill>
                  <a:srgbClr val="2c3e50"/>
                </a:solidFill>
                <a:latin typeface="Source Sans Pro Semibold"/>
                <a:ea typeface="DejaVu Sans"/>
              </a:rPr>
              <a:t>:</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更内聚</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避免了代码撕裂</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更直白</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对于不熟悉理</a:t>
            </a:r>
            <a:r>
              <a:rPr b="0" lang="en-US" sz="2100" spc="-1" strike="noStrike">
                <a:solidFill>
                  <a:srgbClr val="2c3e50"/>
                </a:solidFill>
                <a:latin typeface="Source Sans Pro"/>
                <a:ea typeface="DejaVu Sans"/>
              </a:rPr>
              <a:t>ECS</a:t>
            </a:r>
            <a:r>
              <a:rPr b="0" lang="zh-CN" sz="2100" spc="-1" strike="noStrike">
                <a:solidFill>
                  <a:srgbClr val="2c3e50"/>
                </a:solidFill>
                <a:latin typeface="Source Sans Pro"/>
                <a:ea typeface="DejaVu Sans"/>
              </a:rPr>
              <a:t>的人理解成本更低</a:t>
            </a:r>
            <a:endParaRPr b="0" lang="en-US" sz="21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组件独立开发且可复用</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开发完毕挂在某个实体上</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360000" y="225720"/>
            <a:ext cx="9359280" cy="718200"/>
          </a:xfrm>
          <a:prstGeom prst="rect">
            <a:avLst/>
          </a:prstGeom>
          <a:noFill/>
          <a:ln w="0">
            <a:noFill/>
          </a:ln>
        </p:spPr>
        <p:style>
          <a:lnRef idx="0"/>
          <a:fillRef idx="0"/>
          <a:effectRef idx="0"/>
          <a:fontRef idx="minor"/>
        </p:style>
      </p:sp>
      <p:sp>
        <p:nvSpPr>
          <p:cNvPr id="153" name=""/>
          <p:cNvSpPr/>
          <p:nvPr/>
        </p:nvSpPr>
        <p:spPr>
          <a:xfrm>
            <a:off x="180000" y="1260000"/>
            <a:ext cx="9539280" cy="4004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一个组件承载一个业务模块</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都写在这个组件里</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包括</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业务逻辑</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RPC</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属性</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存盘数据</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热更时和热更后想要执行的逻辑</a:t>
            </a:r>
            <a:endParaRPr b="0" lang="en-US" sz="2100" spc="-1" strike="noStrike">
              <a:latin typeface="Arial"/>
            </a:endParaRPr>
          </a:p>
        </p:txBody>
      </p:sp>
      <p:pic>
        <p:nvPicPr>
          <p:cNvPr id="154" name="" descr=""/>
          <p:cNvPicPr/>
          <p:nvPr/>
        </p:nvPicPr>
        <p:blipFill>
          <a:blip r:embed="rId1"/>
          <a:stretch/>
        </p:blipFill>
        <p:spPr>
          <a:xfrm>
            <a:off x="4320000" y="1260000"/>
            <a:ext cx="1865880" cy="1018080"/>
          </a:xfrm>
          <a:prstGeom prst="rect">
            <a:avLst/>
          </a:prstGeom>
          <a:ln w="10800">
            <a:noFill/>
          </a:ln>
        </p:spPr>
      </p:pic>
      <p:pic>
        <p:nvPicPr>
          <p:cNvPr id="155" name="" descr=""/>
          <p:cNvPicPr/>
          <p:nvPr/>
        </p:nvPicPr>
        <p:blipFill>
          <a:blip r:embed="rId2"/>
          <a:stretch/>
        </p:blipFill>
        <p:spPr>
          <a:xfrm>
            <a:off x="6300000" y="1260000"/>
            <a:ext cx="3158280" cy="3880080"/>
          </a:xfrm>
          <a:prstGeom prst="rect">
            <a:avLst/>
          </a:prstGeom>
          <a:ln w="1080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marL="432000" indent="-323280" algn="ctr">
              <a:lnSpc>
                <a:spcPct val="100000"/>
              </a:lnSpc>
              <a:spcAft>
                <a:spcPts val="1057"/>
              </a:spcAft>
              <a:buClr>
                <a:srgbClr val="2c3e50"/>
              </a:buClr>
              <a:buSzPct val="45000"/>
              <a:buFont typeface="Wingdings" charset="2"/>
              <a:buChar char=""/>
            </a:pPr>
            <a:r>
              <a:rPr b="1" lang="zh-CN" sz="2700" spc="-1" strike="noStrike">
                <a:solidFill>
                  <a:srgbClr val="2c3e50"/>
                </a:solidFill>
                <a:latin typeface="Source Sans Pro Black"/>
                <a:ea typeface="DejaVu Sans"/>
              </a:rPr>
              <a:t>服务注册与发现</a:t>
            </a:r>
            <a:endParaRPr b="0" lang="en-US" sz="2700" spc="-1" strike="noStrike">
              <a:latin typeface="Arial"/>
            </a:endParaRPr>
          </a:p>
        </p:txBody>
      </p:sp>
      <p:sp>
        <p:nvSpPr>
          <p:cNvPr id="157"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服务注册</a:t>
            </a:r>
            <a:r>
              <a:rPr b="1" lang="en-US" sz="2700" spc="-1" strike="noStrike">
                <a:solidFill>
                  <a:srgbClr val="ffffff"/>
                </a:solidFill>
                <a:latin typeface="Source Sans Pro Black"/>
                <a:ea typeface="DejaVu Sans"/>
              </a:rPr>
              <a:t>/</a:t>
            </a:r>
            <a:r>
              <a:rPr b="1" lang="zh-CN" sz="2700" spc="-1" strike="noStrike">
                <a:solidFill>
                  <a:srgbClr val="ffffff"/>
                </a:solidFill>
                <a:latin typeface="Source Sans Pro Black"/>
                <a:ea typeface="DejaVu Sans"/>
              </a:rPr>
              <a:t>服务发现的技术选型</a:t>
            </a:r>
            <a:endParaRPr b="0" lang="en-US" sz="2700" spc="-1" strike="noStrike">
              <a:latin typeface="Arial"/>
            </a:endParaRPr>
          </a:p>
        </p:txBody>
      </p:sp>
      <p:sp>
        <p:nvSpPr>
          <p:cNvPr id="159"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大伙都在用的中心管理进程</a:t>
            </a:r>
            <a:r>
              <a:rPr b="1" lang="en-US" sz="2400" spc="-1" strike="noStrike">
                <a:solidFill>
                  <a:srgbClr val="2c3e50"/>
                </a:solidFill>
                <a:latin typeface="Source Sans Pro Semibold"/>
                <a:ea typeface="DejaVu Sans"/>
              </a:rPr>
              <a:t>GameMgr </a:t>
            </a:r>
            <a:r>
              <a:rPr b="1" lang="zh-CN" sz="2400" spc="-1" strike="noStrike">
                <a:solidFill>
                  <a:srgbClr val="2c3e50"/>
                </a:solidFill>
                <a:latin typeface="Source Sans Pro Semibold"/>
                <a:ea typeface="DejaVu Sans"/>
              </a:rPr>
              <a:t>的局限</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单点</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不能秒杀</a:t>
            </a:r>
            <a:endParaRPr b="0" lang="en-US" sz="21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写一套基于</a:t>
            </a:r>
            <a:r>
              <a:rPr b="1" lang="en-US" sz="2400" spc="-1" strike="noStrike">
                <a:solidFill>
                  <a:srgbClr val="2c3e50"/>
                </a:solidFill>
                <a:latin typeface="Source Sans Pro Semibold"/>
                <a:ea typeface="DejaVu Sans"/>
              </a:rPr>
              <a:t>paxos/raft</a:t>
            </a:r>
            <a:r>
              <a:rPr b="1" lang="zh-CN" sz="2400" spc="-1" strike="noStrike">
                <a:solidFill>
                  <a:srgbClr val="2c3e50"/>
                </a:solidFill>
                <a:latin typeface="Source Sans Pro Semibold"/>
                <a:ea typeface="DejaVu Sans"/>
              </a:rPr>
              <a:t>高性能的线性一致分布式</a:t>
            </a:r>
            <a:r>
              <a:rPr b="1" lang="en-US" sz="2400" spc="-1" strike="noStrike">
                <a:solidFill>
                  <a:srgbClr val="2c3e50"/>
                </a:solidFill>
                <a:latin typeface="Source Sans Pro Semibold"/>
                <a:ea typeface="DejaVu Sans"/>
              </a:rPr>
              <a:t>GameMgr</a:t>
            </a:r>
            <a:r>
              <a:rPr b="1" lang="zh-CN" sz="2400" spc="-1" strike="noStrike">
                <a:solidFill>
                  <a:srgbClr val="2c3e50"/>
                </a:solidFill>
                <a:latin typeface="Source Sans Pro Semibold"/>
                <a:ea typeface="DejaVu Sans"/>
              </a:rPr>
              <a:t>集群的成本</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实现难度</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时间耗费</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正确性验证难度</a:t>
            </a:r>
            <a:endParaRPr b="0" lang="en-US" sz="2100" spc="-1" strike="noStrike">
              <a:latin typeface="Arial"/>
            </a:endParaRPr>
          </a:p>
          <a:p>
            <a:pPr>
              <a:lnSpc>
                <a:spcPct val="100000"/>
              </a:lnSpc>
              <a:spcAft>
                <a:spcPts val="850"/>
              </a:spcAft>
            </a:pP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br/>
            <a:r>
              <a:rPr b="1" lang="zh-CN" sz="2700" spc="-1" strike="noStrike">
                <a:solidFill>
                  <a:srgbClr val="ffffff"/>
                </a:solidFill>
                <a:latin typeface="Source Sans Pro Black"/>
                <a:ea typeface="DejaVu Sans"/>
              </a:rPr>
              <a:t>引入第三方组件</a:t>
            </a:r>
            <a:r>
              <a:rPr b="1" lang="en-US" sz="2700" spc="-1" strike="noStrike">
                <a:solidFill>
                  <a:srgbClr val="ffffff"/>
                </a:solidFill>
                <a:latin typeface="Source Sans Pro Black"/>
                <a:ea typeface="DejaVu Sans"/>
              </a:rPr>
              <a:t>etcd</a:t>
            </a:r>
            <a:endParaRPr b="0" lang="en-US" sz="2700" spc="-1" strike="noStrike">
              <a:latin typeface="Arial"/>
            </a:endParaRPr>
          </a:p>
        </p:txBody>
      </p:sp>
      <p:sp>
        <p:nvSpPr>
          <p:cNvPr id="16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A distributed, reliable key-value store for the most critical data of a distributed system</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本质是一个分布式</a:t>
            </a:r>
            <a:r>
              <a:rPr b="1" lang="en-US" sz="2400" spc="-1" strike="noStrike">
                <a:solidFill>
                  <a:srgbClr val="2c3e50"/>
                </a:solidFill>
                <a:latin typeface="Source Sans Pro Semibold"/>
                <a:ea typeface="DejaVu Sans"/>
              </a:rPr>
              <a:t>kv</a:t>
            </a:r>
            <a:r>
              <a:rPr b="1" lang="zh-CN" sz="2400" spc="-1" strike="noStrike">
                <a:solidFill>
                  <a:srgbClr val="2c3e50"/>
                </a:solidFill>
                <a:latin typeface="Source Sans Pro Semibold"/>
                <a:ea typeface="DejaVu Sans"/>
              </a:rPr>
              <a:t>型数据库</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提供了</a:t>
            </a:r>
            <a:r>
              <a:rPr b="1" lang="en-US" sz="2400" spc="-1" strike="noStrike">
                <a:solidFill>
                  <a:srgbClr val="2c3e50"/>
                </a:solidFill>
                <a:latin typeface="Source Sans Pro Semibold"/>
                <a:ea typeface="DejaVu Sans"/>
              </a:rPr>
              <a:t>:</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基于</a:t>
            </a:r>
            <a:r>
              <a:rPr b="0" lang="en-US" sz="2100" spc="-1" strike="noStrike">
                <a:solidFill>
                  <a:srgbClr val="2c3e50"/>
                </a:solidFill>
                <a:latin typeface="Source Sans Pro"/>
                <a:ea typeface="DejaVu Sans"/>
              </a:rPr>
              <a:t>raft</a:t>
            </a:r>
            <a:r>
              <a:rPr b="0" lang="zh-CN" sz="2100" spc="-1" strike="noStrike">
                <a:solidFill>
                  <a:srgbClr val="2c3e50"/>
                </a:solidFill>
                <a:latin typeface="Source Sans Pro"/>
                <a:ea typeface="DejaVu Sans"/>
              </a:rPr>
              <a:t>的多副本数据的线性一致性</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key</a:t>
            </a:r>
            <a:r>
              <a:rPr b="0" lang="zh-CN" sz="2100" spc="-1" strike="noStrike">
                <a:solidFill>
                  <a:srgbClr val="2c3e50"/>
                </a:solidFill>
                <a:latin typeface="Source Sans Pro"/>
                <a:ea typeface="DejaVu Sans"/>
              </a:rPr>
              <a:t>变化的</a:t>
            </a:r>
            <a:r>
              <a:rPr b="0" lang="en-US" sz="2100" spc="-1" strike="noStrike">
                <a:solidFill>
                  <a:srgbClr val="2c3e50"/>
                </a:solidFill>
                <a:latin typeface="Source Sans Pro"/>
                <a:ea typeface="DejaVu Sans"/>
              </a:rPr>
              <a:t>watch</a:t>
            </a:r>
            <a:r>
              <a:rPr b="0" lang="zh-CN" sz="2100" spc="-1" strike="noStrike">
                <a:solidFill>
                  <a:srgbClr val="2c3e50"/>
                </a:solidFill>
                <a:latin typeface="Source Sans Pro"/>
                <a:ea typeface="DejaVu Sans"/>
              </a:rPr>
              <a:t>机制</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key</a:t>
            </a:r>
            <a:r>
              <a:rPr b="0" lang="zh-CN" sz="2100" spc="-1" strike="noStrike">
                <a:solidFill>
                  <a:srgbClr val="2c3e50"/>
                </a:solidFill>
                <a:latin typeface="Source Sans Pro"/>
                <a:ea typeface="DejaVu Sans"/>
              </a:rPr>
              <a:t>的</a:t>
            </a:r>
            <a:r>
              <a:rPr b="0" lang="en-US" sz="2100" spc="-1" strike="noStrike">
                <a:solidFill>
                  <a:srgbClr val="2c3e50"/>
                </a:solidFill>
                <a:latin typeface="Source Sans Pro"/>
                <a:ea typeface="DejaVu Sans"/>
              </a:rPr>
              <a:t>TTL</a:t>
            </a:r>
            <a:r>
              <a:rPr b="0" lang="zh-CN" sz="2100" spc="-1" strike="noStrike">
                <a:solidFill>
                  <a:srgbClr val="2c3e50"/>
                </a:solidFill>
                <a:latin typeface="Source Sans Pro"/>
                <a:ea typeface="DejaVu Sans"/>
              </a:rPr>
              <a:t>机制</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实现思路</a:t>
            </a:r>
            <a:endParaRPr b="0" lang="en-US" sz="2700" spc="-1" strike="noStrike">
              <a:latin typeface="Arial"/>
            </a:endParaRPr>
          </a:p>
        </p:txBody>
      </p:sp>
      <p:sp>
        <p:nvSpPr>
          <p:cNvPr id="163" name=""/>
          <p:cNvSpPr/>
          <p:nvPr/>
        </p:nvSpPr>
        <p:spPr>
          <a:xfrm>
            <a:off x="360000" y="1485000"/>
            <a:ext cx="9359280" cy="3779280"/>
          </a:xfrm>
          <a:prstGeom prst="rect">
            <a:avLst/>
          </a:prstGeom>
          <a:noFill/>
          <a:ln w="0">
            <a:noFill/>
          </a:ln>
        </p:spPr>
        <p:style>
          <a:lnRef idx="0"/>
          <a:fillRef idx="0"/>
          <a:effectRef idx="0"/>
          <a:fontRef idx="minor"/>
        </p:style>
      </p:sp>
      <p:pic>
        <p:nvPicPr>
          <p:cNvPr id="164" name="" descr=""/>
          <p:cNvPicPr/>
          <p:nvPr/>
        </p:nvPicPr>
        <p:blipFill>
          <a:blip r:embed="rId1"/>
          <a:stretch/>
        </p:blipFill>
        <p:spPr>
          <a:xfrm>
            <a:off x="2710440" y="1260000"/>
            <a:ext cx="3768840" cy="3959280"/>
          </a:xfrm>
          <a:prstGeom prst="rect">
            <a:avLst/>
          </a:prstGeom>
          <a:ln w="1080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实现后可以做到</a:t>
            </a:r>
            <a:r>
              <a:rPr b="1" lang="en-US" sz="2700" spc="-1" strike="noStrike">
                <a:solidFill>
                  <a:srgbClr val="ffffff"/>
                </a:solidFill>
                <a:latin typeface="Source Sans Pro Black"/>
                <a:ea typeface="DejaVu Sans"/>
              </a:rPr>
              <a:t>:</a:t>
            </a:r>
            <a:endParaRPr b="0" lang="en-US" sz="2700" spc="-1" strike="noStrike">
              <a:latin typeface="Arial"/>
            </a:endParaRPr>
          </a:p>
        </p:txBody>
      </p:sp>
      <p:sp>
        <p:nvSpPr>
          <p:cNvPr id="166"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服务注册</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TTL </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服务发现 </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分布式锁</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负载均衡 </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上报负载 </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 </a:t>
            </a:r>
            <a:r>
              <a:rPr b="1" lang="en-US" sz="2400" spc="-1" strike="noStrike">
                <a:solidFill>
                  <a:srgbClr val="2c3e50"/>
                </a:solidFill>
                <a:latin typeface="Source Sans Pro Semibold"/>
                <a:ea typeface="DejaVu Sans"/>
              </a:rPr>
              <a:t>Watch</a:t>
            </a:r>
            <a:r>
              <a:rPr b="1" lang="zh-CN" sz="2400" spc="-1" strike="noStrike">
                <a:solidFill>
                  <a:srgbClr val="2c3e50"/>
                </a:solidFill>
                <a:latin typeface="Source Sans Pro Semibold"/>
                <a:ea typeface="DejaVu Sans"/>
              </a:rPr>
              <a:t>机制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2700000" y="1440000"/>
            <a:ext cx="4679280" cy="16192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zh-CN" sz="2700" spc="-1" strike="noStrike">
                <a:solidFill>
                  <a:srgbClr val="2c3e50"/>
                </a:solidFill>
                <a:latin typeface="Source Sans Pro Black"/>
                <a:ea typeface="DejaVu Sans"/>
              </a:rPr>
              <a:t>引擎审美观</a:t>
            </a:r>
            <a:endParaRPr b="0" lang="en-US" sz="27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US" sz="2700" spc="-1" strike="noStrike">
                <a:solidFill>
                  <a:srgbClr val="2c3e50"/>
                </a:solidFill>
                <a:latin typeface="Source Sans Pro Black"/>
                <a:ea typeface="DejaVu Sans"/>
              </a:rPr>
              <a:t>RPC</a:t>
            </a:r>
            <a:r>
              <a:rPr b="1" lang="zh-CN" sz="2700" spc="-1" strike="noStrike">
                <a:solidFill>
                  <a:srgbClr val="2c3e50"/>
                </a:solidFill>
                <a:latin typeface="Source Sans Pro Black"/>
                <a:ea typeface="DejaVu Sans"/>
              </a:rPr>
              <a:t>与协程</a:t>
            </a:r>
            <a:endParaRPr b="0" lang="en-US" sz="2700" spc="-1" strike="noStrike">
              <a:latin typeface="Arial"/>
            </a:endParaRPr>
          </a:p>
        </p:txBody>
      </p:sp>
      <p:sp>
        <p:nvSpPr>
          <p:cNvPr id="168"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ea typeface="DejaVu Sans"/>
              </a:rPr>
              <a:t>RPC</a:t>
            </a:r>
            <a:r>
              <a:rPr b="1" lang="zh-CN" sz="2700" spc="-1" strike="noStrike">
                <a:solidFill>
                  <a:srgbClr val="ffffff"/>
                </a:solidFill>
                <a:latin typeface="Source Sans Pro Black"/>
                <a:ea typeface="DejaVu Sans"/>
              </a:rPr>
              <a:t>的二进制序列化协议选型</a:t>
            </a:r>
            <a:endParaRPr b="0" lang="en-US" sz="2700" spc="-1" strike="noStrike">
              <a:latin typeface="Arial"/>
            </a:endParaRPr>
          </a:p>
        </p:txBody>
      </p:sp>
      <p:sp>
        <p:nvSpPr>
          <p:cNvPr id="17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protobuf</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msgpack</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这</a:t>
            </a:r>
            <a:r>
              <a:rPr b="1" lang="en-US" sz="2400" spc="-1" strike="noStrike">
                <a:solidFill>
                  <a:srgbClr val="2c3e50"/>
                </a:solidFill>
                <a:latin typeface="Source Sans Pro Semibold"/>
                <a:ea typeface="DejaVu Sans"/>
              </a:rPr>
              <a:t>2</a:t>
            </a:r>
            <a:r>
              <a:rPr b="1" lang="zh-CN" sz="2400" spc="-1" strike="noStrike">
                <a:solidFill>
                  <a:srgbClr val="2c3e50"/>
                </a:solidFill>
                <a:latin typeface="Source Sans Pro Semibold"/>
                <a:ea typeface="DejaVu Sans"/>
              </a:rPr>
              <a:t>种序列化库的性能并没有数量级的差距</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基于我们</a:t>
            </a:r>
            <a:r>
              <a:rPr b="1" lang="en-US" sz="2400" spc="-1" strike="noStrike">
                <a:solidFill>
                  <a:srgbClr val="2c3e50"/>
                </a:solidFill>
                <a:latin typeface="Source Sans Pro Semibold"/>
                <a:ea typeface="DejaVu Sans"/>
              </a:rPr>
              <a:t>&lt;&lt;</a:t>
            </a:r>
            <a:r>
              <a:rPr b="1" lang="zh-CN" sz="2400" spc="-1" strike="noStrike">
                <a:solidFill>
                  <a:srgbClr val="2c3e50"/>
                </a:solidFill>
                <a:latin typeface="Source Sans Pro Semibold"/>
                <a:ea typeface="DejaVu Sans"/>
              </a:rPr>
              <a:t>引擎审美观</a:t>
            </a:r>
            <a:r>
              <a:rPr b="1" lang="en-US" sz="2400" spc="-1" strike="noStrike">
                <a:solidFill>
                  <a:srgbClr val="2c3e50"/>
                </a:solidFill>
                <a:latin typeface="Source Sans Pro Semibold"/>
                <a:ea typeface="DejaVu Sans"/>
              </a:rPr>
              <a:t>&gt;&gt;</a:t>
            </a:r>
            <a:r>
              <a:rPr b="1" lang="zh-CN" sz="2400" spc="-1" strike="noStrike">
                <a:solidFill>
                  <a:srgbClr val="2c3e50"/>
                </a:solidFill>
                <a:latin typeface="Source Sans Pro Semibold"/>
                <a:ea typeface="DejaVu Sans"/>
              </a:rPr>
              <a:t>里的第一条 – </a:t>
            </a:r>
            <a:r>
              <a:rPr b="1" lang="zh-CN" sz="3200" spc="-1" strike="noStrike">
                <a:solidFill>
                  <a:srgbClr val="2c3e50"/>
                </a:solidFill>
                <a:latin typeface="Source Sans Pro Semibold"/>
                <a:ea typeface="DejaVu Sans"/>
              </a:rPr>
              <a:t>又急又懒原则</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毫无疑问</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懒人是不想写</a:t>
            </a:r>
            <a:r>
              <a:rPr b="1" lang="en-US" sz="2400" spc="-1" strike="noStrike">
                <a:solidFill>
                  <a:srgbClr val="2c3e50"/>
                </a:solidFill>
                <a:latin typeface="Source Sans Pro Semibold"/>
                <a:ea typeface="DejaVu Sans"/>
              </a:rPr>
              <a:t>pb</a:t>
            </a:r>
            <a:r>
              <a:rPr b="1" lang="zh-CN" sz="2400" spc="-1" strike="noStrike">
                <a:solidFill>
                  <a:srgbClr val="2c3e50"/>
                </a:solidFill>
                <a:latin typeface="Source Sans Pro Semibold"/>
                <a:ea typeface="DejaVu Sans"/>
              </a:rPr>
              <a:t>的协议文件</a:t>
            </a:r>
            <a:r>
              <a:rPr b="1" lang="en-US" sz="2400" spc="-1" strike="noStrike">
                <a:solidFill>
                  <a:srgbClr val="2c3e50"/>
                </a:solidFill>
                <a:latin typeface="Source Sans Pro Semibold"/>
                <a:ea typeface="DejaVu Sans"/>
              </a:rPr>
              <a:t>.proto</a:t>
            </a:r>
            <a:r>
              <a:rPr b="1" lang="zh-CN" sz="2400" spc="-1" strike="noStrike">
                <a:solidFill>
                  <a:srgbClr val="2c3e50"/>
                </a:solidFill>
                <a:latin typeface="Source Sans Pro Semibold"/>
                <a:ea typeface="DejaVu Sans"/>
              </a:rPr>
              <a:t>的</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所以</a:t>
            </a:r>
            <a:r>
              <a:rPr b="1" lang="en-US" sz="2400" spc="-1" strike="noStrike">
                <a:solidFill>
                  <a:srgbClr val="2c3e50"/>
                </a:solidFill>
                <a:latin typeface="Source Sans Pro Semibold"/>
                <a:ea typeface="DejaVu Sans"/>
              </a:rPr>
              <a: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业务开发者所使用时候的样子</a:t>
            </a:r>
            <a:endParaRPr b="0" lang="en-US" sz="2700" spc="-1" strike="noStrike">
              <a:latin typeface="Arial"/>
            </a:endParaRPr>
          </a:p>
        </p:txBody>
      </p:sp>
      <p:sp>
        <p:nvSpPr>
          <p:cNvPr id="172" name=""/>
          <p:cNvSpPr/>
          <p:nvPr/>
        </p:nvSpPr>
        <p:spPr>
          <a:xfrm>
            <a:off x="360000" y="3600000"/>
            <a:ext cx="9359280" cy="1664280"/>
          </a:xfrm>
          <a:prstGeom prst="rect">
            <a:avLst/>
          </a:prstGeom>
          <a:noFill/>
          <a:ln w="0">
            <a:noFill/>
          </a:ln>
        </p:spPr>
        <p:style>
          <a:lnRef idx="0"/>
          <a:fillRef idx="0"/>
          <a:effectRef idx="0"/>
          <a:fontRef idx="minor"/>
        </p:style>
        <p:txBody>
          <a:bodyPr lIns="0" rIns="0" tIns="0" bIns="0">
            <a:normAutofit fontScale="70000"/>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关键点</a:t>
            </a:r>
            <a:r>
              <a:rPr b="1" lang="en-US" sz="2400" spc="-1" strike="noStrike">
                <a:solidFill>
                  <a:srgbClr val="2c3e50"/>
                </a:solidFill>
                <a:latin typeface="Source Sans Pro Semibold"/>
                <a:ea typeface="DejaVu Sans"/>
              </a:rPr>
              <a:t>: </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调用端</a:t>
            </a:r>
            <a:r>
              <a:rPr b="0" lang="en-US" sz="2100" spc="-1" strike="noStrike">
                <a:solidFill>
                  <a:srgbClr val="2c3e50"/>
                </a:solidFill>
                <a:latin typeface="Source Sans Pro"/>
                <a:ea typeface="DejaVu Sans"/>
              </a:rPr>
              <a:t>await ,</a:t>
            </a:r>
            <a:r>
              <a:rPr b="0" lang="zh-CN" sz="2100" spc="-1" strike="noStrike">
                <a:solidFill>
                  <a:srgbClr val="2c3e50"/>
                </a:solidFill>
                <a:latin typeface="Source Sans Pro"/>
                <a:ea typeface="DejaVu Sans"/>
              </a:rPr>
              <a:t>协程</a:t>
            </a:r>
            <a:r>
              <a:rPr b="0" lang="en-US" sz="2100" spc="-1" strike="noStrike">
                <a:solidFill>
                  <a:srgbClr val="2c3e50"/>
                </a:solidFill>
                <a:latin typeface="Source Sans Pro"/>
                <a:ea typeface="DejaVu Sans"/>
              </a:rPr>
              <a:t>, cb</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被调用端只需要用装饰器</a:t>
            </a:r>
            <a:r>
              <a:rPr b="0" lang="en-US" sz="2100" spc="-1" strike="noStrike">
                <a:solidFill>
                  <a:srgbClr val="2c3e50"/>
                </a:solidFill>
                <a:latin typeface="Source Sans Pro"/>
                <a:ea typeface="DejaVu Sans"/>
              </a:rPr>
              <a:t>rpc_func</a:t>
            </a:r>
            <a:r>
              <a:rPr b="0" lang="zh-CN" sz="2100" spc="-1" strike="noStrike">
                <a:solidFill>
                  <a:srgbClr val="2c3e50"/>
                </a:solidFill>
                <a:latin typeface="Source Sans Pro"/>
                <a:ea typeface="DejaVu Sans"/>
              </a:rPr>
              <a:t>直接打个标记就变身</a:t>
            </a:r>
            <a:r>
              <a:rPr b="0" lang="en-US" sz="2100" spc="-1" strike="noStrike">
                <a:solidFill>
                  <a:srgbClr val="2c3e50"/>
                </a:solidFill>
                <a:latin typeface="Source Sans Pro"/>
                <a:ea typeface="DejaVu Sans"/>
              </a:rPr>
              <a:t>rpc, return</a:t>
            </a:r>
            <a:r>
              <a:rPr b="0" lang="zh-CN" sz="2100" spc="-1" strike="noStrike">
                <a:solidFill>
                  <a:srgbClr val="2c3e50"/>
                </a:solidFill>
                <a:latin typeface="Source Sans Pro"/>
                <a:ea typeface="DejaVu Sans"/>
              </a:rPr>
              <a:t>就为</a:t>
            </a:r>
            <a:r>
              <a:rPr b="0" lang="en-US" sz="2100" spc="-1" strike="noStrike">
                <a:solidFill>
                  <a:srgbClr val="2c3e50"/>
                </a:solidFill>
                <a:latin typeface="Source Sans Pro"/>
                <a:ea typeface="DejaVu Sans"/>
              </a:rPr>
              <a:t>rpc</a:t>
            </a:r>
            <a:r>
              <a:rPr b="0" lang="zh-CN" sz="2100" spc="-1" strike="noStrike">
                <a:solidFill>
                  <a:srgbClr val="2c3e50"/>
                </a:solidFill>
                <a:latin typeface="Source Sans Pro"/>
                <a:ea typeface="DejaVu Sans"/>
              </a:rPr>
              <a:t>的返回值</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rpc</a:t>
            </a:r>
            <a:r>
              <a:rPr b="0" lang="zh-CN" sz="2100" spc="-1" strike="noStrike">
                <a:solidFill>
                  <a:srgbClr val="2c3e50"/>
                </a:solidFill>
                <a:latin typeface="Source Sans Pro"/>
                <a:ea typeface="DejaVu Sans"/>
              </a:rPr>
              <a:t>参数</a:t>
            </a:r>
            <a:r>
              <a:rPr b="0" lang="en-US" sz="2100" spc="-1" strike="noStrike">
                <a:solidFill>
                  <a:srgbClr val="2c3e50"/>
                </a:solidFill>
                <a:latin typeface="Source Sans Pro"/>
                <a:ea typeface="DejaVu Sans"/>
              </a:rPr>
              <a:t>typehint</a:t>
            </a:r>
            <a:r>
              <a:rPr b="0" lang="zh-CN" sz="2100" spc="-1" strike="noStrike">
                <a:solidFill>
                  <a:srgbClr val="2c3e50"/>
                </a:solidFill>
                <a:latin typeface="Source Sans Pro"/>
                <a:ea typeface="DejaVu Sans"/>
              </a:rPr>
              <a:t>与调用检查一体化</a:t>
            </a:r>
            <a:endParaRPr b="0" lang="en-US" sz="2100" spc="-1" strike="noStrike">
              <a:latin typeface="Arial"/>
            </a:endParaRPr>
          </a:p>
        </p:txBody>
      </p:sp>
      <p:pic>
        <p:nvPicPr>
          <p:cNvPr id="173" name="" descr=""/>
          <p:cNvPicPr/>
          <p:nvPr/>
        </p:nvPicPr>
        <p:blipFill>
          <a:blip r:embed="rId1"/>
          <a:stretch/>
        </p:blipFill>
        <p:spPr>
          <a:xfrm>
            <a:off x="540000" y="1260000"/>
            <a:ext cx="4532760" cy="2275560"/>
          </a:xfrm>
          <a:prstGeom prst="rect">
            <a:avLst/>
          </a:prstGeom>
          <a:ln w="10800">
            <a:noFill/>
          </a:ln>
        </p:spPr>
      </p:pic>
      <p:pic>
        <p:nvPicPr>
          <p:cNvPr id="174" name="" descr=""/>
          <p:cNvPicPr/>
          <p:nvPr/>
        </p:nvPicPr>
        <p:blipFill>
          <a:blip r:embed="rId2"/>
          <a:stretch/>
        </p:blipFill>
        <p:spPr>
          <a:xfrm>
            <a:off x="5220000" y="1260000"/>
            <a:ext cx="4332960" cy="1827720"/>
          </a:xfrm>
          <a:prstGeom prst="rect">
            <a:avLst/>
          </a:prstGeom>
          <a:ln w="1080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如何实现</a:t>
            </a:r>
            <a:r>
              <a:rPr b="1" lang="en-US" sz="2700" spc="-1" strike="noStrike">
                <a:solidFill>
                  <a:srgbClr val="ffffff"/>
                </a:solidFill>
                <a:latin typeface="Source Sans Pro Black"/>
                <a:ea typeface="DejaVu Sans"/>
              </a:rPr>
              <a:t>?</a:t>
            </a:r>
            <a:endParaRPr b="0" lang="en-US" sz="2700" spc="-1" strike="noStrike">
              <a:latin typeface="Arial"/>
            </a:endParaRPr>
          </a:p>
        </p:txBody>
      </p:sp>
      <p:sp>
        <p:nvSpPr>
          <p:cNvPr id="176" name=""/>
          <p:cNvSpPr/>
          <p:nvPr/>
        </p:nvSpPr>
        <p:spPr>
          <a:xfrm>
            <a:off x="360000" y="1485000"/>
            <a:ext cx="9359280" cy="3779280"/>
          </a:xfrm>
          <a:prstGeom prst="rect">
            <a:avLst/>
          </a:prstGeom>
          <a:noFill/>
          <a:ln w="0">
            <a:noFill/>
          </a:ln>
        </p:spPr>
        <p:style>
          <a:lnRef idx="0"/>
          <a:fillRef idx="0"/>
          <a:effectRef idx="0"/>
          <a:fontRef idx="minor"/>
        </p:style>
      </p:sp>
      <p:pic>
        <p:nvPicPr>
          <p:cNvPr id="177" name="" descr=""/>
          <p:cNvPicPr/>
          <p:nvPr/>
        </p:nvPicPr>
        <p:blipFill>
          <a:blip r:embed="rId1"/>
          <a:stretch/>
        </p:blipFill>
        <p:spPr>
          <a:xfrm>
            <a:off x="360000" y="1260000"/>
            <a:ext cx="4139280" cy="1494000"/>
          </a:xfrm>
          <a:prstGeom prst="rect">
            <a:avLst/>
          </a:prstGeom>
          <a:ln w="10800">
            <a:noFill/>
          </a:ln>
        </p:spPr>
      </p:pic>
      <p:pic>
        <p:nvPicPr>
          <p:cNvPr id="178" name="" descr=""/>
          <p:cNvPicPr/>
          <p:nvPr/>
        </p:nvPicPr>
        <p:blipFill>
          <a:blip r:embed="rId2"/>
          <a:stretch/>
        </p:blipFill>
        <p:spPr>
          <a:xfrm>
            <a:off x="4680000" y="1260000"/>
            <a:ext cx="5219280" cy="4096080"/>
          </a:xfrm>
          <a:prstGeom prst="rect">
            <a:avLst/>
          </a:prstGeom>
          <a:ln w="10800">
            <a:noFill/>
          </a:ln>
        </p:spPr>
      </p:pic>
      <p:pic>
        <p:nvPicPr>
          <p:cNvPr id="179" name="" descr=""/>
          <p:cNvPicPr/>
          <p:nvPr/>
        </p:nvPicPr>
        <p:blipFill>
          <a:blip r:embed="rId3"/>
          <a:stretch/>
        </p:blipFill>
        <p:spPr>
          <a:xfrm>
            <a:off x="180000" y="2880000"/>
            <a:ext cx="4257000" cy="1154520"/>
          </a:xfrm>
          <a:prstGeom prst="rect">
            <a:avLst/>
          </a:prstGeom>
          <a:ln w="10800">
            <a:noFill/>
          </a:ln>
        </p:spPr>
      </p:pic>
      <p:pic>
        <p:nvPicPr>
          <p:cNvPr id="180" name="" descr=""/>
          <p:cNvPicPr/>
          <p:nvPr/>
        </p:nvPicPr>
        <p:blipFill>
          <a:blip r:embed="rId4"/>
          <a:stretch/>
        </p:blipFill>
        <p:spPr>
          <a:xfrm>
            <a:off x="360000" y="4095360"/>
            <a:ext cx="2339280" cy="1368360"/>
          </a:xfrm>
          <a:prstGeom prst="rect">
            <a:avLst/>
          </a:prstGeom>
          <a:ln w="1080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marL="432000" indent="-323280" algn="ctr">
              <a:lnSpc>
                <a:spcPct val="100000"/>
              </a:lnSpc>
              <a:spcAft>
                <a:spcPts val="1057"/>
              </a:spcAft>
              <a:buClr>
                <a:srgbClr val="2c3e50"/>
              </a:buClr>
              <a:buSzPct val="45000"/>
              <a:buFont typeface="Wingdings" charset="2"/>
              <a:buChar char=""/>
            </a:pPr>
            <a:r>
              <a:rPr b="1" lang="en-US" sz="2700" spc="-1" strike="noStrike">
                <a:solidFill>
                  <a:srgbClr val="2c3e50"/>
                </a:solidFill>
                <a:latin typeface="Source Sans Pro Black"/>
                <a:ea typeface="DejaVu Sans"/>
              </a:rPr>
              <a:t>RUDP </a:t>
            </a:r>
            <a:r>
              <a:rPr b="1" lang="zh-CN" sz="2700" spc="-1" strike="noStrike">
                <a:solidFill>
                  <a:srgbClr val="2c3e50"/>
                </a:solidFill>
                <a:latin typeface="Source Sans Pro Black"/>
                <a:ea typeface="DejaVu Sans"/>
              </a:rPr>
              <a:t>的选型与改造</a:t>
            </a:r>
            <a:endParaRPr b="0" lang="en-US" sz="2700" spc="-1" strike="noStrike">
              <a:latin typeface="Arial"/>
            </a:endParaRPr>
          </a:p>
        </p:txBody>
      </p:sp>
      <p:sp>
        <p:nvSpPr>
          <p:cNvPr id="182"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ea typeface="DejaVu Sans"/>
              </a:rPr>
              <a:t>RUDP</a:t>
            </a:r>
            <a:r>
              <a:rPr b="1" lang="zh-CN" sz="2700" spc="-1" strike="noStrike">
                <a:solidFill>
                  <a:srgbClr val="ffffff"/>
                </a:solidFill>
                <a:latin typeface="Source Sans Pro Black"/>
                <a:ea typeface="DejaVu Sans"/>
              </a:rPr>
              <a:t>技术选型</a:t>
            </a:r>
            <a:endParaRPr b="0" lang="en-US" sz="2700" spc="-1" strike="noStrike">
              <a:latin typeface="Arial"/>
            </a:endParaRPr>
          </a:p>
        </p:txBody>
      </p:sp>
      <p:sp>
        <p:nvSpPr>
          <p:cNvPr id="184"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毫无疑问</a:t>
            </a:r>
            <a:r>
              <a:rPr b="1" lang="en-US" sz="2400" spc="-1" strike="noStrike">
                <a:solidFill>
                  <a:srgbClr val="2c3e50"/>
                </a:solidFill>
                <a:latin typeface="Source Sans Pro Semibold"/>
                <a:ea typeface="DejaVu Sans"/>
              </a:rPr>
              <a:t>, KCP, </a:t>
            </a:r>
            <a:r>
              <a:rPr b="1" lang="zh-CN" sz="2400" spc="-1" strike="noStrike">
                <a:solidFill>
                  <a:srgbClr val="2c3e50"/>
                </a:solidFill>
                <a:latin typeface="Source Sans Pro Semibold"/>
                <a:ea typeface="DejaVu Sans"/>
              </a:rPr>
              <a:t>为什么</a:t>
            </a:r>
            <a:r>
              <a:rPr b="1" lang="en-US" sz="2400" spc="-1" strike="noStrike">
                <a:solidFill>
                  <a:srgbClr val="2c3e50"/>
                </a:solidFill>
                <a:latin typeface="Source Sans Pro Semibold"/>
                <a:ea typeface="DejaVu Sans"/>
              </a:rPr>
              <a:t>?</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纯算法实现</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极大的自由度</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性能</a:t>
            </a:r>
            <a:endParaRPr b="0" lang="en-US" sz="2100" spc="-1" strike="noStrike">
              <a:latin typeface="Arial"/>
            </a:endParaRPr>
          </a:p>
        </p:txBody>
      </p:sp>
      <p:pic>
        <p:nvPicPr>
          <p:cNvPr id="185" name="" descr=""/>
          <p:cNvPicPr/>
          <p:nvPr/>
        </p:nvPicPr>
        <p:blipFill>
          <a:blip r:embed="rId1"/>
          <a:stretch/>
        </p:blipFill>
        <p:spPr>
          <a:xfrm>
            <a:off x="3780000" y="2475360"/>
            <a:ext cx="5579280" cy="2788920"/>
          </a:xfrm>
          <a:prstGeom prst="rect">
            <a:avLst/>
          </a:prstGeom>
          <a:ln w="1080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ea typeface="DejaVu Sans"/>
              </a:rPr>
              <a:t>KCP</a:t>
            </a:r>
            <a:r>
              <a:rPr b="1" lang="zh-CN" sz="2700" spc="-1" strike="noStrike">
                <a:solidFill>
                  <a:srgbClr val="ffffff"/>
                </a:solidFill>
                <a:latin typeface="Source Sans Pro Black"/>
                <a:ea typeface="DejaVu Sans"/>
              </a:rPr>
              <a:t>介绍</a:t>
            </a:r>
            <a:endParaRPr b="0" lang="en-US" sz="2700" spc="-1" strike="noStrike">
              <a:latin typeface="Arial"/>
            </a:endParaRPr>
          </a:p>
        </p:txBody>
      </p:sp>
      <p:sp>
        <p:nvSpPr>
          <p:cNvPr id="187" name=""/>
          <p:cNvSpPr/>
          <p:nvPr/>
        </p:nvSpPr>
        <p:spPr>
          <a:xfrm>
            <a:off x="360000" y="1485000"/>
            <a:ext cx="9359280" cy="3779280"/>
          </a:xfrm>
          <a:prstGeom prst="rect">
            <a:avLst/>
          </a:prstGeom>
          <a:noFill/>
          <a:ln w="0">
            <a:noFill/>
          </a:ln>
        </p:spPr>
        <p:style>
          <a:lnRef idx="0"/>
          <a:fillRef idx="0"/>
          <a:effectRef idx="0"/>
          <a:fontRef idx="minor"/>
        </p:style>
      </p:sp>
      <p:pic>
        <p:nvPicPr>
          <p:cNvPr id="188" name="" descr=""/>
          <p:cNvPicPr/>
          <p:nvPr/>
        </p:nvPicPr>
        <p:blipFill>
          <a:blip r:embed="rId1"/>
          <a:stretch/>
        </p:blipFill>
        <p:spPr>
          <a:xfrm>
            <a:off x="540000" y="1712520"/>
            <a:ext cx="2923200" cy="2246760"/>
          </a:xfrm>
          <a:prstGeom prst="rect">
            <a:avLst/>
          </a:prstGeom>
          <a:ln w="10800">
            <a:noFill/>
          </a:ln>
        </p:spPr>
      </p:pic>
      <p:pic>
        <p:nvPicPr>
          <p:cNvPr id="189" name="" descr=""/>
          <p:cNvPicPr/>
          <p:nvPr/>
        </p:nvPicPr>
        <p:blipFill>
          <a:blip r:embed="rId2"/>
          <a:stretch/>
        </p:blipFill>
        <p:spPr>
          <a:xfrm>
            <a:off x="3780000" y="1260000"/>
            <a:ext cx="4679280" cy="1983960"/>
          </a:xfrm>
          <a:prstGeom prst="rect">
            <a:avLst/>
          </a:prstGeom>
          <a:ln w="10800">
            <a:noFill/>
          </a:ln>
        </p:spPr>
      </p:pic>
      <p:pic>
        <p:nvPicPr>
          <p:cNvPr id="190" name="" descr=""/>
          <p:cNvPicPr/>
          <p:nvPr/>
        </p:nvPicPr>
        <p:blipFill>
          <a:blip r:embed="rId3"/>
          <a:stretch/>
        </p:blipFill>
        <p:spPr>
          <a:xfrm>
            <a:off x="3960000" y="3376440"/>
            <a:ext cx="4499280" cy="2022840"/>
          </a:xfrm>
          <a:prstGeom prst="rect">
            <a:avLst/>
          </a:prstGeom>
          <a:ln w="1080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流模式与包模式的抉择</a:t>
            </a:r>
            <a:endParaRPr b="0" lang="en-US" sz="2700" spc="-1" strike="noStrike">
              <a:latin typeface="Arial"/>
            </a:endParaRPr>
          </a:p>
        </p:txBody>
      </p:sp>
      <p:sp>
        <p:nvSpPr>
          <p:cNvPr id="192" name=""/>
          <p:cNvSpPr/>
          <p:nvPr/>
        </p:nvSpPr>
        <p:spPr>
          <a:xfrm>
            <a:off x="180000" y="4500000"/>
            <a:ext cx="9539280" cy="764280"/>
          </a:xfrm>
          <a:prstGeom prst="rect">
            <a:avLst/>
          </a:prstGeom>
          <a:noFill/>
          <a:ln w="0">
            <a:noFill/>
          </a:ln>
        </p:spPr>
        <p:style>
          <a:lnRef idx="0"/>
          <a:fillRef idx="0"/>
          <a:effectRef idx="0"/>
          <a:fontRef idx="minor"/>
        </p:style>
        <p:txBody>
          <a:bodyPr lIns="0" rIns="0" tIns="0" bIns="0">
            <a:normAutofit fontScale="97000"/>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由于 </a:t>
            </a:r>
            <a:r>
              <a:rPr b="1" lang="en-US" sz="2400" spc="-1" strike="noStrike">
                <a:solidFill>
                  <a:srgbClr val="2c3e50"/>
                </a:solidFill>
                <a:latin typeface="Source Sans Pro Semibold"/>
                <a:ea typeface="DejaVu Sans"/>
              </a:rPr>
              <a:t>frg </a:t>
            </a:r>
            <a:r>
              <a:rPr b="1" lang="zh-CN" sz="2400" spc="-1" strike="noStrike">
                <a:solidFill>
                  <a:srgbClr val="2c3e50"/>
                </a:solidFill>
                <a:latin typeface="Source Sans Pro Semibold"/>
                <a:ea typeface="DejaVu Sans"/>
              </a:rPr>
              <a:t>在 </a:t>
            </a:r>
            <a:r>
              <a:rPr b="1" lang="en-US" sz="2400" spc="-1" strike="noStrike">
                <a:solidFill>
                  <a:srgbClr val="2c3e50"/>
                </a:solidFill>
                <a:latin typeface="Source Sans Pro Semibold"/>
                <a:ea typeface="DejaVu Sans"/>
              </a:rPr>
              <a:t>header </a:t>
            </a:r>
            <a:r>
              <a:rPr b="1" lang="zh-CN" sz="2400" spc="-1" strike="noStrike">
                <a:solidFill>
                  <a:srgbClr val="2c3e50"/>
                </a:solidFill>
                <a:latin typeface="Source Sans Pro Semibold"/>
                <a:ea typeface="DejaVu Sans"/>
              </a:rPr>
              <a:t>中占 </a:t>
            </a:r>
            <a:r>
              <a:rPr b="1" lang="en-US" sz="2400" spc="-1" strike="noStrike">
                <a:solidFill>
                  <a:srgbClr val="2c3e50"/>
                </a:solidFill>
                <a:latin typeface="Source Sans Pro Semibold"/>
                <a:ea typeface="DejaVu Sans"/>
              </a:rPr>
              <a:t>1 </a:t>
            </a:r>
            <a:r>
              <a:rPr b="1" lang="zh-CN" sz="2400" spc="-1" strike="noStrike">
                <a:solidFill>
                  <a:srgbClr val="2c3e50"/>
                </a:solidFill>
                <a:latin typeface="Source Sans Pro Semibold"/>
                <a:ea typeface="DejaVu Sans"/>
              </a:rPr>
              <a:t>个字节，也就是最大能支持 （</a:t>
            </a:r>
            <a:r>
              <a:rPr b="1" lang="en-US" sz="2400" spc="-1" strike="noStrike">
                <a:solidFill>
                  <a:srgbClr val="2c3e50"/>
                </a:solidFill>
                <a:latin typeface="Source Sans Pro Semibold"/>
                <a:ea typeface="DejaVu Sans"/>
              </a:rPr>
              <a:t>1400 – 24</a:t>
            </a:r>
            <a:r>
              <a:rPr b="1" lang="zh-CN" sz="2400" spc="-1" strike="noStrike">
                <a:solidFill>
                  <a:srgbClr val="2c3e50"/>
                </a:solidFill>
                <a:latin typeface="Source Sans Pro Semibold"/>
                <a:ea typeface="DejaVu Sans"/>
              </a:rPr>
              <a:t>） </a:t>
            </a:r>
            <a:r>
              <a:rPr b="1" lang="en-US" sz="2400" spc="-1" strike="noStrike">
                <a:solidFill>
                  <a:srgbClr val="2c3e50"/>
                </a:solidFill>
                <a:latin typeface="Source Sans Pro Semibold"/>
                <a:ea typeface="DejaVu Sans"/>
              </a:rPr>
              <a:t>* 256 / 1024 = 344kB </a:t>
            </a:r>
            <a:r>
              <a:rPr b="1" lang="zh-CN" sz="2400" spc="-1" strike="noStrike">
                <a:solidFill>
                  <a:srgbClr val="2c3e50"/>
                </a:solidFill>
                <a:latin typeface="Source Sans Pro Semibold"/>
                <a:ea typeface="DejaVu Sans"/>
              </a:rPr>
              <a:t>的消息</a:t>
            </a:r>
            <a:endParaRPr b="0" lang="en-US" sz="2400" spc="-1" strike="noStrike">
              <a:latin typeface="Arial"/>
            </a:endParaRPr>
          </a:p>
        </p:txBody>
      </p:sp>
      <p:pic>
        <p:nvPicPr>
          <p:cNvPr id="193" name="" descr=""/>
          <p:cNvPicPr/>
          <p:nvPr/>
        </p:nvPicPr>
        <p:blipFill>
          <a:blip r:embed="rId1"/>
          <a:stretch/>
        </p:blipFill>
        <p:spPr>
          <a:xfrm>
            <a:off x="82440" y="1317240"/>
            <a:ext cx="4776840" cy="1382040"/>
          </a:xfrm>
          <a:prstGeom prst="rect">
            <a:avLst/>
          </a:prstGeom>
          <a:ln w="10800">
            <a:noFill/>
          </a:ln>
        </p:spPr>
      </p:pic>
      <p:pic>
        <p:nvPicPr>
          <p:cNvPr id="194" name="" descr=""/>
          <p:cNvPicPr/>
          <p:nvPr/>
        </p:nvPicPr>
        <p:blipFill>
          <a:blip r:embed="rId2"/>
          <a:stretch/>
        </p:blipFill>
        <p:spPr>
          <a:xfrm>
            <a:off x="4896720" y="1319760"/>
            <a:ext cx="4462560" cy="1379520"/>
          </a:xfrm>
          <a:prstGeom prst="rect">
            <a:avLst/>
          </a:prstGeom>
          <a:ln w="10800">
            <a:noFill/>
          </a:ln>
        </p:spPr>
      </p:pic>
      <p:pic>
        <p:nvPicPr>
          <p:cNvPr id="195" name="" descr=""/>
          <p:cNvPicPr/>
          <p:nvPr/>
        </p:nvPicPr>
        <p:blipFill>
          <a:blip r:embed="rId3"/>
          <a:stretch/>
        </p:blipFill>
        <p:spPr>
          <a:xfrm>
            <a:off x="1620000" y="2700000"/>
            <a:ext cx="5209200" cy="1684800"/>
          </a:xfrm>
          <a:prstGeom prst="rect">
            <a:avLst/>
          </a:prstGeom>
          <a:ln w="1080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ea typeface="DejaVu Sans"/>
              </a:rPr>
              <a:t>KCP</a:t>
            </a:r>
            <a:r>
              <a:rPr b="1" lang="zh-CN" sz="2700" spc="-1" strike="noStrike">
                <a:solidFill>
                  <a:srgbClr val="ffffff"/>
                </a:solidFill>
                <a:latin typeface="Source Sans Pro Black"/>
                <a:ea typeface="DejaVu Sans"/>
              </a:rPr>
              <a:t>的改造</a:t>
            </a:r>
            <a:endParaRPr b="0" lang="en-US" sz="2700" spc="-1" strike="noStrike">
              <a:latin typeface="Arial"/>
            </a:endParaRPr>
          </a:p>
        </p:txBody>
      </p:sp>
      <p:sp>
        <p:nvSpPr>
          <p:cNvPr id="197"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精简包头</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动态冗余</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ack</a:t>
            </a:r>
            <a:r>
              <a:rPr b="0" lang="zh-CN" sz="2100" spc="-1" strike="noStrike">
                <a:solidFill>
                  <a:srgbClr val="2c3e50"/>
                </a:solidFill>
                <a:latin typeface="Source Sans Pro"/>
                <a:ea typeface="DejaVu Sans"/>
              </a:rPr>
              <a:t>机制优化</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FEC, </a:t>
            </a:r>
            <a:r>
              <a:rPr b="0" lang="zh-CN" sz="2100" spc="-1" strike="noStrike">
                <a:solidFill>
                  <a:srgbClr val="2c3e50"/>
                </a:solidFill>
                <a:latin typeface="Source Sans Pro"/>
                <a:ea typeface="DejaVu Sans"/>
              </a:rPr>
              <a:t>简单的如异或</a:t>
            </a:r>
            <a:endParaRPr b="0" lang="en-US" sz="2100" spc="-1" strike="noStrike">
              <a:latin typeface="Arial"/>
            </a:endParaRPr>
          </a:p>
        </p:txBody>
      </p:sp>
      <p:pic>
        <p:nvPicPr>
          <p:cNvPr id="198" name="" descr=""/>
          <p:cNvPicPr/>
          <p:nvPr/>
        </p:nvPicPr>
        <p:blipFill>
          <a:blip r:embed="rId1"/>
          <a:stretch/>
        </p:blipFill>
        <p:spPr>
          <a:xfrm>
            <a:off x="3767760" y="1485000"/>
            <a:ext cx="5771520" cy="1979280"/>
          </a:xfrm>
          <a:prstGeom prst="rect">
            <a:avLst/>
          </a:prstGeom>
          <a:ln w="10800">
            <a:noFill/>
          </a:ln>
        </p:spPr>
      </p:pic>
      <p:pic>
        <p:nvPicPr>
          <p:cNvPr id="199" name="" descr=""/>
          <p:cNvPicPr/>
          <p:nvPr/>
        </p:nvPicPr>
        <p:blipFill>
          <a:blip r:embed="rId2"/>
          <a:stretch/>
        </p:blipFill>
        <p:spPr>
          <a:xfrm>
            <a:off x="4320000" y="3780000"/>
            <a:ext cx="3419280" cy="1122480"/>
          </a:xfrm>
          <a:prstGeom prst="rect">
            <a:avLst/>
          </a:prstGeom>
          <a:ln w="1080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连接握手与加密握手二合一</a:t>
            </a:r>
            <a:endParaRPr b="0" lang="en-US" sz="2700" spc="-1" strike="noStrike">
              <a:latin typeface="Arial"/>
            </a:endParaRPr>
          </a:p>
        </p:txBody>
      </p:sp>
      <p:sp>
        <p:nvSpPr>
          <p:cNvPr id="201"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a:lnSpc>
                <a:spcPct val="100000"/>
              </a:lnSpc>
              <a:spcAft>
                <a:spcPts val="1057"/>
              </a:spcAft>
            </a:pPr>
            <a:endParaRPr b="0" lang="en-US" sz="18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游戏客户端很特别</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与互联网不同</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0RTT</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加密握手</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类似</a:t>
            </a:r>
            <a:r>
              <a:rPr b="0" lang="en-US" sz="2100" spc="-1" strike="noStrike">
                <a:solidFill>
                  <a:srgbClr val="2c3e50"/>
                </a:solidFill>
                <a:latin typeface="Source Sans Pro"/>
                <a:ea typeface="DejaVu Sans"/>
              </a:rPr>
              <a:t>quic/https</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客户端是可控的</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可以直接放非对称公钥来协商加密种子</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又急又懒原则</a:t>
            </a:r>
            <a:endParaRPr b="0" lang="en-US" sz="2700" spc="-1" strike="noStrike">
              <a:latin typeface="Arial"/>
            </a:endParaRPr>
          </a:p>
        </p:txBody>
      </p:sp>
      <p:sp>
        <p:nvSpPr>
          <p:cNvPr id="126"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假设业务开发者很懒</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又处于很急的情况在开发</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当有这个假设后</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才能做出简洁且不容易出错的设计</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简单的大多数时候就是性能高的</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而且是不容易出错的</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复杂且易错的东西应该包装起来</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不让业务开发者烧脑</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让引擎开发者烧脑</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但尽量只烧一次</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marL="432000" indent="-323280" algn="ctr">
              <a:lnSpc>
                <a:spcPct val="100000"/>
              </a:lnSpc>
              <a:spcAft>
                <a:spcPts val="1057"/>
              </a:spcAft>
              <a:buClr>
                <a:srgbClr val="2c3e50"/>
              </a:buClr>
              <a:buSzPct val="45000"/>
              <a:buFont typeface="Wingdings" charset="2"/>
              <a:buChar char=""/>
            </a:pPr>
            <a:r>
              <a:rPr b="1" lang="en-US" sz="2700" spc="-1" strike="noStrike">
                <a:solidFill>
                  <a:srgbClr val="2c3e50"/>
                </a:solidFill>
                <a:latin typeface="Source Sans Pro Black"/>
                <a:ea typeface="DejaVu Sans"/>
              </a:rPr>
              <a:t>HTTP</a:t>
            </a:r>
            <a:r>
              <a:rPr b="1" lang="zh-CN" sz="2700" spc="-1" strike="noStrike">
                <a:solidFill>
                  <a:srgbClr val="2c3e50"/>
                </a:solidFill>
                <a:latin typeface="Source Sans Pro Black"/>
                <a:ea typeface="DejaVu Sans"/>
              </a:rPr>
              <a:t>微服务框架</a:t>
            </a:r>
            <a:endParaRPr b="0" lang="en-US" sz="2700" spc="-1" strike="noStrike">
              <a:latin typeface="Arial"/>
            </a:endParaRPr>
          </a:p>
        </p:txBody>
      </p:sp>
      <p:sp>
        <p:nvSpPr>
          <p:cNvPr id="203"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700" spc="-1" strike="noStrike">
                <a:solidFill>
                  <a:srgbClr val="ffffff"/>
                </a:solidFill>
                <a:latin typeface="Source Sans Pro Black"/>
                <a:ea typeface="DejaVu Sans"/>
              </a:rPr>
              <a:t>HTTP</a:t>
            </a:r>
            <a:r>
              <a:rPr b="1" lang="zh-CN" sz="2700" spc="-1" strike="noStrike">
                <a:solidFill>
                  <a:srgbClr val="ffffff"/>
                </a:solidFill>
                <a:latin typeface="Source Sans Pro Black"/>
                <a:ea typeface="DejaVu Sans"/>
              </a:rPr>
              <a:t>微服务的优劣势与适用场景</a:t>
            </a:r>
            <a:endParaRPr b="0" lang="en-US" sz="2700" spc="-1" strike="noStrike">
              <a:latin typeface="Arial"/>
            </a:endParaRPr>
          </a:p>
        </p:txBody>
      </p:sp>
      <p:sp>
        <p:nvSpPr>
          <p:cNvPr id="205"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fontScale="94000"/>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优势</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解耦 </a:t>
            </a:r>
            <a:r>
              <a:rPr b="1" lang="en-US" sz="2400" spc="-1" strike="noStrike">
                <a:solidFill>
                  <a:srgbClr val="2c3e50"/>
                </a:solidFill>
                <a:latin typeface="Source Sans Pro Semibold"/>
                <a:ea typeface="DejaVu Sans"/>
              </a:rPr>
              <a:t>/</a:t>
            </a:r>
            <a:r>
              <a:rPr b="1" lang="zh-CN" sz="2400" spc="-1" strike="noStrike">
                <a:solidFill>
                  <a:srgbClr val="2c3e50"/>
                </a:solidFill>
                <a:latin typeface="Source Sans Pro Semibold"/>
                <a:ea typeface="DejaVu Sans"/>
              </a:rPr>
              <a:t>多开</a:t>
            </a:r>
            <a:r>
              <a:rPr b="1" lang="en-US" sz="2400" spc="-1" strike="noStrike">
                <a:solidFill>
                  <a:srgbClr val="2c3e50"/>
                </a:solidFill>
                <a:latin typeface="Source Sans Pro Semibold"/>
                <a:ea typeface="DejaVu Sans"/>
              </a:rPr>
              <a:t>/</a:t>
            </a:r>
            <a:r>
              <a:rPr b="1" lang="zh-CN" sz="2400" spc="-1" strike="noStrike">
                <a:solidFill>
                  <a:srgbClr val="2c3e50"/>
                </a:solidFill>
                <a:latin typeface="Source Sans Pro Semibold"/>
                <a:ea typeface="DejaVu Sans"/>
              </a:rPr>
              <a:t>减轻游戏服务器压力 </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不局限语言 </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滚动重启</a:t>
            </a:r>
            <a:r>
              <a:rPr b="1" lang="en-US" sz="2400" spc="-1" strike="noStrike">
                <a:solidFill>
                  <a:srgbClr val="2c3e50"/>
                </a:solidFill>
                <a:latin typeface="Source Sans Pro Semibold"/>
                <a:ea typeface="DejaVu Sans"/>
              </a:rPr>
              <a:t>/</a:t>
            </a:r>
            <a:r>
              <a:rPr b="1" lang="zh-CN" sz="2400" spc="-1" strike="noStrike">
                <a:solidFill>
                  <a:srgbClr val="2c3e50"/>
                </a:solidFill>
                <a:latin typeface="Source Sans Pro Semibold"/>
                <a:ea typeface="DejaVu Sans"/>
              </a:rPr>
              <a:t>复用性  </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劣势</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延迟高</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异步</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适用场景</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登录微服务</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排队微服务</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名片微服务</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点赞微服务</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如何实现</a:t>
            </a:r>
            <a:r>
              <a:rPr b="1" lang="en-US" sz="2700" spc="-1" strike="noStrike">
                <a:solidFill>
                  <a:srgbClr val="ffffff"/>
                </a:solidFill>
                <a:latin typeface="Source Sans Pro Black"/>
                <a:ea typeface="DejaVu Sans"/>
              </a:rPr>
              <a:t>?</a:t>
            </a:r>
            <a:endParaRPr b="0" lang="en-US" sz="2700" spc="-1" strike="noStrike">
              <a:latin typeface="Arial"/>
            </a:endParaRPr>
          </a:p>
        </p:txBody>
      </p:sp>
      <p:sp>
        <p:nvSpPr>
          <p:cNvPr id="207"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微服务本身不难</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而是本身要有这种拆分的思想</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基于</a:t>
            </a:r>
            <a:r>
              <a:rPr b="1" lang="en-US" sz="2400" spc="-1" strike="noStrike">
                <a:solidFill>
                  <a:srgbClr val="2c3e50"/>
                </a:solidFill>
                <a:latin typeface="Source Sans Pro Semibold"/>
                <a:ea typeface="DejaVu Sans"/>
              </a:rPr>
              <a:t>sanic</a:t>
            </a:r>
            <a:r>
              <a:rPr b="1" lang="zh-CN" sz="2400" spc="-1" strike="noStrike">
                <a:solidFill>
                  <a:srgbClr val="2c3e50"/>
                </a:solidFill>
                <a:latin typeface="Source Sans Pro Semibold"/>
                <a:ea typeface="DejaVu Sans"/>
              </a:rPr>
              <a:t>开发的异步</a:t>
            </a:r>
            <a:r>
              <a:rPr b="1" lang="en-US" sz="2400" spc="-1" strike="noStrike">
                <a:solidFill>
                  <a:srgbClr val="2c3e50"/>
                </a:solidFill>
                <a:latin typeface="Source Sans Pro Semibold"/>
                <a:ea typeface="DejaVu Sans"/>
              </a:rPr>
              <a:t>HTTP</a:t>
            </a:r>
            <a:r>
              <a:rPr b="1" lang="zh-CN" sz="2400" spc="-1" strike="noStrike">
                <a:solidFill>
                  <a:srgbClr val="2c3e50"/>
                </a:solidFill>
                <a:latin typeface="Source Sans Pro Semibold"/>
                <a:ea typeface="DejaVu Sans"/>
              </a:rPr>
              <a:t>微服务框架供方便开发各类公共服务</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基于</a:t>
            </a:r>
            <a:r>
              <a:rPr b="1" lang="en-US" sz="2400" spc="-1" strike="noStrike">
                <a:solidFill>
                  <a:srgbClr val="2c3e50"/>
                </a:solidFill>
                <a:latin typeface="Source Sans Pro Semibold"/>
                <a:ea typeface="DejaVu Sans"/>
              </a:rPr>
              <a:t>jwt</a:t>
            </a:r>
            <a:r>
              <a:rPr b="1" lang="zh-CN" sz="2400" spc="-1" strike="noStrike">
                <a:solidFill>
                  <a:srgbClr val="2c3e50"/>
                </a:solidFill>
                <a:latin typeface="Source Sans Pro Semibold"/>
                <a:ea typeface="DejaVu Sans"/>
              </a:rPr>
              <a:t>的</a:t>
            </a:r>
            <a:r>
              <a:rPr b="1" lang="en-US" sz="2400" spc="-1" strike="noStrike">
                <a:solidFill>
                  <a:srgbClr val="2c3e50"/>
                </a:solidFill>
                <a:latin typeface="Source Sans Pro Semibold"/>
                <a:ea typeface="DejaVu Sans"/>
              </a:rPr>
              <a:t>auth</a:t>
            </a:r>
            <a:r>
              <a:rPr b="1" lang="zh-CN" sz="2400" spc="-1" strike="noStrike">
                <a:solidFill>
                  <a:srgbClr val="2c3e50"/>
                </a:solidFill>
                <a:latin typeface="Source Sans Pro Semibold"/>
                <a:ea typeface="DejaVu Sans"/>
              </a:rPr>
              <a:t>模块</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基于</a:t>
            </a:r>
            <a:r>
              <a:rPr b="1" lang="en-US" sz="2400" spc="-1" strike="noStrike">
                <a:solidFill>
                  <a:srgbClr val="2c3e50"/>
                </a:solidFill>
                <a:latin typeface="Source Sans Pro Semibold"/>
                <a:ea typeface="DejaVu Sans"/>
              </a:rPr>
              <a:t>redis</a:t>
            </a:r>
            <a:r>
              <a:rPr b="1" lang="zh-CN" sz="2400" spc="-1" strike="noStrike">
                <a:solidFill>
                  <a:srgbClr val="2c3e50"/>
                </a:solidFill>
                <a:latin typeface="Source Sans Pro Semibold"/>
                <a:ea typeface="DejaVu Sans"/>
              </a:rPr>
              <a:t>的数据落地模块</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基于</a:t>
            </a:r>
            <a:r>
              <a:rPr b="1" lang="en-US" sz="2400" spc="-1" strike="noStrike">
                <a:solidFill>
                  <a:srgbClr val="2c3e50"/>
                </a:solidFill>
                <a:latin typeface="Source Sans Pro Semibold"/>
                <a:ea typeface="DejaVu Sans"/>
              </a:rPr>
              <a:t>mongo</a:t>
            </a:r>
            <a:r>
              <a:rPr b="1" lang="zh-CN" sz="2400" spc="-1" strike="noStrike">
                <a:solidFill>
                  <a:srgbClr val="2c3e50"/>
                </a:solidFill>
                <a:latin typeface="Source Sans Pro Semibold"/>
                <a:ea typeface="DejaVu Sans"/>
              </a:rPr>
              <a:t>的</a:t>
            </a:r>
            <a:r>
              <a:rPr b="1" lang="en-US" sz="2400" spc="-1" strike="noStrike">
                <a:solidFill>
                  <a:srgbClr val="2c3e50"/>
                </a:solidFill>
                <a:latin typeface="Source Sans Pro Semibold"/>
                <a:ea typeface="DejaVu Sans"/>
              </a:rPr>
              <a:t>ODM</a:t>
            </a:r>
            <a:r>
              <a:rPr b="1" lang="zh-CN" sz="2400" spc="-1" strike="noStrike">
                <a:solidFill>
                  <a:srgbClr val="2c3e50"/>
                </a:solidFill>
                <a:latin typeface="Source Sans Pro Semibold"/>
                <a:ea typeface="DejaVu Sans"/>
              </a:rPr>
              <a:t>模块</a:t>
            </a:r>
            <a:endParaRPr b="0" lang="en-US" sz="2400" spc="-1" strike="noStrike">
              <a:latin typeface="Arial"/>
            </a:endParaRPr>
          </a:p>
        </p:txBody>
      </p:sp>
      <p:pic>
        <p:nvPicPr>
          <p:cNvPr id="208" name="" descr=""/>
          <p:cNvPicPr/>
          <p:nvPr/>
        </p:nvPicPr>
        <p:blipFill>
          <a:blip r:embed="rId1"/>
          <a:stretch/>
        </p:blipFill>
        <p:spPr>
          <a:xfrm>
            <a:off x="4594680" y="2520000"/>
            <a:ext cx="5124600" cy="2616120"/>
          </a:xfrm>
          <a:prstGeom prst="rect">
            <a:avLst/>
          </a:prstGeom>
          <a:ln w="1080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例子</a:t>
            </a:r>
            <a:endParaRPr b="0" lang="en-US" sz="2700" spc="-1" strike="noStrike">
              <a:latin typeface="Arial"/>
            </a:endParaRPr>
          </a:p>
        </p:txBody>
      </p:sp>
      <p:sp>
        <p:nvSpPr>
          <p:cNvPr id="210" name=""/>
          <p:cNvSpPr/>
          <p:nvPr/>
        </p:nvSpPr>
        <p:spPr>
          <a:xfrm>
            <a:off x="360000" y="1485000"/>
            <a:ext cx="9359280" cy="3779280"/>
          </a:xfrm>
          <a:prstGeom prst="rect">
            <a:avLst/>
          </a:prstGeom>
          <a:noFill/>
          <a:ln w="0">
            <a:noFill/>
          </a:ln>
        </p:spPr>
        <p:style>
          <a:lnRef idx="0"/>
          <a:fillRef idx="0"/>
          <a:effectRef idx="0"/>
          <a:fontRef idx="minor"/>
        </p:style>
      </p:sp>
      <p:pic>
        <p:nvPicPr>
          <p:cNvPr id="211" name="" descr=""/>
          <p:cNvPicPr/>
          <p:nvPr/>
        </p:nvPicPr>
        <p:blipFill>
          <a:blip r:embed="rId1"/>
          <a:stretch/>
        </p:blipFill>
        <p:spPr>
          <a:xfrm>
            <a:off x="1893600" y="1260000"/>
            <a:ext cx="4765680" cy="3239280"/>
          </a:xfrm>
          <a:prstGeom prst="rect">
            <a:avLst/>
          </a:prstGeom>
          <a:ln w="10800">
            <a:noFill/>
          </a:ln>
        </p:spPr>
      </p:pic>
      <p:pic>
        <p:nvPicPr>
          <p:cNvPr id="212" name="" descr=""/>
          <p:cNvPicPr/>
          <p:nvPr/>
        </p:nvPicPr>
        <p:blipFill>
          <a:blip r:embed="rId2"/>
          <a:stretch/>
        </p:blipFill>
        <p:spPr>
          <a:xfrm>
            <a:off x="1920600" y="4680000"/>
            <a:ext cx="5818680" cy="522720"/>
          </a:xfrm>
          <a:prstGeom prst="rect">
            <a:avLst/>
          </a:prstGeom>
          <a:ln w="1080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US" sz="2700" spc="-1" strike="noStrike">
                <a:solidFill>
                  <a:srgbClr val="2c3e50"/>
                </a:solidFill>
                <a:latin typeface="Source Sans Pro Black"/>
                <a:ea typeface="DejaVu Sans"/>
              </a:rPr>
              <a:t>Reload</a:t>
            </a:r>
            <a:endParaRPr b="0" lang="en-US" sz="2700" spc="-1" strike="noStrike">
              <a:latin typeface="Arial"/>
            </a:endParaRPr>
          </a:p>
        </p:txBody>
      </p:sp>
      <p:sp>
        <p:nvSpPr>
          <p:cNvPr id="214"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达到的效果</a:t>
            </a:r>
            <a:endParaRPr b="0" lang="en-US" sz="2700" spc="-1" strike="noStrike">
              <a:latin typeface="Arial"/>
            </a:endParaRPr>
          </a:p>
        </p:txBody>
      </p:sp>
      <p:sp>
        <p:nvSpPr>
          <p:cNvPr id="216"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除了对象属性增减类修改</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几乎都能</a:t>
            </a:r>
            <a:r>
              <a:rPr b="1" lang="en-US" sz="2400" spc="-1" strike="noStrike">
                <a:solidFill>
                  <a:srgbClr val="2c3e50"/>
                </a:solidFill>
                <a:latin typeface="Source Sans Pro Semibold"/>
                <a:ea typeface="DejaVu Sans"/>
              </a:rPr>
              <a:t>reload</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RPC</a:t>
            </a:r>
            <a:r>
              <a:rPr b="1" lang="zh-CN" sz="2400" spc="-1" strike="noStrike">
                <a:solidFill>
                  <a:srgbClr val="2c3e50"/>
                </a:solidFill>
                <a:latin typeface="Source Sans Pro Semibold"/>
                <a:ea typeface="DejaVu Sans"/>
              </a:rPr>
              <a:t>随意改</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增量式</a:t>
            </a:r>
            <a:r>
              <a:rPr b="1" lang="en-US" sz="2400" spc="-1" strike="noStrike">
                <a:solidFill>
                  <a:srgbClr val="2c3e50"/>
                </a:solidFill>
                <a:latin typeface="Source Sans Pro Semibold"/>
                <a:ea typeface="DejaVu Sans"/>
              </a:rPr>
              <a:t>/</a:t>
            </a:r>
            <a:r>
              <a:rPr b="1" lang="zh-CN" sz="2400" spc="-1" strike="noStrike">
                <a:solidFill>
                  <a:srgbClr val="2c3e50"/>
                </a:solidFill>
                <a:latin typeface="Source Sans Pro Semibold"/>
                <a:ea typeface="DejaVu Sans"/>
              </a:rPr>
              <a:t>全量式</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替换式</a:t>
            </a:r>
            <a:r>
              <a:rPr b="1" lang="en-US" sz="2400" spc="-1" strike="noStrike">
                <a:solidFill>
                  <a:srgbClr val="2c3e50"/>
                </a:solidFill>
                <a:latin typeface="Source Sans Pro Semibold"/>
                <a:ea typeface="DejaVu Sans"/>
              </a:rPr>
              <a:t>, </a:t>
            </a:r>
            <a:r>
              <a:rPr b="1" lang="zh-CN" sz="2400" spc="-1" strike="noStrike">
                <a:solidFill>
                  <a:srgbClr val="2c3e50"/>
                </a:solidFill>
                <a:latin typeface="Source Sans Pro Semibold"/>
                <a:ea typeface="DejaVu Sans"/>
              </a:rPr>
              <a:t>免补丁</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极速</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如何实现</a:t>
            </a:r>
            <a:r>
              <a:rPr b="1" lang="en-US" sz="2700" spc="-1" strike="noStrike">
                <a:solidFill>
                  <a:srgbClr val="ffffff"/>
                </a:solidFill>
                <a:latin typeface="Source Sans Pro Black"/>
                <a:ea typeface="DejaVu Sans"/>
              </a:rPr>
              <a:t>?</a:t>
            </a:r>
            <a:endParaRPr b="0" lang="en-US" sz="2700" spc="-1" strike="noStrike">
              <a:latin typeface="Arial"/>
            </a:endParaRPr>
          </a:p>
        </p:txBody>
      </p:sp>
      <p:sp>
        <p:nvSpPr>
          <p:cNvPr id="218"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热更流程</a:t>
            </a:r>
            <a:r>
              <a:rPr b="1" lang="en-US" sz="2400" spc="-1" strike="noStrike">
                <a:solidFill>
                  <a:srgbClr val="2c3e50"/>
                </a:solidFill>
                <a:latin typeface="Source Sans Pro Semibold"/>
                <a:ea typeface="DejaVu Sans"/>
              </a:rPr>
              <a:t>:</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1. </a:t>
            </a:r>
            <a:r>
              <a:rPr b="0" lang="zh-CN" sz="2100" spc="-1" strike="noStrike">
                <a:solidFill>
                  <a:srgbClr val="2c3e50"/>
                </a:solidFill>
                <a:latin typeface="Source Sans Pro"/>
                <a:ea typeface="DejaVu Sans"/>
              </a:rPr>
              <a:t>准备新的代码文件，直接替换进程集群的原有代码文件</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2. </a:t>
            </a:r>
            <a:r>
              <a:rPr b="0" lang="zh-CN" sz="2100" spc="-1" strike="noStrike">
                <a:solidFill>
                  <a:srgbClr val="2c3e50"/>
                </a:solidFill>
                <a:latin typeface="Source Sans Pro"/>
                <a:ea typeface="DejaVu Sans"/>
              </a:rPr>
              <a:t>执行 </a:t>
            </a:r>
            <a:r>
              <a:rPr b="0" lang="en-US" sz="2100" spc="-1" strike="noStrike">
                <a:solidFill>
                  <a:srgbClr val="2c3e50"/>
                </a:solidFill>
                <a:latin typeface="Source Sans Pro"/>
                <a:ea typeface="DejaVu Sans"/>
              </a:rPr>
              <a:t>admin_cli</a:t>
            </a:r>
            <a:r>
              <a:rPr b="0" lang="zh-CN" sz="2100" spc="-1" strike="noStrike">
                <a:solidFill>
                  <a:srgbClr val="2c3e50"/>
                </a:solidFill>
                <a:latin typeface="Source Sans Pro"/>
                <a:ea typeface="DejaVu Sans"/>
              </a:rPr>
              <a:t>脚本 挑一个 中心管理进程通知集群内所有 游戏进程载入新代码，执行热更新流程</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3. </a:t>
            </a:r>
            <a:r>
              <a:rPr b="0" lang="zh-CN" sz="2100" spc="-1" strike="noStrike">
                <a:solidFill>
                  <a:srgbClr val="2c3e50"/>
                </a:solidFill>
                <a:latin typeface="Source Sans Pro"/>
                <a:ea typeface="DejaVu Sans"/>
              </a:rPr>
              <a:t>所有的 游戏进程收到热更新命令之后，执行</a:t>
            </a:r>
            <a:r>
              <a:rPr b="0" lang="en-US" sz="2100" spc="-1" strike="noStrike">
                <a:solidFill>
                  <a:srgbClr val="2c3e50"/>
                </a:solidFill>
                <a:latin typeface="Source Sans Pro"/>
                <a:ea typeface="DejaVu Sans"/>
              </a:rPr>
              <a:t>reload</a:t>
            </a:r>
            <a:r>
              <a:rPr b="0" lang="zh-CN" sz="2100" spc="-1" strike="noStrike">
                <a:solidFill>
                  <a:srgbClr val="2c3e50"/>
                </a:solidFill>
                <a:latin typeface="Source Sans Pro"/>
                <a:ea typeface="DejaVu Sans"/>
              </a:rPr>
              <a:t>脚本</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marL="432000" indent="-323280" algn="ctr">
              <a:lnSpc>
                <a:spcPct val="100000"/>
              </a:lnSpc>
              <a:spcAft>
                <a:spcPts val="1057"/>
              </a:spcAft>
              <a:buClr>
                <a:srgbClr val="2c3e50"/>
              </a:buClr>
              <a:buSzPct val="45000"/>
              <a:buFont typeface="Wingdings" charset="2"/>
              <a:buChar char=""/>
            </a:pPr>
            <a:r>
              <a:rPr b="1" lang="zh-CN" sz="2700" spc="-1" strike="noStrike">
                <a:solidFill>
                  <a:srgbClr val="2c3e50"/>
                </a:solidFill>
                <a:latin typeface="Source Sans Pro Black"/>
                <a:ea typeface="DejaVu Sans"/>
              </a:rPr>
              <a:t>架构拓扑图</a:t>
            </a:r>
            <a:endParaRPr b="0" lang="en-US" sz="2700" spc="-1" strike="noStrike">
              <a:latin typeface="Arial"/>
            </a:endParaRPr>
          </a:p>
        </p:txBody>
      </p:sp>
      <p:sp>
        <p:nvSpPr>
          <p:cNvPr id="220"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如下</a:t>
            </a:r>
            <a:endParaRPr b="0" lang="en-US" sz="2700" spc="-1" strike="noStrike">
              <a:latin typeface="Arial"/>
            </a:endParaRPr>
          </a:p>
        </p:txBody>
      </p:sp>
      <p:sp>
        <p:nvSpPr>
          <p:cNvPr id="222"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gate</a:t>
            </a:r>
            <a:r>
              <a:rPr b="1" lang="zh-CN" sz="2400" spc="-1" strike="noStrike">
                <a:solidFill>
                  <a:srgbClr val="2c3e50"/>
                </a:solidFill>
                <a:latin typeface="Source Sans Pro Semibold"/>
                <a:ea typeface="DejaVu Sans"/>
              </a:rPr>
              <a:t>服务器比较特别</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压缩</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解压</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加密</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解密</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鉴权</a:t>
            </a:r>
            <a:endParaRPr b="0" lang="en-US" sz="2100" spc="-1" strike="noStrike">
              <a:latin typeface="Arial"/>
            </a:endParaRPr>
          </a:p>
        </p:txBody>
      </p:sp>
      <p:pic>
        <p:nvPicPr>
          <p:cNvPr id="223" name="" descr=""/>
          <p:cNvPicPr/>
          <p:nvPr/>
        </p:nvPicPr>
        <p:blipFill>
          <a:blip r:embed="rId1"/>
          <a:stretch/>
        </p:blipFill>
        <p:spPr>
          <a:xfrm>
            <a:off x="3600000" y="1262880"/>
            <a:ext cx="6407640" cy="4001400"/>
          </a:xfrm>
          <a:prstGeom prst="rect">
            <a:avLst/>
          </a:prstGeom>
          <a:ln w="1080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en-US" sz="2700" spc="-1" strike="noStrike">
                <a:solidFill>
                  <a:srgbClr val="2c3e50"/>
                </a:solidFill>
                <a:latin typeface="Source Sans Pro Black"/>
                <a:ea typeface="DejaVu Sans"/>
              </a:rPr>
              <a:t>One more thing ...</a:t>
            </a:r>
            <a:endParaRPr b="0" lang="en-US" sz="2700" spc="-1" strike="noStrike">
              <a:latin typeface="Arial"/>
            </a:endParaRPr>
          </a:p>
        </p:txBody>
      </p:sp>
      <p:sp>
        <p:nvSpPr>
          <p:cNvPr id="225"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marL="432000" indent="-323280">
              <a:lnSpc>
                <a:spcPct val="100000"/>
              </a:lnSpc>
              <a:spcAft>
                <a:spcPts val="1057"/>
              </a:spcAft>
              <a:buClr>
                <a:srgbClr val="2c3e50"/>
              </a:buClr>
              <a:buSzPct val="45000"/>
              <a:buFont typeface="Wingdings" charset="2"/>
              <a:buChar char=""/>
            </a:pPr>
            <a:r>
              <a:rPr b="1" lang="zh-CN" sz="2700" spc="-1" strike="noStrike">
                <a:solidFill>
                  <a:srgbClr val="ffffff"/>
                </a:solidFill>
                <a:latin typeface="Source Sans Pro Black"/>
                <a:ea typeface="DejaVu Sans"/>
              </a:rPr>
              <a:t>高内聚</a:t>
            </a:r>
            <a:r>
              <a:rPr b="1" lang="en-US" sz="2700" spc="-1" strike="noStrike">
                <a:solidFill>
                  <a:srgbClr val="ffffff"/>
                </a:solidFill>
                <a:latin typeface="Source Sans Pro Black"/>
                <a:ea typeface="DejaVu Sans"/>
              </a:rPr>
              <a:t>, </a:t>
            </a:r>
            <a:r>
              <a:rPr b="1" lang="zh-CN" sz="2700" spc="-1" strike="noStrike">
                <a:solidFill>
                  <a:srgbClr val="ffffff"/>
                </a:solidFill>
                <a:latin typeface="Source Sans Pro Black"/>
                <a:ea typeface="DejaVu Sans"/>
              </a:rPr>
              <a:t>低耦合</a:t>
            </a:r>
            <a:endParaRPr b="0" lang="en-US" sz="2700" spc="-1" strike="noStrike">
              <a:latin typeface="Arial"/>
            </a:endParaRPr>
          </a:p>
        </p:txBody>
      </p:sp>
      <p:sp>
        <p:nvSpPr>
          <p:cNvPr id="128" name=""/>
          <p:cNvSpPr/>
          <p:nvPr/>
        </p:nvSpPr>
        <p:spPr>
          <a:xfrm>
            <a:off x="0" y="1260000"/>
            <a:ext cx="9719280" cy="4004280"/>
          </a:xfrm>
          <a:prstGeom prst="rect">
            <a:avLst/>
          </a:prstGeom>
          <a:noFill/>
          <a:ln w="0">
            <a:noFill/>
          </a:ln>
        </p:spPr>
        <p:style>
          <a:lnRef idx="0"/>
          <a:fillRef idx="0"/>
          <a:effectRef idx="0"/>
          <a:fontRef idx="minor"/>
        </p:style>
        <p:txBody>
          <a:bodyPr lIns="0" rIns="0" tIns="0" bIns="0">
            <a:normAutofit/>
          </a:bodyPr>
          <a:p>
            <a:pPr lvl="1" marL="864000" indent="-323280">
              <a:lnSpc>
                <a:spcPct val="100000"/>
              </a:lnSpc>
              <a:spcAft>
                <a:spcPts val="850"/>
              </a:spcAft>
              <a:buClr>
                <a:srgbClr val="2c3e50"/>
              </a:buClr>
              <a:buSzPct val="75000"/>
              <a:buFont typeface="Symbol"/>
              <a:buChar char=""/>
            </a:pPr>
            <a:r>
              <a:rPr b="0" lang="zh-CN" sz="2800" spc="-1" strike="noStrike">
                <a:solidFill>
                  <a:srgbClr val="2c3e50"/>
                </a:solidFill>
                <a:latin typeface="Source Sans Pro"/>
                <a:ea typeface="DejaVu Sans"/>
              </a:rPr>
              <a:t>说人话</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尽量让写业务代码的人不用到处插代码</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他只关心自己的业务模块</a:t>
            </a:r>
            <a:endParaRPr b="0" lang="en-US" sz="2100" spc="-1" strike="noStrike">
              <a:latin typeface="Arial"/>
            </a:endParaRPr>
          </a:p>
          <a:p>
            <a:pPr lvl="2" marL="1296000" indent="-287280">
              <a:lnSpc>
                <a:spcPct val="100000"/>
              </a:lnSpc>
              <a:spcAft>
                <a:spcPts val="635"/>
              </a:spcAft>
              <a:buClr>
                <a:srgbClr val="2c3e50"/>
              </a:buClr>
              <a:buSzPct val="45000"/>
              <a:buFont typeface="Wingdings" charset="2"/>
              <a:buChar char=""/>
            </a:pPr>
            <a:r>
              <a:rPr b="0" lang="zh-CN" sz="1800" spc="-1" strike="noStrike">
                <a:solidFill>
                  <a:srgbClr val="2c3e50"/>
                </a:solidFill>
                <a:latin typeface="Source Sans Pro"/>
                <a:ea typeface="DejaVu Sans"/>
              </a:rPr>
              <a:t>解决方案</a:t>
            </a:r>
            <a:r>
              <a:rPr b="0" lang="en-US" sz="1800" spc="-1" strike="noStrike">
                <a:solidFill>
                  <a:srgbClr val="2c3e50"/>
                </a:solidFill>
                <a:latin typeface="Source Sans Pro"/>
                <a:ea typeface="DejaVu Sans"/>
              </a:rPr>
              <a:t>:</a:t>
            </a:r>
            <a:endParaRPr b="0" lang="en-US" sz="1800" spc="-1" strike="noStrike">
              <a:latin typeface="Arial"/>
            </a:endParaRPr>
          </a:p>
          <a:p>
            <a:pPr lvl="3" marL="1728000" indent="-215280">
              <a:lnSpc>
                <a:spcPct val="100000"/>
              </a:lnSpc>
              <a:spcAft>
                <a:spcPts val="425"/>
              </a:spcAft>
              <a:buClr>
                <a:srgbClr val="2c3e50"/>
              </a:buClr>
              <a:buSzPct val="75000"/>
              <a:buFont typeface="Symbol"/>
              <a:buChar char=""/>
            </a:pPr>
            <a:r>
              <a:rPr b="0" lang="zh-CN" sz="1500" spc="-1" strike="noStrike">
                <a:solidFill>
                  <a:srgbClr val="2c3e50"/>
                </a:solidFill>
                <a:latin typeface="Source Sans Pro"/>
                <a:ea typeface="DejaVu Sans"/>
              </a:rPr>
              <a:t>建立模块</a:t>
            </a:r>
            <a:r>
              <a:rPr b="0" lang="en-US" sz="1500" spc="-1" strike="noStrike">
                <a:solidFill>
                  <a:srgbClr val="2c3e50"/>
                </a:solidFill>
                <a:latin typeface="Source Sans Pro"/>
                <a:ea typeface="DejaVu Sans"/>
              </a:rPr>
              <a:t>/</a:t>
            </a:r>
            <a:r>
              <a:rPr b="0" lang="zh-CN" sz="1500" spc="-1" strike="noStrike">
                <a:solidFill>
                  <a:srgbClr val="2c3e50"/>
                </a:solidFill>
                <a:latin typeface="Source Sans Pro"/>
                <a:ea typeface="DejaVu Sans"/>
              </a:rPr>
              <a:t>组件扫描器</a:t>
            </a:r>
            <a:r>
              <a:rPr b="0" lang="en-US" sz="1500" spc="-1" strike="noStrike">
                <a:solidFill>
                  <a:srgbClr val="2c3e50"/>
                </a:solidFill>
                <a:latin typeface="Source Sans Pro"/>
                <a:ea typeface="DejaVu Sans"/>
              </a:rPr>
              <a:t>, </a:t>
            </a:r>
            <a:r>
              <a:rPr b="0" lang="zh-CN" sz="1500" spc="-1" strike="noStrike">
                <a:solidFill>
                  <a:srgbClr val="2c3e50"/>
                </a:solidFill>
                <a:latin typeface="Source Sans Pro"/>
                <a:ea typeface="DejaVu Sans"/>
              </a:rPr>
              <a:t>服务器启动时预先扫描好并打好标记</a:t>
            </a:r>
            <a:r>
              <a:rPr b="0" lang="en-US" sz="1500" spc="-1" strike="noStrike">
                <a:solidFill>
                  <a:srgbClr val="2c3e50"/>
                </a:solidFill>
                <a:latin typeface="Source Sans Pro"/>
                <a:ea typeface="DejaVu Sans"/>
              </a:rPr>
              <a:t>, </a:t>
            </a:r>
            <a:r>
              <a:rPr b="0" lang="zh-CN" sz="1500" spc="-1" strike="noStrike">
                <a:solidFill>
                  <a:srgbClr val="2c3e50"/>
                </a:solidFill>
                <a:latin typeface="Source Sans Pro"/>
                <a:ea typeface="DejaVu Sans"/>
              </a:rPr>
              <a:t>再调用</a:t>
            </a:r>
            <a:endParaRPr b="0" lang="en-US" sz="1500" spc="-1" strike="noStrike">
              <a:latin typeface="Arial"/>
            </a:endParaRPr>
          </a:p>
          <a:p>
            <a:pPr lvl="3" marL="1728000" indent="-215280">
              <a:lnSpc>
                <a:spcPct val="100000"/>
              </a:lnSpc>
              <a:spcAft>
                <a:spcPts val="425"/>
              </a:spcAft>
              <a:buClr>
                <a:srgbClr val="2c3e50"/>
              </a:buClr>
              <a:buSzPct val="75000"/>
              <a:buFont typeface="Symbol"/>
              <a:buChar char=""/>
            </a:pPr>
            <a:r>
              <a:rPr b="0" lang="zh-CN" sz="1500" spc="-1" strike="noStrike">
                <a:solidFill>
                  <a:srgbClr val="2c3e50"/>
                </a:solidFill>
                <a:latin typeface="Source Sans Pro"/>
                <a:ea typeface="DejaVu Sans"/>
              </a:rPr>
              <a:t>提供业务层级的标记方案</a:t>
            </a:r>
            <a:r>
              <a:rPr b="0" lang="en-US" sz="1500" spc="-1" strike="noStrike">
                <a:solidFill>
                  <a:srgbClr val="2c3e50"/>
                </a:solidFill>
                <a:latin typeface="Source Sans Pro"/>
                <a:ea typeface="DejaVu Sans"/>
              </a:rPr>
              <a:t>(</a:t>
            </a:r>
            <a:r>
              <a:rPr b="0" lang="zh-CN" sz="1500" spc="-1" strike="noStrike">
                <a:solidFill>
                  <a:srgbClr val="2c3e50"/>
                </a:solidFill>
                <a:latin typeface="Source Sans Pro"/>
                <a:ea typeface="DejaVu Sans"/>
              </a:rPr>
              <a:t>依据每个语言选择最自然的方式</a:t>
            </a:r>
            <a:r>
              <a:rPr b="0" lang="en-US" sz="1500" spc="-1" strike="noStrike">
                <a:solidFill>
                  <a:srgbClr val="2c3e50"/>
                </a:solidFill>
                <a:latin typeface="Source Sans Pro"/>
                <a:ea typeface="DejaVu Sans"/>
              </a:rPr>
              <a:t>, </a:t>
            </a:r>
            <a:r>
              <a:rPr b="0" lang="zh-CN" sz="1500" spc="-1" strike="noStrike">
                <a:solidFill>
                  <a:srgbClr val="2c3e50"/>
                </a:solidFill>
                <a:latin typeface="Source Sans Pro"/>
                <a:ea typeface="DejaVu Sans"/>
              </a:rPr>
              <a:t>如</a:t>
            </a:r>
            <a:r>
              <a:rPr b="0" lang="en-US" sz="1500" spc="-1" strike="noStrike">
                <a:solidFill>
                  <a:srgbClr val="2c3e50"/>
                </a:solidFill>
                <a:latin typeface="Source Sans Pro"/>
                <a:ea typeface="DejaVu Sans"/>
              </a:rPr>
              <a:t>python</a:t>
            </a:r>
            <a:r>
              <a:rPr b="0" lang="zh-CN" sz="1500" spc="-1" strike="noStrike">
                <a:solidFill>
                  <a:srgbClr val="2c3e50"/>
                </a:solidFill>
                <a:latin typeface="Source Sans Pro"/>
                <a:ea typeface="DejaVu Sans"/>
              </a:rPr>
              <a:t>则选装饰器</a:t>
            </a:r>
            <a:r>
              <a:rPr b="0" lang="en-US" sz="1500" spc="-1" strike="noStrike">
                <a:solidFill>
                  <a:srgbClr val="2c3e50"/>
                </a:solidFill>
                <a:latin typeface="Source Sans Pro"/>
                <a:ea typeface="DejaVu Sans"/>
              </a:rPr>
              <a:t>)</a:t>
            </a:r>
            <a:endParaRPr b="0" lang="en-US" sz="1500" spc="-1" strike="noStrike">
              <a:latin typeface="Arial"/>
            </a:endParaRPr>
          </a:p>
          <a:p>
            <a:pPr>
              <a:lnSpc>
                <a:spcPct val="100000"/>
              </a:lnSpc>
              <a:spcAft>
                <a:spcPts val="1057"/>
              </a:spcAft>
            </a:pPr>
            <a:endParaRPr b="0" lang="en-US" sz="1500" spc="-1" strike="noStrike">
              <a:latin typeface="Arial"/>
            </a:endParaRPr>
          </a:p>
        </p:txBody>
      </p:sp>
      <p:pic>
        <p:nvPicPr>
          <p:cNvPr id="129" name="" descr=""/>
          <p:cNvPicPr/>
          <p:nvPr/>
        </p:nvPicPr>
        <p:blipFill>
          <a:blip r:embed="rId1"/>
          <a:stretch/>
        </p:blipFill>
        <p:spPr>
          <a:xfrm>
            <a:off x="1800000" y="3060000"/>
            <a:ext cx="3542400" cy="979920"/>
          </a:xfrm>
          <a:prstGeom prst="rect">
            <a:avLst/>
          </a:prstGeom>
          <a:ln w="1080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推荐用</a:t>
            </a:r>
            <a:r>
              <a:rPr b="1" lang="en-US" sz="2700" spc="-1" strike="noStrike">
                <a:solidFill>
                  <a:srgbClr val="ffffff"/>
                </a:solidFill>
                <a:latin typeface="Source Sans Pro Black"/>
                <a:ea typeface="DejaVu Sans"/>
              </a:rPr>
              <a:t>IDEA</a:t>
            </a:r>
            <a:r>
              <a:rPr b="1" lang="zh-CN" sz="2700" spc="-1" strike="noStrike">
                <a:solidFill>
                  <a:srgbClr val="ffffff"/>
                </a:solidFill>
                <a:latin typeface="Source Sans Pro Black"/>
                <a:ea typeface="DejaVu Sans"/>
              </a:rPr>
              <a:t>写</a:t>
            </a:r>
            <a:r>
              <a:rPr b="1" lang="en-US" sz="2700" spc="-1" strike="noStrike">
                <a:solidFill>
                  <a:srgbClr val="ffffff"/>
                </a:solidFill>
                <a:latin typeface="Source Sans Pro Black"/>
                <a:ea typeface="DejaVu Sans"/>
              </a:rPr>
              <a:t>lua</a:t>
            </a:r>
            <a:endParaRPr b="0" lang="en-US" sz="2700" spc="-1" strike="noStrike">
              <a:latin typeface="Arial"/>
            </a:endParaRPr>
          </a:p>
        </p:txBody>
      </p:sp>
      <p:sp>
        <p:nvSpPr>
          <p:cNvPr id="227"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配合</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EmmyLua</a:t>
            </a:r>
            <a:r>
              <a:rPr b="0" lang="zh-CN" sz="2100" spc="-1" strike="noStrike">
                <a:solidFill>
                  <a:srgbClr val="2c3e50"/>
                </a:solidFill>
                <a:latin typeface="Source Sans Pro"/>
                <a:ea typeface="DejaVu Sans"/>
              </a:rPr>
              <a:t>插件</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Luacheck</a:t>
            </a:r>
            <a:endParaRPr b="0" lang="en-US" sz="21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优点</a:t>
            </a:r>
            <a:endParaRPr b="0" lang="en-US" sz="24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全局查找看上下文</a:t>
            </a:r>
            <a:r>
              <a:rPr b="0" lang="en-US" sz="2100" spc="-1" strike="noStrike">
                <a:solidFill>
                  <a:srgbClr val="2c3e50"/>
                </a:solidFill>
                <a:latin typeface="Source Sans Pro"/>
                <a:ea typeface="DejaVu Sans"/>
              </a:rPr>
              <a:t>: sublime </a:t>
            </a:r>
            <a:r>
              <a:rPr b="0" lang="zh-CN" sz="2100" spc="-1" strike="noStrike">
                <a:solidFill>
                  <a:srgbClr val="2c3e50"/>
                </a:solidFill>
                <a:latin typeface="Source Sans Pro"/>
                <a:ea typeface="DejaVu Sans"/>
              </a:rPr>
              <a:t>不支持</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en-US" sz="2100" spc="-1" strike="noStrike">
                <a:solidFill>
                  <a:srgbClr val="2c3e50"/>
                </a:solidFill>
                <a:latin typeface="Source Sans Pro"/>
                <a:ea typeface="DejaVu Sans"/>
              </a:rPr>
              <a:t>svn</a:t>
            </a:r>
            <a:r>
              <a:rPr b="0" lang="zh-CN" sz="2100" spc="-1" strike="noStrike">
                <a:solidFill>
                  <a:srgbClr val="2c3e50"/>
                </a:solidFill>
                <a:latin typeface="Source Sans Pro"/>
                <a:ea typeface="DejaVu Sans"/>
              </a:rPr>
              <a:t>集成很好</a:t>
            </a:r>
            <a:r>
              <a:rPr b="0" lang="en-US" sz="2100" spc="-1" strike="noStrike">
                <a:solidFill>
                  <a:srgbClr val="2c3e50"/>
                </a:solidFill>
                <a:latin typeface="Source Sans Pro"/>
                <a:ea typeface="DejaVu Sans"/>
              </a:rPr>
              <a:t>, </a:t>
            </a:r>
            <a:r>
              <a:rPr b="0" lang="zh-CN" sz="2100" spc="-1" strike="noStrike">
                <a:solidFill>
                  <a:srgbClr val="2c3e50"/>
                </a:solidFill>
                <a:latin typeface="Source Sans Pro"/>
                <a:ea typeface="DejaVu Sans"/>
              </a:rPr>
              <a:t>十分方便看</a:t>
            </a:r>
            <a:r>
              <a:rPr b="0" lang="en-US" sz="2100" spc="-1" strike="noStrike">
                <a:solidFill>
                  <a:srgbClr val="2c3e50"/>
                </a:solidFill>
                <a:latin typeface="Source Sans Pro"/>
                <a:ea typeface="DejaVu Sans"/>
              </a:rPr>
              <a:t>diff</a:t>
            </a:r>
            <a:r>
              <a:rPr b="0" lang="zh-CN" sz="2100" spc="-1" strike="noStrike">
                <a:solidFill>
                  <a:srgbClr val="2c3e50"/>
                </a:solidFill>
                <a:latin typeface="Source Sans Pro"/>
                <a:ea typeface="DejaVu Sans"/>
              </a:rPr>
              <a:t>和</a:t>
            </a:r>
            <a:r>
              <a:rPr b="0" lang="en-US" sz="2100" spc="-1" strike="noStrike">
                <a:solidFill>
                  <a:srgbClr val="2c3e50"/>
                </a:solidFill>
                <a:latin typeface="Source Sans Pro"/>
                <a:ea typeface="DejaVu Sans"/>
              </a:rPr>
              <a:t>blame</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可以全局</a:t>
            </a:r>
            <a:r>
              <a:rPr b="0" lang="en-US" sz="2100" spc="-1" strike="noStrike">
                <a:solidFill>
                  <a:srgbClr val="2c3e50"/>
                </a:solidFill>
                <a:latin typeface="Source Sans Pro"/>
                <a:ea typeface="DejaVu Sans"/>
              </a:rPr>
              <a:t>search symbol , </a:t>
            </a:r>
            <a:r>
              <a:rPr b="0" lang="zh-CN" sz="2100" spc="-1" strike="noStrike">
                <a:solidFill>
                  <a:srgbClr val="2c3e50"/>
                </a:solidFill>
                <a:latin typeface="Source Sans Pro"/>
                <a:ea typeface="DejaVu Sans"/>
              </a:rPr>
              <a:t>全局跳转</a:t>
            </a:r>
            <a:r>
              <a:rPr b="0" lang="en-US" sz="2100" spc="-1" strike="noStrike">
                <a:solidFill>
                  <a:srgbClr val="2c3e50"/>
                </a:solidFill>
                <a:latin typeface="Source Sans Pro"/>
                <a:ea typeface="DejaVu Sans"/>
              </a:rPr>
              <a:t>: vscode</a:t>
            </a:r>
            <a:r>
              <a:rPr b="0" lang="zh-CN" sz="2100" spc="-1" strike="noStrike">
                <a:solidFill>
                  <a:srgbClr val="2c3e50"/>
                </a:solidFill>
                <a:latin typeface="Source Sans Pro"/>
                <a:ea typeface="DejaVu Sans"/>
              </a:rPr>
              <a:t>不支持</a:t>
            </a:r>
            <a:endParaRPr b="0" lang="en-US" sz="2100" spc="-1" strike="noStrike">
              <a:latin typeface="Arial"/>
            </a:endParaRPr>
          </a:p>
          <a:p>
            <a:pPr lvl="1" marL="864000" indent="-323280">
              <a:lnSpc>
                <a:spcPct val="100000"/>
              </a:lnSpc>
              <a:spcAft>
                <a:spcPts val="850"/>
              </a:spcAft>
              <a:buClr>
                <a:srgbClr val="2c3e50"/>
              </a:buClr>
              <a:buSzPct val="75000"/>
              <a:buFont typeface="Symbol"/>
              <a:buChar char=""/>
            </a:pPr>
            <a:r>
              <a:rPr b="0" lang="zh-CN" sz="2100" spc="-1" strike="noStrike">
                <a:solidFill>
                  <a:srgbClr val="2c3e50"/>
                </a:solidFill>
                <a:latin typeface="Source Sans Pro"/>
                <a:ea typeface="DejaVu Sans"/>
              </a:rPr>
              <a:t>看实时错误很方便</a:t>
            </a:r>
            <a:endParaRPr b="0" lang="en-US" sz="21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错误实时提示</a:t>
            </a:r>
            <a:r>
              <a:rPr b="1" lang="en-US" sz="2700" spc="-1" strike="noStrike">
                <a:solidFill>
                  <a:srgbClr val="ffffff"/>
                </a:solidFill>
                <a:latin typeface="Source Sans Pro Black"/>
                <a:ea typeface="DejaVu Sans"/>
              </a:rPr>
              <a:t>(</a:t>
            </a:r>
            <a:r>
              <a:rPr b="1" lang="zh-CN" sz="2700" spc="-1" strike="noStrike">
                <a:solidFill>
                  <a:srgbClr val="ffffff"/>
                </a:solidFill>
                <a:latin typeface="Source Sans Pro Black"/>
                <a:ea typeface="DejaVu Sans"/>
              </a:rPr>
              <a:t>建议</a:t>
            </a:r>
            <a:r>
              <a:rPr b="1" lang="en-US" sz="2700" spc="-1" strike="noStrike">
                <a:solidFill>
                  <a:srgbClr val="ffffff"/>
                </a:solidFill>
                <a:latin typeface="Source Sans Pro Black"/>
                <a:ea typeface="DejaVu Sans"/>
              </a:rPr>
              <a:t>luacheck</a:t>
            </a:r>
            <a:r>
              <a:rPr b="1" lang="zh-CN" sz="2700" spc="-1" strike="noStrike">
                <a:solidFill>
                  <a:srgbClr val="ffffff"/>
                </a:solidFill>
                <a:latin typeface="Source Sans Pro Black"/>
                <a:ea typeface="DejaVu Sans"/>
              </a:rPr>
              <a:t>快捷键</a:t>
            </a:r>
            <a:r>
              <a:rPr b="1" lang="en-US" sz="2700" spc="-1" strike="noStrike">
                <a:solidFill>
                  <a:srgbClr val="ffffff"/>
                </a:solidFill>
                <a:latin typeface="Source Sans Pro Black"/>
                <a:ea typeface="DejaVu Sans"/>
              </a:rPr>
              <a:t>ctrl+s)</a:t>
            </a:r>
            <a:endParaRPr b="0" lang="en-US" sz="2700" spc="-1" strike="noStrike">
              <a:latin typeface="Arial"/>
            </a:endParaRPr>
          </a:p>
        </p:txBody>
      </p:sp>
      <p:sp>
        <p:nvSpPr>
          <p:cNvPr id="229" name=""/>
          <p:cNvSpPr/>
          <p:nvPr/>
        </p:nvSpPr>
        <p:spPr>
          <a:xfrm>
            <a:off x="360000" y="1485000"/>
            <a:ext cx="9359280" cy="3779280"/>
          </a:xfrm>
          <a:prstGeom prst="rect">
            <a:avLst/>
          </a:prstGeom>
          <a:noFill/>
          <a:ln w="0">
            <a:noFill/>
          </a:ln>
        </p:spPr>
        <p:style>
          <a:lnRef idx="0"/>
          <a:fillRef idx="0"/>
          <a:effectRef idx="0"/>
          <a:fontRef idx="minor"/>
        </p:style>
      </p:sp>
      <p:pic>
        <p:nvPicPr>
          <p:cNvPr id="230" name="" descr=""/>
          <p:cNvPicPr/>
          <p:nvPr/>
        </p:nvPicPr>
        <p:blipFill>
          <a:blip r:embed="rId1"/>
          <a:stretch/>
        </p:blipFill>
        <p:spPr>
          <a:xfrm>
            <a:off x="3911040" y="1260000"/>
            <a:ext cx="6169320" cy="4139280"/>
          </a:xfrm>
          <a:prstGeom prst="rect">
            <a:avLst/>
          </a:prstGeom>
          <a:ln w="1080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lvl="1" marL="864000" indent="-323280">
              <a:lnSpc>
                <a:spcPct val="100000"/>
              </a:lnSpc>
              <a:spcAft>
                <a:spcPts val="850"/>
              </a:spcAft>
              <a:buClr>
                <a:srgbClr val="2c3e50"/>
              </a:buClr>
              <a:buSzPct val="75000"/>
              <a:buFont typeface="Symbol"/>
              <a:buChar char=""/>
            </a:pPr>
            <a:r>
              <a:rPr b="1" lang="zh-CN" sz="2700" spc="-1" strike="noStrike">
                <a:solidFill>
                  <a:srgbClr val="ffffff"/>
                </a:solidFill>
                <a:latin typeface="Source Sans Pro Black"/>
                <a:ea typeface="DejaVu Sans"/>
              </a:rPr>
              <a:t>全局查找看上下文</a:t>
            </a:r>
            <a:endParaRPr b="0" lang="en-US" sz="2700" spc="-1" strike="noStrike">
              <a:latin typeface="Arial"/>
            </a:endParaRPr>
          </a:p>
        </p:txBody>
      </p:sp>
      <p:sp>
        <p:nvSpPr>
          <p:cNvPr id="232" name=""/>
          <p:cNvSpPr/>
          <p:nvPr/>
        </p:nvSpPr>
        <p:spPr>
          <a:xfrm>
            <a:off x="360000" y="1485000"/>
            <a:ext cx="9359280" cy="3779280"/>
          </a:xfrm>
          <a:prstGeom prst="rect">
            <a:avLst/>
          </a:prstGeom>
          <a:noFill/>
          <a:ln w="0">
            <a:noFill/>
          </a:ln>
        </p:spPr>
        <p:style>
          <a:lnRef idx="0"/>
          <a:fillRef idx="0"/>
          <a:effectRef idx="0"/>
          <a:fontRef idx="minor"/>
        </p:style>
      </p:sp>
      <p:pic>
        <p:nvPicPr>
          <p:cNvPr id="233" name="" descr=""/>
          <p:cNvPicPr/>
          <p:nvPr/>
        </p:nvPicPr>
        <p:blipFill>
          <a:blip r:embed="rId1"/>
          <a:stretch/>
        </p:blipFill>
        <p:spPr>
          <a:xfrm>
            <a:off x="1800000" y="1260000"/>
            <a:ext cx="6027480" cy="4045320"/>
          </a:xfrm>
          <a:prstGeom prst="rect">
            <a:avLst/>
          </a:prstGeom>
          <a:ln w="1080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lvl="1" marL="864000" indent="-323280">
              <a:lnSpc>
                <a:spcPct val="100000"/>
              </a:lnSpc>
              <a:spcAft>
                <a:spcPts val="850"/>
              </a:spcAft>
              <a:buClr>
                <a:srgbClr val="2c3e50"/>
              </a:buClr>
              <a:buSzPct val="75000"/>
              <a:buFont typeface="Symbol"/>
              <a:buChar char=""/>
            </a:pPr>
            <a:r>
              <a:rPr b="1" lang="en-US" sz="2700" spc="-1" strike="noStrike">
                <a:solidFill>
                  <a:srgbClr val="ffffff"/>
                </a:solidFill>
                <a:latin typeface="Source Sans Pro Black"/>
                <a:ea typeface="DejaVu Sans"/>
              </a:rPr>
              <a:t>svn</a:t>
            </a:r>
            <a:r>
              <a:rPr b="1" lang="zh-CN" sz="2700" spc="-1" strike="noStrike">
                <a:solidFill>
                  <a:srgbClr val="ffffff"/>
                </a:solidFill>
                <a:latin typeface="Source Sans Pro Black"/>
                <a:ea typeface="DejaVu Sans"/>
              </a:rPr>
              <a:t>集成很好</a:t>
            </a:r>
            <a:r>
              <a:rPr b="1" lang="en-US" sz="2700" spc="-1" strike="noStrike">
                <a:solidFill>
                  <a:srgbClr val="ffffff"/>
                </a:solidFill>
                <a:latin typeface="Source Sans Pro Black"/>
                <a:ea typeface="DejaVu Sans"/>
              </a:rPr>
              <a:t>, </a:t>
            </a:r>
            <a:r>
              <a:rPr b="1" lang="zh-CN" sz="2700" spc="-1" strike="noStrike">
                <a:solidFill>
                  <a:srgbClr val="ffffff"/>
                </a:solidFill>
                <a:latin typeface="Source Sans Pro Black"/>
                <a:ea typeface="DejaVu Sans"/>
              </a:rPr>
              <a:t>十分方便看</a:t>
            </a:r>
            <a:r>
              <a:rPr b="1" lang="en-US" sz="2700" spc="-1" strike="noStrike">
                <a:solidFill>
                  <a:srgbClr val="ffffff"/>
                </a:solidFill>
                <a:latin typeface="Source Sans Pro Black"/>
                <a:ea typeface="DejaVu Sans"/>
              </a:rPr>
              <a:t>diff</a:t>
            </a:r>
            <a:r>
              <a:rPr b="1" lang="zh-CN" sz="2700" spc="-1" strike="noStrike">
                <a:solidFill>
                  <a:srgbClr val="ffffff"/>
                </a:solidFill>
                <a:latin typeface="Source Sans Pro Black"/>
                <a:ea typeface="DejaVu Sans"/>
              </a:rPr>
              <a:t>和</a:t>
            </a:r>
            <a:r>
              <a:rPr b="1" lang="en-US" sz="2700" spc="-1" strike="noStrike">
                <a:solidFill>
                  <a:srgbClr val="ffffff"/>
                </a:solidFill>
                <a:latin typeface="Source Sans Pro Black"/>
                <a:ea typeface="DejaVu Sans"/>
              </a:rPr>
              <a:t>blame</a:t>
            </a:r>
            <a:endParaRPr b="0" lang="en-US" sz="2700" spc="-1" strike="noStrike">
              <a:latin typeface="Arial"/>
            </a:endParaRPr>
          </a:p>
        </p:txBody>
      </p:sp>
      <p:sp>
        <p:nvSpPr>
          <p:cNvPr id="235" name=""/>
          <p:cNvSpPr/>
          <p:nvPr/>
        </p:nvSpPr>
        <p:spPr>
          <a:xfrm>
            <a:off x="360000" y="1485000"/>
            <a:ext cx="9359280" cy="3779280"/>
          </a:xfrm>
          <a:prstGeom prst="rect">
            <a:avLst/>
          </a:prstGeom>
          <a:noFill/>
          <a:ln w="0">
            <a:noFill/>
          </a:ln>
        </p:spPr>
        <p:style>
          <a:lnRef idx="0"/>
          <a:fillRef idx="0"/>
          <a:effectRef idx="0"/>
          <a:fontRef idx="minor"/>
        </p:style>
      </p:sp>
      <p:pic>
        <p:nvPicPr>
          <p:cNvPr id="236" name="" descr=""/>
          <p:cNvPicPr/>
          <p:nvPr/>
        </p:nvPicPr>
        <p:blipFill>
          <a:blip r:embed="rId1"/>
          <a:stretch/>
        </p:blipFill>
        <p:spPr>
          <a:xfrm>
            <a:off x="900000" y="1260000"/>
            <a:ext cx="8239320" cy="4004280"/>
          </a:xfrm>
          <a:prstGeom prst="rect">
            <a:avLst/>
          </a:prstGeom>
          <a:ln w="1080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lvl="1" marL="864000" indent="-323280">
              <a:lnSpc>
                <a:spcPct val="100000"/>
              </a:lnSpc>
              <a:spcAft>
                <a:spcPts val="850"/>
              </a:spcAft>
              <a:buClr>
                <a:srgbClr val="2c3e50"/>
              </a:buClr>
              <a:buSzPct val="75000"/>
              <a:buFont typeface="Symbol"/>
              <a:buChar char=""/>
            </a:pPr>
            <a:r>
              <a:rPr b="1" lang="en-US" sz="2700" spc="-1" strike="noStrike">
                <a:solidFill>
                  <a:srgbClr val="ffffff"/>
                </a:solidFill>
                <a:latin typeface="Source Sans Pro Black"/>
                <a:ea typeface="DejaVu Sans"/>
              </a:rPr>
              <a:t>svn</a:t>
            </a:r>
            <a:r>
              <a:rPr b="1" lang="zh-CN" sz="2700" spc="-1" strike="noStrike">
                <a:solidFill>
                  <a:srgbClr val="ffffff"/>
                </a:solidFill>
                <a:latin typeface="Source Sans Pro Black"/>
                <a:ea typeface="DejaVu Sans"/>
              </a:rPr>
              <a:t>集成很好</a:t>
            </a:r>
            <a:r>
              <a:rPr b="1" lang="en-US" sz="2700" spc="-1" strike="noStrike">
                <a:solidFill>
                  <a:srgbClr val="ffffff"/>
                </a:solidFill>
                <a:latin typeface="Source Sans Pro Black"/>
                <a:ea typeface="DejaVu Sans"/>
              </a:rPr>
              <a:t>, </a:t>
            </a:r>
            <a:r>
              <a:rPr b="1" lang="zh-CN" sz="2700" spc="-1" strike="noStrike">
                <a:solidFill>
                  <a:srgbClr val="ffffff"/>
                </a:solidFill>
                <a:latin typeface="Source Sans Pro Black"/>
                <a:ea typeface="DejaVu Sans"/>
              </a:rPr>
              <a:t>十分方便看</a:t>
            </a:r>
            <a:r>
              <a:rPr b="1" lang="en-US" sz="2700" spc="-1" strike="noStrike">
                <a:solidFill>
                  <a:srgbClr val="ffffff"/>
                </a:solidFill>
                <a:latin typeface="Source Sans Pro Black"/>
                <a:ea typeface="DejaVu Sans"/>
              </a:rPr>
              <a:t>diff</a:t>
            </a:r>
            <a:r>
              <a:rPr b="1" lang="zh-CN" sz="2700" spc="-1" strike="noStrike">
                <a:solidFill>
                  <a:srgbClr val="ffffff"/>
                </a:solidFill>
                <a:latin typeface="Source Sans Pro Black"/>
                <a:ea typeface="DejaVu Sans"/>
              </a:rPr>
              <a:t>和</a:t>
            </a:r>
            <a:r>
              <a:rPr b="1" lang="en-US" sz="2700" spc="-1" strike="noStrike">
                <a:solidFill>
                  <a:srgbClr val="ffffff"/>
                </a:solidFill>
                <a:latin typeface="Source Sans Pro Black"/>
                <a:ea typeface="DejaVu Sans"/>
              </a:rPr>
              <a:t>blame</a:t>
            </a:r>
            <a:endParaRPr b="0" lang="en-US" sz="2700" spc="-1" strike="noStrike">
              <a:latin typeface="Arial"/>
            </a:endParaRPr>
          </a:p>
        </p:txBody>
      </p:sp>
      <p:sp>
        <p:nvSpPr>
          <p:cNvPr id="238" name=""/>
          <p:cNvSpPr/>
          <p:nvPr/>
        </p:nvSpPr>
        <p:spPr>
          <a:xfrm>
            <a:off x="360000" y="1485000"/>
            <a:ext cx="9359280" cy="3779280"/>
          </a:xfrm>
          <a:prstGeom prst="rect">
            <a:avLst/>
          </a:prstGeom>
          <a:noFill/>
          <a:ln w="0">
            <a:noFill/>
          </a:ln>
        </p:spPr>
        <p:style>
          <a:lnRef idx="0"/>
          <a:fillRef idx="0"/>
          <a:effectRef idx="0"/>
          <a:fontRef idx="minor"/>
        </p:style>
      </p:sp>
      <p:pic>
        <p:nvPicPr>
          <p:cNvPr id="239" name="" descr=""/>
          <p:cNvPicPr/>
          <p:nvPr/>
        </p:nvPicPr>
        <p:blipFill>
          <a:blip r:embed="rId1"/>
          <a:stretch/>
        </p:blipFill>
        <p:spPr>
          <a:xfrm>
            <a:off x="318600" y="1260000"/>
            <a:ext cx="9220680" cy="4139280"/>
          </a:xfrm>
          <a:prstGeom prst="rect">
            <a:avLst/>
          </a:prstGeom>
          <a:ln w="1080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lvl="1" marL="864000" indent="-323280">
              <a:lnSpc>
                <a:spcPct val="100000"/>
              </a:lnSpc>
              <a:spcAft>
                <a:spcPts val="850"/>
              </a:spcAft>
              <a:buClr>
                <a:srgbClr val="2c3e50"/>
              </a:buClr>
              <a:buSzPct val="75000"/>
              <a:buFont typeface="Symbol"/>
              <a:buChar char=""/>
            </a:pPr>
            <a:r>
              <a:rPr b="1" lang="en-US" sz="2700" spc="-1" strike="noStrike">
                <a:solidFill>
                  <a:srgbClr val="ffffff"/>
                </a:solidFill>
                <a:latin typeface="Source Sans Pro Black"/>
                <a:ea typeface="DejaVu Sans"/>
              </a:rPr>
              <a:t>svn</a:t>
            </a:r>
            <a:r>
              <a:rPr b="1" lang="zh-CN" sz="2700" spc="-1" strike="noStrike">
                <a:solidFill>
                  <a:srgbClr val="ffffff"/>
                </a:solidFill>
                <a:latin typeface="Source Sans Pro Black"/>
                <a:ea typeface="DejaVu Sans"/>
              </a:rPr>
              <a:t>集成很好</a:t>
            </a:r>
            <a:r>
              <a:rPr b="1" lang="en-US" sz="2700" spc="-1" strike="noStrike">
                <a:solidFill>
                  <a:srgbClr val="ffffff"/>
                </a:solidFill>
                <a:latin typeface="Source Sans Pro Black"/>
                <a:ea typeface="DejaVu Sans"/>
              </a:rPr>
              <a:t>, </a:t>
            </a:r>
            <a:r>
              <a:rPr b="1" lang="zh-CN" sz="2700" spc="-1" strike="noStrike">
                <a:solidFill>
                  <a:srgbClr val="ffffff"/>
                </a:solidFill>
                <a:latin typeface="Source Sans Pro Black"/>
                <a:ea typeface="DejaVu Sans"/>
              </a:rPr>
              <a:t>十分方便看</a:t>
            </a:r>
            <a:r>
              <a:rPr b="1" lang="en-US" sz="2700" spc="-1" strike="noStrike">
                <a:solidFill>
                  <a:srgbClr val="ffffff"/>
                </a:solidFill>
                <a:latin typeface="Source Sans Pro Black"/>
                <a:ea typeface="DejaVu Sans"/>
              </a:rPr>
              <a:t>diff</a:t>
            </a:r>
            <a:r>
              <a:rPr b="1" lang="zh-CN" sz="2700" spc="-1" strike="noStrike">
                <a:solidFill>
                  <a:srgbClr val="ffffff"/>
                </a:solidFill>
                <a:latin typeface="Source Sans Pro Black"/>
                <a:ea typeface="DejaVu Sans"/>
              </a:rPr>
              <a:t>和</a:t>
            </a:r>
            <a:r>
              <a:rPr b="1" lang="en-US" sz="2700" spc="-1" strike="noStrike">
                <a:solidFill>
                  <a:srgbClr val="ffffff"/>
                </a:solidFill>
                <a:latin typeface="Source Sans Pro Black"/>
                <a:ea typeface="DejaVu Sans"/>
              </a:rPr>
              <a:t>blame</a:t>
            </a:r>
            <a:endParaRPr b="0" lang="en-US" sz="2700" spc="-1" strike="noStrike">
              <a:latin typeface="Arial"/>
            </a:endParaRPr>
          </a:p>
        </p:txBody>
      </p:sp>
      <p:sp>
        <p:nvSpPr>
          <p:cNvPr id="241" name=""/>
          <p:cNvSpPr/>
          <p:nvPr/>
        </p:nvSpPr>
        <p:spPr>
          <a:xfrm>
            <a:off x="360000" y="1485000"/>
            <a:ext cx="9359280" cy="3779280"/>
          </a:xfrm>
          <a:prstGeom prst="rect">
            <a:avLst/>
          </a:prstGeom>
          <a:noFill/>
          <a:ln w="0">
            <a:noFill/>
          </a:ln>
        </p:spPr>
        <p:style>
          <a:lnRef idx="0"/>
          <a:fillRef idx="0"/>
          <a:effectRef idx="0"/>
          <a:fontRef idx="minor"/>
        </p:style>
      </p:sp>
      <p:pic>
        <p:nvPicPr>
          <p:cNvPr id="242" name="" descr=""/>
          <p:cNvPicPr/>
          <p:nvPr/>
        </p:nvPicPr>
        <p:blipFill>
          <a:blip r:embed="rId1"/>
          <a:stretch/>
        </p:blipFill>
        <p:spPr>
          <a:xfrm>
            <a:off x="256320" y="1260000"/>
            <a:ext cx="9282960" cy="4004280"/>
          </a:xfrm>
          <a:prstGeom prst="rect">
            <a:avLst/>
          </a:prstGeom>
          <a:ln w="1080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lvl="1" marL="864000" indent="-323280">
              <a:lnSpc>
                <a:spcPct val="100000"/>
              </a:lnSpc>
              <a:spcAft>
                <a:spcPts val="850"/>
              </a:spcAft>
              <a:buClr>
                <a:srgbClr val="2c3e50"/>
              </a:buClr>
              <a:buSzPct val="75000"/>
              <a:buFont typeface="Symbol"/>
              <a:buChar char=""/>
            </a:pPr>
            <a:r>
              <a:rPr b="1" lang="zh-CN" sz="2700" spc="-1" strike="noStrike">
                <a:solidFill>
                  <a:srgbClr val="ffffff"/>
                </a:solidFill>
                <a:latin typeface="Source Sans Pro Black"/>
                <a:ea typeface="DejaVu Sans"/>
              </a:rPr>
              <a:t>可以全局</a:t>
            </a:r>
            <a:r>
              <a:rPr b="1" lang="en-US" sz="2700" spc="-1" strike="noStrike">
                <a:solidFill>
                  <a:srgbClr val="ffffff"/>
                </a:solidFill>
                <a:latin typeface="Source Sans Pro Black"/>
                <a:ea typeface="DejaVu Sans"/>
              </a:rPr>
              <a:t>search symbol , </a:t>
            </a:r>
            <a:r>
              <a:rPr b="1" lang="zh-CN" sz="2700" spc="-1" strike="noStrike">
                <a:solidFill>
                  <a:srgbClr val="ffffff"/>
                </a:solidFill>
                <a:latin typeface="Source Sans Pro Black"/>
                <a:ea typeface="DejaVu Sans"/>
              </a:rPr>
              <a:t>全局跳转</a:t>
            </a:r>
            <a:endParaRPr b="0" lang="en-US" sz="2700" spc="-1" strike="noStrike">
              <a:latin typeface="Arial"/>
            </a:endParaRPr>
          </a:p>
        </p:txBody>
      </p:sp>
      <p:sp>
        <p:nvSpPr>
          <p:cNvPr id="244" name=""/>
          <p:cNvSpPr/>
          <p:nvPr/>
        </p:nvSpPr>
        <p:spPr>
          <a:xfrm>
            <a:off x="360000" y="1485000"/>
            <a:ext cx="9359280" cy="3779280"/>
          </a:xfrm>
          <a:prstGeom prst="rect">
            <a:avLst/>
          </a:prstGeom>
          <a:noFill/>
          <a:ln w="0">
            <a:noFill/>
          </a:ln>
        </p:spPr>
        <p:style>
          <a:lnRef idx="0"/>
          <a:fillRef idx="0"/>
          <a:effectRef idx="0"/>
          <a:fontRef idx="minor"/>
        </p:style>
      </p:sp>
      <p:pic>
        <p:nvPicPr>
          <p:cNvPr id="245" name="" descr=""/>
          <p:cNvPicPr/>
          <p:nvPr/>
        </p:nvPicPr>
        <p:blipFill>
          <a:blip r:embed="rId1"/>
          <a:stretch/>
        </p:blipFill>
        <p:spPr>
          <a:xfrm>
            <a:off x="930960" y="1260000"/>
            <a:ext cx="7348320" cy="4139280"/>
          </a:xfrm>
          <a:prstGeom prst="rect">
            <a:avLst/>
          </a:prstGeom>
          <a:ln w="1080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marL="432000" indent="-323280">
              <a:lnSpc>
                <a:spcPct val="100000"/>
              </a:lnSpc>
              <a:spcAft>
                <a:spcPts val="1057"/>
              </a:spcAft>
              <a:buClr>
                <a:srgbClr val="2c3e50"/>
              </a:buClr>
              <a:buSzPct val="45000"/>
              <a:buFont typeface="Wingdings" charset="2"/>
              <a:buChar char=""/>
            </a:pPr>
            <a:r>
              <a:rPr b="1" lang="zh-CN" sz="2700" spc="-1" strike="noStrike">
                <a:solidFill>
                  <a:srgbClr val="ffffff"/>
                </a:solidFill>
                <a:latin typeface="Source Sans Pro Black"/>
                <a:ea typeface="DejaVu Sans"/>
              </a:rPr>
              <a:t>文档避免</a:t>
            </a:r>
            <a:r>
              <a:rPr b="1" lang="en-US" sz="2700" spc="-1" strike="noStrike">
                <a:solidFill>
                  <a:srgbClr val="ffffff"/>
                </a:solidFill>
                <a:latin typeface="Source Sans Pro Black"/>
                <a:ea typeface="DejaVu Sans"/>
              </a:rPr>
              <a:t>, </a:t>
            </a:r>
            <a:r>
              <a:rPr b="1" lang="zh-CN" sz="2700" spc="-1" strike="noStrike">
                <a:solidFill>
                  <a:srgbClr val="ffffff"/>
                </a:solidFill>
                <a:latin typeface="Source Sans Pro Black"/>
                <a:ea typeface="DejaVu Sans"/>
              </a:rPr>
              <a:t>且注释大于文档</a:t>
            </a:r>
            <a:endParaRPr b="0" lang="en-US" sz="2700" spc="-1" strike="noStrike">
              <a:latin typeface="Arial"/>
            </a:endParaRPr>
          </a:p>
        </p:txBody>
      </p:sp>
      <p:sp>
        <p:nvSpPr>
          <p:cNvPr id="131" name=""/>
          <p:cNvSpPr/>
          <p:nvPr/>
        </p:nvSpPr>
        <p:spPr>
          <a:xfrm>
            <a:off x="0" y="1260000"/>
            <a:ext cx="9719280" cy="4004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说人话</a:t>
            </a:r>
            <a:r>
              <a:rPr b="1" lang="en-US" sz="2400" spc="-1" strike="noStrike">
                <a:solidFill>
                  <a:srgbClr val="2c3e50"/>
                </a:solidFill>
                <a:latin typeface="Source Sans Pro Semibold"/>
                <a:ea typeface="DejaVu Sans"/>
              </a:rPr>
              <a:t>: </a:t>
            </a:r>
            <a:endParaRPr b="0" lang="en-US" sz="2400" spc="-1" strike="noStrike">
              <a:latin typeface="Arial"/>
            </a:endParaRPr>
          </a:p>
          <a:p>
            <a:pPr lvl="2" marL="1296000" indent="-287280">
              <a:lnSpc>
                <a:spcPct val="100000"/>
              </a:lnSpc>
              <a:spcAft>
                <a:spcPts val="635"/>
              </a:spcAft>
              <a:buClr>
                <a:srgbClr val="2c3e50"/>
              </a:buClr>
              <a:buSzPct val="45000"/>
              <a:buFont typeface="Wingdings" charset="2"/>
              <a:buChar char=""/>
            </a:pPr>
            <a:r>
              <a:rPr b="0" lang="zh-CN" sz="1800" spc="-1" strike="noStrike">
                <a:solidFill>
                  <a:srgbClr val="2c3e50"/>
                </a:solidFill>
                <a:latin typeface="Source Sans Pro"/>
                <a:ea typeface="DejaVu Sans"/>
              </a:rPr>
              <a:t>让傻瓜都能刚进入项目组不用看文档就可以轻易的拿某个其他的业务模块照葫芦画瓢</a:t>
            </a:r>
            <a:endParaRPr b="0" lang="en-US" sz="1800" spc="-1" strike="noStrike">
              <a:latin typeface="Arial"/>
            </a:endParaRPr>
          </a:p>
          <a:p>
            <a:pPr lvl="2" marL="1296000" indent="-287280">
              <a:lnSpc>
                <a:spcPct val="100000"/>
              </a:lnSpc>
              <a:spcAft>
                <a:spcPts val="635"/>
              </a:spcAft>
              <a:buClr>
                <a:srgbClr val="2c3e50"/>
              </a:buClr>
              <a:buSzPct val="45000"/>
              <a:buFont typeface="Wingdings" charset="2"/>
              <a:buChar char=""/>
            </a:pPr>
            <a:r>
              <a:rPr b="0" lang="zh-CN" sz="1800" spc="-1" strike="noStrike">
                <a:solidFill>
                  <a:srgbClr val="2c3e50"/>
                </a:solidFill>
                <a:latin typeface="Source Sans Pro"/>
                <a:ea typeface="DejaVu Sans"/>
              </a:rPr>
              <a:t>大多数程序员不喜欢看文档</a:t>
            </a:r>
            <a:r>
              <a:rPr b="0" lang="en-US" sz="1800" spc="-1" strike="noStrike">
                <a:solidFill>
                  <a:srgbClr val="2c3e50"/>
                </a:solidFill>
                <a:latin typeface="Source Sans Pro"/>
                <a:ea typeface="DejaVu Sans"/>
              </a:rPr>
              <a:t>, </a:t>
            </a:r>
            <a:r>
              <a:rPr b="0" lang="zh-CN" sz="1800" spc="-1" strike="noStrike">
                <a:solidFill>
                  <a:srgbClr val="2c3e50"/>
                </a:solidFill>
                <a:latin typeface="Source Sans Pro"/>
                <a:ea typeface="DejaVu Sans"/>
              </a:rPr>
              <a:t>另开一个文档不如在代码旁边有个注释</a:t>
            </a:r>
            <a:r>
              <a:rPr b="0" lang="en-US" sz="1800" spc="-1" strike="noStrike">
                <a:solidFill>
                  <a:srgbClr val="2c3e50"/>
                </a:solidFill>
                <a:latin typeface="Source Sans Pro"/>
                <a:ea typeface="DejaVu Sans"/>
              </a:rPr>
              <a:t>, </a:t>
            </a:r>
            <a:r>
              <a:rPr b="0" lang="zh-CN" sz="1800" spc="-1" strike="noStrike">
                <a:solidFill>
                  <a:srgbClr val="2c3e50"/>
                </a:solidFill>
                <a:latin typeface="Source Sans Pro"/>
                <a:ea typeface="DejaVu Sans"/>
              </a:rPr>
              <a:t>如下的看起来就会很累</a:t>
            </a:r>
            <a:r>
              <a:rPr b="0" lang="en-US" sz="1800" spc="-1" strike="noStrike">
                <a:solidFill>
                  <a:srgbClr val="2c3e50"/>
                </a:solidFill>
                <a:latin typeface="Source Sans Pro"/>
                <a:ea typeface="DejaVu Sans"/>
              </a:rPr>
              <a:t>: </a:t>
            </a:r>
            <a:endParaRPr b="0" lang="en-US" sz="1800" spc="-1" strike="noStrike">
              <a:latin typeface="Arial"/>
            </a:endParaRPr>
          </a:p>
          <a:p>
            <a:pPr>
              <a:lnSpc>
                <a:spcPct val="100000"/>
              </a:lnSpc>
              <a:spcAft>
                <a:spcPts val="1057"/>
              </a:spcAft>
            </a:pPr>
            <a:endParaRPr b="0" lang="en-US" sz="1800" spc="-1" strike="noStrike">
              <a:latin typeface="Arial"/>
            </a:endParaRPr>
          </a:p>
        </p:txBody>
      </p:sp>
      <p:pic>
        <p:nvPicPr>
          <p:cNvPr id="132" name="" descr=""/>
          <p:cNvPicPr/>
          <p:nvPr/>
        </p:nvPicPr>
        <p:blipFill>
          <a:blip r:embed="rId1"/>
          <a:stretch/>
        </p:blipFill>
        <p:spPr>
          <a:xfrm>
            <a:off x="1437840" y="4500000"/>
            <a:ext cx="5761440" cy="884880"/>
          </a:xfrm>
          <a:prstGeom prst="rect">
            <a:avLst/>
          </a:prstGeom>
          <a:ln w="10800">
            <a:noFill/>
          </a:ln>
        </p:spPr>
      </p:pic>
      <p:pic>
        <p:nvPicPr>
          <p:cNvPr id="133" name="" descr=""/>
          <p:cNvPicPr/>
          <p:nvPr/>
        </p:nvPicPr>
        <p:blipFill>
          <a:blip r:embed="rId2"/>
          <a:stretch/>
        </p:blipFill>
        <p:spPr>
          <a:xfrm>
            <a:off x="1436040" y="3060000"/>
            <a:ext cx="4323240" cy="1379880"/>
          </a:xfrm>
          <a:prstGeom prst="rect">
            <a:avLst/>
          </a:prstGeom>
          <a:ln w="10800">
            <a:noFill/>
          </a:ln>
        </p:spPr>
      </p:pic>
      <p:pic>
        <p:nvPicPr>
          <p:cNvPr id="134" name="" descr=""/>
          <p:cNvPicPr/>
          <p:nvPr/>
        </p:nvPicPr>
        <p:blipFill>
          <a:blip r:embed="rId3"/>
          <a:stretch/>
        </p:blipFill>
        <p:spPr>
          <a:xfrm>
            <a:off x="5938200" y="3060000"/>
            <a:ext cx="2161080" cy="970560"/>
          </a:xfrm>
          <a:prstGeom prst="rect">
            <a:avLst/>
          </a:prstGeom>
          <a:ln w="1080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
          <p:cNvSpPr/>
          <p:nvPr/>
        </p:nvSpPr>
        <p:spPr>
          <a:xfrm>
            <a:off x="360000" y="225720"/>
            <a:ext cx="9359280" cy="718200"/>
          </a:xfrm>
          <a:prstGeom prst="rect">
            <a:avLst/>
          </a:prstGeom>
          <a:noFill/>
          <a:ln w="0">
            <a:noFill/>
          </a:ln>
        </p:spPr>
        <p:style>
          <a:lnRef idx="0"/>
          <a:fillRef idx="0"/>
          <a:effectRef idx="0"/>
          <a:fontRef idx="minor"/>
        </p:style>
        <p:txBody>
          <a:bodyPr lIns="0" rIns="0" tIns="0" bIns="0" anchor="ctr">
            <a:noAutofit/>
          </a:bodyPr>
          <a:p>
            <a:pPr marL="432000" indent="-323280">
              <a:lnSpc>
                <a:spcPct val="100000"/>
              </a:lnSpc>
              <a:spcAft>
                <a:spcPts val="1057"/>
              </a:spcAft>
              <a:buClr>
                <a:srgbClr val="2c3e50"/>
              </a:buClr>
              <a:buSzPct val="45000"/>
              <a:buFont typeface="Wingdings" charset="2"/>
              <a:buChar char=""/>
            </a:pPr>
            <a:r>
              <a:rPr b="1" lang="zh-CN" sz="2700" spc="-1" strike="noStrike">
                <a:solidFill>
                  <a:srgbClr val="ffffff"/>
                </a:solidFill>
                <a:latin typeface="Source Sans Pro Black"/>
                <a:ea typeface="DejaVu Sans"/>
              </a:rPr>
              <a:t>容错大于性能</a:t>
            </a:r>
            <a:r>
              <a:rPr b="1" lang="en-US" sz="2700" spc="-1" strike="noStrike">
                <a:solidFill>
                  <a:srgbClr val="ffffff"/>
                </a:solidFill>
                <a:latin typeface="Source Sans Pro Black"/>
                <a:ea typeface="DejaVu Sans"/>
              </a:rPr>
              <a:t>, </a:t>
            </a:r>
            <a:r>
              <a:rPr b="1" lang="zh-CN" sz="2700" spc="-1" strike="noStrike">
                <a:solidFill>
                  <a:srgbClr val="ffffff"/>
                </a:solidFill>
                <a:latin typeface="Source Sans Pro Black"/>
                <a:ea typeface="DejaVu Sans"/>
              </a:rPr>
              <a:t>要性能则要极致性能</a:t>
            </a:r>
            <a:endParaRPr b="0" lang="en-US" sz="2700" spc="-1" strike="noStrike">
              <a:latin typeface="Arial"/>
            </a:endParaRPr>
          </a:p>
        </p:txBody>
      </p:sp>
      <p:sp>
        <p:nvSpPr>
          <p:cNvPr id="136"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a:bodyPr>
          <a:p>
            <a:pPr marL="432000" indent="-323280">
              <a:lnSpc>
                <a:spcPct val="100000"/>
              </a:lnSpc>
              <a:spcAft>
                <a:spcPts val="1057"/>
              </a:spcAft>
              <a:buClr>
                <a:srgbClr val="2c3e50"/>
              </a:buClr>
              <a:buSzPct val="45000"/>
              <a:buFont typeface="Wingdings" charset="2"/>
              <a:buChar char=""/>
            </a:pPr>
            <a:r>
              <a:rPr b="1" lang="zh-CN" sz="3200" spc="-1" strike="noStrike">
                <a:solidFill>
                  <a:srgbClr val="2c3e50"/>
                </a:solidFill>
                <a:latin typeface="Source Sans Pro Semibold"/>
                <a:ea typeface="DejaVu Sans"/>
              </a:rPr>
              <a:t>说人话</a:t>
            </a:r>
            <a:r>
              <a:rPr b="1" lang="en-US" sz="2400" spc="-1" strike="noStrike">
                <a:solidFill>
                  <a:srgbClr val="2c3e50"/>
                </a:solidFill>
                <a:latin typeface="Source Sans Pro Semibold"/>
                <a:ea typeface="DejaVu Sans"/>
              </a:rPr>
              <a:t>: </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让业务层开发者写易读的而非易错但性能高的代码</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要性能的话</a:t>
            </a:r>
            <a:r>
              <a:rPr b="1" lang="en-US" sz="2400" spc="-1" strike="noStrike">
                <a:solidFill>
                  <a:srgbClr val="2c3e50"/>
                </a:solidFill>
                <a:latin typeface="Source Sans Pro Semibold"/>
                <a:ea typeface="DejaVu Sans"/>
              </a:rPr>
              <a:t>, C++</a:t>
            </a:r>
            <a:r>
              <a:rPr b="1" lang="zh-CN" sz="2400" spc="-1" strike="noStrike">
                <a:solidFill>
                  <a:srgbClr val="2c3e50"/>
                </a:solidFill>
                <a:latin typeface="Source Sans Pro Semibold"/>
                <a:ea typeface="DejaVu Sans"/>
              </a:rPr>
              <a:t>化</a:t>
            </a:r>
            <a:endParaRPr b="0" lang="en-US" sz="2400" spc="-1" strike="noStrike">
              <a:latin typeface="Arial"/>
            </a:endParaRPr>
          </a:p>
          <a:p>
            <a:pPr>
              <a:lnSpc>
                <a:spcPct val="100000"/>
              </a:lnSpc>
              <a:spcAft>
                <a:spcPts val="1057"/>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a:lnSpc>
                <a:spcPct val="100000"/>
              </a:lnSpc>
            </a:pPr>
            <a:r>
              <a:rPr b="1" lang="zh-CN" sz="2700" spc="-1" strike="noStrike">
                <a:solidFill>
                  <a:srgbClr val="2c3e50"/>
                </a:solidFill>
                <a:latin typeface="Source Sans Pro Black"/>
                <a:ea typeface="DejaVu Sans"/>
              </a:rPr>
              <a:t>养成计划</a:t>
            </a:r>
            <a:endParaRPr b="0" lang="en-US" sz="2700" spc="-1" strike="noStrike">
              <a:latin typeface="Arial"/>
            </a:endParaRPr>
          </a:p>
        </p:txBody>
      </p:sp>
      <p:sp>
        <p:nvSpPr>
          <p:cNvPr id="138"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
          <p:cNvSpPr/>
          <p:nvPr/>
        </p:nvSpPr>
        <p:spPr>
          <a:xfrm>
            <a:off x="360000" y="225720"/>
            <a:ext cx="9359280" cy="7192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zh-CN" sz="2700" spc="-1" strike="noStrike">
                <a:solidFill>
                  <a:srgbClr val="ffffff"/>
                </a:solidFill>
                <a:latin typeface="Source Sans Pro Black"/>
                <a:ea typeface="DejaVu Sans"/>
              </a:rPr>
              <a:t>如下</a:t>
            </a:r>
            <a:r>
              <a:rPr b="1" lang="en-US" sz="2700" spc="-1" strike="noStrike">
                <a:solidFill>
                  <a:srgbClr val="ffffff"/>
                </a:solidFill>
                <a:latin typeface="Source Sans Pro Black"/>
                <a:ea typeface="DejaVu Sans"/>
              </a:rPr>
              <a:t>:</a:t>
            </a:r>
            <a:endParaRPr b="0" lang="en-US" sz="2700" spc="-1" strike="noStrike">
              <a:latin typeface="Arial"/>
            </a:endParaRPr>
          </a:p>
        </p:txBody>
      </p:sp>
      <p:sp>
        <p:nvSpPr>
          <p:cNvPr id="140" name=""/>
          <p:cNvSpPr/>
          <p:nvPr/>
        </p:nvSpPr>
        <p:spPr>
          <a:xfrm>
            <a:off x="360000" y="1485000"/>
            <a:ext cx="9359280" cy="3779280"/>
          </a:xfrm>
          <a:prstGeom prst="rect">
            <a:avLst/>
          </a:prstGeom>
          <a:noFill/>
          <a:ln w="0">
            <a:noFill/>
          </a:ln>
        </p:spPr>
        <p:style>
          <a:lnRef idx="0"/>
          <a:fillRef idx="0"/>
          <a:effectRef idx="0"/>
          <a:fontRef idx="minor"/>
        </p:style>
        <p:txBody>
          <a:bodyPr lIns="0" rIns="0" tIns="0" bIns="0">
            <a:normAutofit fontScale="94000"/>
          </a:bodyPr>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网络库</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ECS</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服务注册与发现</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RPC</a:t>
            </a:r>
            <a:r>
              <a:rPr b="1" lang="zh-CN" sz="2400" spc="-1" strike="noStrike">
                <a:solidFill>
                  <a:srgbClr val="2c3e50"/>
                </a:solidFill>
                <a:latin typeface="Source Sans Pro Semibold"/>
                <a:ea typeface="DejaVu Sans"/>
              </a:rPr>
              <a:t>与协程</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RUDP </a:t>
            </a:r>
            <a:r>
              <a:rPr b="1" lang="zh-CN" sz="2400" spc="-1" strike="noStrike">
                <a:solidFill>
                  <a:srgbClr val="2c3e50"/>
                </a:solidFill>
                <a:latin typeface="Source Sans Pro Semibold"/>
                <a:ea typeface="DejaVu Sans"/>
              </a:rPr>
              <a:t>的选型与改造</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HTTP</a:t>
            </a:r>
            <a:r>
              <a:rPr b="1" lang="zh-CN" sz="2400" spc="-1" strike="noStrike">
                <a:solidFill>
                  <a:srgbClr val="2c3e50"/>
                </a:solidFill>
                <a:latin typeface="Source Sans Pro Semibold"/>
                <a:ea typeface="DejaVu Sans"/>
              </a:rPr>
              <a:t>微服务框架</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en-US" sz="2400" spc="-1" strike="noStrike">
                <a:solidFill>
                  <a:srgbClr val="2c3e50"/>
                </a:solidFill>
                <a:latin typeface="Source Sans Pro Semibold"/>
                <a:ea typeface="DejaVu Sans"/>
              </a:rPr>
              <a:t>Reload</a:t>
            </a:r>
            <a:endParaRPr b="0" lang="en-US" sz="2400" spc="-1" strike="noStrike">
              <a:latin typeface="Arial"/>
            </a:endParaRPr>
          </a:p>
          <a:p>
            <a:pPr marL="432000" indent="-323280">
              <a:lnSpc>
                <a:spcPct val="100000"/>
              </a:lnSpc>
              <a:spcAft>
                <a:spcPts val="1057"/>
              </a:spcAft>
              <a:buClr>
                <a:srgbClr val="2c3e50"/>
              </a:buClr>
              <a:buSzPct val="45000"/>
              <a:buFont typeface="Wingdings" charset="2"/>
              <a:buChar char=""/>
            </a:pPr>
            <a:r>
              <a:rPr b="1" lang="zh-CN" sz="2400" spc="-1" strike="noStrike">
                <a:solidFill>
                  <a:srgbClr val="2c3e50"/>
                </a:solidFill>
                <a:latin typeface="Source Sans Pro Semibold"/>
                <a:ea typeface="DejaVu Sans"/>
              </a:rPr>
              <a:t>架构拓扑图</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
          <p:cNvSpPr/>
          <p:nvPr/>
        </p:nvSpPr>
        <p:spPr>
          <a:xfrm>
            <a:off x="2700000" y="1485000"/>
            <a:ext cx="4679280" cy="1619280"/>
          </a:xfrm>
          <a:prstGeom prst="rect">
            <a:avLst/>
          </a:prstGeom>
          <a:noFill/>
          <a:ln w="0">
            <a:noFill/>
          </a:ln>
        </p:spPr>
        <p:style>
          <a:lnRef idx="0"/>
          <a:fillRef idx="0"/>
          <a:effectRef idx="0"/>
          <a:fontRef idx="minor"/>
        </p:style>
        <p:txBody>
          <a:bodyPr lIns="0" rIns="0" tIns="0" bIns="0" anchor="ctr" anchorCtr="1">
            <a:noAutofit/>
          </a:bodyPr>
          <a:p>
            <a:pPr algn="ctr">
              <a:lnSpc>
                <a:spcPct val="100000"/>
              </a:lnSpc>
            </a:pPr>
            <a:r>
              <a:rPr b="1" lang="zh-CN" sz="2700" spc="-1" strike="noStrike">
                <a:solidFill>
                  <a:srgbClr val="2c3e50"/>
                </a:solidFill>
                <a:latin typeface="Source Sans Pro Black"/>
                <a:ea typeface="DejaVu Sans"/>
              </a:rPr>
              <a:t>网络库</a:t>
            </a:r>
            <a:endParaRPr b="0" lang="en-US" sz="2700" spc="-1" strike="noStrike">
              <a:latin typeface="Arial"/>
            </a:endParaRPr>
          </a:p>
        </p:txBody>
      </p:sp>
      <p:sp>
        <p:nvSpPr>
          <p:cNvPr id="142" name=""/>
          <p:cNvSpPr/>
          <p:nvPr/>
        </p:nvSpPr>
        <p:spPr>
          <a:xfrm>
            <a:off x="3420000" y="3240000"/>
            <a:ext cx="6299280" cy="161928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493</TotalTime>
  <Application>LibreOffice/7.1.3.2$Windows_X86_64 LibreOffice_project/47f78053abe362b9384784d31a6e56f8511eb1c1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2021-10-21T10:22:55Z</dcterms:created>
  <dc:creator/>
  <dc:description/>
  <dc:language>zh-CN</dc:language>
  <cp:lastModifiedBy/>
  <dcterms:modified xsi:type="dcterms:W3CDTF">2021-10-22T16:25:38Z</dcterms:modified>
  <cp:revision>162</cp:revision>
  <dc:subject/>
  <dc:title>Midnightblue</dc:title>
</cp:coreProperties>
</file>

<file path=docProps/custom.xml><?xml version="1.0" encoding="utf-8"?>
<Properties xmlns="http://schemas.openxmlformats.org/officeDocument/2006/custom-properties" xmlns:vt="http://schemas.openxmlformats.org/officeDocument/2006/docPropsVTypes"/>
</file>