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492963"/>
            <a:ext cx="2755265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093493"/>
            <a:ext cx="3900170" cy="171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80238" y="1240281"/>
            <a:ext cx="8751570" cy="30489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 marR="145415" algn="ctr">
              <a:lnSpc>
                <a:spcPct val="100000"/>
              </a:lnSpc>
              <a:spcBef>
                <a:spcPts val="95"/>
              </a:spcBef>
            </a:pPr>
            <a:r>
              <a:rPr lang="en-US" sz="2000" spc="-15" dirty="0" smtClean="0">
                <a:latin typeface="Calibri"/>
                <a:cs typeface="Calibri"/>
              </a:rPr>
              <a:t> </a:t>
            </a:r>
            <a:r>
              <a:rPr lang="en-US" sz="2800" spc="-15" dirty="0" smtClean="0">
                <a:latin typeface="Calibri"/>
                <a:cs typeface="Calibri"/>
              </a:rPr>
              <a:t>A lis</a:t>
            </a:r>
            <a:r>
              <a:rPr lang="en-US" sz="2800" spc="-15" dirty="0" smtClean="0">
                <a:latin typeface="Calibri"/>
                <a:cs typeface="Calibri"/>
              </a:rPr>
              <a:t>t is a dynamic and </a:t>
            </a:r>
            <a:r>
              <a:rPr lang="en-US" sz="2800" spc="-15" dirty="0" smtClean="0">
                <a:solidFill>
                  <a:srgbClr val="FF0000"/>
                </a:solidFill>
                <a:latin typeface="Calibri"/>
                <a:cs typeface="Calibri"/>
              </a:rPr>
              <a:t>mutable</a:t>
            </a:r>
            <a:r>
              <a:rPr lang="en-US" sz="2800" spc="-15" dirty="0" smtClean="0">
                <a:latin typeface="Calibri"/>
                <a:cs typeface="Calibri"/>
              </a:rPr>
              <a:t> container that can hold </a:t>
            </a:r>
            <a:r>
              <a:rPr sz="2800" spc="-15" smtClean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multiple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800" spc="-10">
                <a:latin typeface="Calibri"/>
                <a:cs typeface="Calibri"/>
              </a:rPr>
              <a:t>at  </a:t>
            </a:r>
            <a:r>
              <a:rPr sz="2800" spc="-5" smtClean="0">
                <a:latin typeface="Calibri"/>
                <a:cs typeface="Calibri"/>
              </a:rPr>
              <a:t>once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5" dirty="0" smtClean="0">
                <a:latin typeface="Calibri"/>
                <a:cs typeface="Calibri"/>
              </a:rPr>
              <a:t>of </a:t>
            </a:r>
            <a:r>
              <a:rPr lang="en-US" sz="2800" spc="-5" dirty="0" smtClean="0">
                <a:solidFill>
                  <a:srgbClr val="FF0000"/>
                </a:solidFill>
                <a:latin typeface="Calibri"/>
                <a:cs typeface="Calibri"/>
              </a:rPr>
              <a:t>different type.</a:t>
            </a:r>
            <a:r>
              <a:rPr sz="2800" spc="-5" smtClean="0">
                <a:latin typeface="Calibri"/>
                <a:cs typeface="Calibri"/>
              </a:rPr>
              <a:t> </a:t>
            </a:r>
            <a:endParaRPr lang="en-US" sz="2800" spc="-5" dirty="0" smtClean="0">
              <a:latin typeface="Calibri"/>
              <a:cs typeface="Calibri"/>
            </a:endParaRPr>
          </a:p>
          <a:p>
            <a:pPr marL="58419" marR="145415">
              <a:lnSpc>
                <a:spcPct val="100000"/>
              </a:lnSpc>
              <a:spcBef>
                <a:spcPts val="95"/>
              </a:spcBef>
            </a:pPr>
            <a:endParaRPr lang="en-US" sz="2000" spc="-5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lang="en-US" sz="2600" b="1" spc="-10" dirty="0" smtClean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10" smtClean="0">
                <a:solidFill>
                  <a:srgbClr val="C00000"/>
                </a:solidFill>
                <a:latin typeface="Calibri"/>
                <a:cs typeface="Calibri"/>
              </a:rPr>
              <a:t>reating</a:t>
            </a:r>
            <a:r>
              <a:rPr sz="2600" b="1" spc="5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smtClean="0">
                <a:solidFill>
                  <a:srgbClr val="C00000"/>
                </a:solidFill>
                <a:latin typeface="Calibri"/>
                <a:cs typeface="Calibri"/>
              </a:rPr>
              <a:t>List</a:t>
            </a:r>
            <a:endParaRPr sz="2600">
              <a:latin typeface="Calibri"/>
              <a:cs typeface="Calibri"/>
            </a:endParaRPr>
          </a:p>
          <a:p>
            <a:pPr marL="27305" marR="5080">
              <a:lnSpc>
                <a:spcPct val="100000"/>
              </a:lnSpc>
              <a:spcBef>
                <a:spcPts val="1010"/>
              </a:spcBef>
            </a:pPr>
            <a:r>
              <a:rPr sz="1600" spc="-75" dirty="0">
                <a:latin typeface="Calibri"/>
                <a:cs typeface="Calibri"/>
              </a:rPr>
              <a:t>To </a:t>
            </a:r>
            <a:r>
              <a:rPr sz="1600" spc="-15" dirty="0">
                <a:latin typeface="Calibri"/>
                <a:cs typeface="Calibri"/>
              </a:rPr>
              <a:t>create </a:t>
            </a:r>
            <a:r>
              <a:rPr sz="1600" spc="-5" dirty="0">
                <a:latin typeface="Calibri"/>
                <a:cs typeface="Calibri"/>
              </a:rPr>
              <a:t>a list, </a:t>
            </a:r>
            <a:r>
              <a:rPr sz="1600" spc="-15" dirty="0">
                <a:latin typeface="Calibri"/>
                <a:cs typeface="Calibri"/>
              </a:rPr>
              <a:t>you separate </a:t>
            </a:r>
            <a:r>
              <a:rPr sz="1600" spc="-5" dirty="0">
                <a:latin typeface="Calibri"/>
                <a:cs typeface="Calibri"/>
              </a:rPr>
              <a:t>the elements with a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comma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and enclose them with a </a:t>
            </a:r>
            <a:r>
              <a:rPr sz="1600" spc="-20" dirty="0">
                <a:solidFill>
                  <a:srgbClr val="FF0000"/>
                </a:solidFill>
                <a:latin typeface="Calibri"/>
                <a:cs typeface="Calibri"/>
              </a:rPr>
              <a:t>bracket </a:t>
            </a:r>
            <a:r>
              <a:rPr sz="1600" spc="-35" dirty="0">
                <a:solidFill>
                  <a:srgbClr val="FF0000"/>
                </a:solidFill>
                <a:latin typeface="Calibri"/>
                <a:cs typeface="Calibri"/>
              </a:rPr>
              <a:t>“[]”.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syntax  </a:t>
            </a:r>
            <a:r>
              <a:rPr sz="1600" spc="-5" dirty="0">
                <a:latin typeface="Calibri"/>
                <a:cs typeface="Calibri"/>
              </a:rPr>
              <a:t>is:</a:t>
            </a:r>
            <a:endParaRPr sz="1600">
              <a:latin typeface="Calibri"/>
              <a:cs typeface="Calibri"/>
            </a:endParaRPr>
          </a:p>
          <a:p>
            <a:pPr marL="27305" marR="3265804" indent="1199515">
              <a:lnSpc>
                <a:spcPts val="2560"/>
              </a:lnSpc>
              <a:spcBef>
                <a:spcPts val="14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&lt;name of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list&gt;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= [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&lt;value&gt;, &lt;value&gt;, &lt;value&gt;</a:t>
            </a:r>
            <a:r>
              <a:rPr sz="1800" b="1" spc="-1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]  </a:t>
            </a:r>
            <a:r>
              <a:rPr sz="1800" b="1" spc="-10" dirty="0">
                <a:solidFill>
                  <a:srgbClr val="974707"/>
                </a:solidFill>
                <a:latin typeface="Calibri"/>
                <a:cs typeface="Calibri"/>
              </a:rPr>
              <a:t>For example: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478" y="4841900"/>
            <a:ext cx="4986655" cy="1305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list1 = [67, 82, 98, 92, 78,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87];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list2 = </a:t>
            </a:r>
            <a:r>
              <a:rPr sz="1600" spc="-10" dirty="0">
                <a:latin typeface="Calibri"/>
                <a:cs typeface="Calibri"/>
              </a:rPr>
              <a:t>[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'Pen'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'Pencil'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'Rubber'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'Scale',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'Eraser',</a:t>
            </a:r>
            <a:r>
              <a:rPr sz="1600" spc="1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'Marker'</a:t>
            </a:r>
            <a:r>
              <a:rPr sz="1600" spc="-15" dirty="0">
                <a:latin typeface="Calibri"/>
                <a:cs typeface="Calibri"/>
              </a:rPr>
              <a:t>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list3 = [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'A V Raman'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10" dirty="0">
                <a:latin typeface="Calibri"/>
                <a:cs typeface="Calibri"/>
              </a:rPr>
              <a:t>35, </a:t>
            </a:r>
            <a:r>
              <a:rPr sz="1600" spc="-20" dirty="0">
                <a:solidFill>
                  <a:srgbClr val="006FC0"/>
                </a:solidFill>
                <a:latin typeface="Calibri"/>
                <a:cs typeface="Calibri"/>
              </a:rPr>
              <a:t>'TGT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Computer'</a:t>
            </a:r>
            <a:r>
              <a:rPr sz="1600" spc="-10" dirty="0">
                <a:latin typeface="Calibri"/>
                <a:cs typeface="Calibri"/>
              </a:rPr>
              <a:t>,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45670.00]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list4 =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[]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5914" y="4841900"/>
            <a:ext cx="2672080" cy="1305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# a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numeric</a:t>
            </a:r>
            <a:r>
              <a:rPr sz="1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# a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character/string</a:t>
            </a:r>
            <a:r>
              <a:rPr sz="16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2520"/>
              </a:lnSpc>
              <a:spcBef>
                <a:spcPts val="185"/>
              </a:spcBef>
            </a:pP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# a list with multiple type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values 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# an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empty</a:t>
            </a:r>
            <a:r>
              <a:rPr sz="16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List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38" y="241503"/>
            <a:ext cx="1033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Try</a:t>
            </a:r>
            <a:r>
              <a:rPr sz="24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this: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361" y="91516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361" y="91516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091" y="923544"/>
            <a:ext cx="180594" cy="25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540" y="859281"/>
            <a:ext cx="7327265" cy="428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display the </a:t>
            </a:r>
            <a:r>
              <a:rPr sz="1600" b="1" spc="-5" dirty="0">
                <a:latin typeface="Calibri"/>
                <a:cs typeface="Calibri"/>
              </a:rPr>
              <a:t>city names </a:t>
            </a:r>
            <a:r>
              <a:rPr sz="1600" b="1" spc="-15" dirty="0">
                <a:latin typeface="Calibri"/>
                <a:cs typeface="Calibri"/>
              </a:rPr>
              <a:t>from </a:t>
            </a:r>
            <a:r>
              <a:rPr sz="1600" b="1" spc="-5" dirty="0">
                <a:latin typeface="Calibri"/>
                <a:cs typeface="Calibri"/>
              </a:rPr>
              <a:t>a list of </a:t>
            </a:r>
            <a:r>
              <a:rPr sz="1600" b="1" spc="-40" dirty="0">
                <a:latin typeface="Calibri"/>
                <a:cs typeface="Calibri"/>
              </a:rPr>
              <a:t>STATES, </a:t>
            </a:r>
            <a:r>
              <a:rPr sz="1600" b="1" spc="-5" dirty="0">
                <a:latin typeface="Calibri"/>
                <a:cs typeface="Calibri"/>
              </a:rPr>
              <a:t>which </a:t>
            </a:r>
            <a:r>
              <a:rPr sz="1600" b="1" spc="-10" dirty="0">
                <a:latin typeface="Calibri"/>
                <a:cs typeface="Calibri"/>
              </a:rPr>
              <a:t>are starting with  </a:t>
            </a:r>
            <a:r>
              <a:rPr sz="1600" b="1" spc="-5" dirty="0">
                <a:latin typeface="Calibri"/>
                <a:cs typeface="Calibri"/>
              </a:rPr>
              <a:t>alphabet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For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If </a:t>
            </a:r>
            <a:r>
              <a:rPr sz="1600" b="1" spc="-5" dirty="0">
                <a:latin typeface="Calibri"/>
                <a:cs typeface="Calibri"/>
              </a:rPr>
              <a:t>the list </a:t>
            </a:r>
            <a:r>
              <a:rPr sz="1600" b="1" spc="-45" dirty="0">
                <a:latin typeface="Calibri"/>
                <a:cs typeface="Calibri"/>
              </a:rPr>
              <a:t>STATES</a:t>
            </a:r>
            <a:r>
              <a:rPr sz="1600" b="1" spc="-10" dirty="0">
                <a:latin typeface="Calibri"/>
                <a:cs typeface="Calibri"/>
              </a:rPr>
              <a:t> contains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["MP", </a:t>
            </a:r>
            <a:r>
              <a:rPr sz="1600" b="1" spc="-10" dirty="0">
                <a:latin typeface="Calibri"/>
                <a:cs typeface="Calibri"/>
              </a:rPr>
              <a:t>"UP", </a:t>
            </a:r>
            <a:r>
              <a:rPr sz="1600" b="1" spc="-5" dirty="0">
                <a:latin typeface="Calibri"/>
                <a:cs typeface="Calibri"/>
              </a:rPr>
              <a:t>"WB", </a:t>
            </a:r>
            <a:r>
              <a:rPr sz="1600" b="1" spc="-10" dirty="0">
                <a:latin typeface="Calibri"/>
                <a:cs typeface="Calibri"/>
              </a:rPr>
              <a:t>"TN", "MH", "MZ", "DL", "BH", "RJ",</a:t>
            </a:r>
            <a:r>
              <a:rPr sz="1600" b="1" spc="1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"HR"]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The following </a:t>
            </a:r>
            <a:r>
              <a:rPr sz="1600" b="1" spc="-5" dirty="0">
                <a:latin typeface="Calibri"/>
                <a:cs typeface="Calibri"/>
              </a:rPr>
              <a:t>should </a:t>
            </a:r>
            <a:r>
              <a:rPr sz="1600" b="1" spc="-15" dirty="0">
                <a:latin typeface="Calibri"/>
                <a:cs typeface="Calibri"/>
              </a:rPr>
              <a:t>get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displayed:</a:t>
            </a:r>
            <a:endParaRPr sz="1600">
              <a:latin typeface="Calibri"/>
              <a:cs typeface="Calibri"/>
            </a:endParaRPr>
          </a:p>
          <a:p>
            <a:pPr marL="12700" marR="7002145" algn="just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alibri"/>
                <a:cs typeface="Calibri"/>
              </a:rPr>
              <a:t>MP  MH  MZ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enter </a:t>
            </a:r>
            <a:r>
              <a:rPr sz="1600" b="1" spc="-5" dirty="0">
                <a:latin typeface="Calibri"/>
                <a:cs typeface="Calibri"/>
              </a:rPr>
              <a:t>a string and </a:t>
            </a:r>
            <a:r>
              <a:rPr sz="1600" b="1" spc="-10" dirty="0">
                <a:latin typeface="Calibri"/>
                <a:cs typeface="Calibri"/>
              </a:rPr>
              <a:t>count total number </a:t>
            </a:r>
            <a:r>
              <a:rPr sz="1600" b="1" spc="-5" dirty="0">
                <a:latin typeface="Calibri"/>
                <a:cs typeface="Calibri"/>
              </a:rPr>
              <a:t>of </a:t>
            </a:r>
            <a:r>
              <a:rPr sz="1600" b="1" spc="-15" dirty="0">
                <a:latin typeface="Calibri"/>
                <a:cs typeface="Calibri"/>
              </a:rPr>
              <a:t>word </a:t>
            </a:r>
            <a:r>
              <a:rPr sz="1600" b="1" spc="-10" dirty="0">
                <a:latin typeface="Calibri"/>
                <a:cs typeface="Calibri"/>
              </a:rPr>
              <a:t>The/the </a:t>
            </a:r>
            <a:r>
              <a:rPr sz="1600" b="1" spc="-5" dirty="0">
                <a:latin typeface="Calibri"/>
                <a:cs typeface="Calibri"/>
              </a:rPr>
              <a:t>in </a:t>
            </a:r>
            <a:r>
              <a:rPr sz="1600" b="1" spc="-10" dirty="0">
                <a:latin typeface="Calibri"/>
                <a:cs typeface="Calibri"/>
              </a:rPr>
              <a:t>the</a:t>
            </a:r>
            <a:r>
              <a:rPr sz="1600" b="1" spc="3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given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string.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If </a:t>
            </a:r>
            <a:r>
              <a:rPr sz="1600" b="1" spc="-5" dirty="0">
                <a:latin typeface="Calibri"/>
                <a:cs typeface="Calibri"/>
              </a:rPr>
              <a:t>the input </a:t>
            </a:r>
            <a:r>
              <a:rPr sz="1600" b="1" spc="-20" dirty="0">
                <a:latin typeface="Calibri"/>
                <a:cs typeface="Calibri"/>
              </a:rPr>
              <a:t>text</a:t>
            </a:r>
            <a:r>
              <a:rPr sz="1600" b="1" spc="4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is: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He is </a:t>
            </a:r>
            <a:r>
              <a:rPr sz="1600" b="1" spc="-10" dirty="0">
                <a:latin typeface="Calibri"/>
                <a:cs typeface="Calibri"/>
              </a:rPr>
              <a:t>playing </a:t>
            </a:r>
            <a:r>
              <a:rPr sz="1600" b="1" spc="-5" dirty="0">
                <a:latin typeface="Calibri"/>
                <a:cs typeface="Calibri"/>
              </a:rPr>
              <a:t>in </a:t>
            </a:r>
            <a:r>
              <a:rPr sz="1600" b="1" spc="-10" dirty="0">
                <a:latin typeface="Calibri"/>
                <a:cs typeface="Calibri"/>
              </a:rPr>
              <a:t>the ground. </a:t>
            </a:r>
            <a:r>
              <a:rPr sz="1600" b="1" spc="-5" dirty="0">
                <a:latin typeface="Calibri"/>
                <a:cs typeface="Calibri"/>
              </a:rPr>
              <a:t>She is the only </a:t>
            </a:r>
            <a:r>
              <a:rPr sz="1600" b="1" spc="-30" dirty="0">
                <a:latin typeface="Calibri"/>
                <a:cs typeface="Calibri"/>
              </a:rPr>
              <a:t>player. </a:t>
            </a:r>
            <a:r>
              <a:rPr sz="1600" b="1" spc="-10" dirty="0">
                <a:latin typeface="Calibri"/>
                <a:cs typeface="Calibri"/>
              </a:rPr>
              <a:t>The playing </a:t>
            </a:r>
            <a:r>
              <a:rPr sz="1600" b="1" spc="-5" dirty="0">
                <a:latin typeface="Calibri"/>
                <a:cs typeface="Calibri"/>
              </a:rPr>
              <a:t>condition is</a:t>
            </a:r>
            <a:r>
              <a:rPr sz="1600" b="1" spc="2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good.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The output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is: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Count </a:t>
            </a:r>
            <a:r>
              <a:rPr sz="1600" b="1" spc="-5" dirty="0">
                <a:latin typeface="Calibri"/>
                <a:cs typeface="Calibri"/>
              </a:rPr>
              <a:t>of </a:t>
            </a:r>
            <a:r>
              <a:rPr sz="1600" b="1" spc="-10" dirty="0">
                <a:latin typeface="Calibri"/>
                <a:cs typeface="Calibri"/>
              </a:rPr>
              <a:t>The/the </a:t>
            </a:r>
            <a:r>
              <a:rPr sz="1600" b="1" spc="-5" dirty="0">
                <a:latin typeface="Calibri"/>
                <a:cs typeface="Calibri"/>
              </a:rPr>
              <a:t>in </a:t>
            </a:r>
            <a:r>
              <a:rPr sz="1600" b="1" spc="-15" dirty="0">
                <a:latin typeface="Calibri"/>
                <a:cs typeface="Calibri"/>
              </a:rPr>
              <a:t>text: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361" y="371170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361" y="371170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947" y="3718559"/>
            <a:ext cx="191261" cy="256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38" y="215900"/>
            <a:ext cx="2167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Programming</a:t>
            </a:r>
            <a:r>
              <a:rPr sz="18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855344"/>
            <a:ext cx="7757159" cy="53443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A list called </a:t>
            </a:r>
            <a:r>
              <a:rPr sz="1600" spc="-15" dirty="0">
                <a:latin typeface="Calibri"/>
                <a:cs typeface="Calibri"/>
              </a:rPr>
              <a:t>Festival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given with following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elements: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Festival </a:t>
            </a:r>
            <a:r>
              <a:rPr sz="1600" spc="-5" dirty="0">
                <a:latin typeface="Calibri"/>
                <a:cs typeface="Calibri"/>
              </a:rPr>
              <a:t>= ['Lumbini', 'Mopin', </a:t>
            </a:r>
            <a:r>
              <a:rPr sz="1600" spc="-10" dirty="0">
                <a:latin typeface="Calibri"/>
                <a:cs typeface="Calibri"/>
              </a:rPr>
              <a:t>'Bihu', 'Chhath', </a:t>
            </a:r>
            <a:r>
              <a:rPr sz="1600" spc="-5" dirty="0">
                <a:latin typeface="Calibri"/>
                <a:cs typeface="Calibri"/>
              </a:rPr>
              <a:t>'Onam', </a:t>
            </a:r>
            <a:r>
              <a:rPr sz="1600" spc="-10" dirty="0">
                <a:latin typeface="Calibri"/>
                <a:cs typeface="Calibri"/>
              </a:rPr>
              <a:t>'Lohri', 'Pongal',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'Garba']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spc="-20" dirty="0">
                <a:latin typeface="Calibri"/>
                <a:cs typeface="Calibri"/>
              </a:rPr>
              <a:t>Write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program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15" dirty="0">
                <a:latin typeface="Calibri"/>
                <a:cs typeface="Calibri"/>
              </a:rPr>
              <a:t>enter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festival </a:t>
            </a:r>
            <a:r>
              <a:rPr sz="1600" spc="-5" dirty="0">
                <a:latin typeface="Calibri"/>
                <a:cs typeface="Calibri"/>
              </a:rPr>
              <a:t>name and </a:t>
            </a:r>
            <a:r>
              <a:rPr sz="1600" spc="-10" dirty="0">
                <a:latin typeface="Calibri"/>
                <a:cs typeface="Calibri"/>
              </a:rPr>
              <a:t>search whether the </a:t>
            </a:r>
            <a:r>
              <a:rPr sz="1600" spc="-5" dirty="0">
                <a:latin typeface="Calibri"/>
                <a:cs typeface="Calibri"/>
              </a:rPr>
              <a:t>name </a:t>
            </a:r>
            <a:r>
              <a:rPr sz="1600" spc="-15" dirty="0">
                <a:latin typeface="Calibri"/>
                <a:cs typeface="Calibri"/>
              </a:rPr>
              <a:t>present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list or  not using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sz="1600" spc="-30" dirty="0">
                <a:latin typeface="Calibri"/>
                <a:cs typeface="Calibri"/>
              </a:rPr>
              <a:t>operator. </a:t>
            </a:r>
            <a:r>
              <a:rPr sz="1600" spc="-10" dirty="0">
                <a:latin typeface="Calibri"/>
                <a:cs typeface="Calibri"/>
              </a:rPr>
              <a:t>Print appropriate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message.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1287145" algn="just">
              <a:lnSpc>
                <a:spcPct val="141600"/>
              </a:lnSpc>
              <a:spcBef>
                <a:spcPts val="5"/>
              </a:spcBef>
              <a:tabLst>
                <a:tab pos="2755900" algn="l"/>
                <a:tab pos="4585335" algn="l"/>
              </a:tabLst>
            </a:pPr>
            <a:r>
              <a:rPr sz="1600" spc="-10" dirty="0">
                <a:latin typeface="Calibri"/>
                <a:cs typeface="Calibri"/>
              </a:rPr>
              <a:t>Festival </a:t>
            </a:r>
            <a:r>
              <a:rPr sz="1600" spc="-5" dirty="0">
                <a:latin typeface="Calibri"/>
                <a:cs typeface="Calibri"/>
              </a:rPr>
              <a:t>= [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'Lumbini'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'Mopin'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'Bihu'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'Chhath'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'Onam'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'Lohri'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'Pongal'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'Garba'</a:t>
            </a:r>
            <a:r>
              <a:rPr sz="1600" spc="-5" dirty="0">
                <a:latin typeface="Calibri"/>
                <a:cs typeface="Calibri"/>
              </a:rPr>
              <a:t>]  </a:t>
            </a:r>
            <a:r>
              <a:rPr sz="1600" spc="-15" dirty="0">
                <a:latin typeface="Calibri"/>
                <a:cs typeface="Calibri"/>
              </a:rPr>
              <a:t>nfest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input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'Enter 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festival</a:t>
            </a:r>
            <a:r>
              <a:rPr sz="1600" spc="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name:</a:t>
            </a:r>
            <a:r>
              <a:rPr sz="16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</a:t>
            </a:r>
            <a:r>
              <a:rPr sz="1600" spc="-10" dirty="0">
                <a:latin typeface="Calibri"/>
                <a:cs typeface="Calibri"/>
              </a:rPr>
              <a:t>).capitalize()	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#input value capitalize 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if </a:t>
            </a:r>
            <a:r>
              <a:rPr sz="1600" spc="-15" dirty="0">
                <a:latin typeface="Calibri"/>
                <a:cs typeface="Calibri"/>
              </a:rPr>
              <a:t>nfest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Festival:	</a:t>
            </a: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0" dirty="0">
                <a:latin typeface="Calibri"/>
                <a:cs typeface="Calibri"/>
              </a:rPr>
              <a:t>membership </a:t>
            </a:r>
            <a:r>
              <a:rPr sz="1600" spc="-15" dirty="0">
                <a:latin typeface="Calibri"/>
                <a:cs typeface="Calibri"/>
              </a:rPr>
              <a:t>operator </a:t>
            </a:r>
            <a:r>
              <a:rPr sz="1600" spc="-5" dirty="0">
                <a:latin typeface="Calibri"/>
                <a:cs typeface="Calibri"/>
              </a:rPr>
              <a:t>‘in’ is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used</a:t>
            </a:r>
            <a:endParaRPr sz="160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800"/>
              </a:spcBef>
            </a:pPr>
            <a:r>
              <a:rPr sz="1600" spc="-15" dirty="0">
                <a:latin typeface="Calibri"/>
                <a:cs typeface="Calibri"/>
              </a:rPr>
              <a:t>print(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"Yes,"</a:t>
            </a:r>
            <a:r>
              <a:rPr sz="1600" spc="-15" dirty="0">
                <a:latin typeface="Calibri"/>
                <a:cs typeface="Calibri"/>
              </a:rPr>
              <a:t>, nfest,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‘is in the</a:t>
            </a:r>
            <a:r>
              <a:rPr sz="16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list.'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else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90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"There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is no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such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name in the</a:t>
            </a:r>
            <a:r>
              <a:rPr sz="16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list."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 marR="5580380">
              <a:lnSpc>
                <a:spcPct val="100000"/>
              </a:lnSpc>
              <a:spcBef>
                <a:spcPts val="900"/>
              </a:spcBef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Enter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festival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name: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onam  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Yes,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Onam is in the</a:t>
            </a:r>
            <a:r>
              <a:rPr sz="1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list.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34915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Enter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festival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name: Thrissur  There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is no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such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name in the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list.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162" y="92278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59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59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5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2278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59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59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891" y="931163"/>
            <a:ext cx="180594" cy="25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706881"/>
            <a:ext cx="7755255" cy="141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A list called </a:t>
            </a:r>
            <a:r>
              <a:rPr sz="1600" b="1" spc="-15" dirty="0">
                <a:latin typeface="Calibri"/>
                <a:cs typeface="Calibri"/>
              </a:rPr>
              <a:t>Festival </a:t>
            </a:r>
            <a:r>
              <a:rPr sz="1600" b="1" spc="-5" dirty="0">
                <a:latin typeface="Calibri"/>
                <a:cs typeface="Calibri"/>
              </a:rPr>
              <a:t>is </a:t>
            </a:r>
            <a:r>
              <a:rPr sz="1600" b="1" spc="-10" dirty="0">
                <a:latin typeface="Calibri"/>
                <a:cs typeface="Calibri"/>
              </a:rPr>
              <a:t>given with following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elements: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Festival </a:t>
            </a:r>
            <a:r>
              <a:rPr sz="1600" b="1" spc="-5" dirty="0">
                <a:latin typeface="Calibri"/>
                <a:cs typeface="Calibri"/>
              </a:rPr>
              <a:t>= </a:t>
            </a:r>
            <a:r>
              <a:rPr sz="1600" b="1" spc="-10" dirty="0">
                <a:latin typeface="Calibri"/>
                <a:cs typeface="Calibri"/>
              </a:rPr>
              <a:t>['Lumbini', 'Mopin', </a:t>
            </a:r>
            <a:r>
              <a:rPr sz="1600" b="1" spc="-5" dirty="0">
                <a:latin typeface="Calibri"/>
                <a:cs typeface="Calibri"/>
              </a:rPr>
              <a:t>'Bihu', </a:t>
            </a:r>
            <a:r>
              <a:rPr sz="1600" b="1" spc="-10" dirty="0">
                <a:latin typeface="Calibri"/>
                <a:cs typeface="Calibri"/>
              </a:rPr>
              <a:t>'Chhath', 'Onam', 'Lohri', 'Pongal',</a:t>
            </a:r>
            <a:r>
              <a:rPr sz="1600" b="1" spc="27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'Garba']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enter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festival </a:t>
            </a:r>
            <a:r>
              <a:rPr sz="1600" b="1" spc="-5" dirty="0">
                <a:latin typeface="Calibri"/>
                <a:cs typeface="Calibri"/>
              </a:rPr>
              <a:t>name and </a:t>
            </a:r>
            <a:r>
              <a:rPr sz="1600" b="1" spc="-10" dirty="0">
                <a:latin typeface="Calibri"/>
                <a:cs typeface="Calibri"/>
              </a:rPr>
              <a:t>search whether the </a:t>
            </a:r>
            <a:r>
              <a:rPr sz="1600" b="1" spc="-5" dirty="0">
                <a:latin typeface="Calibri"/>
                <a:cs typeface="Calibri"/>
              </a:rPr>
              <a:t>name </a:t>
            </a:r>
            <a:r>
              <a:rPr sz="1600" b="1" spc="-15" dirty="0">
                <a:latin typeface="Calibri"/>
                <a:cs typeface="Calibri"/>
              </a:rPr>
              <a:t>present </a:t>
            </a:r>
            <a:r>
              <a:rPr sz="1600" b="1" spc="-5" dirty="0">
                <a:latin typeface="Calibri"/>
                <a:cs typeface="Calibri"/>
              </a:rPr>
              <a:t>in </a:t>
            </a:r>
            <a:r>
              <a:rPr sz="1600" b="1" spc="-10" dirty="0">
                <a:latin typeface="Calibri"/>
                <a:cs typeface="Calibri"/>
              </a:rPr>
              <a:t>the </a:t>
            </a:r>
            <a:r>
              <a:rPr sz="1600" b="1" spc="-5" dirty="0">
                <a:latin typeface="Calibri"/>
                <a:cs typeface="Calibri"/>
              </a:rPr>
              <a:t>list or  not </a:t>
            </a:r>
            <a:r>
              <a:rPr sz="1600" b="1" spc="-10" dirty="0">
                <a:latin typeface="Calibri"/>
                <a:cs typeface="Calibri"/>
              </a:rPr>
              <a:t>without </a:t>
            </a:r>
            <a:r>
              <a:rPr sz="1600" b="1" spc="-5" dirty="0">
                <a:latin typeface="Calibri"/>
                <a:cs typeface="Calibri"/>
              </a:rPr>
              <a:t>using </a:t>
            </a:r>
            <a:r>
              <a:rPr sz="1600" b="1" spc="-10" dirty="0">
                <a:latin typeface="Calibri"/>
                <a:cs typeface="Calibri"/>
              </a:rPr>
              <a:t>membership</a:t>
            </a:r>
            <a:r>
              <a:rPr sz="1600" b="1" spc="65" dirty="0">
                <a:latin typeface="Calibri"/>
                <a:cs typeface="Calibri"/>
              </a:rPr>
              <a:t> </a:t>
            </a:r>
            <a:r>
              <a:rPr sz="1600" b="1" spc="-30" dirty="0">
                <a:latin typeface="Calibri"/>
                <a:cs typeface="Calibri"/>
              </a:rPr>
              <a:t>operator.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00" spc="-10" dirty="0">
                <a:latin typeface="Calibri"/>
                <a:cs typeface="Calibri"/>
              </a:rPr>
              <a:t>Festival </a:t>
            </a:r>
            <a:r>
              <a:rPr sz="1600" spc="-5" dirty="0">
                <a:latin typeface="Calibri"/>
                <a:cs typeface="Calibri"/>
              </a:rPr>
              <a:t>= ['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Lumbini</a:t>
            </a:r>
            <a:r>
              <a:rPr sz="1600" spc="-5" dirty="0">
                <a:latin typeface="Calibri"/>
                <a:cs typeface="Calibri"/>
              </a:rPr>
              <a:t>', '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Mopin</a:t>
            </a:r>
            <a:r>
              <a:rPr sz="1600" spc="-5" dirty="0">
                <a:latin typeface="Calibri"/>
                <a:cs typeface="Calibri"/>
              </a:rPr>
              <a:t>', '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Bihu</a:t>
            </a:r>
            <a:r>
              <a:rPr sz="1600" spc="-5" dirty="0">
                <a:latin typeface="Calibri"/>
                <a:cs typeface="Calibri"/>
              </a:rPr>
              <a:t>', '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Chhath</a:t>
            </a:r>
            <a:r>
              <a:rPr sz="1600" spc="-5" dirty="0">
                <a:latin typeface="Calibri"/>
                <a:cs typeface="Calibri"/>
              </a:rPr>
              <a:t>', '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Onam</a:t>
            </a:r>
            <a:r>
              <a:rPr sz="1600" spc="-5" dirty="0">
                <a:latin typeface="Calibri"/>
                <a:cs typeface="Calibri"/>
              </a:rPr>
              <a:t>', '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Lohri</a:t>
            </a:r>
            <a:r>
              <a:rPr sz="1600" spc="-5" dirty="0">
                <a:latin typeface="Calibri"/>
                <a:cs typeface="Calibri"/>
              </a:rPr>
              <a:t>', </a:t>
            </a:r>
            <a:r>
              <a:rPr sz="1600" spc="-10" dirty="0">
                <a:latin typeface="Calibri"/>
                <a:cs typeface="Calibri"/>
              </a:rPr>
              <a:t>'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Pongal</a:t>
            </a:r>
            <a:r>
              <a:rPr sz="1600" spc="-10" dirty="0">
                <a:latin typeface="Calibri"/>
                <a:cs typeface="Calibri"/>
              </a:rPr>
              <a:t>',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Garba</a:t>
            </a:r>
            <a:r>
              <a:rPr sz="1600" spc="-5" dirty="0">
                <a:latin typeface="Calibri"/>
                <a:cs typeface="Calibri"/>
              </a:rPr>
              <a:t>']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7428" y="2132202"/>
            <a:ext cx="1860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#input value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capitalize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pc="-15" dirty="0"/>
              <a:t>nfest </a:t>
            </a:r>
            <a:r>
              <a:rPr spc="-5" dirty="0"/>
              <a:t>= input('Enter </a:t>
            </a:r>
            <a:r>
              <a:rPr spc="-15" dirty="0"/>
              <a:t>festival </a:t>
            </a:r>
            <a:r>
              <a:rPr spc="-10" dirty="0"/>
              <a:t>name: ').capitalize()  Length </a:t>
            </a:r>
            <a:r>
              <a:rPr spc="-5" dirty="0"/>
              <a:t>=</a:t>
            </a:r>
            <a:r>
              <a:rPr spc="5" dirty="0"/>
              <a:t> </a:t>
            </a:r>
            <a:r>
              <a:rPr spc="-10" dirty="0"/>
              <a:t>len(Festival)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-5" dirty="0"/>
              <a:t>Flag =</a:t>
            </a:r>
            <a:r>
              <a:rPr dirty="0"/>
              <a:t> </a:t>
            </a:r>
            <a:r>
              <a:rPr spc="-15" dirty="0">
                <a:solidFill>
                  <a:srgbClr val="C00000"/>
                </a:solidFill>
              </a:rPr>
              <a:t>False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pc="-15" dirty="0">
                <a:solidFill>
                  <a:srgbClr val="C00000"/>
                </a:solidFill>
              </a:rPr>
              <a:t>for </a:t>
            </a:r>
            <a:r>
              <a:rPr spc="-5" dirty="0"/>
              <a:t>x </a:t>
            </a:r>
            <a:r>
              <a:rPr spc="-5" dirty="0">
                <a:solidFill>
                  <a:srgbClr val="C00000"/>
                </a:solidFill>
              </a:rPr>
              <a:t>in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range</a:t>
            </a:r>
            <a:r>
              <a:rPr spc="-10" dirty="0"/>
              <a:t>(Length):</a:t>
            </a:r>
          </a:p>
          <a:p>
            <a:pPr marR="1167130" algn="ctr">
              <a:lnSpc>
                <a:spcPct val="100000"/>
              </a:lnSpc>
              <a:spcBef>
                <a:spcPts val="300"/>
              </a:spcBef>
            </a:pPr>
            <a:r>
              <a:rPr dirty="0">
                <a:solidFill>
                  <a:srgbClr val="C00000"/>
                </a:solidFill>
              </a:rPr>
              <a:t>if </a:t>
            </a:r>
            <a:r>
              <a:rPr spc="-10" dirty="0"/>
              <a:t>Festival[x] </a:t>
            </a:r>
            <a:r>
              <a:rPr spc="-5" dirty="0"/>
              <a:t>== </a:t>
            </a:r>
            <a:r>
              <a:rPr spc="-15" dirty="0"/>
              <a:t>nfest</a:t>
            </a:r>
            <a:r>
              <a:rPr spc="-35" dirty="0"/>
              <a:t> </a:t>
            </a:r>
            <a:r>
              <a:rPr spc="-5" dirty="0"/>
              <a:t>:</a:t>
            </a:r>
          </a:p>
          <a:p>
            <a:pPr marR="1148080" algn="ctr">
              <a:lnSpc>
                <a:spcPct val="100000"/>
              </a:lnSpc>
              <a:spcBef>
                <a:spcPts val="300"/>
              </a:spcBef>
            </a:pPr>
            <a:r>
              <a:rPr spc="-5" dirty="0"/>
              <a:t>Flag =</a:t>
            </a:r>
            <a:r>
              <a:rPr spc="-10" dirty="0"/>
              <a:t> </a:t>
            </a:r>
            <a:r>
              <a:rPr spc="-30" dirty="0">
                <a:solidFill>
                  <a:srgbClr val="C00000"/>
                </a:solidFill>
              </a:rPr>
              <a:t>True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40" y="3785387"/>
            <a:ext cx="6153150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>
              <a:lnSpc>
                <a:spcPct val="115599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break</a:t>
            </a:r>
            <a:r>
              <a:rPr sz="1600" spc="-10" dirty="0">
                <a:latin typeface="Calibri"/>
                <a:cs typeface="Calibri"/>
              </a:rPr>
              <a:t>;	</a:t>
            </a:r>
            <a:r>
              <a:rPr sz="1600" spc="-5" dirty="0">
                <a:latin typeface="Calibri"/>
                <a:cs typeface="Calibri"/>
              </a:rPr>
              <a:t># if the </a:t>
            </a:r>
            <a:r>
              <a:rPr sz="1600" spc="-15" dirty="0">
                <a:latin typeface="Calibri"/>
                <a:cs typeface="Calibri"/>
              </a:rPr>
              <a:t>festival </a:t>
            </a:r>
            <a:r>
              <a:rPr sz="1600" spc="-5" dirty="0">
                <a:latin typeface="Calibri"/>
                <a:cs typeface="Calibri"/>
              </a:rPr>
              <a:t>name </a:t>
            </a:r>
            <a:r>
              <a:rPr sz="1600" spc="-10" dirty="0">
                <a:latin typeface="Calibri"/>
                <a:cs typeface="Calibri"/>
              </a:rPr>
              <a:t>exists, </a:t>
            </a:r>
            <a:r>
              <a:rPr sz="1600" spc="-5" dirty="0">
                <a:latin typeface="Calibri"/>
                <a:cs typeface="Calibri"/>
              </a:rPr>
              <a:t>then </a:t>
            </a:r>
            <a:r>
              <a:rPr sz="1600" spc="-10" dirty="0">
                <a:latin typeface="Calibri"/>
                <a:cs typeface="Calibri"/>
              </a:rPr>
              <a:t>terminate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loop 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if </a:t>
            </a:r>
            <a:r>
              <a:rPr sz="1600" spc="-5" dirty="0">
                <a:latin typeface="Calibri"/>
                <a:cs typeface="Calibri"/>
              </a:rPr>
              <a:t>Flag ==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C00000"/>
                </a:solidFill>
                <a:latin typeface="Calibri"/>
                <a:cs typeface="Calibri"/>
              </a:rPr>
              <a:t>True</a:t>
            </a:r>
            <a:r>
              <a:rPr sz="1600" spc="-2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15" dirty="0">
                <a:latin typeface="Calibri"/>
                <a:cs typeface="Calibri"/>
              </a:rPr>
              <a:t>(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"Yes,"</a:t>
            </a:r>
            <a:r>
              <a:rPr sz="1600" spc="-15" dirty="0">
                <a:latin typeface="Calibri"/>
                <a:cs typeface="Calibri"/>
              </a:rPr>
              <a:t>, nfest,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 is in the</a:t>
            </a:r>
            <a:r>
              <a:rPr sz="16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tuple.'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else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"There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is no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such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name in the</a:t>
            </a:r>
            <a:r>
              <a:rPr sz="16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tuple."</a:t>
            </a:r>
            <a:r>
              <a:rPr sz="160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5404205"/>
            <a:ext cx="27266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 marR="549910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Enter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festival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name: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onam  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Yes,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Onam in the</a:t>
            </a:r>
            <a:r>
              <a:rPr sz="1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Enter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festival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name: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Car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Festival  There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is no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such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name in the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list.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939" y="139700"/>
            <a:ext cx="5378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Programming examples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(linear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search through</a:t>
            </a:r>
            <a:r>
              <a:rPr sz="1800" b="1" spc="-1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Iterating):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254" y="774954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254" y="774954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363" y="780287"/>
            <a:ext cx="189737" cy="256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5"/>
              </a:spcBef>
            </a:pP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958" y="1087881"/>
            <a:ext cx="84505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Python </a:t>
            </a:r>
            <a:r>
              <a:rPr sz="1600" spc="-5" dirty="0">
                <a:latin typeface="Calibri"/>
                <a:cs typeface="Calibri"/>
              </a:rPr>
              <a:t>has a </a:t>
            </a:r>
            <a:r>
              <a:rPr sz="1600" spc="-10" dirty="0">
                <a:latin typeface="Calibri"/>
                <a:cs typeface="Calibri"/>
              </a:rPr>
              <a:t>complete </a:t>
            </a:r>
            <a:r>
              <a:rPr sz="1600" spc="-5" dirty="0">
                <a:latin typeface="Calibri"/>
                <a:cs typeface="Calibri"/>
              </a:rPr>
              <a:t>list of public methods that </a:t>
            </a:r>
            <a:r>
              <a:rPr sz="1600" spc="-10" dirty="0">
                <a:latin typeface="Calibri"/>
                <a:cs typeface="Calibri"/>
              </a:rPr>
              <a:t>may </a:t>
            </a:r>
            <a:r>
              <a:rPr sz="1600" spc="-5" dirty="0">
                <a:latin typeface="Calibri"/>
                <a:cs typeface="Calibri"/>
              </a:rPr>
              <a:t>be called on </a:t>
            </a:r>
            <a:r>
              <a:rPr sz="1600" spc="-10" dirty="0">
                <a:latin typeface="Calibri"/>
                <a:cs typeface="Calibri"/>
              </a:rPr>
              <a:t>any </a:t>
            </a:r>
            <a:r>
              <a:rPr sz="1600" spc="-5" dirty="0">
                <a:latin typeface="Calibri"/>
                <a:cs typeface="Calibri"/>
              </a:rPr>
              <a:t>list </a:t>
            </a:r>
            <a:r>
              <a:rPr sz="1600" spc="-15" dirty="0">
                <a:latin typeface="Calibri"/>
                <a:cs typeface="Calibri"/>
              </a:rPr>
              <a:t>object.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dot </a:t>
            </a:r>
            <a:r>
              <a:rPr sz="1600" spc="-15" dirty="0">
                <a:latin typeface="Calibri"/>
                <a:cs typeface="Calibri"/>
              </a:rPr>
              <a:t>operator </a:t>
            </a:r>
            <a:r>
              <a:rPr sz="1600" spc="-10" dirty="0">
                <a:latin typeface="Calibri"/>
                <a:cs typeface="Calibri"/>
              </a:rPr>
              <a:t>(.)  </a:t>
            </a:r>
            <a:r>
              <a:rPr sz="1600" spc="-5" dirty="0">
                <a:latin typeface="Calibri"/>
                <a:cs typeface="Calibri"/>
              </a:rPr>
              <a:t>is used along </a:t>
            </a:r>
            <a:r>
              <a:rPr sz="1600" dirty="0">
                <a:latin typeface="Calibri"/>
                <a:cs typeface="Calibri"/>
              </a:rPr>
              <a:t>with </a:t>
            </a:r>
            <a:r>
              <a:rPr sz="1600" spc="-5" dirty="0">
                <a:latin typeface="Calibri"/>
                <a:cs typeface="Calibri"/>
              </a:rPr>
              <a:t>the list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access list functions </a:t>
            </a:r>
            <a:r>
              <a:rPr sz="1600" spc="-20" dirty="0">
                <a:latin typeface="Calibri"/>
                <a:cs typeface="Calibri"/>
              </a:rPr>
              <a:t>except </a:t>
            </a:r>
            <a:r>
              <a:rPr sz="1600" spc="-5" dirty="0">
                <a:latin typeface="Calibri"/>
                <a:cs typeface="Calibri"/>
              </a:rPr>
              <a:t>len()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function.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7050" y="1944370"/>
          <a:ext cx="8229600" cy="4297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7086600"/>
              </a:tblGrid>
              <a:tr h="82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488440" marR="14839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Name = ['Anmol',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'Vimal', 'Sidharth',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'Riya'] 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Num = [23, 54, 34, 44, 35, 66, 27, 88, 69,</a:t>
                      </a:r>
                      <a:r>
                        <a:rPr sz="16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54]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1158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len()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length of the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3272790">
                        <a:lnSpc>
                          <a:spcPct val="100000"/>
                        </a:lnSpc>
                        <a:tabLst>
                          <a:tab pos="177546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 = ['Anmol',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'Vimal',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'Sidharth',</a:t>
                      </a:r>
                      <a:r>
                        <a:rPr sz="1400" b="1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'Riya'] 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(len(Name))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Num = [23,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54, 34, 44, 35, 66, 27, 88, 69,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54]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774189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(len(Num))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158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insert()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inserts an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element/object into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index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position.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92849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Name.insert(3,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'Amit')	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# insert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‘Amit’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at 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350" b="1" spc="15" baseline="24691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1350" b="1" spc="104" baseline="2469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place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43573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(Name)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['Anmol',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'Vimal', 'Amit',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'Sidharth',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'Riya']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Num.insert(3,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77)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insert 77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at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350" spc="7" baseline="24691" dirty="0">
                          <a:latin typeface="Calibri"/>
                          <a:cs typeface="Calibri"/>
                        </a:rPr>
                        <a:t>th</a:t>
                      </a:r>
                      <a:r>
                        <a:rPr sz="1350" spc="127" baseline="2469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place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11696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(Num)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[23, 54,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77,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44,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35,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66,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27,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88,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69,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54]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158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append()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appends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element at the end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 an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existing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Name.append('Sneha')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# append ‘Sneha’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at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end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of the</a:t>
                      </a:r>
                      <a:r>
                        <a:rPr sz="1400" b="1" spc="-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list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19761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(Name)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['Anmol', 'Kiran',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'Vimal', 'Amit',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'Sidharth', 'Riya',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'Sneha']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Num.append(55)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append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55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end of the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(Num)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[23,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54,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77,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44,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35,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66,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27,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88,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69, 54,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55]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38" y="89408"/>
            <a:ext cx="1033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Try</a:t>
            </a:r>
            <a:r>
              <a:rPr sz="24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this: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361" y="61036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361" y="610362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091" y="618744"/>
            <a:ext cx="180594" cy="255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361" y="282016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361" y="282016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5947" y="2827020"/>
            <a:ext cx="191261" cy="256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361" y="480136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9361" y="4801361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5947" y="4808220"/>
            <a:ext cx="189738" cy="2598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4540" y="554481"/>
            <a:ext cx="7800975" cy="519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93870">
              <a:lnSpc>
                <a:spcPct val="100000"/>
              </a:lnSpc>
              <a:spcBef>
                <a:spcPts val="95"/>
              </a:spcBef>
              <a:tabLst>
                <a:tab pos="469900" algn="l"/>
              </a:tabLst>
            </a:pPr>
            <a:r>
              <a:rPr sz="1600" b="1" spc="-10" dirty="0">
                <a:latin typeface="Calibri"/>
                <a:cs typeface="Calibri"/>
              </a:rPr>
              <a:t>What </a:t>
            </a:r>
            <a:r>
              <a:rPr sz="1600" b="1" spc="-5" dirty="0">
                <a:latin typeface="Calibri"/>
                <a:cs typeface="Calibri"/>
              </a:rPr>
              <a:t>will be </a:t>
            </a:r>
            <a:r>
              <a:rPr sz="1600" b="1" spc="-10" dirty="0">
                <a:latin typeface="Calibri"/>
                <a:cs typeface="Calibri"/>
              </a:rPr>
              <a:t>the </a:t>
            </a:r>
            <a:r>
              <a:rPr sz="1600" b="1" spc="-5" dirty="0">
                <a:latin typeface="Calibri"/>
                <a:cs typeface="Calibri"/>
              </a:rPr>
              <a:t>output of </a:t>
            </a:r>
            <a:r>
              <a:rPr sz="1600" b="1" spc="-10" dirty="0">
                <a:latin typeface="Calibri"/>
                <a:cs typeface="Calibri"/>
              </a:rPr>
              <a:t>the following?  (</a:t>
            </a:r>
            <a:r>
              <a:rPr sz="1600" b="1" i="1" spc="-10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)	</a:t>
            </a:r>
            <a:r>
              <a:rPr sz="1600" b="1" spc="-5" dirty="0">
                <a:latin typeface="Calibri"/>
                <a:cs typeface="Calibri"/>
              </a:rPr>
              <a:t>[4] *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  <a:p>
            <a:pPr marL="469900" marR="5638800" indent="-457834">
              <a:lnSpc>
                <a:spcPct val="100000"/>
              </a:lnSpc>
              <a:tabLst>
                <a:tab pos="469900" algn="l"/>
              </a:tabLst>
            </a:pPr>
            <a:r>
              <a:rPr sz="1600" b="1" spc="-10" dirty="0">
                <a:latin typeface="Calibri"/>
                <a:cs typeface="Calibri"/>
              </a:rPr>
              <a:t>(</a:t>
            </a:r>
            <a:r>
              <a:rPr sz="1600" b="1" i="1" spc="-10" dirty="0">
                <a:latin typeface="Calibri"/>
                <a:cs typeface="Calibri"/>
              </a:rPr>
              <a:t>b</a:t>
            </a:r>
            <a:r>
              <a:rPr sz="1600" b="1" spc="-10" dirty="0">
                <a:latin typeface="Calibri"/>
                <a:cs typeface="Calibri"/>
              </a:rPr>
              <a:t>)	</a:t>
            </a:r>
            <a:r>
              <a:rPr sz="1600" b="1" spc="-15" dirty="0">
                <a:latin typeface="Calibri"/>
                <a:cs typeface="Calibri"/>
              </a:rPr>
              <a:t>numbers </a:t>
            </a:r>
            <a:r>
              <a:rPr sz="1600" b="1" spc="-5" dirty="0">
                <a:latin typeface="Calibri"/>
                <a:cs typeface="Calibri"/>
              </a:rPr>
              <a:t>= </a:t>
            </a:r>
            <a:r>
              <a:rPr sz="1600" b="1" spc="-10" dirty="0">
                <a:latin typeface="Calibri"/>
                <a:cs typeface="Calibri"/>
              </a:rPr>
              <a:t>[17, 123]  numbers[-1]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1600" b="1" spc="-5" dirty="0">
                <a:latin typeface="Calibri"/>
                <a:cs typeface="Calibri"/>
              </a:rPr>
              <a:t>(c)	L = [1, 2, 3, 4,</a:t>
            </a:r>
            <a:r>
              <a:rPr sz="1600" b="1" spc="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5]</a:t>
            </a:r>
            <a:endParaRPr sz="1600">
              <a:latin typeface="Calibri"/>
              <a:cs typeface="Calibri"/>
            </a:endParaRPr>
          </a:p>
          <a:p>
            <a:pPr marL="469900" marR="622681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n = len(L)  </a:t>
            </a:r>
            <a:r>
              <a:rPr sz="1600" b="1" spc="-10" dirty="0">
                <a:latin typeface="Calibri"/>
                <a:cs typeface="Calibri"/>
              </a:rPr>
              <a:t>item </a:t>
            </a:r>
            <a:r>
              <a:rPr sz="1600" b="1" spc="-5" dirty="0">
                <a:latin typeface="Calibri"/>
                <a:cs typeface="Calibri"/>
              </a:rPr>
              <a:t>= </a:t>
            </a:r>
            <a:r>
              <a:rPr sz="1600" b="1" spc="-10" dirty="0">
                <a:latin typeface="Calibri"/>
                <a:cs typeface="Calibri"/>
              </a:rPr>
              <a:t>L[n-1]  print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([item])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84556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What </a:t>
            </a:r>
            <a:r>
              <a:rPr sz="1600" b="1" spc="-5" dirty="0">
                <a:latin typeface="Calibri"/>
                <a:cs typeface="Calibri"/>
              </a:rPr>
              <a:t>will be </a:t>
            </a:r>
            <a:r>
              <a:rPr sz="1600" b="1" spc="-10" dirty="0">
                <a:latin typeface="Calibri"/>
                <a:cs typeface="Calibri"/>
              </a:rPr>
              <a:t>the </a:t>
            </a:r>
            <a:r>
              <a:rPr sz="1600" b="1" spc="-5" dirty="0">
                <a:latin typeface="Calibri"/>
                <a:cs typeface="Calibri"/>
              </a:rPr>
              <a:t>output of </a:t>
            </a:r>
            <a:r>
              <a:rPr sz="1600" b="1" spc="-10" dirty="0">
                <a:latin typeface="Calibri"/>
                <a:cs typeface="Calibri"/>
              </a:rPr>
              <a:t>the following code?  </a:t>
            </a:r>
            <a:r>
              <a:rPr sz="1600" b="1" spc="-5" dirty="0">
                <a:latin typeface="Calibri"/>
                <a:cs typeface="Calibri"/>
              </a:rPr>
              <a:t>AList =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[2,4,6,8,10]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LenList </a:t>
            </a:r>
            <a:r>
              <a:rPr sz="1600" b="1" spc="-5" dirty="0">
                <a:latin typeface="Calibri"/>
                <a:cs typeface="Calibri"/>
              </a:rPr>
              <a:t>=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len(AList)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Sum =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469900" marR="5139055" indent="-457834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for index </a:t>
            </a:r>
            <a:r>
              <a:rPr sz="1600" b="1" spc="-5" dirty="0">
                <a:latin typeface="Calibri"/>
                <a:cs typeface="Calibri"/>
              </a:rPr>
              <a:t>in </a:t>
            </a:r>
            <a:r>
              <a:rPr sz="1600" b="1" spc="-15" dirty="0">
                <a:latin typeface="Calibri"/>
                <a:cs typeface="Calibri"/>
              </a:rPr>
              <a:t>range(1, </a:t>
            </a:r>
            <a:r>
              <a:rPr sz="1600" b="1" spc="-5" dirty="0">
                <a:latin typeface="Calibri"/>
                <a:cs typeface="Calibri"/>
              </a:rPr>
              <a:t>LenList, </a:t>
            </a:r>
            <a:r>
              <a:rPr sz="1600" b="1" spc="-10" dirty="0">
                <a:latin typeface="Calibri"/>
                <a:cs typeface="Calibri"/>
              </a:rPr>
              <a:t>2):  </a:t>
            </a:r>
            <a:r>
              <a:rPr sz="1600" b="1" spc="-5" dirty="0">
                <a:latin typeface="Calibri"/>
                <a:cs typeface="Calibri"/>
              </a:rPr>
              <a:t>Sum +=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AList[index]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print ("Sum </a:t>
            </a:r>
            <a:r>
              <a:rPr sz="1600" b="1" spc="-5" dirty="0">
                <a:latin typeface="Calibri"/>
                <a:cs typeface="Calibri"/>
              </a:rPr>
              <a:t>= ",</a:t>
            </a:r>
            <a:r>
              <a:rPr sz="1600" b="1" spc="6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Sum)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15" dirty="0">
                <a:latin typeface="Calibri"/>
                <a:cs typeface="Calibri"/>
              </a:rPr>
              <a:t>create </a:t>
            </a:r>
            <a:r>
              <a:rPr sz="1600" b="1" spc="-5" dirty="0">
                <a:latin typeface="Calibri"/>
                <a:cs typeface="Calibri"/>
              </a:rPr>
              <a:t>a list ListA </a:t>
            </a:r>
            <a:r>
              <a:rPr sz="1600" b="1" spc="-10" dirty="0">
                <a:latin typeface="Calibri"/>
                <a:cs typeface="Calibri"/>
              </a:rPr>
              <a:t>containing </a:t>
            </a:r>
            <a:r>
              <a:rPr sz="1600" b="1" spc="-5" dirty="0">
                <a:latin typeface="Calibri"/>
                <a:cs typeface="Calibri"/>
              </a:rPr>
              <a:t>positive and </a:t>
            </a:r>
            <a:r>
              <a:rPr sz="1600" b="1" spc="-10" dirty="0">
                <a:latin typeface="Calibri"/>
                <a:cs typeface="Calibri"/>
              </a:rPr>
              <a:t>negative </a:t>
            </a:r>
            <a:r>
              <a:rPr sz="1600" b="1" spc="-15" dirty="0">
                <a:latin typeface="Calibri"/>
                <a:cs typeface="Calibri"/>
              </a:rPr>
              <a:t>from </a:t>
            </a:r>
            <a:r>
              <a:rPr sz="1600" b="1" spc="-10" dirty="0">
                <a:latin typeface="Calibri"/>
                <a:cs typeface="Calibri"/>
              </a:rPr>
              <a:t>the </a:t>
            </a:r>
            <a:r>
              <a:rPr sz="1600" b="1" spc="-5" dirty="0">
                <a:latin typeface="Calibri"/>
                <a:cs typeface="Calibri"/>
              </a:rPr>
              <a:t>console. Also  </a:t>
            </a:r>
            <a:r>
              <a:rPr sz="1600" b="1" spc="-15" dirty="0">
                <a:latin typeface="Calibri"/>
                <a:cs typeface="Calibri"/>
              </a:rPr>
              <a:t>create </a:t>
            </a:r>
            <a:r>
              <a:rPr sz="1600" b="1" spc="-10" dirty="0">
                <a:latin typeface="Calibri"/>
                <a:cs typeface="Calibri"/>
              </a:rPr>
              <a:t>two </a:t>
            </a:r>
            <a:r>
              <a:rPr sz="1600" b="1" spc="-15" dirty="0">
                <a:latin typeface="Calibri"/>
                <a:cs typeface="Calibri"/>
              </a:rPr>
              <a:t>separate </a:t>
            </a:r>
            <a:r>
              <a:rPr sz="1600" b="1" spc="-5" dirty="0">
                <a:latin typeface="Calibri"/>
                <a:cs typeface="Calibri"/>
              </a:rPr>
              <a:t>lists called </a:t>
            </a:r>
            <a:r>
              <a:rPr sz="1600" b="1" spc="-10" dirty="0">
                <a:latin typeface="Calibri"/>
                <a:cs typeface="Calibri"/>
              </a:rPr>
              <a:t>PosNum </a:t>
            </a:r>
            <a:r>
              <a:rPr sz="1600" b="1" spc="-5" dirty="0">
                <a:latin typeface="Calibri"/>
                <a:cs typeface="Calibri"/>
              </a:rPr>
              <a:t>and NegNum </a:t>
            </a:r>
            <a:r>
              <a:rPr sz="1600" b="1" spc="-10" dirty="0">
                <a:latin typeface="Calibri"/>
                <a:cs typeface="Calibri"/>
              </a:rPr>
              <a:t>to store </a:t>
            </a:r>
            <a:r>
              <a:rPr sz="1600" b="1" spc="-5" dirty="0">
                <a:latin typeface="Calibri"/>
                <a:cs typeface="Calibri"/>
              </a:rPr>
              <a:t>positive and </a:t>
            </a:r>
            <a:r>
              <a:rPr sz="1600" b="1" spc="-10" dirty="0">
                <a:latin typeface="Calibri"/>
                <a:cs typeface="Calibri"/>
              </a:rPr>
              <a:t>negative  </a:t>
            </a:r>
            <a:r>
              <a:rPr sz="1600" b="1" spc="-15" dirty="0">
                <a:latin typeface="Calibri"/>
                <a:cs typeface="Calibri"/>
              </a:rPr>
              <a:t>numbers respectively. </a:t>
            </a:r>
            <a:r>
              <a:rPr sz="1600" b="1" spc="-5" dirty="0">
                <a:latin typeface="Calibri"/>
                <a:cs typeface="Calibri"/>
              </a:rPr>
              <a:t>Also, </a:t>
            </a:r>
            <a:r>
              <a:rPr sz="1600" b="1" spc="-10" dirty="0">
                <a:latin typeface="Calibri"/>
                <a:cs typeface="Calibri"/>
              </a:rPr>
              <a:t>calculate </a:t>
            </a:r>
            <a:r>
              <a:rPr sz="1600" b="1" spc="-5" dirty="0">
                <a:latin typeface="Calibri"/>
                <a:cs typeface="Calibri"/>
              </a:rPr>
              <a:t>and </a:t>
            </a:r>
            <a:r>
              <a:rPr sz="1600" b="1" spc="-10" dirty="0">
                <a:latin typeface="Calibri"/>
                <a:cs typeface="Calibri"/>
              </a:rPr>
              <a:t>print the total </a:t>
            </a:r>
            <a:r>
              <a:rPr sz="1600" b="1" spc="-5" dirty="0">
                <a:latin typeface="Calibri"/>
                <a:cs typeface="Calibri"/>
              </a:rPr>
              <a:t>of </a:t>
            </a:r>
            <a:r>
              <a:rPr sz="1600" b="1" dirty="0">
                <a:latin typeface="Calibri"/>
                <a:cs typeface="Calibri"/>
              </a:rPr>
              <a:t>all </a:t>
            </a:r>
            <a:r>
              <a:rPr sz="1600" b="1" spc="-5" dirty="0">
                <a:latin typeface="Calibri"/>
                <a:cs typeface="Calibri"/>
              </a:rPr>
              <a:t>positive and </a:t>
            </a:r>
            <a:r>
              <a:rPr sz="1600" b="1" spc="-10" dirty="0">
                <a:latin typeface="Calibri"/>
                <a:cs typeface="Calibri"/>
              </a:rPr>
              <a:t>negative  numbers.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679450"/>
          <a:ext cx="8229600" cy="5372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7010400"/>
              </a:tblGrid>
              <a:tr h="34366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extend()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appends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another list. This method does not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 any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value but</a:t>
                      </a:r>
                      <a:r>
                        <a:rPr sz="14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adds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content 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existing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348107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Months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['Jan',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'Feb',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'Mar', 'Apr',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'May',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'Jun']  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Temp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 ['Jul',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'Aug',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'Sep']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167255" algn="l"/>
                        </a:tabLst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Months.extend(Temp)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second list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concatenated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61099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(Months)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['Jan', 'Feb',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'Mar',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'Apr', 'May', 'Jun', 'Jul', 'Aug',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'Sep']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2011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sort()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The method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sorts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objects of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 = ['Anmol',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'Vimal', 'Sidharth',</a:t>
                      </a:r>
                      <a:r>
                        <a:rPr sz="1400" b="1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'Riya']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25857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Name.sort()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sorted in ascending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order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27762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(Name)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['Anmol', 'Kiran', 'Riya', 'Sidharth',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'Vimal']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Num = [23,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54, 34, 44, 35, 66, 27, 88, 69,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54]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Num.sort()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(Num)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[23,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27,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35,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44,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54,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54,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66,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69,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88]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Num.sort(reverse=True)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sorted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reverse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order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(Num)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[23, 27, 34, 35, 44, 54, 54, 66, 69,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88]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64597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reverse()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reverses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objects of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in-place.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 = ['Anmol',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'Vimal', 'Amit',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'Sidharth',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'Riya',</a:t>
                      </a:r>
                      <a:r>
                        <a:rPr sz="1400" b="1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'Sneha']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508760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Name.reverse()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reverse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list elements</a:t>
                      </a:r>
                      <a:r>
                        <a:rPr sz="14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in-place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31699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(Name)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['Sneha', 'Riya', 'Sidharth',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'Amit', 'Vimal',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'Kiran',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'Anmol']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X = [1, 2, 3, 4, 5, 6, 7, 8, 9,</a:t>
                      </a:r>
                      <a:r>
                        <a:rPr sz="14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10]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20840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X.reverse()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reverse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numbers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09537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(X)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[10, 9, 8, 7, 6, 5, 4, 3, 2,</a:t>
                      </a:r>
                      <a:r>
                        <a:rPr sz="1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54939" y="139700"/>
            <a:ext cx="238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List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1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continues….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679450"/>
          <a:ext cx="8229600" cy="5494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7086600"/>
              </a:tblGrid>
              <a:tr h="34366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copy()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creates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duplicate copy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 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list.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 can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also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be copied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 =</a:t>
                      </a:r>
                      <a:r>
                        <a:rPr sz="14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operator.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2124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 = ['Anmol',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'Vimal', 'Amit',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'Sidharth',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'Riya', 'Sneha']  New_Name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Name.copy()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(New_Name)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['Anmol',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'Vimal', 'Amit',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'Sidharth', 'Riya',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'Sneha']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index()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function finds the first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occurrence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list and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index.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24282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 = ['Anmol',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'Vimal',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'Sidharth',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'Riya', 'Vimal'] 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("The index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position of 'Vimal' is:",</a:t>
                      </a:r>
                      <a:r>
                        <a:rPr sz="1400" b="1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Name.index('Vimal'))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index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position of 'Vimal' is: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pop()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597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removes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last object or element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from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list. This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just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like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queue  operation. By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default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pop off the top elements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a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 = ['Anmol',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'Vimal',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'Sidharth',</a:t>
                      </a:r>
                      <a:r>
                        <a:rPr sz="1400" b="1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'Riya']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847214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Name.pop()	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#use pop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pop off the top element,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i.e.,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'Riya'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42240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Name.pop(2)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removes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350" baseline="24691" dirty="0">
                          <a:latin typeface="Calibri"/>
                          <a:cs typeface="Calibri"/>
                        </a:rPr>
                        <a:t>rd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element,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i.e.,</a:t>
                      </a:r>
                      <a:r>
                        <a:rPr sz="14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'Vimal'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print(Name)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returns: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['Anmol', 'Kiran',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'Sidharth']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remove()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905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removes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item which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 passed as an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argument.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 = ['Sneha',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'Riya',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'Sidharth',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'Amit', 'Vimal',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'Kiran',</a:t>
                      </a:r>
                      <a:r>
                        <a:rPr sz="1400" b="1" spc="-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'Anmol']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Name.remove('Sneha')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'Sneha‘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removed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print(Name)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returns: ['Riya', 'Sidharth',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'Amit', 'Vimal',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'Kiran',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'Anmol']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905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94493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clear()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905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function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removes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items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from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Num = [23,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54, 34, 44, 35, 66, 27, 88, 69,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54]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Num.clear()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removes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elements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(Num)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[]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905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54939" y="139700"/>
            <a:ext cx="238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List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1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continues….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938530"/>
          <a:ext cx="8229600" cy="3550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6858000"/>
              </a:tblGrid>
              <a:tr h="3436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7993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count()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method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counts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how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many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times of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object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occurs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 a</a:t>
                      </a:r>
                      <a:r>
                        <a:rPr sz="14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Name = ['Anmol',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'Kiran',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'Vimal',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'Sidharth',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'Riya',</a:t>
                      </a:r>
                      <a:r>
                        <a:rPr sz="1400" b="1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'Vimal']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('Vimal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occurs: %d times' %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Name.count('Vimal'))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Vimal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occurs: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times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max()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function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maximum/largest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value from the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Mark = [76,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87, 68, 85,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77]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300228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('Maximum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mark:',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max(Mark))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Maximum mark: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87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min()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function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minimum/smallest value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from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list.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Mark = [76,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87, 68, 85,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77]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90957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('Minimum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mark:',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min(Mark))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Minimum mark: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68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9448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sum()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This function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sum of 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sequence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tuple. The sequence elements must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numeric type.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Subject5 =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[76, 78, 87, 89,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92]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301180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print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('Total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mark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is:',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sum(Subject5))	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prints: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Total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mark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is: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422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54939" y="291795"/>
            <a:ext cx="2389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List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sz="18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continues….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38" y="139700"/>
            <a:ext cx="2167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Programming</a:t>
            </a:r>
            <a:r>
              <a:rPr sz="18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625855"/>
            <a:ext cx="78670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latin typeface="Calibri"/>
                <a:cs typeface="Calibri"/>
              </a:rPr>
              <a:t>Write </a:t>
            </a:r>
            <a:r>
              <a:rPr sz="1600" b="1" spc="-5" dirty="0">
                <a:latin typeface="Calibri"/>
                <a:cs typeface="Calibri"/>
              </a:rPr>
              <a:t>a </a:t>
            </a:r>
            <a:r>
              <a:rPr sz="1600" b="1" spc="-15" dirty="0">
                <a:latin typeface="Calibri"/>
                <a:cs typeface="Calibri"/>
              </a:rPr>
              <a:t>program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5" dirty="0">
                <a:latin typeface="Calibri"/>
                <a:cs typeface="Calibri"/>
              </a:rPr>
              <a:t>input </a:t>
            </a:r>
            <a:r>
              <a:rPr sz="1600" b="1" spc="-10" dirty="0">
                <a:latin typeface="Calibri"/>
                <a:cs typeface="Calibri"/>
              </a:rPr>
              <a:t>certain </a:t>
            </a:r>
            <a:r>
              <a:rPr sz="1600" b="1" spc="-15" dirty="0">
                <a:latin typeface="Calibri"/>
                <a:cs typeface="Calibri"/>
              </a:rPr>
              <a:t>numbers </a:t>
            </a:r>
            <a:r>
              <a:rPr sz="1600" b="1" spc="-10" dirty="0">
                <a:latin typeface="Calibri"/>
                <a:cs typeface="Calibri"/>
              </a:rPr>
              <a:t>into </a:t>
            </a:r>
            <a:r>
              <a:rPr sz="1600" b="1" spc="-5" dirty="0">
                <a:latin typeface="Calibri"/>
                <a:cs typeface="Calibri"/>
              </a:rPr>
              <a:t>a list and </a:t>
            </a:r>
            <a:r>
              <a:rPr sz="1600" b="1" spc="-10" dirty="0">
                <a:latin typeface="Calibri"/>
                <a:cs typeface="Calibri"/>
              </a:rPr>
              <a:t>find the </a:t>
            </a:r>
            <a:r>
              <a:rPr sz="1600" b="1" spc="-15" dirty="0">
                <a:latin typeface="Calibri"/>
                <a:cs typeface="Calibri"/>
              </a:rPr>
              <a:t>largest </a:t>
            </a:r>
            <a:r>
              <a:rPr sz="1600" b="1" spc="-5" dirty="0">
                <a:latin typeface="Calibri"/>
                <a:cs typeface="Calibri"/>
              </a:rPr>
              <a:t>and smallest </a:t>
            </a:r>
            <a:r>
              <a:rPr sz="1600" b="1" spc="-10" dirty="0">
                <a:latin typeface="Calibri"/>
                <a:cs typeface="Calibri"/>
              </a:rPr>
              <a:t>number  </a:t>
            </a:r>
            <a:r>
              <a:rPr sz="1600" b="1" spc="-5" dirty="0">
                <a:latin typeface="Calibri"/>
                <a:cs typeface="Calibri"/>
              </a:rPr>
              <a:t>in </a:t>
            </a:r>
            <a:r>
              <a:rPr sz="1600" b="1" spc="-10" dirty="0">
                <a:latin typeface="Calibri"/>
                <a:cs typeface="Calibri"/>
              </a:rPr>
              <a:t>that </a:t>
            </a:r>
            <a:r>
              <a:rPr sz="1600" b="1" spc="-5" dirty="0">
                <a:latin typeface="Calibri"/>
                <a:cs typeface="Calibri"/>
              </a:rPr>
              <a:t>list </a:t>
            </a:r>
            <a:r>
              <a:rPr sz="1600" b="1" spc="-10" dirty="0">
                <a:latin typeface="Calibri"/>
                <a:cs typeface="Calibri"/>
              </a:rPr>
              <a:t>without </a:t>
            </a:r>
            <a:r>
              <a:rPr sz="1600" b="1" spc="-5" dirty="0">
                <a:latin typeface="Calibri"/>
                <a:cs typeface="Calibri"/>
              </a:rPr>
              <a:t>using </a:t>
            </a:r>
            <a:r>
              <a:rPr sz="1600" b="1" spc="-10" dirty="0">
                <a:latin typeface="Calibri"/>
                <a:cs typeface="Calibri"/>
              </a:rPr>
              <a:t>max() </a:t>
            </a:r>
            <a:r>
              <a:rPr sz="1600" b="1" spc="-5" dirty="0">
                <a:latin typeface="Calibri"/>
                <a:cs typeface="Calibri"/>
              </a:rPr>
              <a:t>and </a:t>
            </a:r>
            <a:r>
              <a:rPr sz="1600" b="1" spc="-10" dirty="0">
                <a:latin typeface="Calibri"/>
                <a:cs typeface="Calibri"/>
              </a:rPr>
              <a:t>min()</a:t>
            </a:r>
            <a:r>
              <a:rPr sz="1600" b="1" spc="75" dirty="0">
                <a:latin typeface="Calibri"/>
                <a:cs typeface="Calibri"/>
              </a:rPr>
              <a:t> </a:t>
            </a:r>
            <a:r>
              <a:rPr sz="1600" b="1" spc="-5">
                <a:latin typeface="Calibri"/>
                <a:cs typeface="Calibri"/>
              </a:rPr>
              <a:t>function</a:t>
            </a:r>
            <a:r>
              <a:rPr sz="1600" b="1" spc="-5" smtClean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15900"/>
            <a:ext cx="405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Deleting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List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Elements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using del</a:t>
            </a:r>
            <a:r>
              <a:rPr sz="1800" b="1" spc="-1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841" y="611250"/>
            <a:ext cx="7550784" cy="1370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del </a:t>
            </a:r>
            <a:r>
              <a:rPr sz="1600" spc="-15" dirty="0">
                <a:latin typeface="Calibri"/>
                <a:cs typeface="Calibri"/>
              </a:rPr>
              <a:t>statement </a:t>
            </a:r>
            <a:r>
              <a:rPr sz="1600" spc="-5" dirty="0">
                <a:latin typeface="Calibri"/>
                <a:cs typeface="Calibri"/>
              </a:rPr>
              <a:t>and the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pop() </a:t>
            </a:r>
            <a:r>
              <a:rPr sz="1600" spc="-10" dirty="0">
                <a:latin typeface="Calibri"/>
                <a:cs typeface="Calibri"/>
              </a:rPr>
              <a:t>method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used to delete </a:t>
            </a:r>
            <a:r>
              <a:rPr sz="1600" spc="-5" dirty="0">
                <a:latin typeface="Calibri"/>
                <a:cs typeface="Calibri"/>
              </a:rPr>
              <a:t>elements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a list. But the  </a:t>
            </a:r>
            <a:r>
              <a:rPr sz="1600" spc="-15" dirty="0">
                <a:latin typeface="Calibri"/>
                <a:cs typeface="Calibri"/>
              </a:rPr>
              <a:t>difference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del </a:t>
            </a:r>
            <a:r>
              <a:rPr sz="1600" spc="-15" dirty="0">
                <a:latin typeface="Calibri"/>
                <a:cs typeface="Calibri"/>
              </a:rPr>
              <a:t>statement </a:t>
            </a:r>
            <a:r>
              <a:rPr sz="1600" spc="-10" dirty="0">
                <a:latin typeface="Calibri"/>
                <a:cs typeface="Calibri"/>
              </a:rPr>
              <a:t>deletes </a:t>
            </a:r>
            <a:r>
              <a:rPr sz="1600" spc="-5" dirty="0">
                <a:latin typeface="Calibri"/>
                <a:cs typeface="Calibri"/>
              </a:rPr>
              <a:t>the element </a:t>
            </a:r>
            <a:r>
              <a:rPr sz="1600" spc="-10" dirty="0">
                <a:latin typeface="Calibri"/>
                <a:cs typeface="Calibri"/>
              </a:rPr>
              <a:t>but does not </a:t>
            </a:r>
            <a:r>
              <a:rPr sz="1600" spc="-15" dirty="0">
                <a:latin typeface="Calibri"/>
                <a:cs typeface="Calibri"/>
              </a:rPr>
              <a:t>return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removed </a:t>
            </a:r>
            <a:r>
              <a:rPr sz="1600" spc="-10" dirty="0">
                <a:latin typeface="Calibri"/>
                <a:cs typeface="Calibri"/>
              </a:rPr>
              <a:t>item,  </a:t>
            </a:r>
            <a:r>
              <a:rPr sz="1600" spc="-20" dirty="0">
                <a:latin typeface="Calibri"/>
                <a:cs typeface="Calibri"/>
              </a:rPr>
              <a:t>except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pop() </a:t>
            </a:r>
            <a:r>
              <a:rPr sz="1600" spc="-10" dirty="0">
                <a:latin typeface="Calibri"/>
                <a:cs typeface="Calibri"/>
              </a:rPr>
              <a:t>method </a:t>
            </a:r>
            <a:r>
              <a:rPr sz="1600" spc="-15" dirty="0">
                <a:latin typeface="Calibri"/>
                <a:cs typeface="Calibri"/>
              </a:rPr>
              <a:t>returns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deleted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element.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b="1" spc="-15" dirty="0">
                <a:latin typeface="Calibri"/>
                <a:cs typeface="Calibri"/>
              </a:rPr>
              <a:t>For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Name = ['Anmol', </a:t>
            </a:r>
            <a:r>
              <a:rPr sz="1600" spc="-10" dirty="0">
                <a:latin typeface="Calibri"/>
                <a:cs typeface="Calibri"/>
              </a:rPr>
              <a:t>'Kiran', </a:t>
            </a:r>
            <a:r>
              <a:rPr sz="1600" spc="-5" dirty="0">
                <a:latin typeface="Calibri"/>
                <a:cs typeface="Calibri"/>
              </a:rPr>
              <a:t>'Vimal', 'Sidharth', </a:t>
            </a:r>
            <a:r>
              <a:rPr sz="1600" spc="-10" dirty="0">
                <a:latin typeface="Calibri"/>
                <a:cs typeface="Calibri"/>
              </a:rPr>
              <a:t>'Riya',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'Vimal']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41" y="1955719"/>
            <a:ext cx="1433195" cy="6667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Name[0]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&gt;&gt;&gt; print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(Name)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4920" y="1955719"/>
            <a:ext cx="4225925" cy="6667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0" dirty="0">
                <a:latin typeface="Calibri"/>
                <a:cs typeface="Calibri"/>
              </a:rPr>
              <a:t>delete </a:t>
            </a:r>
            <a:r>
              <a:rPr sz="1600" spc="-5" dirty="0">
                <a:latin typeface="Calibri"/>
                <a:cs typeface="Calibri"/>
              </a:rPr>
              <a:t>s the </a:t>
            </a:r>
            <a:r>
              <a:rPr sz="1600" spc="-15" dirty="0">
                <a:latin typeface="Calibri"/>
                <a:cs typeface="Calibri"/>
              </a:rPr>
              <a:t>first </a:t>
            </a:r>
            <a:r>
              <a:rPr sz="1600" spc="-5" dirty="0">
                <a:latin typeface="Calibri"/>
                <a:cs typeface="Calibri"/>
              </a:rPr>
              <a:t>element, </a:t>
            </a:r>
            <a:r>
              <a:rPr sz="1600" dirty="0">
                <a:latin typeface="Calibri"/>
                <a:cs typeface="Calibri"/>
              </a:rPr>
              <a:t>i.e.,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'Anmol'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0" dirty="0">
                <a:latin typeface="Calibri"/>
                <a:cs typeface="Calibri"/>
              </a:rPr>
              <a:t>returns: ['Kiran', </a:t>
            </a:r>
            <a:r>
              <a:rPr sz="1600" spc="-5" dirty="0">
                <a:latin typeface="Calibri"/>
                <a:cs typeface="Calibri"/>
              </a:rPr>
              <a:t>'Vimal', 'Sidharth', </a:t>
            </a:r>
            <a:r>
              <a:rPr sz="1600" spc="-10" dirty="0">
                <a:latin typeface="Calibri"/>
                <a:cs typeface="Calibri"/>
              </a:rPr>
              <a:t>'Riya',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'Vimal']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841" y="2673476"/>
            <a:ext cx="40278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Num = [23, 54, 34, 44, 35, 66, 27, 88, 69,</a:t>
            </a:r>
            <a:r>
              <a:rPr sz="1600" spc="1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54]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841" y="2916707"/>
            <a:ext cx="1341755" cy="665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Num[4]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&gt;&gt;&gt; print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(Num)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4920" y="2916707"/>
            <a:ext cx="3628390" cy="665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0" dirty="0">
                <a:latin typeface="Calibri"/>
                <a:cs typeface="Calibri"/>
              </a:rPr>
              <a:t>deletes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5th </a:t>
            </a:r>
            <a:r>
              <a:rPr sz="1600" spc="-5" dirty="0">
                <a:latin typeface="Calibri"/>
                <a:cs typeface="Calibri"/>
              </a:rPr>
              <a:t>element, i.e.,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35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/>
                <a:cs typeface="Calibri"/>
              </a:rPr>
              <a:t># </a:t>
            </a:r>
            <a:r>
              <a:rPr sz="1600" spc="-10" dirty="0">
                <a:latin typeface="Calibri"/>
                <a:cs typeface="Calibri"/>
              </a:rPr>
              <a:t>returns: </a:t>
            </a:r>
            <a:r>
              <a:rPr sz="1600" spc="-5" dirty="0">
                <a:latin typeface="Calibri"/>
                <a:cs typeface="Calibri"/>
              </a:rPr>
              <a:t>[23, 54, 34, 44, 66, 27, 88, 69,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54]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238" y="3633161"/>
            <a:ext cx="4022725" cy="214439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Try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this:</a:t>
            </a:r>
            <a:endParaRPr sz="2400">
              <a:latin typeface="Calibri"/>
              <a:cs typeface="Calibri"/>
            </a:endParaRPr>
          </a:p>
          <a:p>
            <a:pPr marL="596900" marR="5080">
              <a:lnSpc>
                <a:spcPct val="100000"/>
              </a:lnSpc>
              <a:spcBef>
                <a:spcPts val="910"/>
              </a:spcBef>
            </a:pPr>
            <a:r>
              <a:rPr sz="1600" b="1" spc="-10" dirty="0">
                <a:latin typeface="Calibri"/>
                <a:cs typeface="Calibri"/>
              </a:rPr>
              <a:t>What </a:t>
            </a:r>
            <a:r>
              <a:rPr sz="1600" b="1" spc="-5" dirty="0">
                <a:latin typeface="Calibri"/>
                <a:cs typeface="Calibri"/>
              </a:rPr>
              <a:t>is the </a:t>
            </a:r>
            <a:r>
              <a:rPr sz="1600" b="1" spc="-10" dirty="0">
                <a:latin typeface="Calibri"/>
                <a:cs typeface="Calibri"/>
              </a:rPr>
              <a:t>value </a:t>
            </a:r>
            <a:r>
              <a:rPr sz="1600" b="1" spc="-5" dirty="0">
                <a:latin typeface="Calibri"/>
                <a:cs typeface="Calibri"/>
              </a:rPr>
              <a:t>of Alist </a:t>
            </a:r>
            <a:r>
              <a:rPr sz="1600" b="1" spc="-15" dirty="0">
                <a:latin typeface="Calibri"/>
                <a:cs typeface="Calibri"/>
              </a:rPr>
              <a:t>after </a:t>
            </a:r>
            <a:r>
              <a:rPr sz="1600" b="1" spc="-10" dirty="0">
                <a:latin typeface="Calibri"/>
                <a:cs typeface="Calibri"/>
              </a:rPr>
              <a:t>executing  the following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lines?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5969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Alist = ['a', </a:t>
            </a:r>
            <a:r>
              <a:rPr sz="1600" b="1" spc="-10" dirty="0">
                <a:latin typeface="Calibri"/>
                <a:cs typeface="Calibri"/>
              </a:rPr>
              <a:t>'b', </a:t>
            </a:r>
            <a:r>
              <a:rPr sz="1600" b="1" spc="-5" dirty="0">
                <a:latin typeface="Calibri"/>
                <a:cs typeface="Calibri"/>
              </a:rPr>
              <a:t>'c', </a:t>
            </a:r>
            <a:r>
              <a:rPr sz="1600" b="1" spc="-10" dirty="0">
                <a:latin typeface="Calibri"/>
                <a:cs typeface="Calibri"/>
              </a:rPr>
              <a:t>'d', </a:t>
            </a:r>
            <a:r>
              <a:rPr sz="1600" b="1" spc="-5" dirty="0">
                <a:latin typeface="Calibri"/>
                <a:cs typeface="Calibri"/>
              </a:rPr>
              <a:t>'e',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'f']</a:t>
            </a:r>
            <a:endParaRPr sz="1600">
              <a:latin typeface="Calibri"/>
              <a:cs typeface="Calibri"/>
            </a:endParaRPr>
          </a:p>
          <a:p>
            <a:pPr marL="596900" marR="234569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/>
                <a:cs typeface="Calibri"/>
              </a:rPr>
              <a:t>del</a:t>
            </a:r>
            <a:r>
              <a:rPr sz="1600" b="1" spc="-7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Alist[1:5]  </a:t>
            </a:r>
            <a:r>
              <a:rPr sz="1600" b="1" spc="-10" dirty="0">
                <a:latin typeface="Calibri"/>
                <a:cs typeface="Calibri"/>
              </a:rPr>
              <a:t>print</a:t>
            </a:r>
            <a:r>
              <a:rPr sz="1600" b="1" spc="-5" dirty="0">
                <a:latin typeface="Calibri"/>
                <a:cs typeface="Calibri"/>
              </a:rPr>
              <a:t> (Alist)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361" y="4327397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213360" y="0"/>
                </a:moveTo>
                <a:lnTo>
                  <a:pt x="156642" y="4083"/>
                </a:lnTo>
                <a:lnTo>
                  <a:pt x="105675" y="15606"/>
                </a:lnTo>
                <a:lnTo>
                  <a:pt x="62493" y="33480"/>
                </a:lnTo>
                <a:lnTo>
                  <a:pt x="29130" y="56613"/>
                </a:lnTo>
                <a:lnTo>
                  <a:pt x="0" y="114300"/>
                </a:lnTo>
                <a:lnTo>
                  <a:pt x="7621" y="144682"/>
                </a:lnTo>
                <a:lnTo>
                  <a:pt x="62493" y="195119"/>
                </a:lnTo>
                <a:lnTo>
                  <a:pt x="105675" y="212993"/>
                </a:lnTo>
                <a:lnTo>
                  <a:pt x="156642" y="224516"/>
                </a:lnTo>
                <a:lnTo>
                  <a:pt x="213360" y="228600"/>
                </a:lnTo>
                <a:lnTo>
                  <a:pt x="270077" y="224516"/>
                </a:lnTo>
                <a:lnTo>
                  <a:pt x="321044" y="212993"/>
                </a:lnTo>
                <a:lnTo>
                  <a:pt x="364226" y="195119"/>
                </a:lnTo>
                <a:lnTo>
                  <a:pt x="397589" y="171986"/>
                </a:lnTo>
                <a:lnTo>
                  <a:pt x="426719" y="114300"/>
                </a:lnTo>
                <a:lnTo>
                  <a:pt x="419098" y="83917"/>
                </a:lnTo>
                <a:lnTo>
                  <a:pt x="364226" y="33480"/>
                </a:lnTo>
                <a:lnTo>
                  <a:pt x="321044" y="15606"/>
                </a:lnTo>
                <a:lnTo>
                  <a:pt x="270077" y="4083"/>
                </a:lnTo>
                <a:lnTo>
                  <a:pt x="21336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361" y="4327397"/>
            <a:ext cx="426720" cy="228600"/>
          </a:xfrm>
          <a:custGeom>
            <a:avLst/>
            <a:gdLst/>
            <a:ahLst/>
            <a:cxnLst/>
            <a:rect l="l" t="t" r="r" b="b"/>
            <a:pathLst>
              <a:path w="426720" h="228600">
                <a:moveTo>
                  <a:pt x="0" y="114300"/>
                </a:moveTo>
                <a:lnTo>
                  <a:pt x="29130" y="56613"/>
                </a:lnTo>
                <a:lnTo>
                  <a:pt x="62493" y="33480"/>
                </a:lnTo>
                <a:lnTo>
                  <a:pt x="105675" y="15606"/>
                </a:lnTo>
                <a:lnTo>
                  <a:pt x="156642" y="4083"/>
                </a:lnTo>
                <a:lnTo>
                  <a:pt x="213360" y="0"/>
                </a:lnTo>
                <a:lnTo>
                  <a:pt x="270077" y="4083"/>
                </a:lnTo>
                <a:lnTo>
                  <a:pt x="321044" y="15606"/>
                </a:lnTo>
                <a:lnTo>
                  <a:pt x="364226" y="33480"/>
                </a:lnTo>
                <a:lnTo>
                  <a:pt x="397589" y="56613"/>
                </a:lnTo>
                <a:lnTo>
                  <a:pt x="426719" y="114300"/>
                </a:lnTo>
                <a:lnTo>
                  <a:pt x="419098" y="144682"/>
                </a:lnTo>
                <a:lnTo>
                  <a:pt x="364226" y="195119"/>
                </a:lnTo>
                <a:lnTo>
                  <a:pt x="321044" y="212993"/>
                </a:lnTo>
                <a:lnTo>
                  <a:pt x="270077" y="224516"/>
                </a:lnTo>
                <a:lnTo>
                  <a:pt x="213360" y="228600"/>
                </a:lnTo>
                <a:lnTo>
                  <a:pt x="156642" y="224516"/>
                </a:lnTo>
                <a:lnTo>
                  <a:pt x="105675" y="212993"/>
                </a:lnTo>
                <a:lnTo>
                  <a:pt x="62493" y="195119"/>
                </a:lnTo>
                <a:lnTo>
                  <a:pt x="29130" y="171986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5091" y="4335779"/>
            <a:ext cx="180594" cy="255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644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5"/>
              </a:spcBef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Accessing/Printing </a:t>
            </a: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3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958" y="935481"/>
            <a:ext cx="8268334" cy="1884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909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Calibri"/>
                <a:cs typeface="Calibri"/>
              </a:rPr>
              <a:t>We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access individual </a:t>
            </a:r>
            <a:r>
              <a:rPr sz="1600" spc="-10" dirty="0">
                <a:latin typeface="Calibri"/>
                <a:cs typeface="Calibri"/>
              </a:rPr>
              <a:t>list </a:t>
            </a:r>
            <a:r>
              <a:rPr sz="1600" spc="-5" dirty="0">
                <a:latin typeface="Calibri"/>
                <a:cs typeface="Calibri"/>
              </a:rPr>
              <a:t>elements using </a:t>
            </a:r>
            <a:r>
              <a:rPr sz="1600" spc="-10" dirty="0">
                <a:latin typeface="Calibri"/>
                <a:cs typeface="Calibri"/>
              </a:rPr>
              <a:t>indexing </a:t>
            </a:r>
            <a:r>
              <a:rPr sz="1600" spc="-5" dirty="0">
                <a:latin typeface="Calibri"/>
                <a:cs typeface="Calibri"/>
              </a:rPr>
              <a:t>and a </a:t>
            </a:r>
            <a:r>
              <a:rPr sz="1600" spc="-15" dirty="0">
                <a:latin typeface="Calibri"/>
                <a:cs typeface="Calibri"/>
              </a:rPr>
              <a:t>range </a:t>
            </a:r>
            <a:r>
              <a:rPr sz="1600" spc="-5" dirty="0">
                <a:latin typeface="Calibri"/>
                <a:cs typeface="Calibri"/>
              </a:rPr>
              <a:t>of elements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using slicing</a:t>
            </a:r>
            <a:r>
              <a:rPr sz="1600" spc="-5" dirty="0">
                <a:latin typeface="Calibri"/>
                <a:cs typeface="Calibri"/>
              </a:rPr>
              <a:t>. A list  </a:t>
            </a:r>
            <a:r>
              <a:rPr sz="1600" spc="-10" dirty="0">
                <a:latin typeface="Calibri"/>
                <a:cs typeface="Calibri"/>
              </a:rPr>
              <a:t>index starts from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Calibri"/>
                <a:cs typeface="Calibri"/>
              </a:rPr>
              <a:t>Python </a:t>
            </a:r>
            <a:r>
              <a:rPr sz="1600" spc="-15" dirty="0">
                <a:latin typeface="Calibri"/>
                <a:cs typeface="Calibri"/>
              </a:rPr>
              <a:t>indexes </a:t>
            </a:r>
            <a:r>
              <a:rPr sz="1600" spc="-5" dirty="0">
                <a:latin typeface="Calibri"/>
                <a:cs typeface="Calibri"/>
              </a:rPr>
              <a:t>the list </a:t>
            </a:r>
            <a:r>
              <a:rPr sz="1600" spc="-10" dirty="0">
                <a:latin typeface="Calibri"/>
                <a:cs typeface="Calibri"/>
              </a:rPr>
              <a:t>element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left to right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right end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left</a:t>
            </a:r>
            <a:r>
              <a:rPr sz="1600" spc="-5" dirty="0">
                <a:latin typeface="Calibri"/>
                <a:cs typeface="Calibri"/>
              </a:rPr>
              <a:t>.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10" dirty="0">
                <a:latin typeface="Calibri"/>
                <a:cs typeface="Calibri"/>
              </a:rPr>
              <a:t>left to </a:t>
            </a:r>
            <a:r>
              <a:rPr sz="1600" spc="-5" dirty="0">
                <a:latin typeface="Calibri"/>
                <a:cs typeface="Calibri"/>
              </a:rPr>
              <a:t>right, the  </a:t>
            </a:r>
            <a:r>
              <a:rPr sz="1600" spc="-10" dirty="0">
                <a:latin typeface="Calibri"/>
                <a:cs typeface="Calibri"/>
              </a:rPr>
              <a:t>first element </a:t>
            </a:r>
            <a:r>
              <a:rPr sz="1600" spc="-5" dirty="0">
                <a:latin typeface="Calibri"/>
                <a:cs typeface="Calibri"/>
              </a:rPr>
              <a:t>of a list has the </a:t>
            </a:r>
            <a:r>
              <a:rPr sz="1600" spc="-10" dirty="0">
                <a:latin typeface="Calibri"/>
                <a:cs typeface="Calibri"/>
              </a:rPr>
              <a:t>index </a:t>
            </a:r>
            <a:r>
              <a:rPr sz="1600" spc="-5" dirty="0">
                <a:latin typeface="Calibri"/>
                <a:cs typeface="Calibri"/>
              </a:rPr>
              <a:t>0 and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right end to left, the </a:t>
            </a:r>
            <a:r>
              <a:rPr sz="1600" spc="-15" dirty="0">
                <a:latin typeface="Calibri"/>
                <a:cs typeface="Calibri"/>
              </a:rPr>
              <a:t>extreme </a:t>
            </a:r>
            <a:r>
              <a:rPr sz="1600" spc="-5" dirty="0">
                <a:latin typeface="Calibri"/>
                <a:cs typeface="Calibri"/>
              </a:rPr>
              <a:t>right </a:t>
            </a:r>
            <a:r>
              <a:rPr sz="1600" spc="-10" dirty="0">
                <a:latin typeface="Calibri"/>
                <a:cs typeface="Calibri"/>
              </a:rPr>
              <a:t>index element </a:t>
            </a:r>
            <a:r>
              <a:rPr sz="1600" spc="-5" dirty="0">
                <a:latin typeface="Calibri"/>
                <a:cs typeface="Calibri"/>
              </a:rPr>
              <a:t>of a  list is </a:t>
            </a:r>
            <a:r>
              <a:rPr sz="1600" spc="-10" dirty="0">
                <a:latin typeface="Calibri"/>
                <a:cs typeface="Calibri"/>
              </a:rPr>
              <a:t>–1. </a:t>
            </a:r>
            <a:r>
              <a:rPr sz="1600" spc="-5" dirty="0">
                <a:latin typeface="Calibri"/>
                <a:cs typeface="Calibri"/>
              </a:rPr>
              <a:t>Individual elements in a list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be accessed </a:t>
            </a:r>
            <a:r>
              <a:rPr sz="1600" spc="-10" dirty="0">
                <a:latin typeface="Calibri"/>
                <a:cs typeface="Calibri"/>
              </a:rPr>
              <a:t>by </a:t>
            </a:r>
            <a:r>
              <a:rPr sz="1600" spc="-5" dirty="0">
                <a:latin typeface="Calibri"/>
                <a:cs typeface="Calibri"/>
              </a:rPr>
              <a:t>specifying the list name </a:t>
            </a:r>
            <a:r>
              <a:rPr sz="1600" spc="-10" dirty="0">
                <a:latin typeface="Calibri"/>
                <a:cs typeface="Calibri"/>
              </a:rPr>
              <a:t>followed by </a:t>
            </a:r>
            <a:r>
              <a:rPr sz="1600" spc="-5" dirty="0">
                <a:latin typeface="Calibri"/>
                <a:cs typeface="Calibri"/>
              </a:rPr>
              <a:t>a  number in </a:t>
            </a:r>
            <a:r>
              <a:rPr sz="1600" spc="-10" dirty="0">
                <a:latin typeface="Calibri"/>
                <a:cs typeface="Calibri"/>
              </a:rPr>
              <a:t>square </a:t>
            </a:r>
            <a:r>
              <a:rPr sz="1600" spc="-15" dirty="0">
                <a:latin typeface="Calibri"/>
                <a:cs typeface="Calibri"/>
              </a:rPr>
              <a:t>brackets </a:t>
            </a:r>
            <a:r>
              <a:rPr sz="1600" spc="-5" dirty="0">
                <a:latin typeface="Calibri"/>
                <a:cs typeface="Calibri"/>
              </a:rPr>
              <a:t>( </a:t>
            </a:r>
            <a:r>
              <a:rPr sz="1600" b="1" spc="-5" dirty="0">
                <a:latin typeface="Calibri"/>
                <a:cs typeface="Calibri"/>
              </a:rPr>
              <a:t>[ ]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).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b="1" spc="-5" dirty="0">
                <a:latin typeface="Calibri"/>
                <a:cs typeface="Calibri"/>
              </a:rPr>
              <a:t>Let us </a:t>
            </a:r>
            <a:r>
              <a:rPr sz="1600" b="1" spc="-10" dirty="0">
                <a:latin typeface="Calibri"/>
                <a:cs typeface="Calibri"/>
              </a:rPr>
              <a:t>two different </a:t>
            </a:r>
            <a:r>
              <a:rPr sz="1600" b="1" spc="-5" dirty="0">
                <a:latin typeface="Calibri"/>
                <a:cs typeface="Calibri"/>
              </a:rPr>
              <a:t>lists with </a:t>
            </a:r>
            <a:r>
              <a:rPr sz="1600" b="1" spc="-10" dirty="0">
                <a:latin typeface="Calibri"/>
                <a:cs typeface="Calibri"/>
              </a:rPr>
              <a:t>different</a:t>
            </a:r>
            <a:r>
              <a:rPr sz="1600" b="1" spc="6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values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01" y="4817745"/>
            <a:ext cx="1285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E36C09"/>
                </a:solidFill>
                <a:latin typeface="Calibri"/>
                <a:cs typeface="Calibri"/>
              </a:rPr>
              <a:t>For</a:t>
            </a:r>
            <a:r>
              <a:rPr sz="1600" b="1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36C09"/>
                </a:solidFill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(list1)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5880" y="5061584"/>
            <a:ext cx="1692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prints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r>
              <a:rPr sz="16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elements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801" y="5305425"/>
            <a:ext cx="18694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[67, 82, 98, 92, 78,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87]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0480" y="5549290"/>
            <a:ext cx="1696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prints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r>
              <a:rPr sz="1575" baseline="2645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1575" spc="179" baseline="264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element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0480" y="6037275"/>
            <a:ext cx="2055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prints </a:t>
            </a:r>
            <a:r>
              <a:rPr sz="1600" spc="5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1575" spc="7" baseline="26455" dirty="0">
                <a:solidFill>
                  <a:srgbClr val="C00000"/>
                </a:solidFill>
                <a:latin typeface="Calibri"/>
                <a:cs typeface="Calibri"/>
              </a:rPr>
              <a:t>nd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last</a:t>
            </a:r>
            <a:r>
              <a:rPr sz="1600" spc="-1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element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801" y="5549290"/>
            <a:ext cx="15125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(list1[4])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78</a:t>
            </a:r>
            <a:endParaRPr sz="1600">
              <a:latin typeface="Calibri"/>
              <a:cs typeface="Calibri"/>
            </a:endParaRPr>
          </a:p>
          <a:p>
            <a:pPr marL="12700" marR="508634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list1[-2]  </a:t>
            </a:r>
            <a:r>
              <a:rPr sz="1600" spc="-10" dirty="0">
                <a:latin typeface="Calibri"/>
                <a:cs typeface="Calibri"/>
              </a:rPr>
              <a:t>78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50850" y="3158489"/>
          <a:ext cx="8079104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2235"/>
                <a:gridCol w="906144"/>
                <a:gridCol w="906145"/>
                <a:gridCol w="906145"/>
                <a:gridCol w="906145"/>
                <a:gridCol w="906145"/>
                <a:gridCol w="906145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Index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b="1" spc="-4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List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 numbers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List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strings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Pen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Pencil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Rubber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Scale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Eraser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Marker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Index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sz="1800" b="1" spc="-5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Slicing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198" y="4364507"/>
            <a:ext cx="2755265" cy="197421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b="1" spc="-10" dirty="0">
                <a:latin typeface="Calibri"/>
                <a:cs typeface="Calibri"/>
              </a:rPr>
              <a:t>For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list1 = [67, 82, 98, 92, 78,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87]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/>
                <a:cs typeface="Calibri"/>
              </a:rPr>
              <a:t>&gt;&gt;&gt; print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(list1[2:5])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/>
                <a:cs typeface="Calibri"/>
              </a:rPr>
              <a:t>[98, 92,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78]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&gt;&gt;&gt; print</a:t>
            </a:r>
            <a:r>
              <a:rPr sz="1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(list1[-4:-1])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0" y="2057400"/>
            <a:ext cx="2667000" cy="2133600"/>
          </a:xfrm>
          <a:custGeom>
            <a:avLst/>
            <a:gdLst/>
            <a:ahLst/>
            <a:cxnLst/>
            <a:rect l="l" t="t" r="r" b="b"/>
            <a:pathLst>
              <a:path w="2667000" h="2133600">
                <a:moveTo>
                  <a:pt x="2311400" y="0"/>
                </a:moveTo>
                <a:lnTo>
                  <a:pt x="355600" y="0"/>
                </a:lnTo>
                <a:lnTo>
                  <a:pt x="307357" y="3247"/>
                </a:lnTo>
                <a:lnTo>
                  <a:pt x="261084" y="12705"/>
                </a:lnTo>
                <a:lnTo>
                  <a:pt x="217205" y="27951"/>
                </a:lnTo>
                <a:lnTo>
                  <a:pt x="176144" y="48561"/>
                </a:lnTo>
                <a:lnTo>
                  <a:pt x="138324" y="74109"/>
                </a:lnTo>
                <a:lnTo>
                  <a:pt x="104171" y="104171"/>
                </a:lnTo>
                <a:lnTo>
                  <a:pt x="74109" y="138324"/>
                </a:lnTo>
                <a:lnTo>
                  <a:pt x="48561" y="176144"/>
                </a:lnTo>
                <a:lnTo>
                  <a:pt x="27951" y="217205"/>
                </a:lnTo>
                <a:lnTo>
                  <a:pt x="12705" y="261084"/>
                </a:lnTo>
                <a:lnTo>
                  <a:pt x="3247" y="307357"/>
                </a:lnTo>
                <a:lnTo>
                  <a:pt x="0" y="355600"/>
                </a:lnTo>
                <a:lnTo>
                  <a:pt x="0" y="1778000"/>
                </a:lnTo>
                <a:lnTo>
                  <a:pt x="3247" y="1826242"/>
                </a:lnTo>
                <a:lnTo>
                  <a:pt x="12705" y="1872515"/>
                </a:lnTo>
                <a:lnTo>
                  <a:pt x="27951" y="1916394"/>
                </a:lnTo>
                <a:lnTo>
                  <a:pt x="48561" y="1957455"/>
                </a:lnTo>
                <a:lnTo>
                  <a:pt x="74109" y="1995275"/>
                </a:lnTo>
                <a:lnTo>
                  <a:pt x="104171" y="2029428"/>
                </a:lnTo>
                <a:lnTo>
                  <a:pt x="138324" y="2059490"/>
                </a:lnTo>
                <a:lnTo>
                  <a:pt x="176144" y="2085038"/>
                </a:lnTo>
                <a:lnTo>
                  <a:pt x="217205" y="2105648"/>
                </a:lnTo>
                <a:lnTo>
                  <a:pt x="261084" y="2120894"/>
                </a:lnTo>
                <a:lnTo>
                  <a:pt x="307357" y="2130352"/>
                </a:lnTo>
                <a:lnTo>
                  <a:pt x="355600" y="2133600"/>
                </a:lnTo>
                <a:lnTo>
                  <a:pt x="2311400" y="2133600"/>
                </a:lnTo>
                <a:lnTo>
                  <a:pt x="2359642" y="2130352"/>
                </a:lnTo>
                <a:lnTo>
                  <a:pt x="2405915" y="2120894"/>
                </a:lnTo>
                <a:lnTo>
                  <a:pt x="2449794" y="2105648"/>
                </a:lnTo>
                <a:lnTo>
                  <a:pt x="2490855" y="2085038"/>
                </a:lnTo>
                <a:lnTo>
                  <a:pt x="2528675" y="2059490"/>
                </a:lnTo>
                <a:lnTo>
                  <a:pt x="2562828" y="2029428"/>
                </a:lnTo>
                <a:lnTo>
                  <a:pt x="2592890" y="1995275"/>
                </a:lnTo>
                <a:lnTo>
                  <a:pt x="2618438" y="1957455"/>
                </a:lnTo>
                <a:lnTo>
                  <a:pt x="2639048" y="1916394"/>
                </a:lnTo>
                <a:lnTo>
                  <a:pt x="2654294" y="1872515"/>
                </a:lnTo>
                <a:lnTo>
                  <a:pt x="2663752" y="1826242"/>
                </a:lnTo>
                <a:lnTo>
                  <a:pt x="2667000" y="1778000"/>
                </a:lnTo>
                <a:lnTo>
                  <a:pt x="2667000" y="355600"/>
                </a:lnTo>
                <a:lnTo>
                  <a:pt x="2663752" y="307357"/>
                </a:lnTo>
                <a:lnTo>
                  <a:pt x="2654294" y="261084"/>
                </a:lnTo>
                <a:lnTo>
                  <a:pt x="2639048" y="217205"/>
                </a:lnTo>
                <a:lnTo>
                  <a:pt x="2618438" y="176144"/>
                </a:lnTo>
                <a:lnTo>
                  <a:pt x="2592890" y="138324"/>
                </a:lnTo>
                <a:lnTo>
                  <a:pt x="2562828" y="104171"/>
                </a:lnTo>
                <a:lnTo>
                  <a:pt x="2528675" y="74109"/>
                </a:lnTo>
                <a:lnTo>
                  <a:pt x="2490855" y="48561"/>
                </a:lnTo>
                <a:lnTo>
                  <a:pt x="2449794" y="27951"/>
                </a:lnTo>
                <a:lnTo>
                  <a:pt x="2405915" y="12705"/>
                </a:lnTo>
                <a:lnTo>
                  <a:pt x="2359642" y="3247"/>
                </a:lnTo>
                <a:lnTo>
                  <a:pt x="2311400" y="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0850" y="2701289"/>
          <a:ext cx="8079104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2235"/>
                <a:gridCol w="906144"/>
                <a:gridCol w="906145"/>
                <a:gridCol w="906145"/>
                <a:gridCol w="906145"/>
                <a:gridCol w="906145"/>
                <a:gridCol w="906145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Index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b="1" spc="-4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List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with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numbers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List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with strings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Pen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Pencil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Rubber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Scale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Eraser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Marker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Index </a:t>
                      </a:r>
                      <a:r>
                        <a:rPr sz="1800" b="1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sz="1800" b="1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sz="1800" b="1" spc="-5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7858" y="859281"/>
            <a:ext cx="8634095" cy="179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 indent="4572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Selecting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slice </a:t>
            </a:r>
            <a:r>
              <a:rPr sz="1600" spc="-5" dirty="0">
                <a:latin typeface="Calibri"/>
                <a:cs typeface="Calibri"/>
              </a:rPr>
              <a:t>is similar </a:t>
            </a:r>
            <a:r>
              <a:rPr sz="1600" spc="-10" dirty="0">
                <a:latin typeface="Calibri"/>
                <a:cs typeface="Calibri"/>
              </a:rPr>
              <a:t>to selecting </a:t>
            </a:r>
            <a:r>
              <a:rPr sz="1600" spc="-5" dirty="0">
                <a:latin typeface="Calibri"/>
                <a:cs typeface="Calibri"/>
              </a:rPr>
              <a:t>an </a:t>
            </a:r>
            <a:r>
              <a:rPr sz="1600" spc="-10" dirty="0">
                <a:latin typeface="Calibri"/>
                <a:cs typeface="Calibri"/>
              </a:rPr>
              <a:t>element(s) </a:t>
            </a:r>
            <a:r>
              <a:rPr sz="1600" spc="-5" dirty="0">
                <a:latin typeface="Calibri"/>
                <a:cs typeface="Calibri"/>
              </a:rPr>
              <a:t>of a list. </a:t>
            </a:r>
            <a:r>
              <a:rPr sz="1600" spc="-10" dirty="0">
                <a:latin typeface="Calibri"/>
                <a:cs typeface="Calibri"/>
              </a:rPr>
              <a:t>Subsets </a:t>
            </a:r>
            <a:r>
              <a:rPr sz="1600" spc="-5" dirty="0">
                <a:latin typeface="Calibri"/>
                <a:cs typeface="Calibri"/>
              </a:rPr>
              <a:t>of lists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20" dirty="0">
                <a:latin typeface="Calibri"/>
                <a:cs typeface="Calibri"/>
              </a:rPr>
              <a:t>taken </a:t>
            </a:r>
            <a:r>
              <a:rPr sz="1600" spc="-5" dirty="0">
                <a:latin typeface="Calibri"/>
                <a:cs typeface="Calibri"/>
              </a:rPr>
              <a:t>using the slice  </a:t>
            </a:r>
            <a:r>
              <a:rPr sz="1600" spc="-10" dirty="0">
                <a:latin typeface="Calibri"/>
                <a:cs typeface="Calibri"/>
              </a:rPr>
              <a:t>operator </a:t>
            </a:r>
            <a:r>
              <a:rPr sz="1600" dirty="0">
                <a:latin typeface="Calibri"/>
                <a:cs typeface="Calibri"/>
              </a:rPr>
              <a:t>with </a:t>
            </a:r>
            <a:r>
              <a:rPr sz="1600" spc="-10" dirty="0">
                <a:latin typeface="Calibri"/>
                <a:cs typeface="Calibri"/>
              </a:rPr>
              <a:t>two </a:t>
            </a:r>
            <a:r>
              <a:rPr sz="1600" spc="-5" dirty="0">
                <a:latin typeface="Calibri"/>
                <a:cs typeface="Calibri"/>
              </a:rPr>
              <a:t>indices in </a:t>
            </a:r>
            <a:r>
              <a:rPr sz="1600" spc="-10" dirty="0">
                <a:latin typeface="Calibri"/>
                <a:cs typeface="Calibri"/>
              </a:rPr>
              <a:t>square </a:t>
            </a:r>
            <a:r>
              <a:rPr sz="1600" spc="-15" dirty="0">
                <a:latin typeface="Calibri"/>
                <a:cs typeface="Calibri"/>
              </a:rPr>
              <a:t>brackets </a:t>
            </a:r>
            <a:r>
              <a:rPr sz="1600" spc="-10" dirty="0">
                <a:latin typeface="Calibri"/>
                <a:cs typeface="Calibri"/>
              </a:rPr>
              <a:t>separated by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colon </a:t>
            </a:r>
            <a:r>
              <a:rPr sz="1600" spc="-5" dirty="0">
                <a:latin typeface="Calibri"/>
                <a:cs typeface="Calibri"/>
              </a:rPr>
              <a:t>( </a:t>
            </a: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[m:n]</a:t>
            </a:r>
            <a:r>
              <a:rPr sz="1600" b="1" spc="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).</a:t>
            </a:r>
            <a:endParaRPr sz="1600">
              <a:latin typeface="Calibri"/>
              <a:cs typeface="Calibri"/>
            </a:endParaRPr>
          </a:p>
          <a:p>
            <a:pPr marL="50800" marR="719455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operator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[m:n] </a:t>
            </a:r>
            <a:r>
              <a:rPr sz="1600" spc="-15" dirty="0">
                <a:latin typeface="Calibri"/>
                <a:cs typeface="Calibri"/>
              </a:rPr>
              <a:t>returns </a:t>
            </a:r>
            <a:r>
              <a:rPr sz="1600" spc="-5" dirty="0">
                <a:latin typeface="Calibri"/>
                <a:cs typeface="Calibri"/>
              </a:rPr>
              <a:t>the part of the list </a:t>
            </a:r>
            <a:r>
              <a:rPr sz="1600" spc="-15" dirty="0">
                <a:latin typeface="Calibri"/>
                <a:cs typeface="Calibri"/>
              </a:rPr>
              <a:t>from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m</a:t>
            </a:r>
            <a:r>
              <a:rPr sz="1575" baseline="26455" dirty="0">
                <a:latin typeface="Calibri"/>
                <a:cs typeface="Calibri"/>
              </a:rPr>
              <a:t>th </a:t>
            </a:r>
            <a:r>
              <a:rPr sz="1600" spc="-5" dirty="0">
                <a:latin typeface="Calibri"/>
                <a:cs typeface="Calibri"/>
              </a:rPr>
              <a:t>position and up </a:t>
            </a:r>
            <a:r>
              <a:rPr sz="1600" spc="-10" dirty="0">
                <a:latin typeface="Calibri"/>
                <a:cs typeface="Calibri"/>
              </a:rPr>
              <a:t>to but not </a:t>
            </a:r>
            <a:r>
              <a:rPr sz="1600" spc="-5" dirty="0">
                <a:latin typeface="Calibri"/>
                <a:cs typeface="Calibri"/>
              </a:rPr>
              <a:t>including  position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latin typeface="Calibri"/>
                <a:cs typeface="Calibri"/>
              </a:rPr>
              <a:t>, i.e., n –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1.</a:t>
            </a:r>
            <a:endParaRPr sz="1600">
              <a:latin typeface="Calibri"/>
              <a:cs typeface="Calibri"/>
            </a:endParaRPr>
          </a:p>
          <a:p>
            <a:pPr marL="5801360">
              <a:lnSpc>
                <a:spcPct val="100000"/>
              </a:lnSpc>
              <a:spcBef>
                <a:spcPts val="14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[2:5]</a:t>
            </a:r>
            <a:endParaRPr sz="1800">
              <a:latin typeface="Calibri"/>
              <a:cs typeface="Calibri"/>
            </a:endParaRPr>
          </a:p>
          <a:p>
            <a:pPr marL="5730875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[-4:-1]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89375" y="4364507"/>
            <a:ext cx="4986655" cy="187487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b="1" spc="-15" dirty="0">
                <a:latin typeface="Calibri"/>
                <a:cs typeface="Calibri"/>
              </a:rPr>
              <a:t>For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list2 = </a:t>
            </a:r>
            <a:r>
              <a:rPr sz="1600" spc="-10" dirty="0">
                <a:latin typeface="Calibri"/>
                <a:cs typeface="Calibri"/>
              </a:rPr>
              <a:t>[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'Pen'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'Pencil'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'Rubber'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'Scale',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'Eraser',</a:t>
            </a:r>
            <a:r>
              <a:rPr sz="1600" spc="1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'Marker'</a:t>
            </a:r>
            <a:r>
              <a:rPr sz="1600" spc="-10" dirty="0">
                <a:latin typeface="Calibri"/>
                <a:cs typeface="Calibri"/>
              </a:rPr>
              <a:t>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print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(list2[2:5])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Calibri"/>
                <a:cs typeface="Calibri"/>
              </a:rPr>
              <a:t>['Rubber', 'Scale',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‘Eraser’']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b="1" spc="-10" dirty="0">
                <a:solidFill>
                  <a:srgbClr val="C00000"/>
                </a:solidFill>
                <a:latin typeface="Calibri"/>
                <a:cs typeface="Calibri"/>
              </a:rPr>
              <a:t>&gt;&gt;&gt; print</a:t>
            </a:r>
            <a:r>
              <a:rPr sz="1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(list2[-1:])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b="1" spc="-5" smtClean="0">
                <a:solidFill>
                  <a:srgbClr val="C00000"/>
                </a:solidFill>
                <a:latin typeface="Calibri"/>
                <a:cs typeface="Calibri"/>
              </a:rPr>
              <a:t>?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73228"/>
            <a:ext cx="1116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For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&gt;&gt;&gt; list1 = [67, </a:t>
            </a:r>
            <a:r>
              <a:rPr spc="-10" dirty="0"/>
              <a:t>82, 98, 92, 78,</a:t>
            </a:r>
            <a:r>
              <a:rPr spc="70" dirty="0"/>
              <a:t> </a:t>
            </a:r>
            <a:r>
              <a:rPr spc="-5" dirty="0"/>
              <a:t>87]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238" y="736752"/>
            <a:ext cx="8658962" cy="4849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2212975">
              <a:lnSpc>
                <a:spcPct val="1313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&gt;&gt;&gt; print </a:t>
            </a:r>
            <a:r>
              <a:rPr sz="1600" spc="-5" dirty="0">
                <a:latin typeface="Calibri"/>
                <a:cs typeface="Calibri"/>
              </a:rPr>
              <a:t>(list1[-4:])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#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print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last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four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elements  </a:t>
            </a:r>
            <a:r>
              <a:rPr sz="1600" spc="-5" dirty="0">
                <a:latin typeface="Calibri"/>
                <a:cs typeface="Calibri"/>
              </a:rPr>
              <a:t>[98, 92, 78,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87]</a:t>
            </a:r>
            <a:endParaRPr sz="1600">
              <a:latin typeface="Calibri"/>
              <a:cs typeface="Calibri"/>
            </a:endParaRPr>
          </a:p>
          <a:p>
            <a:pPr marL="139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&gt;&gt;&gt; print </a:t>
            </a:r>
            <a:r>
              <a:rPr sz="1600" spc="-5" dirty="0">
                <a:latin typeface="Calibri"/>
                <a:cs typeface="Calibri"/>
              </a:rPr>
              <a:t>(list1[4</a:t>
            </a:r>
            <a:r>
              <a:rPr sz="1600" spc="-5">
                <a:latin typeface="Calibri"/>
                <a:cs typeface="Calibri"/>
              </a:rPr>
              <a:t>:]) </a:t>
            </a:r>
            <a:r>
              <a:rPr lang="en-US" sz="1600" spc="-5" dirty="0" smtClean="0">
                <a:latin typeface="Calibri"/>
                <a:cs typeface="Calibri"/>
              </a:rPr>
              <a:t> </a:t>
            </a:r>
            <a:r>
              <a:rPr sz="1600" spc="-5" smtClean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#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prints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elements 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starting 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5th element </a:t>
            </a:r>
            <a:r>
              <a:rPr sz="1600">
                <a:solidFill>
                  <a:srgbClr val="FF0000"/>
                </a:solidFill>
                <a:latin typeface="Calibri"/>
                <a:cs typeface="Calibri"/>
              </a:rPr>
              <a:t>till</a:t>
            </a:r>
            <a:r>
              <a:rPr sz="1600" spc="1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" smtClean="0">
                <a:solidFill>
                  <a:srgbClr val="FF0000"/>
                </a:solidFill>
                <a:latin typeface="Calibri"/>
                <a:cs typeface="Calibri"/>
              </a:rPr>
              <a:t>last</a:t>
            </a:r>
            <a:r>
              <a:rPr lang="en-US" sz="1600" spc="-5" dirty="0" smtClean="0">
                <a:solidFill>
                  <a:srgbClr val="FF0000"/>
                </a:solidFill>
                <a:latin typeface="Calibri"/>
                <a:cs typeface="Calibri"/>
              </a:rPr>
              <a:t>   [ 78,87]</a:t>
            </a:r>
            <a:endParaRPr sz="1600">
              <a:solidFill>
                <a:srgbClr val="FF0000"/>
              </a:solidFill>
              <a:latin typeface="Calibri"/>
              <a:cs typeface="Calibri"/>
            </a:endParaRPr>
          </a:p>
          <a:p>
            <a:pPr marL="139700">
              <a:lnSpc>
                <a:spcPct val="100000"/>
              </a:lnSpc>
              <a:spcBef>
                <a:spcPts val="600"/>
              </a:spcBef>
            </a:pPr>
            <a:r>
              <a:rPr sz="1600" spc="-10" smtClean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list2 = </a:t>
            </a:r>
            <a:r>
              <a:rPr sz="1600" spc="-10" dirty="0">
                <a:latin typeface="Calibri"/>
                <a:cs typeface="Calibri"/>
              </a:rPr>
              <a:t>['Pen', 'Pencil', </a:t>
            </a:r>
            <a:r>
              <a:rPr sz="1600" spc="-5" dirty="0">
                <a:latin typeface="Calibri"/>
                <a:cs typeface="Calibri"/>
              </a:rPr>
              <a:t>'Rubber', 'Scale', </a:t>
            </a:r>
            <a:r>
              <a:rPr sz="1600" spc="-10" dirty="0">
                <a:latin typeface="Calibri"/>
                <a:cs typeface="Calibri"/>
              </a:rPr>
              <a:t>'Eraser',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'Marker']</a:t>
            </a:r>
            <a:endParaRPr sz="1600">
              <a:latin typeface="Calibri"/>
              <a:cs typeface="Calibri"/>
            </a:endParaRPr>
          </a:p>
          <a:p>
            <a:pPr marL="139700">
              <a:lnSpc>
                <a:spcPct val="100000"/>
              </a:lnSpc>
              <a:spcBef>
                <a:spcPts val="600"/>
              </a:spcBef>
              <a:tabLst>
                <a:tab pos="1968500" algn="l"/>
              </a:tabLst>
            </a:pPr>
            <a:r>
              <a:rPr sz="1600" spc="-10" dirty="0">
                <a:latin typeface="Calibri"/>
                <a:cs typeface="Calibri"/>
              </a:rPr>
              <a:t>&gt;&gt;&gt;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(list2[-3:])	# </a:t>
            </a:r>
            <a:r>
              <a:rPr sz="1600" spc="-10" dirty="0">
                <a:latin typeface="Calibri"/>
                <a:cs typeface="Calibri"/>
              </a:rPr>
              <a:t>prints </a:t>
            </a:r>
            <a:r>
              <a:rPr sz="1600" spc="-5" dirty="0">
                <a:latin typeface="Calibri"/>
                <a:cs typeface="Calibri"/>
              </a:rPr>
              <a:t>last </a:t>
            </a:r>
            <a:r>
              <a:rPr sz="1600" spc="-10" dirty="0">
                <a:latin typeface="Calibri"/>
                <a:cs typeface="Calibri"/>
              </a:rPr>
              <a:t>three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elements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40" dirty="0" smtClean="0">
                <a:solidFill>
                  <a:srgbClr val="C00000"/>
                </a:solidFill>
                <a:latin typeface="Calibri"/>
                <a:cs typeface="Calibri"/>
              </a:rPr>
              <a:t>Example</a:t>
            </a:r>
            <a:r>
              <a:rPr lang="en-US" sz="2400" b="1" spc="-5" dirty="0" smtClean="0">
                <a:solidFill>
                  <a:srgbClr val="C00000"/>
                </a:solidFill>
                <a:latin typeface="Calibri"/>
                <a:cs typeface="Calibri"/>
              </a:rPr>
              <a:t>-1</a:t>
            </a:r>
            <a:endParaRPr sz="2400">
              <a:latin typeface="Calibri"/>
              <a:cs typeface="Calibri"/>
            </a:endParaRPr>
          </a:p>
          <a:p>
            <a:pPr marL="596900">
              <a:lnSpc>
                <a:spcPct val="100000"/>
              </a:lnSpc>
              <a:spcBef>
                <a:spcPts val="775"/>
              </a:spcBef>
            </a:pP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Give the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output of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print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r>
              <a:rPr sz="1600" b="1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5">
                <a:solidFill>
                  <a:srgbClr val="FF0000"/>
                </a:solidFill>
                <a:latin typeface="Calibri"/>
                <a:cs typeface="Calibri"/>
              </a:rPr>
              <a:t>lines</a:t>
            </a:r>
            <a:r>
              <a:rPr sz="1600" b="1" spc="-5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lang="en-US" sz="1600" b="1" spc="-5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596900">
              <a:lnSpc>
                <a:spcPct val="100000"/>
              </a:lnSpc>
              <a:spcBef>
                <a:spcPts val="775"/>
              </a:spcBef>
            </a:pPr>
            <a:endParaRPr sz="1600">
              <a:solidFill>
                <a:srgbClr val="FF0000"/>
              </a:solidFill>
              <a:latin typeface="Calibri"/>
              <a:cs typeface="Calibri"/>
            </a:endParaRPr>
          </a:p>
          <a:p>
            <a:pPr marL="5969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Alist = ['a', </a:t>
            </a:r>
            <a:r>
              <a:rPr sz="1600" b="1" spc="-10" dirty="0">
                <a:latin typeface="Calibri"/>
                <a:cs typeface="Calibri"/>
              </a:rPr>
              <a:t>'b', </a:t>
            </a:r>
            <a:r>
              <a:rPr sz="1600" b="1" spc="-5" dirty="0">
                <a:latin typeface="Calibri"/>
                <a:cs typeface="Calibri"/>
              </a:rPr>
              <a:t>'c', </a:t>
            </a:r>
            <a:r>
              <a:rPr sz="1600" b="1" spc="-10" dirty="0">
                <a:latin typeface="Calibri"/>
                <a:cs typeface="Calibri"/>
              </a:rPr>
              <a:t>'d', </a:t>
            </a:r>
            <a:r>
              <a:rPr sz="1600" b="1" spc="-5" dirty="0">
                <a:latin typeface="Calibri"/>
                <a:cs typeface="Calibri"/>
              </a:rPr>
              <a:t>'e',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'f']</a:t>
            </a:r>
            <a:endParaRPr sz="1600">
              <a:latin typeface="Calibri"/>
              <a:cs typeface="Calibri"/>
            </a:endParaRPr>
          </a:p>
          <a:p>
            <a:pPr marL="596900" marR="390906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alibri"/>
                <a:cs typeface="Calibri"/>
              </a:rPr>
              <a:t>Alist[1:3] = ['x', </a:t>
            </a:r>
            <a:r>
              <a:rPr sz="1600" b="1" spc="-10" dirty="0">
                <a:latin typeface="Calibri"/>
                <a:cs typeface="Calibri"/>
              </a:rPr>
              <a:t>'y</a:t>
            </a:r>
            <a:r>
              <a:rPr sz="1600" b="1" spc="-10">
                <a:latin typeface="Calibri"/>
                <a:cs typeface="Calibri"/>
              </a:rPr>
              <a:t>'] </a:t>
            </a:r>
            <a:endParaRPr lang="en-US" sz="1600" b="1" spc="-10" dirty="0" smtClean="0">
              <a:latin typeface="Calibri"/>
              <a:cs typeface="Calibri"/>
            </a:endParaRPr>
          </a:p>
          <a:p>
            <a:pPr marL="596900" marR="3909060">
              <a:lnSpc>
                <a:spcPct val="100000"/>
              </a:lnSpc>
              <a:spcBef>
                <a:spcPts val="5"/>
              </a:spcBef>
            </a:pPr>
            <a:r>
              <a:rPr sz="1600" b="1" spc="-10" smtClean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print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(Alist)</a:t>
            </a:r>
            <a:endParaRPr sz="1600">
              <a:latin typeface="Calibri"/>
              <a:cs typeface="Calibri"/>
            </a:endParaRPr>
          </a:p>
          <a:p>
            <a:pPr marL="596900" marR="315087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Alist = ['a', </a:t>
            </a:r>
            <a:r>
              <a:rPr sz="1600" b="1" spc="-10" dirty="0">
                <a:latin typeface="Calibri"/>
                <a:cs typeface="Calibri"/>
              </a:rPr>
              <a:t>'b', </a:t>
            </a:r>
            <a:r>
              <a:rPr sz="1600" b="1" spc="-5" dirty="0">
                <a:latin typeface="Calibri"/>
                <a:cs typeface="Calibri"/>
              </a:rPr>
              <a:t>'c', </a:t>
            </a:r>
            <a:r>
              <a:rPr sz="1600" b="1" spc="-10" dirty="0">
                <a:latin typeface="Calibri"/>
                <a:cs typeface="Calibri"/>
              </a:rPr>
              <a:t>'d', </a:t>
            </a:r>
            <a:r>
              <a:rPr sz="1600" b="1" spc="-5" dirty="0">
                <a:latin typeface="Calibri"/>
                <a:cs typeface="Calibri"/>
              </a:rPr>
              <a:t>'e', </a:t>
            </a:r>
            <a:r>
              <a:rPr sz="1600" b="1" spc="-10" dirty="0">
                <a:latin typeface="Calibri"/>
                <a:cs typeface="Calibri"/>
              </a:rPr>
              <a:t>'f']  </a:t>
            </a:r>
            <a:r>
              <a:rPr sz="1600" b="1" spc="-5" dirty="0">
                <a:latin typeface="Calibri"/>
                <a:cs typeface="Calibri"/>
              </a:rPr>
              <a:t>Alist[1:3] =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[]</a:t>
            </a:r>
            <a:endParaRPr sz="1600">
              <a:latin typeface="Calibri"/>
              <a:cs typeface="Calibri"/>
            </a:endParaRPr>
          </a:p>
          <a:p>
            <a:pPr marL="5969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print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(Alist)</a:t>
            </a:r>
            <a:endParaRPr sz="1600">
              <a:latin typeface="Calibri"/>
              <a:cs typeface="Calibri"/>
            </a:endParaRPr>
          </a:p>
          <a:p>
            <a:pPr marL="5969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list = ['a', </a:t>
            </a:r>
            <a:r>
              <a:rPr sz="1600" b="1" spc="-10" dirty="0">
                <a:latin typeface="Calibri"/>
                <a:cs typeface="Calibri"/>
              </a:rPr>
              <a:t>'d',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'f']</a:t>
            </a:r>
            <a:endParaRPr sz="1600">
              <a:latin typeface="Calibri"/>
              <a:cs typeface="Calibri"/>
            </a:endParaRPr>
          </a:p>
          <a:p>
            <a:pPr marL="59690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Alist = ['a', </a:t>
            </a:r>
            <a:r>
              <a:rPr sz="1600" b="1" spc="-10" dirty="0">
                <a:latin typeface="Calibri"/>
                <a:cs typeface="Calibri"/>
              </a:rPr>
              <a:t>'d',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'f']</a:t>
            </a:r>
            <a:endParaRPr sz="1600">
              <a:latin typeface="Calibri"/>
              <a:cs typeface="Calibri"/>
            </a:endParaRPr>
          </a:p>
          <a:p>
            <a:pPr marL="596900" marR="3905250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Alist[1:1] = ['b', 'c']  </a:t>
            </a:r>
            <a:r>
              <a:rPr sz="1600" b="1" spc="-10" dirty="0">
                <a:latin typeface="Calibri"/>
                <a:cs typeface="Calibri"/>
              </a:rPr>
              <a:t>print </a:t>
            </a:r>
            <a:r>
              <a:rPr sz="1600" b="1" spc="-5" dirty="0">
                <a:latin typeface="Calibri"/>
                <a:cs typeface="Calibri"/>
              </a:rPr>
              <a:t>(Alist)  Alist[4:4] = ['e']  </a:t>
            </a:r>
            <a:r>
              <a:rPr sz="1600" b="1" spc="-10" dirty="0">
                <a:latin typeface="Calibri"/>
                <a:cs typeface="Calibri"/>
              </a:rPr>
              <a:t>print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(Alist)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7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Lists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Mutable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958" y="935481"/>
            <a:ext cx="8357234" cy="1413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Lists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5" dirty="0">
                <a:latin typeface="Calibri"/>
                <a:cs typeface="Calibri"/>
              </a:rPr>
              <a:t>mutable, which means </a:t>
            </a:r>
            <a:r>
              <a:rPr sz="1600" spc="-10" dirty="0">
                <a:latin typeface="Calibri"/>
                <a:cs typeface="Calibri"/>
              </a:rPr>
              <a:t>we can </a:t>
            </a:r>
            <a:r>
              <a:rPr sz="1600" spc="-5" dirty="0">
                <a:latin typeface="Calibri"/>
                <a:cs typeface="Calibri"/>
              </a:rPr>
              <a:t>change their elements. Using the </a:t>
            </a:r>
            <a:r>
              <a:rPr sz="1600" spc="-20" dirty="0">
                <a:latin typeface="Calibri"/>
                <a:cs typeface="Calibri"/>
              </a:rPr>
              <a:t>bracket </a:t>
            </a:r>
            <a:r>
              <a:rPr sz="1600" spc="-10" dirty="0">
                <a:latin typeface="Calibri"/>
                <a:cs typeface="Calibri"/>
              </a:rPr>
              <a:t>operator </a:t>
            </a:r>
            <a:r>
              <a:rPr sz="1600" spc="-5" dirty="0">
                <a:latin typeface="Calibri"/>
                <a:cs typeface="Calibri"/>
              </a:rPr>
              <a:t>([ ]) on </a:t>
            </a:r>
            <a:r>
              <a:rPr sz="1600" spc="-10" dirty="0">
                <a:latin typeface="Calibri"/>
                <a:cs typeface="Calibri"/>
              </a:rPr>
              <a:t>the  left </a:t>
            </a:r>
            <a:r>
              <a:rPr sz="1600" spc="-5" dirty="0">
                <a:latin typeface="Calibri"/>
                <a:cs typeface="Calibri"/>
              </a:rPr>
              <a:t>side of an assignment, </a:t>
            </a:r>
            <a:r>
              <a:rPr sz="1600" spc="-10" dirty="0">
                <a:latin typeface="Calibri"/>
                <a:cs typeface="Calibri"/>
              </a:rPr>
              <a:t>we can </a:t>
            </a:r>
            <a:r>
              <a:rPr sz="1600" spc="-5" dirty="0">
                <a:latin typeface="Calibri"/>
                <a:cs typeface="Calibri"/>
              </a:rPr>
              <a:t>update one of the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elements.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b="1" spc="-10" dirty="0">
                <a:latin typeface="Calibri"/>
                <a:cs typeface="Calibri"/>
              </a:rPr>
              <a:t>For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tabLst>
                <a:tab pos="5108575" algn="l"/>
              </a:tabLst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friends = [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'Anmol'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'Kiran'</a:t>
            </a:r>
            <a:r>
              <a:rPr sz="1600" spc="-10" dirty="0">
                <a:latin typeface="Calibri"/>
                <a:cs typeface="Calibri"/>
              </a:rPr>
              <a:t>,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'Vimal'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'Sidharth'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'Riya'</a:t>
            </a:r>
            <a:r>
              <a:rPr sz="1600" spc="-10" dirty="0">
                <a:latin typeface="Calibri"/>
                <a:cs typeface="Calibri"/>
              </a:rPr>
              <a:t>]	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# a list with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five</a:t>
            </a:r>
            <a:r>
              <a:rPr sz="16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friends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9963" y="2323592"/>
            <a:ext cx="45866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# lists 0th position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value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changed with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new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name Jatin  # lists last position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value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changed with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new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name</a:t>
            </a:r>
            <a:r>
              <a:rPr sz="16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Vidya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2323592"/>
            <a:ext cx="19748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friends[0] =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'Jatin'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friends[-1] =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'Vidya'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print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(friends)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3054807"/>
            <a:ext cx="3400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['Jatin',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'Kiran', 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'Vimal', 'Sidharth', </a:t>
            </a:r>
            <a:r>
              <a:rPr sz="1600" spc="-10" dirty="0">
                <a:solidFill>
                  <a:srgbClr val="001F5F"/>
                </a:solidFill>
                <a:latin typeface="Calibri"/>
                <a:cs typeface="Calibri"/>
              </a:rPr>
              <a:t>'Vidya']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3329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Membership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Operators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983" y="935481"/>
            <a:ext cx="3869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There </a:t>
            </a:r>
            <a:r>
              <a:rPr sz="1600" spc="-15" dirty="0">
                <a:latin typeface="Calibri"/>
                <a:cs typeface="Calibri"/>
              </a:rPr>
              <a:t>are </a:t>
            </a:r>
            <a:r>
              <a:rPr sz="1600" spc="-10" dirty="0">
                <a:latin typeface="Calibri"/>
                <a:cs typeface="Calibri"/>
              </a:rPr>
              <a:t>two </a:t>
            </a:r>
            <a:r>
              <a:rPr sz="1600" spc="-5" dirty="0">
                <a:latin typeface="Calibri"/>
                <a:cs typeface="Calibri"/>
              </a:rPr>
              <a:t>types of </a:t>
            </a:r>
            <a:r>
              <a:rPr sz="1600" spc="-10" dirty="0">
                <a:latin typeface="Calibri"/>
                <a:cs typeface="Calibri"/>
              </a:rPr>
              <a:t>membership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operators.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1822450"/>
          <a:ext cx="8382000" cy="397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225"/>
                <a:gridCol w="6835775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  <a:solidFill>
                      <a:srgbClr val="FBD4B5"/>
                    </a:solidFill>
                  </a:tcPr>
                </a:tc>
              </a:tr>
              <a:tr h="17983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927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This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operator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tests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if an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element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present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list or not. If an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element exists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 the list, it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otherwise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.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example,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aList = [1, 15, 10, 5, -99,</a:t>
                      </a:r>
                      <a:r>
                        <a:rPr sz="16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100]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01803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print(10</a:t>
                      </a:r>
                      <a:r>
                        <a:rPr sz="16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aList)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2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03327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print(-50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aList)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2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Months = ['Jan',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'Feb',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'Mar', 'Apr',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'May',</a:t>
                      </a:r>
                      <a:r>
                        <a:rPr sz="16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'Jun']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04978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'Dec'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Months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2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  <a:tr h="1798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not 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933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operator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evaluates </a:t>
                      </a:r>
                      <a:r>
                        <a:rPr sz="1600" b="1" spc="-30" dirty="0">
                          <a:latin typeface="Calibri"/>
                          <a:cs typeface="Calibri"/>
                        </a:rPr>
                        <a:t>True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if it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does not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find 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variable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the specified 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sequence,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otherwise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False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.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example,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aList = [1, 15, 10, 5, -99,</a:t>
                      </a:r>
                      <a:r>
                        <a:rPr sz="16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100]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39268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print(10 not</a:t>
                      </a:r>
                      <a:r>
                        <a:rPr sz="16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aList)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-5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41871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print(-100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aList)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-6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Months = ['Jan',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'Feb',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'Mar',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'Apr', 'May',</a:t>
                      </a:r>
                      <a:r>
                        <a:rPr sz="16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'Jun']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237934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&gt;&gt;&gt;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'Dec'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Months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# </a:t>
                      </a:r>
                      <a:r>
                        <a:rPr sz="1600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returns:</a:t>
                      </a:r>
                      <a:r>
                        <a:rPr sz="1600" spc="2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Concatenating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Replicating</a:t>
            </a:r>
            <a:r>
              <a:rPr sz="28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463" y="4060316"/>
            <a:ext cx="77190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Lists can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spc="-10" dirty="0">
                <a:latin typeface="Calibri"/>
                <a:cs typeface="Calibri"/>
              </a:rPr>
              <a:t>replicated </a:t>
            </a:r>
            <a:r>
              <a:rPr sz="1600" spc="-5" dirty="0">
                <a:latin typeface="Calibri"/>
                <a:cs typeface="Calibri"/>
              </a:rPr>
              <a:t>or </a:t>
            </a:r>
            <a:r>
              <a:rPr sz="1600" spc="-10" dirty="0">
                <a:latin typeface="Calibri"/>
                <a:cs typeface="Calibri"/>
              </a:rPr>
              <a:t>repeated </a:t>
            </a:r>
            <a:r>
              <a:rPr sz="1600" spc="-5" dirty="0">
                <a:latin typeface="Calibri"/>
                <a:cs typeface="Calibri"/>
              </a:rPr>
              <a:t>or </a:t>
            </a:r>
            <a:r>
              <a:rPr sz="1600" spc="-10" dirty="0">
                <a:latin typeface="Calibri"/>
                <a:cs typeface="Calibri"/>
              </a:rPr>
              <a:t>repeatedly concatenated </a:t>
            </a:r>
            <a:r>
              <a:rPr sz="1600" spc="-5" dirty="0">
                <a:latin typeface="Calibri"/>
                <a:cs typeface="Calibri"/>
              </a:rPr>
              <a:t>with the </a:t>
            </a:r>
            <a:r>
              <a:rPr sz="1600" spc="-10" dirty="0">
                <a:latin typeface="Calibri"/>
                <a:cs typeface="Calibri"/>
              </a:rPr>
              <a:t>asterisk </a:t>
            </a:r>
            <a:r>
              <a:rPr sz="1600" spc="-15" dirty="0">
                <a:latin typeface="Calibri"/>
                <a:cs typeface="Calibri"/>
              </a:rPr>
              <a:t>operator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"*".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4441316"/>
            <a:ext cx="1898650" cy="200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For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aList = [1, 2,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print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(aList*3)</a:t>
            </a:r>
            <a:endParaRPr sz="1600">
              <a:latin typeface="Calibri"/>
              <a:cs typeface="Calibri"/>
            </a:endParaRPr>
          </a:p>
          <a:p>
            <a:pPr marL="58419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[1, </a:t>
            </a:r>
            <a:r>
              <a:rPr sz="1600" spc="-10" dirty="0">
                <a:latin typeface="Calibri"/>
                <a:cs typeface="Calibri"/>
              </a:rPr>
              <a:t>2, 3, 1, 2, 3, 1, 2,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3]</a:t>
            </a:r>
            <a:endParaRPr sz="1600">
              <a:latin typeface="Calibri"/>
              <a:cs typeface="Calibri"/>
            </a:endParaRPr>
          </a:p>
          <a:p>
            <a:pPr marL="12700" marR="88455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aList*-2  []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</a:pPr>
            <a:r>
              <a:rPr sz="1600" spc="-10" dirty="0">
                <a:latin typeface="Calibri"/>
                <a:cs typeface="Calibri"/>
              </a:rPr>
              <a:t>&gt;&gt;&gt;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aList*aList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0129" y="3145358"/>
            <a:ext cx="1188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#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concatenate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414142"/>
            <a:ext cx="130048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libri"/>
                <a:cs typeface="Calibri"/>
              </a:rPr>
              <a:t>For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X = [1, 2,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5" dirty="0">
                <a:latin typeface="Calibri"/>
                <a:cs typeface="Calibri"/>
              </a:rPr>
              <a:t>Y = [4, 5,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6]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&gt;&gt;&gt; Z = X +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  <a:p>
            <a:pPr marL="12700" marR="5270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&gt;&gt;&gt;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10" dirty="0">
                <a:latin typeface="Calibri"/>
                <a:cs typeface="Calibri"/>
              </a:rPr>
              <a:t>(Z)  </a:t>
            </a:r>
            <a:r>
              <a:rPr sz="1600" spc="-5" dirty="0">
                <a:latin typeface="Calibri"/>
                <a:cs typeface="Calibri"/>
              </a:rPr>
              <a:t>[1, 2, 3, 4, 5,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6]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74650" y="1822450"/>
          <a:ext cx="219456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/>
                <a:gridCol w="731520"/>
                <a:gridCol w="73152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17850" y="1822450"/>
          <a:ext cx="219456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/>
                <a:gridCol w="731520"/>
                <a:gridCol w="731520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028690" y="1822450"/>
          <a:ext cx="2194558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/>
                <a:gridCol w="365760"/>
                <a:gridCol w="365760"/>
                <a:gridCol w="365759"/>
                <a:gridCol w="365759"/>
                <a:gridCol w="365760"/>
              </a:tblGrid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31140" y="859281"/>
            <a:ext cx="784542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Concatenation </a:t>
            </a:r>
            <a:r>
              <a:rPr sz="1600" spc="-5" dirty="0">
                <a:latin typeface="Calibri"/>
                <a:cs typeface="Calibri"/>
              </a:rPr>
              <a:t>means joining </a:t>
            </a:r>
            <a:r>
              <a:rPr sz="1600" spc="-10" dirty="0">
                <a:latin typeface="Calibri"/>
                <a:cs typeface="Calibri"/>
              </a:rPr>
              <a:t>two operands by </a:t>
            </a:r>
            <a:r>
              <a:rPr sz="1600" spc="-5" dirty="0">
                <a:latin typeface="Calibri"/>
                <a:cs typeface="Calibri"/>
              </a:rPr>
              <a:t>linking them end-to-end. In list </a:t>
            </a:r>
            <a:r>
              <a:rPr sz="1600" spc="-10" dirty="0">
                <a:latin typeface="Calibri"/>
                <a:cs typeface="Calibri"/>
              </a:rPr>
              <a:t>concatenation, </a:t>
            </a:r>
            <a:r>
              <a:rPr sz="1600" spc="-5" dirty="0">
                <a:latin typeface="Calibri"/>
                <a:cs typeface="Calibri"/>
              </a:rPr>
              <a:t>+  </a:t>
            </a:r>
            <a:r>
              <a:rPr sz="1600" spc="-15" dirty="0">
                <a:latin typeface="Calibri"/>
                <a:cs typeface="Calibri"/>
              </a:rPr>
              <a:t>operator </a:t>
            </a:r>
            <a:r>
              <a:rPr sz="1600" spc="-10" dirty="0">
                <a:latin typeface="Calibri"/>
                <a:cs typeface="Calibri"/>
              </a:rPr>
              <a:t>concatenate two </a:t>
            </a:r>
            <a:r>
              <a:rPr sz="1600" spc="-5" dirty="0">
                <a:latin typeface="Calibri"/>
                <a:cs typeface="Calibri"/>
              </a:rPr>
              <a:t>lists with each other and </a:t>
            </a:r>
            <a:r>
              <a:rPr sz="1600" spc="-10" dirty="0">
                <a:latin typeface="Calibri"/>
                <a:cs typeface="Calibri"/>
              </a:rPr>
              <a:t>produce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third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list.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160780">
              <a:lnSpc>
                <a:spcPct val="100000"/>
              </a:lnSpc>
              <a:tabLst>
                <a:tab pos="3983354" algn="l"/>
                <a:tab pos="6581140" algn="l"/>
              </a:tabLst>
            </a:pP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X	Y	Z = X +</a:t>
            </a:r>
            <a:r>
              <a:rPr sz="1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3580" y="1826513"/>
            <a:ext cx="152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6700" y="1524000"/>
            <a:ext cx="8115300" cy="762000"/>
          </a:xfrm>
          <a:custGeom>
            <a:avLst/>
            <a:gdLst/>
            <a:ahLst/>
            <a:cxnLst/>
            <a:rect l="l" t="t" r="r" b="b"/>
            <a:pathLst>
              <a:path w="8115300" h="762000">
                <a:moveTo>
                  <a:pt x="0" y="762000"/>
                </a:moveTo>
                <a:lnTo>
                  <a:pt x="8115300" y="762000"/>
                </a:lnTo>
                <a:lnTo>
                  <a:pt x="81153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39815" y="1806956"/>
            <a:ext cx="152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270250" y="4820920"/>
          <a:ext cx="1371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5730240" y="4827270"/>
            <a:ext cx="303530" cy="370840"/>
          </a:xfrm>
          <a:custGeom>
            <a:avLst/>
            <a:gdLst/>
            <a:ahLst/>
            <a:cxnLst/>
            <a:rect l="l" t="t" r="r" b="b"/>
            <a:pathLst>
              <a:path w="303529" h="370839">
                <a:moveTo>
                  <a:pt x="0" y="370839"/>
                </a:moveTo>
                <a:lnTo>
                  <a:pt x="303110" y="370839"/>
                </a:lnTo>
                <a:lnTo>
                  <a:pt x="3031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33389" y="4827270"/>
            <a:ext cx="303530" cy="370840"/>
          </a:xfrm>
          <a:custGeom>
            <a:avLst/>
            <a:gdLst/>
            <a:ahLst/>
            <a:cxnLst/>
            <a:rect l="l" t="t" r="r" b="b"/>
            <a:pathLst>
              <a:path w="303529" h="370839">
                <a:moveTo>
                  <a:pt x="0" y="370839"/>
                </a:moveTo>
                <a:lnTo>
                  <a:pt x="303110" y="370839"/>
                </a:lnTo>
                <a:lnTo>
                  <a:pt x="3031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36410" y="4827270"/>
            <a:ext cx="303530" cy="370840"/>
          </a:xfrm>
          <a:custGeom>
            <a:avLst/>
            <a:gdLst/>
            <a:ahLst/>
            <a:cxnLst/>
            <a:rect l="l" t="t" r="r" b="b"/>
            <a:pathLst>
              <a:path w="303529" h="370839">
                <a:moveTo>
                  <a:pt x="0" y="370839"/>
                </a:moveTo>
                <a:lnTo>
                  <a:pt x="303110" y="370839"/>
                </a:lnTo>
                <a:lnTo>
                  <a:pt x="3031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39559" y="4827270"/>
            <a:ext cx="303530" cy="370840"/>
          </a:xfrm>
          <a:custGeom>
            <a:avLst/>
            <a:gdLst/>
            <a:ahLst/>
            <a:cxnLst/>
            <a:rect l="l" t="t" r="r" b="b"/>
            <a:pathLst>
              <a:path w="303529" h="370839">
                <a:moveTo>
                  <a:pt x="0" y="370839"/>
                </a:moveTo>
                <a:lnTo>
                  <a:pt x="303110" y="370839"/>
                </a:lnTo>
                <a:lnTo>
                  <a:pt x="3031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2708" y="4827270"/>
            <a:ext cx="303530" cy="370840"/>
          </a:xfrm>
          <a:custGeom>
            <a:avLst/>
            <a:gdLst/>
            <a:ahLst/>
            <a:cxnLst/>
            <a:rect l="l" t="t" r="r" b="b"/>
            <a:pathLst>
              <a:path w="303529" h="370839">
                <a:moveTo>
                  <a:pt x="0" y="370839"/>
                </a:moveTo>
                <a:lnTo>
                  <a:pt x="303110" y="370839"/>
                </a:lnTo>
                <a:lnTo>
                  <a:pt x="3031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45731" y="4827270"/>
            <a:ext cx="303530" cy="370840"/>
          </a:xfrm>
          <a:custGeom>
            <a:avLst/>
            <a:gdLst/>
            <a:ahLst/>
            <a:cxnLst/>
            <a:rect l="l" t="t" r="r" b="b"/>
            <a:pathLst>
              <a:path w="303529" h="370839">
                <a:moveTo>
                  <a:pt x="0" y="370839"/>
                </a:moveTo>
                <a:lnTo>
                  <a:pt x="303110" y="370839"/>
                </a:lnTo>
                <a:lnTo>
                  <a:pt x="3031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8880" y="4827270"/>
            <a:ext cx="303530" cy="370840"/>
          </a:xfrm>
          <a:custGeom>
            <a:avLst/>
            <a:gdLst/>
            <a:ahLst/>
            <a:cxnLst/>
            <a:rect l="l" t="t" r="r" b="b"/>
            <a:pathLst>
              <a:path w="303529" h="370839">
                <a:moveTo>
                  <a:pt x="0" y="370839"/>
                </a:moveTo>
                <a:lnTo>
                  <a:pt x="303110" y="370839"/>
                </a:lnTo>
                <a:lnTo>
                  <a:pt x="3031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52029" y="4827270"/>
            <a:ext cx="303530" cy="370840"/>
          </a:xfrm>
          <a:custGeom>
            <a:avLst/>
            <a:gdLst/>
            <a:ahLst/>
            <a:cxnLst/>
            <a:rect l="l" t="t" r="r" b="b"/>
            <a:pathLst>
              <a:path w="303529" h="370839">
                <a:moveTo>
                  <a:pt x="0" y="370839"/>
                </a:moveTo>
                <a:lnTo>
                  <a:pt x="303110" y="370839"/>
                </a:lnTo>
                <a:lnTo>
                  <a:pt x="3031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55051" y="4827270"/>
            <a:ext cx="303530" cy="370840"/>
          </a:xfrm>
          <a:custGeom>
            <a:avLst/>
            <a:gdLst/>
            <a:ahLst/>
            <a:cxnLst/>
            <a:rect l="l" t="t" r="r" b="b"/>
            <a:pathLst>
              <a:path w="303529" h="370839">
                <a:moveTo>
                  <a:pt x="0" y="370839"/>
                </a:moveTo>
                <a:lnTo>
                  <a:pt x="303110" y="370839"/>
                </a:lnTo>
                <a:lnTo>
                  <a:pt x="3031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33389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36410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39559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42708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45731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48880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52029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55051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30240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58200" y="482092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23890" y="4827270"/>
            <a:ext cx="2740660" cy="0"/>
          </a:xfrm>
          <a:custGeom>
            <a:avLst/>
            <a:gdLst/>
            <a:ahLst/>
            <a:cxnLst/>
            <a:rect l="l" t="t" r="r" b="b"/>
            <a:pathLst>
              <a:path w="2740659">
                <a:moveTo>
                  <a:pt x="0" y="0"/>
                </a:moveTo>
                <a:lnTo>
                  <a:pt x="274066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23890" y="5198109"/>
            <a:ext cx="2740660" cy="0"/>
          </a:xfrm>
          <a:custGeom>
            <a:avLst/>
            <a:gdLst/>
            <a:ahLst/>
            <a:cxnLst/>
            <a:rect l="l" t="t" r="r" b="b"/>
            <a:pathLst>
              <a:path w="2740659">
                <a:moveTo>
                  <a:pt x="0" y="0"/>
                </a:moveTo>
                <a:lnTo>
                  <a:pt x="274066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12028" y="4846066"/>
            <a:ext cx="2566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595" algn="l"/>
                <a:tab pos="618490" algn="l"/>
                <a:tab pos="922019" algn="l"/>
                <a:tab pos="1224915" algn="l"/>
                <a:tab pos="1527810" algn="l"/>
                <a:tab pos="1831339" algn="l"/>
                <a:tab pos="2134235" algn="l"/>
                <a:tab pos="2437765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	2	3	1	2	3	1	2	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05021" y="4543755"/>
            <a:ext cx="35610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58465" algn="l"/>
              </a:tabLst>
            </a:pPr>
            <a:r>
              <a:rPr sz="2400" b="1" spc="-7" baseline="1736" dirty="0">
                <a:solidFill>
                  <a:srgbClr val="C00000"/>
                </a:solidFill>
                <a:latin typeface="Calibri"/>
                <a:cs typeface="Calibri"/>
              </a:rPr>
              <a:t>aLi</a:t>
            </a:r>
            <a:r>
              <a:rPr sz="2400" b="1" spc="-22" baseline="1736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7" baseline="1736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baseline="1736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aLi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00" b="1" spc="-15" dirty="0">
                <a:solidFill>
                  <a:srgbClr val="C00000"/>
                </a:solidFill>
                <a:latin typeface="Calibri"/>
                <a:cs typeface="Calibri"/>
              </a:rPr>
              <a:t>*</a:t>
            </a:r>
            <a:r>
              <a:rPr sz="1600" b="1" spc="-5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36084" y="4825060"/>
            <a:ext cx="561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* 3</a:t>
            </a:r>
            <a:r>
              <a:rPr sz="2000" b="1" spc="2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b="1" baseline="4166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endParaRPr sz="3000" baseline="416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38" y="139700"/>
            <a:ext cx="4485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Programming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examples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(Iterating)</a:t>
            </a:r>
            <a:r>
              <a:rPr sz="18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[Traversing]: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2618638"/>
            <a:ext cx="2223135" cy="6172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b="1" spc="-5" dirty="0"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Calibri"/>
                <a:cs typeface="Calibri"/>
              </a:rPr>
              <a:t>print('Names </a:t>
            </a:r>
            <a:r>
              <a:rPr sz="1600" spc="-10" dirty="0">
                <a:latin typeface="Calibri"/>
                <a:cs typeface="Calibri"/>
              </a:rPr>
              <a:t>are: </a:t>
            </a:r>
            <a:r>
              <a:rPr sz="1600" spc="-5" dirty="0">
                <a:latin typeface="Calibri"/>
                <a:cs typeface="Calibri"/>
              </a:rPr>
              <a:t>',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end='')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3209696"/>
            <a:ext cx="4078604" cy="120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20700"/>
              </a:lnSpc>
              <a:spcBef>
                <a:spcPts val="100"/>
              </a:spcBef>
            </a:pP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i in ['Anmol', </a:t>
            </a:r>
            <a:r>
              <a:rPr sz="1600" spc="-10" dirty="0">
                <a:latin typeface="Calibri"/>
                <a:cs typeface="Calibri"/>
              </a:rPr>
              <a:t>'Kiran', </a:t>
            </a:r>
            <a:r>
              <a:rPr sz="1600" spc="-5" dirty="0">
                <a:latin typeface="Calibri"/>
                <a:cs typeface="Calibri"/>
              </a:rPr>
              <a:t>'Vimal', 'Sidharth', 'Riya']:  print(i, end=' ')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b="1" spc="-5" dirty="0"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Calibri"/>
                <a:cs typeface="Calibri"/>
              </a:rPr>
              <a:t>flist = ['Anmol', </a:t>
            </a:r>
            <a:r>
              <a:rPr sz="1600" spc="-10" dirty="0">
                <a:latin typeface="Calibri"/>
                <a:cs typeface="Calibri"/>
              </a:rPr>
              <a:t>'Kiran', </a:t>
            </a:r>
            <a:r>
              <a:rPr sz="1600" spc="-5" dirty="0">
                <a:latin typeface="Calibri"/>
                <a:cs typeface="Calibri"/>
              </a:rPr>
              <a:t>'Vimal', 'Sidharth',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'Riya']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4386732"/>
            <a:ext cx="2219325" cy="120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'Names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are: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</a:t>
            </a:r>
            <a:r>
              <a:rPr sz="1600" spc="-5" dirty="0">
                <a:latin typeface="Calibri"/>
                <a:cs typeface="Calibri"/>
              </a:rPr>
              <a:t>, end=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''</a:t>
            </a:r>
            <a:r>
              <a:rPr sz="1600" spc="-5" dirty="0">
                <a:latin typeface="Calibri"/>
                <a:cs typeface="Calibri"/>
              </a:rPr>
              <a:t>)  </a:t>
            </a:r>
            <a:r>
              <a:rPr sz="1600" spc="-10" dirty="0">
                <a:latin typeface="Calibri"/>
                <a:cs typeface="Calibri"/>
              </a:rPr>
              <a:t>Length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len(flist)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i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range</a:t>
            </a:r>
            <a:r>
              <a:rPr sz="1600" spc="-15" dirty="0">
                <a:latin typeface="Calibri"/>
                <a:cs typeface="Calibri"/>
              </a:rPr>
              <a:t>(0,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Length):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5" dirty="0">
                <a:latin typeface="Calibri"/>
                <a:cs typeface="Calibri"/>
              </a:rPr>
              <a:t>(flist[i], end='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')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39" y="5684011"/>
            <a:ext cx="3667125" cy="7416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Names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Anmol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Kiran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Vimal Sidharth</a:t>
            </a:r>
            <a:r>
              <a:rPr sz="16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Riya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642949"/>
            <a:ext cx="5622925" cy="2002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0000"/>
                </a:solidFill>
                <a:latin typeface="Calibri"/>
                <a:cs typeface="Calibri"/>
              </a:rPr>
              <a:t>Write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program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to print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following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list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elements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using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600" b="1" spc="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loop:</a:t>
            </a:r>
            <a:endParaRPr sz="1600">
              <a:solidFill>
                <a:srgbClr val="FF0000"/>
              </a:solidFill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flist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= ['Anmol',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'Kiran',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'Vimal',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'Sidharth',</a:t>
            </a:r>
            <a:r>
              <a:rPr sz="1600" b="1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'Riya']</a:t>
            </a:r>
            <a:endParaRPr sz="160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005"/>
              </a:spcBef>
            </a:pPr>
            <a:r>
              <a:rPr sz="1600" spc="-5" dirty="0">
                <a:latin typeface="Calibri"/>
                <a:cs typeface="Calibri"/>
              </a:rPr>
              <a:t>flist = ['Anmol', </a:t>
            </a:r>
            <a:r>
              <a:rPr sz="1600" spc="-10" dirty="0">
                <a:latin typeface="Calibri"/>
                <a:cs typeface="Calibri"/>
              </a:rPr>
              <a:t>'Kiran', </a:t>
            </a:r>
            <a:r>
              <a:rPr sz="1600" spc="-5" dirty="0">
                <a:latin typeface="Calibri"/>
                <a:cs typeface="Calibri"/>
              </a:rPr>
              <a:t>'Vimal', 'Sidharth',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'Riya']</a:t>
            </a:r>
            <a:endParaRPr sz="16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'Names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are: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</a:t>
            </a:r>
            <a:r>
              <a:rPr sz="1600" spc="-5" dirty="0">
                <a:latin typeface="Calibri"/>
                <a:cs typeface="Calibri"/>
              </a:rPr>
              <a:t>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end=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''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88900">
              <a:lnSpc>
                <a:spcPts val="1545"/>
              </a:lnSpc>
              <a:spcBef>
                <a:spcPts val="409"/>
              </a:spcBef>
            </a:pP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i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6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flist:</a:t>
            </a:r>
            <a:endParaRPr sz="1600">
              <a:latin typeface="Calibri"/>
              <a:cs typeface="Calibri"/>
            </a:endParaRPr>
          </a:p>
          <a:p>
            <a:pPr marL="3899535">
              <a:lnSpc>
                <a:spcPts val="1160"/>
              </a:lnSpc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Note:</a:t>
            </a:r>
            <a:endParaRPr sz="1600">
              <a:latin typeface="Calibri"/>
              <a:cs typeface="Calibri"/>
            </a:endParaRPr>
          </a:p>
          <a:p>
            <a:pPr marL="546100">
              <a:lnSpc>
                <a:spcPts val="1535"/>
              </a:lnSpc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print</a:t>
            </a:r>
            <a:r>
              <a:rPr sz="1600" spc="-5" dirty="0">
                <a:latin typeface="Calibri"/>
                <a:cs typeface="Calibri"/>
              </a:rPr>
              <a:t>(i, </a:t>
            </a:r>
            <a:r>
              <a:rPr sz="1600" spc="-10" dirty="0">
                <a:latin typeface="Calibri"/>
                <a:cs typeface="Calibri"/>
              </a:rPr>
              <a:t>end=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'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'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1375" y="2589402"/>
            <a:ext cx="38144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Here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 is the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value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of the list i.e., Anmol,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Kiran 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8975" y="4402607"/>
            <a:ext cx="3999229" cy="9861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Note: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Here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 is the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index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of the element of the list</a:t>
            </a:r>
            <a:r>
              <a:rPr sz="16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flist[i[ is the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content.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64540" y="642949"/>
            <a:ext cx="4953000" cy="5355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0000"/>
                </a:solidFill>
                <a:latin typeface="Calibri"/>
                <a:cs typeface="Calibri"/>
              </a:rPr>
              <a:t>Write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program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to print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following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list in </a:t>
            </a:r>
            <a:r>
              <a:rPr sz="1600" b="1" spc="-15" dirty="0">
                <a:solidFill>
                  <a:srgbClr val="FF0000"/>
                </a:solidFill>
                <a:latin typeface="Calibri"/>
                <a:cs typeface="Calibri"/>
              </a:rPr>
              <a:t>reverse</a:t>
            </a:r>
            <a:r>
              <a:rPr sz="1600" b="1" spc="1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35" dirty="0">
                <a:solidFill>
                  <a:srgbClr val="FF0000"/>
                </a:solidFill>
                <a:latin typeface="Calibri"/>
                <a:cs typeface="Calibri"/>
              </a:rPr>
              <a:t>order.</a:t>
            </a:r>
            <a:endParaRPr sz="1600">
              <a:solidFill>
                <a:srgbClr val="FF0000"/>
              </a:solidFill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Num =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[23, </a:t>
            </a:r>
            <a:r>
              <a:rPr sz="1600" b="1" spc="-5" dirty="0">
                <a:solidFill>
                  <a:srgbClr val="FF0000"/>
                </a:solidFill>
                <a:latin typeface="Calibri"/>
                <a:cs typeface="Calibri"/>
              </a:rPr>
              <a:t>54, 34, 44, 35,</a:t>
            </a:r>
            <a:r>
              <a:rPr sz="1600" b="1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66]</a:t>
            </a:r>
            <a:endParaRPr sz="160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Num = </a:t>
            </a:r>
            <a:r>
              <a:rPr sz="1600" spc="-10" dirty="0">
                <a:latin typeface="Calibri"/>
                <a:cs typeface="Calibri"/>
              </a:rPr>
              <a:t>[23, </a:t>
            </a:r>
            <a:r>
              <a:rPr sz="1600" spc="-5" dirty="0">
                <a:latin typeface="Calibri"/>
                <a:cs typeface="Calibri"/>
              </a:rPr>
              <a:t>54, 34, 44, 35,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66]</a:t>
            </a:r>
            <a:endParaRPr sz="16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"The original list elements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are: 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1600" spc="5" dirty="0">
                <a:latin typeface="Calibri"/>
                <a:cs typeface="Calibri"/>
              </a:rPr>
              <a:t>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end=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""</a:t>
            </a:r>
            <a:r>
              <a:rPr sz="1600" spc="-5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409"/>
              </a:spcBef>
            </a:pP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i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6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Num:</a:t>
            </a:r>
            <a:endParaRPr sz="160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400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5" dirty="0">
                <a:latin typeface="Calibri"/>
                <a:cs typeface="Calibri"/>
              </a:rPr>
              <a:t>(i, end="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")</a:t>
            </a:r>
            <a:endParaRPr sz="1600">
              <a:latin typeface="Calibri"/>
              <a:cs typeface="Calibri"/>
            </a:endParaRPr>
          </a:p>
          <a:p>
            <a:pPr marL="88900" marR="407670">
              <a:lnSpc>
                <a:spcPts val="2330"/>
              </a:lnSpc>
              <a:spcBef>
                <a:spcPts val="130"/>
              </a:spcBef>
              <a:tabLst>
                <a:tab pos="1350645" algn="l"/>
              </a:tabLst>
            </a:pPr>
            <a:r>
              <a:rPr sz="1600" spc="-5" dirty="0">
                <a:latin typeface="Calibri"/>
                <a:cs typeface="Calibri"/>
              </a:rPr>
              <a:t>ln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len</a:t>
            </a:r>
            <a:r>
              <a:rPr sz="1600" spc="-5" dirty="0">
                <a:latin typeface="Calibri"/>
                <a:cs typeface="Calibri"/>
              </a:rPr>
              <a:t>(Num)	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total number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of elements in Num list  </a:t>
            </a:r>
            <a:r>
              <a:rPr sz="1600" spc="-5" dirty="0">
                <a:latin typeface="Calibri"/>
                <a:cs typeface="Calibri"/>
              </a:rPr>
              <a:t>i, ctr = 0,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-1</a:t>
            </a:r>
            <a:endParaRPr sz="16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#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ctr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value starts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from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right to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left </a:t>
            </a:r>
            <a:r>
              <a:rPr sz="1600" spc="-15" dirty="0">
                <a:solidFill>
                  <a:srgbClr val="C00000"/>
                </a:solidFill>
                <a:latin typeface="Calibri"/>
                <a:cs typeface="Calibri"/>
              </a:rPr>
              <a:t>[-1,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-2, -3, . .</a:t>
            </a:r>
            <a:r>
              <a:rPr sz="1600" spc="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.]</a:t>
            </a:r>
            <a:endParaRPr sz="16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# i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will 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process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all the elements in the</a:t>
            </a:r>
            <a:r>
              <a:rPr sz="16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list</a:t>
            </a:r>
            <a:endParaRPr sz="1600">
              <a:latin typeface="Calibri"/>
              <a:cs typeface="Calibri"/>
            </a:endParaRPr>
          </a:p>
          <a:p>
            <a:pPr marL="88900" marR="297815">
              <a:lnSpc>
                <a:spcPct val="120600"/>
              </a:lnSpc>
              <a:spcBef>
                <a:spcPts val="15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"\nThe </a:t>
            </a:r>
            <a:r>
              <a:rPr sz="1600" spc="-20" dirty="0">
                <a:solidFill>
                  <a:srgbClr val="006FC0"/>
                </a:solidFill>
                <a:latin typeface="Calibri"/>
                <a:cs typeface="Calibri"/>
              </a:rPr>
              <a:t>reverse 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order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list elements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are: 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1600" spc="5" dirty="0">
                <a:latin typeface="Calibri"/>
                <a:cs typeface="Calibri"/>
              </a:rPr>
              <a:t>, </a:t>
            </a:r>
            <a:r>
              <a:rPr sz="1600" spc="-5" dirty="0">
                <a:latin typeface="Calibri"/>
                <a:cs typeface="Calibri"/>
              </a:rPr>
              <a:t>end=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""</a:t>
            </a:r>
            <a:r>
              <a:rPr sz="1600" spc="-5" dirty="0">
                <a:latin typeface="Calibri"/>
                <a:cs typeface="Calibri"/>
              </a:rPr>
              <a:t>) 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while </a:t>
            </a:r>
            <a:r>
              <a:rPr sz="1600" spc="-5" dirty="0">
                <a:latin typeface="Calibri"/>
                <a:cs typeface="Calibri"/>
              </a:rPr>
              <a:t>i&lt;=ln-1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546100" marR="2362200">
              <a:lnSpc>
                <a:spcPts val="2330"/>
              </a:lnSpc>
              <a:spcBef>
                <a:spcPts val="130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print </a:t>
            </a:r>
            <a:r>
              <a:rPr sz="1600" spc="-10" dirty="0">
                <a:latin typeface="Calibri"/>
                <a:cs typeface="Calibri"/>
              </a:rPr>
              <a:t>(Num[ctr], </a:t>
            </a:r>
            <a:r>
              <a:rPr sz="1600" spc="-5" dirty="0">
                <a:latin typeface="Calibri"/>
                <a:cs typeface="Calibri"/>
              </a:rPr>
              <a:t>end=" </a:t>
            </a:r>
            <a:r>
              <a:rPr sz="1600" spc="-10" dirty="0">
                <a:latin typeface="Calibri"/>
                <a:cs typeface="Calibri"/>
              </a:rPr>
              <a:t>")  </a:t>
            </a:r>
            <a:r>
              <a:rPr sz="1600" spc="-5" dirty="0">
                <a:latin typeface="Calibri"/>
                <a:cs typeface="Calibri"/>
              </a:rPr>
              <a:t>ctr-=1</a:t>
            </a:r>
            <a:endParaRPr sz="160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latin typeface="Calibri"/>
                <a:cs typeface="Calibri"/>
              </a:rPr>
              <a:t>i+=1</a:t>
            </a:r>
            <a:endParaRPr sz="16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50"/>
              </a:spcBef>
            </a:pP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Output:</a:t>
            </a:r>
            <a:endParaRPr sz="16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905"/>
              </a:spcBef>
            </a:pP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The original list elements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23 54 34 44 35</a:t>
            </a:r>
            <a:r>
              <a:rPr sz="16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66</a:t>
            </a:r>
            <a:endParaRPr sz="16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reverse order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list elements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66 35 44 34 54</a:t>
            </a:r>
            <a:r>
              <a:rPr sz="16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23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0238" y="139700"/>
            <a:ext cx="4485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Programming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examples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(Iterating)</a:t>
            </a:r>
            <a:r>
              <a:rPr sz="18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[Traversing]: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2584</Words>
  <Application>Microsoft Office PowerPoint</Application>
  <PresentationFormat>On-screen Show (4:3)</PresentationFormat>
  <Paragraphs>399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Accessing/Printing List Elements</vt:lpstr>
      <vt:lpstr>Slicing List Elements</vt:lpstr>
      <vt:lpstr>&gt;&gt;&gt; list1 = [67, 82, 98, 92, 78, 87]</vt:lpstr>
      <vt:lpstr>Lists are Mutable</vt:lpstr>
      <vt:lpstr>Using Membership Operators with List</vt:lpstr>
      <vt:lpstr>Concatenating &amp; Replicating List</vt:lpstr>
      <vt:lpstr>Programming examples (Iterating) [Traversing]:</vt:lpstr>
      <vt:lpstr>Programming examples (Iterating) [Traversing]:</vt:lpstr>
      <vt:lpstr>Try this:</vt:lpstr>
      <vt:lpstr>Programming example</vt:lpstr>
      <vt:lpstr>Programming examples (linear search through Iterating):</vt:lpstr>
      <vt:lpstr>List Functions</vt:lpstr>
      <vt:lpstr>Try this:</vt:lpstr>
      <vt:lpstr>Slide 15</vt:lpstr>
      <vt:lpstr>Slide 16</vt:lpstr>
      <vt:lpstr>Slide 17</vt:lpstr>
      <vt:lpstr>Programming example</vt:lpstr>
      <vt:lpstr>Deleting List Elements using del Statement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pearl</dc:creator>
  <cp:lastModifiedBy>rakesh</cp:lastModifiedBy>
  <cp:revision>5</cp:revision>
  <dcterms:created xsi:type="dcterms:W3CDTF">2019-07-02T13:29:22Z</dcterms:created>
  <dcterms:modified xsi:type="dcterms:W3CDTF">2019-07-02T15:18:12Z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2019-06-07T00:00:00Z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2019-07-02T00:00:00Z</vt:filetime>
  </property>
</Properties>
</file>