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792" r:id="rId2"/>
  </p:sldMasterIdLst>
  <p:notesMasterIdLst>
    <p:notesMasterId r:id="rId31"/>
  </p:notesMasterIdLst>
  <p:sldIdLst>
    <p:sldId id="256"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80" r:id="rId21"/>
    <p:sldId id="282" r:id="rId22"/>
    <p:sldId id="283" r:id="rId23"/>
    <p:sldId id="285" r:id="rId24"/>
    <p:sldId id="286" r:id="rId25"/>
    <p:sldId id="288" r:id="rId26"/>
    <p:sldId id="289" r:id="rId27"/>
    <p:sldId id="290" r:id="rId28"/>
    <p:sldId id="291" r:id="rId29"/>
    <p:sldId id="29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7" autoAdjust="0"/>
    <p:restoredTop sz="93002" autoAdjust="0"/>
  </p:normalViewPr>
  <p:slideViewPr>
    <p:cSldViewPr>
      <p:cViewPr varScale="1">
        <p:scale>
          <a:sx n="64" d="100"/>
          <a:sy n="64" d="100"/>
        </p:scale>
        <p:origin x="147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2AC643-2211-4D33-A81B-0266C1702AEE}" type="datetimeFigureOut">
              <a:rPr lang="en-US" smtClean="0"/>
              <a:pPr/>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BF8657-18C0-4A96-8E4E-0181FAEE06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BF8657-18C0-4A96-8E4E-0181FAEE06E9}" type="slidenum">
              <a:rPr lang="en-US" smtClean="0"/>
              <a:pPr/>
              <a:t>15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7A27FF2-9837-41B1-A56A-0299D70517C5}"/>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2CE08C21-F5B8-479F-883C-D8539AEF9A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071633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7A27FF2-9837-41B1-A56A-0299D70517C5}"/>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2CE08C21-F5B8-479F-883C-D8539AEF9A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79183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7A27FF2-9837-41B1-A56A-0299D70517C5}"/>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2CE08C21-F5B8-479F-883C-D8539AEF9A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24604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D569C5AC-D04B-46BC-8889-E3D5B00D8642}"/>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1261F453-8B07-473D-9334-AC38FC82D14A}"/>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590EA018-6F0C-4F46-834C-44BDAFAA36F7}"/>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D9AA0241-D1CE-4A08-895F-E98A7E231B58}"/>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48D125B6-CCDB-41F5-9DA9-4D07164C5098}"/>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BC8C19C4-FF2F-48E8-A346-2F8C310EEB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6F0E107C-BBD5-4B76-B18E-1041AC73BE1E}"/>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08BFD1B8-6CA2-4E23-8812-753245D60AF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64B72AAA-943A-4E22-AE2C-F17FCBA9ED39}"/>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828D048A-BD19-45BB-82A9-C117ACA406F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87685E9E-7F3E-4589-9CC5-2539EB24CB56}"/>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EC94CC28-7246-484B-956C-2DE1CDB569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7A27FF2-9837-41B1-A56A-0299D70517C5}"/>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2CE08C21-F5B8-479F-883C-D8539AEF9A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F7A27FF2-9837-41B1-A56A-0299D70517C5}"/>
              </a:ext>
            </a:extLst>
          </p:cNvPr>
          <p:cNvSpPr>
            <a:spLocks noGrp="1"/>
          </p:cNvSpPr>
          <p:nvPr>
            <p:ph type="ftr" idx="11"/>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sz="1200" b="0" i="0" u="none" strike="noStrike" kern="1200" cap="none" spc="0" normalizeH="0" baseline="0" noProof="0">
              <a:ln>
                <a:noFill/>
              </a:ln>
              <a:solidFill>
                <a:srgbClr val="000000"/>
              </a:solidFill>
              <a:effectLst/>
              <a:uLnTx/>
              <a:uFillTx/>
              <a:latin typeface="Calibri"/>
              <a:cs typeface="Calibri"/>
              <a:sym typeface="Calibri"/>
            </a:endParaRPr>
          </a:p>
        </p:txBody>
      </p:sp>
      <p:sp>
        <p:nvSpPr>
          <p:cNvPr id="3" name="Slide Number Placeholder 2">
            <a:extLst>
              <a:ext uri="{FF2B5EF4-FFF2-40B4-BE49-F238E27FC236}">
                <a16:creationId xmlns:a16="http://schemas.microsoft.com/office/drawing/2014/main" id="{2CE08C21-F5B8-479F-883C-D8539AEF9ACD}"/>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85238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546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680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9553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B202-D5B2-48B4-BA37-AE178A0B610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8E740F5-6B36-4470-934D-52D120ED726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48A38AC-7BCC-462D-A4F6-FCDB6DB4400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AF2F3C0-1B71-4988-87BD-D28EE02A2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9D6F5-0AE2-4365-BCF0-CFB7F3A4A895}"/>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03579250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A8BE-C71A-42F6-BBEC-0D0ED3BCB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EF510-BBC4-49F1-AA06-25526C611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DB56A-2534-4254-84CF-A79D6688ECB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9F31EEE-E3E0-445A-B946-9353080C4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38813-1543-4071-9ADC-5F66E10CDFB1}"/>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358110407"/>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107A-D5EE-4957-9CE7-4C5F78D92E8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B70D8D3-EC0E-4EDB-A71B-F8657CD0BFD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44866-3D05-4855-A2D8-0E52F2121DA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CBA2686-5207-48A7-A842-7301FC86E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12F63-26E8-4906-B840-3960A729F7BD}"/>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6852574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D5D2-4B32-4BD1-B276-4037A2B29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0DF3B-7060-46A2-84DA-7D7DF20A6AA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17AF6D-F5A4-4889-B6D0-BC2C7B24B61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15FCCA-D92E-47A9-B2D2-E7F894B4E98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9A772B1-1745-4E98-A86A-C084F30D0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71BF8-031B-4A00-8FEC-8C7C474220A1}"/>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68061885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BB1-89EA-47F2-8FF2-5B44D553593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D8EFA-4F32-4219-807D-D910AA4377F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AEA80-8A51-4222-B204-2EB4F29A138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4EBB98-325B-42B3-9B00-D0FC0F25917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4ECB1-7A41-4654-9A67-7044329B34E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B7508C-6D0A-4D8D-AF10-C3561E2DBD2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356E7DE-8395-4D4C-BB0F-496C7AE203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DFCAB-5C13-4C3C-8A41-E59470FA5559}"/>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08913687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7356-178F-49F5-BFC6-20A3770AE3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2F9D7-507A-4F1D-8044-7DA5F3F705E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5A59169-0D5E-42DE-A362-F2A7E0247F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2E0717-C61B-4BCE-893A-44D9EFF8EF81}"/>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74272882"/>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6BB72-C7C4-4032-9B7E-4CEDFBFE71A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92088F73-968D-435A-9BBE-C709731155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38BC64-4C61-4784-A611-60313DEF97C0}"/>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83102386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9C9-D874-40ED-9AF7-BFC645A1C1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11D5D00-4E7F-4F71-8175-1019AA16718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1D17C-45E4-48A9-89D5-BBAA8CD3AE4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5A6B7D-E472-432C-BE08-BB2EED6C5E4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530DB49-8CEC-4B92-81F5-351A054BC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54669-22B7-47C9-8D13-8ED5E6666F88}"/>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69232923"/>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1826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B4B6-D5E4-4854-B1D0-7A9A1BE2C65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231B245-12F4-46FD-A179-BB0068FB47E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6CDBBCA-BF92-4F9D-8848-94C8B0B8B66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0BDAB6-9195-4BAF-88C8-2F14C8C71D1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480029B-4845-4370-9537-39B8D75F1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C7065-4173-46E4-932D-22FB797D75F8}"/>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994133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C95D-9CD8-4C42-BA65-953C3EAB85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B7C3F0-EF1F-446B-9A9B-0BA62AC003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6F200-BA08-4FE6-B270-38487FB4B7D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E246059-5513-4297-A1D7-E201A2E4B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45E80-397F-499B-AF39-7BC51FFB5366}"/>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768246202"/>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10CE-4848-4F6F-AC12-5EBACBA350D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3FE437-FCEA-48C3-A41B-DB57F778998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A4E11-DA6E-4CE3-A6BF-B51F792C21C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EB1D259-A648-4D30-9818-DC939AFD0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A3183-77D5-4D15-B6E2-A5B473C293A9}"/>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5836660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699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735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2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414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506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592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652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7146395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98C8A-02D9-4373-9A95-E968131AB35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B86D6A-8F1F-49C5-9DB8-7985E4B9AFD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56B9D-FE0C-4297-A14A-76B349CD017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9C3A8D-ED17-406B-BC56-7C7E0C71DD8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E2FF4B-D141-4CA3-8610-85058740F0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US" smtClean="0"/>
              <a:pPr/>
              <a:t>‹#›</a:t>
            </a:fld>
            <a:endParaRPr lang="en-US"/>
          </a:p>
        </p:txBody>
      </p:sp>
    </p:spTree>
    <p:extLst>
      <p:ext uri="{BB962C8B-B14F-4D97-AF65-F5344CB8AC3E}">
        <p14:creationId xmlns:p14="http://schemas.microsoft.com/office/powerpoint/2010/main" val="213638501"/>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Client_(computing)" TargetMode="External"/><Relationship Id="rId13" Type="http://schemas.openxmlformats.org/officeDocument/2006/relationships/image" Target="../media/image13.jpeg"/><Relationship Id="rId3" Type="http://schemas.openxmlformats.org/officeDocument/2006/relationships/hyperlink" Target="https://en.wikipedia.org/wiki/Software_agent" TargetMode="External"/><Relationship Id="rId7" Type="http://schemas.openxmlformats.org/officeDocument/2006/relationships/hyperlink" Target="https://en.wikipedia.org/wiki/Mail_user_agent" TargetMode="External"/><Relationship Id="rId12" Type="http://schemas.openxmlformats.org/officeDocument/2006/relationships/hyperlink" Target="https://en.wikipedia.org/wiki/Session_Initiation_Protocol" TargetMode="External"/><Relationship Id="rId2" Type="http://schemas.openxmlformats.org/officeDocument/2006/relationships/hyperlink" Target="https://en.wikipedia.org/wiki/Computing" TargetMode="External"/><Relationship Id="rId1" Type="http://schemas.openxmlformats.org/officeDocument/2006/relationships/slideLayout" Target="../slideLayouts/slideLayout3.xml"/><Relationship Id="rId6" Type="http://schemas.openxmlformats.org/officeDocument/2006/relationships/hyperlink" Target="https://en.wikipedia.org/wiki/User_agent" TargetMode="External"/><Relationship Id="rId11" Type="http://schemas.openxmlformats.org/officeDocument/2006/relationships/hyperlink" Target="https://en.wikipedia.org/wiki/Hypertext_Transfer_Protocol" TargetMode="External"/><Relationship Id="rId5" Type="http://schemas.openxmlformats.org/officeDocument/2006/relationships/hyperlink" Target="https://en.wikipedia.org/wiki/Web_browser" TargetMode="External"/><Relationship Id="rId10" Type="http://schemas.openxmlformats.org/officeDocument/2006/relationships/hyperlink" Target="https://en.wikipedia.org/wiki/Client%E2%80%93server" TargetMode="External"/><Relationship Id="rId4" Type="http://schemas.openxmlformats.org/officeDocument/2006/relationships/hyperlink" Target="https://en.wikipedia.org/wiki/User_(computing)" TargetMode="External"/><Relationship Id="rId9" Type="http://schemas.openxmlformats.org/officeDocument/2006/relationships/hyperlink" Target="https://en.wikipedia.org/wiki/Network_protocol" TargetMode="External"/><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hyperlink" Target="https://www.stopbullying.gov/what-is-bullying/index.html"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0"/>
            <a:ext cx="8915400" cy="1905000"/>
          </a:xfrm>
        </p:spPr>
        <p:txBody>
          <a:bodyPr>
            <a:normAutofit/>
          </a:bodyPr>
          <a:lstStyle/>
          <a:p>
            <a:r>
              <a:rPr lang="en-US" sz="9600" b="1" dirty="0">
                <a:latin typeface="Roboto Thin" panose="02000000000000000000" pitchFamily="2" charset="0"/>
                <a:ea typeface="Roboto Thin" panose="02000000000000000000" pitchFamily="2" charset="0"/>
                <a:cs typeface="Dubai Medium" panose="020B0604020202020204" pitchFamily="34" charset="-78"/>
              </a:rPr>
              <a:t>Cyber </a:t>
            </a:r>
            <a:r>
              <a:rPr lang="en-US" sz="9600" dirty="0">
                <a:solidFill>
                  <a:srgbClr val="C00000"/>
                </a:solidFill>
                <a:latin typeface="Roboto Medium" panose="02000000000000000000" pitchFamily="2" charset="0"/>
                <a:ea typeface="Roboto Medium" panose="02000000000000000000" pitchFamily="2" charset="0"/>
                <a:cs typeface="Dubai Medium" panose="020B0604020202020204" pitchFamily="34" charset="-78"/>
              </a:rPr>
              <a:t>Safety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CDD0B5-C175-41A6-B038-346F1E915B6D}"/>
              </a:ext>
            </a:extLst>
          </p:cNvPr>
          <p:cNvSpPr>
            <a:spLocks noGrp="1"/>
          </p:cNvSpPr>
          <p:nvPr>
            <p:ph type="title"/>
          </p:nvPr>
        </p:nvSpPr>
        <p:spPr>
          <a:xfrm>
            <a:off x="27122" y="0"/>
            <a:ext cx="9144000" cy="609601"/>
          </a:xfrm>
        </p:spPr>
        <p:txBody>
          <a:bodyPr/>
          <a:lstStyle/>
          <a:p>
            <a:r>
              <a:rPr lang="en-IN" sz="3200" dirty="0">
                <a:latin typeface="Arial Black" panose="020B0A04020102020204" pitchFamily="34" charset="0"/>
              </a:rPr>
              <a:t>3.HTTP REFERRER:</a:t>
            </a:r>
          </a:p>
        </p:txBody>
      </p:sp>
      <p:sp>
        <p:nvSpPr>
          <p:cNvPr id="5" name="Content Placeholder 2">
            <a:extLst>
              <a:ext uri="{FF2B5EF4-FFF2-40B4-BE49-F238E27FC236}">
                <a16:creationId xmlns:a16="http://schemas.microsoft.com/office/drawing/2014/main" id="{BC0B3A3D-A360-44A7-86AD-B54BBD8E66BA}"/>
              </a:ext>
            </a:extLst>
          </p:cNvPr>
          <p:cNvSpPr txBox="1">
            <a:spLocks/>
          </p:cNvSpPr>
          <p:nvPr/>
        </p:nvSpPr>
        <p:spPr>
          <a:xfrm>
            <a:off x="228600" y="609601"/>
            <a:ext cx="8686800" cy="2133599"/>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200" b="0" i="0" u="none" strike="noStrike" kern="1200" cap="none" spc="0" normalizeH="0" baseline="0" noProof="0" dirty="0">
                <a:ln>
                  <a:noFill/>
                </a:ln>
                <a:solidFill>
                  <a:schemeClr val="tx1"/>
                </a:solidFill>
                <a:effectLst/>
                <a:uLnTx/>
                <a:uFillTx/>
                <a:latin typeface="+mn-lt"/>
                <a:ea typeface="+mn-ea"/>
                <a:cs typeface="+mn-cs"/>
              </a:rPr>
              <a:t>IT IS AN HTTP HEADER FIELD THAT IDENTIFIES THE ADDRESS OF THE WEB PAGE THAT LINKS TO THE RESOURCE BEING REQUESTED BY THE USER. BY CHECKING THE REFERRER , THE NEW WEB PAGE CAN SEE WHERE THE REQUEST ORIGINATED AND CAN PASS YOUR DETAILS SUCH AS IP ADDRESS, MAIL ID, PASSWORD,ETC.,TO THESE LINKED SITES.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descr="Image result for tracking your identity"/>
          <p:cNvPicPr>
            <a:picLocks noChangeAspect="1" noChangeArrowheads="1"/>
          </p:cNvPicPr>
          <p:nvPr/>
        </p:nvPicPr>
        <p:blipFill>
          <a:blip r:embed="rId2" cstate="print"/>
          <a:srcRect/>
          <a:stretch>
            <a:fillRect/>
          </a:stretch>
        </p:blipFill>
        <p:spPr bwMode="auto">
          <a:xfrm>
            <a:off x="37454" y="2514600"/>
            <a:ext cx="5512526" cy="4330484"/>
          </a:xfrm>
          <a:prstGeom prst="rect">
            <a:avLst/>
          </a:prstGeom>
          <a:noFill/>
        </p:spPr>
      </p:pic>
      <p:pic>
        <p:nvPicPr>
          <p:cNvPr id="7" name="Picture 7" descr="Image result for http referrer"/>
          <p:cNvPicPr>
            <a:picLocks noChangeAspect="1" noChangeArrowheads="1"/>
          </p:cNvPicPr>
          <p:nvPr/>
        </p:nvPicPr>
        <p:blipFill>
          <a:blip r:embed="rId3" cstate="print"/>
          <a:srcRect/>
          <a:stretch>
            <a:fillRect/>
          </a:stretch>
        </p:blipFill>
        <p:spPr bwMode="auto">
          <a:xfrm>
            <a:off x="5574519" y="2514600"/>
            <a:ext cx="5181600" cy="433048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8915399" cy="602616"/>
          </a:xfrm>
        </p:spPr>
        <p:txBody>
          <a:bodyPr/>
          <a:lstStyle/>
          <a:p>
            <a:r>
              <a:rPr lang="en-US" sz="3200" dirty="0"/>
              <a:t>4.SUPER COOKIES</a:t>
            </a:r>
          </a:p>
        </p:txBody>
      </p:sp>
      <p:sp>
        <p:nvSpPr>
          <p:cNvPr id="5" name="Rectangle 4"/>
          <p:cNvSpPr/>
          <p:nvPr/>
        </p:nvSpPr>
        <p:spPr>
          <a:xfrm>
            <a:off x="304799" y="663299"/>
            <a:ext cx="8610599" cy="3416320"/>
          </a:xfrm>
          <a:prstGeom prst="rect">
            <a:avLst/>
          </a:prstGeom>
        </p:spPr>
        <p:txBody>
          <a:bodyPr wrap="square">
            <a:spAutoFit/>
          </a:bodyPr>
          <a:lstStyle/>
          <a:p>
            <a:r>
              <a:rPr lang="en-US" sz="2400" dirty="0"/>
              <a:t>A super cookie is a type of browser cookie that is designed to be permanently stored on a user’s </a:t>
            </a:r>
            <a:r>
              <a:rPr lang="en-US" sz="2400" u="sng" dirty="0"/>
              <a:t>computer</a:t>
            </a:r>
            <a:r>
              <a:rPr lang="en-US" sz="2400" dirty="0"/>
              <a:t>. Super cookies are generally more difficult for users to detect and remove from their devices because they cannot be deleted in the same fashion as regular cookies.</a:t>
            </a:r>
            <a:br>
              <a:rPr lang="en-US" sz="2400" dirty="0"/>
            </a:br>
            <a:br>
              <a:rPr lang="en-US" sz="2400" dirty="0"/>
            </a:br>
            <a:r>
              <a:rPr lang="en-US" sz="2400" dirty="0"/>
              <a:t>Super cookies serve the same function as regular cookies in that they can contain just about any information including browsing history. </a:t>
            </a:r>
            <a:r>
              <a:rPr lang="en-US" sz="2400" u="sng" dirty="0"/>
              <a:t>authentication</a:t>
            </a:r>
            <a:r>
              <a:rPr lang="en-US" sz="2400" dirty="0"/>
              <a:t> Details or ad-targeting data.</a:t>
            </a:r>
          </a:p>
        </p:txBody>
      </p:sp>
      <p:pic>
        <p:nvPicPr>
          <p:cNvPr id="6" name="Picture 10" descr="Image result for super cookies in computer"/>
          <p:cNvPicPr>
            <a:picLocks noChangeAspect="1" noChangeArrowheads="1"/>
          </p:cNvPicPr>
          <p:nvPr/>
        </p:nvPicPr>
        <p:blipFill>
          <a:blip r:embed="rId2" cstate="print"/>
          <a:srcRect/>
          <a:stretch>
            <a:fillRect/>
          </a:stretch>
        </p:blipFill>
        <p:spPr bwMode="auto">
          <a:xfrm>
            <a:off x="0" y="4267200"/>
            <a:ext cx="9143999" cy="2590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4748"/>
            <a:ext cx="8991600" cy="461682"/>
          </a:xfrm>
        </p:spPr>
        <p:txBody>
          <a:bodyPr>
            <a:normAutofit fontScale="90000"/>
          </a:bodyPr>
          <a:lstStyle/>
          <a:p>
            <a:r>
              <a:rPr lang="en-US" sz="3200" dirty="0"/>
              <a:t>5.USER AGENT</a:t>
            </a:r>
          </a:p>
        </p:txBody>
      </p:sp>
      <p:sp>
        <p:nvSpPr>
          <p:cNvPr id="5" name="Rectangle 4"/>
          <p:cNvSpPr/>
          <p:nvPr/>
        </p:nvSpPr>
        <p:spPr>
          <a:xfrm>
            <a:off x="0" y="990600"/>
            <a:ext cx="9144000" cy="4154984"/>
          </a:xfrm>
          <a:prstGeom prst="rect">
            <a:avLst/>
          </a:prstGeom>
        </p:spPr>
        <p:txBody>
          <a:bodyPr wrap="square">
            <a:spAutoFit/>
          </a:bodyPr>
          <a:lstStyle/>
          <a:p>
            <a:r>
              <a:rPr lang="en-US" sz="2400" dirty="0"/>
              <a:t>In </a:t>
            </a:r>
            <a:r>
              <a:rPr lang="en-US" sz="2400" dirty="0">
                <a:hlinkClick r:id="rId2" tooltip="Computing"/>
              </a:rPr>
              <a:t>computing</a:t>
            </a:r>
            <a:r>
              <a:rPr lang="en-US" sz="2400" dirty="0"/>
              <a:t>, a </a:t>
            </a:r>
            <a:r>
              <a:rPr lang="en-US" sz="2400" b="1" dirty="0"/>
              <a:t>user agent</a:t>
            </a:r>
            <a:r>
              <a:rPr lang="en-US" sz="2400" dirty="0"/>
              <a:t> is software (a </a:t>
            </a:r>
            <a:r>
              <a:rPr lang="en-US" sz="2400" dirty="0">
                <a:hlinkClick r:id="rId3" tooltip="Software agent"/>
              </a:rPr>
              <a:t>software agent</a:t>
            </a:r>
            <a:r>
              <a:rPr lang="en-US" sz="2400" dirty="0"/>
              <a:t>) that is acting on behalf of a </a:t>
            </a:r>
            <a:r>
              <a:rPr lang="en-US" sz="2400" dirty="0">
                <a:hlinkClick r:id="rId4" tooltip="User (computing)"/>
              </a:rPr>
              <a:t>user</a:t>
            </a:r>
            <a:r>
              <a:rPr lang="en-US" sz="2400" dirty="0"/>
              <a:t>, such as a </a:t>
            </a:r>
            <a:r>
              <a:rPr lang="en-US" sz="2400" dirty="0">
                <a:hlinkClick r:id="rId5" tooltip="Web browser"/>
              </a:rPr>
              <a:t>web browser</a:t>
            </a:r>
            <a:r>
              <a:rPr lang="en-US" sz="2400" dirty="0"/>
              <a:t> that "retrieves, renders and facilitates end user interaction with Web content".</a:t>
            </a:r>
            <a:r>
              <a:rPr lang="en-US" sz="2400" baseline="30000" dirty="0">
                <a:hlinkClick r:id="rId6"/>
              </a:rPr>
              <a:t>[1]</a:t>
            </a:r>
            <a:r>
              <a:rPr lang="en-US" sz="2400" dirty="0"/>
              <a:t> An email reader is a </a:t>
            </a:r>
            <a:r>
              <a:rPr lang="en-US" sz="2400" dirty="0">
                <a:hlinkClick r:id="rId7" tooltip="Mail user agent"/>
              </a:rPr>
              <a:t>mail user agent</a:t>
            </a:r>
            <a:r>
              <a:rPr lang="en-US" sz="2400" dirty="0"/>
              <a:t>.</a:t>
            </a:r>
          </a:p>
          <a:p>
            <a:r>
              <a:rPr lang="en-US" sz="2400" dirty="0"/>
              <a:t>In many cases, a user agent acts as a </a:t>
            </a:r>
            <a:r>
              <a:rPr lang="en-US" sz="2400" dirty="0">
                <a:hlinkClick r:id="rId8" tooltip="Client (computing)"/>
              </a:rPr>
              <a:t>client</a:t>
            </a:r>
            <a:r>
              <a:rPr lang="en-US" sz="2400" dirty="0"/>
              <a:t> in a </a:t>
            </a:r>
            <a:r>
              <a:rPr lang="en-US" sz="2400" dirty="0">
                <a:hlinkClick r:id="rId9" tooltip="Network protocol"/>
              </a:rPr>
              <a:t>network protocol</a:t>
            </a:r>
            <a:r>
              <a:rPr lang="en-US" sz="2400" dirty="0"/>
              <a:t> used in communications within a </a:t>
            </a:r>
            <a:r>
              <a:rPr lang="en-US" sz="2400" dirty="0">
                <a:hlinkClick r:id="rId10" tooltip="Client–server"/>
              </a:rPr>
              <a:t>client–server</a:t>
            </a:r>
            <a:r>
              <a:rPr lang="en-US" sz="2400" dirty="0"/>
              <a:t> distributed computing system. In particular, the </a:t>
            </a:r>
            <a:r>
              <a:rPr lang="en-US" sz="2400" dirty="0">
                <a:hlinkClick r:id="rId11" tooltip="Hypertext Transfer Protocol"/>
              </a:rPr>
              <a:t>Hypertext Transfer Protocol</a:t>
            </a:r>
            <a:r>
              <a:rPr lang="en-US" sz="2400" dirty="0"/>
              <a:t> (HTTP) identifies the client software originating the request, using a user-agent header, even when the client is not operated by a user. The </a:t>
            </a:r>
            <a:r>
              <a:rPr lang="en-US" sz="2400" dirty="0">
                <a:hlinkClick r:id="rId12" tooltip="Session Initiation Protocol"/>
              </a:rPr>
              <a:t>Session Initiation Protocol</a:t>
            </a:r>
            <a:r>
              <a:rPr lang="en-US" sz="2400" dirty="0"/>
              <a:t> (SIP) protocol (based on HTTP) followed this usage. In the SIP, the term </a:t>
            </a:r>
            <a:r>
              <a:rPr lang="en-US" sz="2400" i="1" dirty="0"/>
              <a:t>user agent</a:t>
            </a:r>
            <a:r>
              <a:rPr lang="en-US" sz="2400" dirty="0"/>
              <a:t> refers to both end points of a communications session.</a:t>
            </a:r>
          </a:p>
        </p:txBody>
      </p:sp>
      <p:pic>
        <p:nvPicPr>
          <p:cNvPr id="6" name="Picture 2" descr="Image result for user agent"/>
          <p:cNvPicPr>
            <a:picLocks noChangeAspect="1" noChangeArrowheads="1"/>
          </p:cNvPicPr>
          <p:nvPr/>
        </p:nvPicPr>
        <p:blipFill>
          <a:blip r:embed="rId13" cstate="print"/>
          <a:srcRect/>
          <a:stretch>
            <a:fillRect/>
          </a:stretch>
        </p:blipFill>
        <p:spPr bwMode="auto">
          <a:xfrm>
            <a:off x="-29496" y="5257800"/>
            <a:ext cx="4571999" cy="1600200"/>
          </a:xfrm>
          <a:prstGeom prst="rect">
            <a:avLst/>
          </a:prstGeom>
          <a:noFill/>
        </p:spPr>
      </p:pic>
      <p:pic>
        <p:nvPicPr>
          <p:cNvPr id="7" name="Picture 4" descr="Image result for user agent"/>
          <p:cNvPicPr>
            <a:picLocks noChangeAspect="1" noChangeArrowheads="1"/>
          </p:cNvPicPr>
          <p:nvPr/>
        </p:nvPicPr>
        <p:blipFill>
          <a:blip r:embed="rId14" cstate="print"/>
          <a:srcRect/>
          <a:stretch>
            <a:fillRect/>
          </a:stretch>
        </p:blipFill>
        <p:spPr bwMode="auto">
          <a:xfrm>
            <a:off x="4343400" y="5145584"/>
            <a:ext cx="4800599" cy="171350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685800"/>
          </a:xfrm>
          <a:solidFill>
            <a:srgbClr val="C00000"/>
          </a:solidFill>
        </p:spPr>
        <p:txBody>
          <a:bodyPr>
            <a:noAutofit/>
          </a:bodyPr>
          <a:lstStyle/>
          <a:p>
            <a:pPr algn="ctr"/>
            <a:r>
              <a:rPr lang="en-US" b="0" dirty="0">
                <a:solidFill>
                  <a:schemeClr val="bg1"/>
                </a:solidFill>
                <a:latin typeface="+mn-lt"/>
              </a:rPr>
              <a:t>CONFIDENTIALITY OF INFORMATION</a:t>
            </a:r>
          </a:p>
        </p:txBody>
      </p:sp>
      <p:pic>
        <p:nvPicPr>
          <p:cNvPr id="5" name="Picture 2" descr="C:\Users\Honey\Desktop\images.jpeg"/>
          <p:cNvPicPr>
            <a:picLocks noChangeAspect="1" noChangeArrowheads="1"/>
          </p:cNvPicPr>
          <p:nvPr/>
        </p:nvPicPr>
        <p:blipFill>
          <a:blip r:embed="rId2" cstate="print"/>
          <a:srcRect/>
          <a:stretch>
            <a:fillRect/>
          </a:stretch>
        </p:blipFill>
        <p:spPr bwMode="auto">
          <a:xfrm rot="741228">
            <a:off x="6306468" y="1728813"/>
            <a:ext cx="2074749" cy="1479690"/>
          </a:xfrm>
          <a:prstGeom prst="rect">
            <a:avLst/>
          </a:prstGeom>
          <a:noFill/>
        </p:spPr>
      </p:pic>
      <p:pic>
        <p:nvPicPr>
          <p:cNvPr id="6" name="Picture 3" descr="C:\Users\Honey\Desktop\security-management.jpg"/>
          <p:cNvPicPr>
            <a:picLocks noChangeAspect="1" noChangeArrowheads="1"/>
          </p:cNvPicPr>
          <p:nvPr/>
        </p:nvPicPr>
        <p:blipFill>
          <a:blip r:embed="rId3" cstate="print"/>
          <a:srcRect/>
          <a:stretch>
            <a:fillRect/>
          </a:stretch>
        </p:blipFill>
        <p:spPr bwMode="auto">
          <a:xfrm rot="203467">
            <a:off x="394203" y="1626732"/>
            <a:ext cx="3566115" cy="3128414"/>
          </a:xfrm>
          <a:prstGeom prst="rect">
            <a:avLst/>
          </a:prstGeom>
          <a:noFill/>
        </p:spPr>
      </p:pic>
      <p:pic>
        <p:nvPicPr>
          <p:cNvPr id="7" name="Picture 2" descr="C:\Users\Honey\Desktop\New folder (6)\aid321286-v4-728px-Avoid-Getting-a-Virus-Through-Email-Step-5.jpg"/>
          <p:cNvPicPr>
            <a:picLocks noChangeAspect="1" noChangeArrowheads="1"/>
          </p:cNvPicPr>
          <p:nvPr/>
        </p:nvPicPr>
        <p:blipFill>
          <a:blip r:embed="rId4" cstate="print"/>
          <a:srcRect/>
          <a:stretch>
            <a:fillRect/>
          </a:stretch>
        </p:blipFill>
        <p:spPr bwMode="auto">
          <a:xfrm>
            <a:off x="4038600" y="3295650"/>
            <a:ext cx="5105400" cy="35623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2124" y="2458"/>
            <a:ext cx="4365523" cy="1828800"/>
          </a:xfrm>
        </p:spPr>
        <p:txBody>
          <a:bodyPr>
            <a:normAutofit fontScale="90000"/>
          </a:bodyPr>
          <a:lstStyle/>
          <a:p>
            <a:r>
              <a:rPr lang="en-US" dirty="0"/>
              <a:t>What do you mean by confidentiality of information</a:t>
            </a:r>
          </a:p>
        </p:txBody>
      </p:sp>
      <p:sp>
        <p:nvSpPr>
          <p:cNvPr id="8" name="Content Placeholder 2"/>
          <p:cNvSpPr txBox="1">
            <a:spLocks/>
          </p:cNvSpPr>
          <p:nvPr/>
        </p:nvSpPr>
        <p:spPr>
          <a:xfrm>
            <a:off x="65137" y="2287229"/>
            <a:ext cx="4191000" cy="4114800"/>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Confidentiality in context of computer  systems allows authorized users to access </a:t>
            </a:r>
            <a:r>
              <a:rPr kumimoji="0" lang="en-US" sz="2200" b="1" i="0" u="none" strike="noStrike" kern="1200" cap="none" spc="0" normalizeH="0" baseline="0" noProof="0" dirty="0">
                <a:ln>
                  <a:noFill/>
                </a:ln>
                <a:solidFill>
                  <a:srgbClr val="C00000"/>
                </a:solidFill>
                <a:effectLst/>
                <a:uLnTx/>
                <a:uFillTx/>
                <a:latin typeface="+mn-lt"/>
                <a:ea typeface="+mn-ea"/>
                <a:cs typeface="+mn-cs"/>
              </a:rPr>
              <a:t>sensitive and protected data</a:t>
            </a:r>
            <a:r>
              <a:rPr kumimoji="0" lang="en-US" sz="2200" b="0" i="0" u="none" strike="noStrike" kern="1200" cap="none" spc="0" normalizeH="0" baseline="0" noProof="0" dirty="0">
                <a:ln>
                  <a:noFill/>
                </a:ln>
                <a:solidFill>
                  <a:schemeClr val="tx1"/>
                </a:solidFill>
                <a:effectLst/>
                <a:uLnTx/>
                <a:uFillTx/>
                <a:latin typeface="+mn-lt"/>
                <a:ea typeface="+mn-ea"/>
                <a:cs typeface="+mn-cs"/>
              </a:rPr>
              <a:t> .specific mechanism ensures confidentiality  and safeguard data from harmful intruders.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One of the most common threats to confidentiality  nowadays is password hacking in online money transaction systems.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2" descr="C:\Users\Honey\Desktop\New folder (6)\images (1).jpeg"/>
          <p:cNvPicPr>
            <a:picLocks noChangeAspect="1" noChangeArrowheads="1"/>
          </p:cNvPicPr>
          <p:nvPr/>
        </p:nvPicPr>
        <p:blipFill>
          <a:blip r:embed="rId2" cstate="print"/>
          <a:srcRect/>
          <a:stretch>
            <a:fillRect/>
          </a:stretch>
        </p:blipFill>
        <p:spPr bwMode="auto">
          <a:xfrm>
            <a:off x="4343400" y="0"/>
            <a:ext cx="48006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bwMode="blackWhite">
          <a:xfrm>
            <a:off x="0" y="0"/>
            <a:ext cx="9144000" cy="762000"/>
          </a:xfrm>
        </p:spPr>
        <p:txBody>
          <a:bodyPr>
            <a:normAutofit fontScale="90000"/>
          </a:bodyPr>
          <a:lstStyle/>
          <a:p>
            <a:r>
              <a:rPr lang="en-US" dirty="0"/>
              <a:t>You can keep your data confidential by following  ways</a:t>
            </a:r>
          </a:p>
        </p:txBody>
      </p:sp>
      <p:pic>
        <p:nvPicPr>
          <p:cNvPr id="5" name="Picture 2" descr="C:\Users\Honey\Desktop\firewall.jpg"/>
          <p:cNvPicPr>
            <a:picLocks noChangeAspect="1" noChangeArrowheads="1"/>
          </p:cNvPicPr>
          <p:nvPr/>
        </p:nvPicPr>
        <p:blipFill>
          <a:blip r:embed="rId3" cstate="print"/>
          <a:srcRect/>
          <a:stretch>
            <a:fillRect/>
          </a:stretch>
        </p:blipFill>
        <p:spPr bwMode="auto">
          <a:xfrm>
            <a:off x="4800600" y="1447800"/>
            <a:ext cx="4343400" cy="5410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9"/>
          <p:cNvSpPr txBox="1">
            <a:spLocks/>
          </p:cNvSpPr>
          <p:nvPr/>
        </p:nvSpPr>
        <p:spPr>
          <a:xfrm>
            <a:off x="457200" y="1481328"/>
            <a:ext cx="4038600" cy="4525963"/>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Don’t save your login information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Erase your tracks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3 ) CAREFULLY HANDELING E –MAIL</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Close or block the email after your scheduled time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a:ln>
                  <a:noFill/>
                </a:ln>
                <a:solidFill>
                  <a:schemeClr val="tx1"/>
                </a:solidFill>
                <a:effectLst/>
                <a:uLnTx/>
                <a:uFillTx/>
                <a:latin typeface="+mn-lt"/>
                <a:ea typeface="+mn-ea"/>
                <a:cs typeface="+mn-cs"/>
              </a:rPr>
              <a:t>Declutter the inbox everyday.</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2"/>
          <p:cNvSpPr>
            <a:spLocks noGrp="1"/>
          </p:cNvSpPr>
          <p:nvPr>
            <p:ph type="title"/>
          </p:nvPr>
        </p:nvSpPr>
        <p:spPr>
          <a:xfrm>
            <a:off x="0" y="0"/>
            <a:ext cx="9144000" cy="504031"/>
          </a:xfrm>
        </p:spPr>
        <p:txBody>
          <a:bodyPr>
            <a:normAutofit fontScale="90000"/>
          </a:bodyPr>
          <a:lstStyle/>
          <a:p>
            <a:r>
              <a:rPr lang="en-US" b="0" dirty="0"/>
              <a:t>2 )AVOIDING USE OF PUBLIC COMPUTERS </a:t>
            </a:r>
          </a:p>
        </p:txBody>
      </p:sp>
      <p:pic>
        <p:nvPicPr>
          <p:cNvPr id="6" name="Picture 4"/>
          <p:cNvPicPr>
            <a:picLocks noChangeAspect="1" noChangeArrowheads="1"/>
          </p:cNvPicPr>
          <p:nvPr/>
        </p:nvPicPr>
        <p:blipFill>
          <a:blip r:embed="rId2" cstate="print"/>
          <a:srcRect/>
          <a:stretch>
            <a:fillRect/>
          </a:stretch>
        </p:blipFill>
        <p:spPr bwMode="auto">
          <a:xfrm>
            <a:off x="6248400" y="762000"/>
            <a:ext cx="2619375" cy="1743075"/>
          </a:xfrm>
          <a:prstGeom prst="rect">
            <a:avLst/>
          </a:prstGeom>
          <a:noFill/>
          <a:ln w="9525">
            <a:noFill/>
            <a:miter lim="800000"/>
            <a:headEnd/>
            <a:tailEnd/>
          </a:ln>
          <a:effectLst/>
        </p:spPr>
      </p:pic>
      <p:pic>
        <p:nvPicPr>
          <p:cNvPr id="7" name="Picture 10" descr="C:\Users\Honey\Desktop\New folder (6)\aid1697-v4-728px-Avoid-Getting-a-Computer-Virus-or-Worm-Step-15-Version-2.jpg"/>
          <p:cNvPicPr>
            <a:picLocks noChangeAspect="1" noChangeArrowheads="1"/>
          </p:cNvPicPr>
          <p:nvPr/>
        </p:nvPicPr>
        <p:blipFill>
          <a:blip r:embed="rId3" cstate="print"/>
          <a:srcRect/>
          <a:stretch>
            <a:fillRect/>
          </a:stretch>
        </p:blipFill>
        <p:spPr bwMode="auto">
          <a:xfrm>
            <a:off x="4419600" y="2514600"/>
            <a:ext cx="2971800" cy="2515394"/>
          </a:xfrm>
          <a:prstGeom prst="rect">
            <a:avLst/>
          </a:prstGeom>
          <a:noFill/>
        </p:spPr>
      </p:pic>
      <p:pic>
        <p:nvPicPr>
          <p:cNvPr id="8" name="Picture 11" descr="C:\Users\Honey\Desktop\New folder (6)\aid321286-v4-728px-Avoid-Getting-a-Virus-Through-Email-Step-6.jpg"/>
          <p:cNvPicPr>
            <a:picLocks noChangeAspect="1" noChangeArrowheads="1"/>
          </p:cNvPicPr>
          <p:nvPr/>
        </p:nvPicPr>
        <p:blipFill>
          <a:blip r:embed="rId4" cstate="print"/>
          <a:srcRect/>
          <a:stretch>
            <a:fillRect/>
          </a:stretch>
        </p:blipFill>
        <p:spPr bwMode="auto">
          <a:xfrm>
            <a:off x="6121400" y="4419600"/>
            <a:ext cx="3022600" cy="24384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0" y="1481328"/>
            <a:ext cx="4114800" cy="4525963"/>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Browse the web privately in incognito mode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Turn on private browsing in your web browser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5) TAKING CAREWHILE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POSTING ON SOCIAL MEDIA</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Check the ‘ABOUT ME’ SECTION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Decide on a posting frequency .</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itle 3"/>
          <p:cNvSpPr>
            <a:spLocks noGrp="1"/>
          </p:cNvSpPr>
          <p:nvPr>
            <p:ph type="title"/>
          </p:nvPr>
        </p:nvSpPr>
        <p:spPr>
          <a:xfrm>
            <a:off x="0" y="0"/>
            <a:ext cx="9144000" cy="850709"/>
          </a:xfrm>
        </p:spPr>
        <p:txBody>
          <a:bodyPr>
            <a:noAutofit/>
          </a:bodyPr>
          <a:lstStyle/>
          <a:p>
            <a:r>
              <a:rPr lang="en-US" sz="2400" dirty="0"/>
              <a:t>4</a:t>
            </a:r>
            <a:r>
              <a:rPr lang="en-US" sz="3600" dirty="0"/>
              <a:t>) Browsing privately whenever possible</a:t>
            </a:r>
          </a:p>
        </p:txBody>
      </p:sp>
      <p:pic>
        <p:nvPicPr>
          <p:cNvPr id="6" name="Picture 2" descr="C:\Users\Honey\Desktop\New folder (6)\images (1).png"/>
          <p:cNvPicPr>
            <a:picLocks noChangeAspect="1" noChangeArrowheads="1"/>
          </p:cNvPicPr>
          <p:nvPr/>
        </p:nvPicPr>
        <p:blipFill>
          <a:blip r:embed="rId2" cstate="print"/>
          <a:srcRect/>
          <a:stretch>
            <a:fillRect/>
          </a:stretch>
        </p:blipFill>
        <p:spPr bwMode="auto">
          <a:xfrm>
            <a:off x="3886200" y="1524000"/>
            <a:ext cx="5257800" cy="5562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pic>
        <p:nvPicPr>
          <p:cNvPr id="255" name="Google Shape;255;p36"/>
          <p:cNvPicPr preferRelativeResize="0"/>
          <p:nvPr/>
        </p:nvPicPr>
        <p:blipFill rotWithShape="1">
          <a:blip r:embed="rId3">
            <a:alphaModFix/>
          </a:blip>
          <a:srcRect/>
          <a:stretch/>
        </p:blipFill>
        <p:spPr>
          <a:xfrm>
            <a:off x="5200651" y="857252"/>
            <a:ext cx="3864865" cy="4514849"/>
          </a:xfrm>
          <a:prstGeom prst="rect">
            <a:avLst/>
          </a:prstGeom>
          <a:noFill/>
          <a:ln>
            <a:noFill/>
          </a:ln>
        </p:spPr>
      </p:pic>
      <p:sp>
        <p:nvSpPr>
          <p:cNvPr id="256" name="Google Shape;256;p36"/>
          <p:cNvSpPr/>
          <p:nvPr/>
        </p:nvSpPr>
        <p:spPr>
          <a:xfrm>
            <a:off x="-12492" y="-24480"/>
            <a:ext cx="9156492" cy="69249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4050" b="1" dirty="0">
                <a:solidFill>
                  <a:schemeClr val="bg1"/>
                </a:solidFill>
                <a:latin typeface="Cabin"/>
                <a:ea typeface="Cabin"/>
                <a:cs typeface="Cabin"/>
                <a:sym typeface="Cabin"/>
              </a:rPr>
              <a:t>Cyber Bullying</a:t>
            </a:r>
            <a:endParaRPr sz="4050" b="1" dirty="0">
              <a:solidFill>
                <a:schemeClr val="bg1"/>
              </a:solidFill>
              <a:latin typeface="Cabin"/>
              <a:ea typeface="Cabin"/>
              <a:cs typeface="Cabin"/>
              <a:sym typeface="Cabin"/>
            </a:endParaRPr>
          </a:p>
        </p:txBody>
      </p:sp>
      <p:pic>
        <p:nvPicPr>
          <p:cNvPr id="257" name="Google Shape;257;p36"/>
          <p:cNvPicPr preferRelativeResize="0"/>
          <p:nvPr/>
        </p:nvPicPr>
        <p:blipFill rotWithShape="1">
          <a:blip r:embed="rId4">
            <a:alphaModFix/>
          </a:blip>
          <a:srcRect/>
          <a:stretch/>
        </p:blipFill>
        <p:spPr>
          <a:xfrm>
            <a:off x="92773" y="2818161"/>
            <a:ext cx="5107877" cy="2553939"/>
          </a:xfrm>
          <a:prstGeom prst="rect">
            <a:avLst/>
          </a:prstGeom>
          <a:noFill/>
          <a:ln>
            <a:noFill/>
          </a:ln>
        </p:spPr>
      </p:pic>
      <p:sp>
        <p:nvSpPr>
          <p:cNvPr id="3" name="Slide Number Placeholder 2">
            <a:extLst>
              <a:ext uri="{FF2B5EF4-FFF2-40B4-BE49-F238E27FC236}">
                <a16:creationId xmlns:a16="http://schemas.microsoft.com/office/drawing/2014/main" id="{53D2C37A-2CA9-4487-9EFD-02C832353F95}"/>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18</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par>
                                <p:cTn id="8" presetID="10" presetClass="entr" presetSubtype="0" fill="hold" nodeType="withEffect">
                                  <p:stCondLst>
                                    <p:cond delay="0"/>
                                  </p:stCondLst>
                                  <p:childTnLst>
                                    <p:set>
                                      <p:cBhvr>
                                        <p:cTn id="9" dur="1" fill="hold">
                                          <p:stCondLst>
                                            <p:cond delay="0"/>
                                          </p:stCondLst>
                                        </p:cTn>
                                        <p:tgtEl>
                                          <p:spTgt spid="256"/>
                                        </p:tgtEl>
                                        <p:attrNameLst>
                                          <p:attrName>style.visibility</p:attrName>
                                        </p:attrNameLst>
                                      </p:cBhvr>
                                      <p:to>
                                        <p:strVal val="visible"/>
                                      </p:to>
                                    </p:set>
                                    <p:animEffect transition="in" filter="fade">
                                      <p:cBhvr>
                                        <p:cTn id="10" dur="500"/>
                                        <p:tgtEl>
                                          <p:spTgt spid="256"/>
                                        </p:tgtEl>
                                      </p:cBhvr>
                                    </p:animEffect>
                                  </p:childTnLst>
                                </p:cTn>
                              </p:par>
                              <p:par>
                                <p:cTn id="11" presetID="10" presetClass="entr" presetSubtype="0" fill="hold" nodeType="withEffect">
                                  <p:stCondLst>
                                    <p:cond delay="0"/>
                                  </p:stCondLst>
                                  <p:childTnLst>
                                    <p:set>
                                      <p:cBhvr>
                                        <p:cTn id="12" dur="1" fill="hold">
                                          <p:stCondLst>
                                            <p:cond delay="0"/>
                                          </p:stCondLst>
                                        </p:cTn>
                                        <p:tgtEl>
                                          <p:spTgt spid="257"/>
                                        </p:tgtEl>
                                        <p:attrNameLst>
                                          <p:attrName>style.visibility</p:attrName>
                                        </p:attrNameLst>
                                      </p:cBhvr>
                                      <p:to>
                                        <p:strVal val="visible"/>
                                      </p:to>
                                    </p:set>
                                    <p:animEffect transition="in" filter="fade">
                                      <p:cBhvr>
                                        <p:cTn id="13"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37"/>
          <p:cNvSpPr txBox="1">
            <a:spLocks noGrp="1"/>
          </p:cNvSpPr>
          <p:nvPr>
            <p:ph type="body" idx="4294967295"/>
          </p:nvPr>
        </p:nvSpPr>
        <p:spPr>
          <a:xfrm>
            <a:off x="21251" y="685800"/>
            <a:ext cx="9144000" cy="4018806"/>
          </a:xfrm>
          <a:prstGeom prst="rect">
            <a:avLst/>
          </a:prstGeom>
          <a:noFill/>
          <a:ln>
            <a:noFill/>
          </a:ln>
        </p:spPr>
        <p:txBody>
          <a:bodyPr spcFirstLastPara="1" vert="horz" wrap="square" lIns="68569" tIns="34275" rIns="68569" bIns="34275" rtlCol="0" anchor="t" anchorCtr="0">
            <a:noAutofit/>
          </a:bodyPr>
          <a:lstStyle/>
          <a:p>
            <a:pPr marL="685800" indent="-553641">
              <a:lnSpc>
                <a:spcPct val="120000"/>
              </a:lnSpc>
              <a:spcBef>
                <a:spcPts val="0"/>
              </a:spcBef>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Cyberbullying is </a:t>
            </a:r>
            <a:r>
              <a:rPr lang="en-US" sz="2000" u="sng" dirty="0">
                <a:solidFill>
                  <a:schemeClr val="hlink"/>
                </a:solidFill>
                <a:ea typeface="Arial"/>
                <a:cs typeface="Arial"/>
                <a:sym typeface="Arial"/>
                <a:hlinkClick r:id="rId3"/>
              </a:rPr>
              <a:t>bullying</a:t>
            </a:r>
            <a:r>
              <a:rPr lang="en-US" sz="2000" dirty="0">
                <a:solidFill>
                  <a:schemeClr val="dk1"/>
                </a:solidFill>
                <a:ea typeface="Arial"/>
                <a:cs typeface="Arial"/>
                <a:sym typeface="Arial"/>
              </a:rPr>
              <a:t> that takes place using electronic technology. When people get bullied on the internet and its hurts their feelings.</a:t>
            </a:r>
            <a:endParaRPr sz="2000" dirty="0"/>
          </a:p>
          <a:p>
            <a:pPr marL="685800" indent="-553641">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Electronic technology includes devices and equipment such as </a:t>
            </a:r>
            <a:endParaRPr sz="2000" dirty="0"/>
          </a:p>
          <a:p>
            <a:pPr marL="1028700" lvl="2" indent="-553641">
              <a:lnSpc>
                <a:spcPct val="120000"/>
              </a:lnSpc>
              <a:buClr>
                <a:schemeClr val="accent1"/>
              </a:buClr>
              <a:buSzPts val="2200"/>
              <a:buFont typeface="Wingdings" panose="05000000000000000000" pitchFamily="2" charset="2"/>
              <a:buChar char="v"/>
            </a:pPr>
            <a:r>
              <a:rPr lang="en-US" sz="2000" b="0" i="0" u="none" strike="noStrike" cap="none" dirty="0">
                <a:solidFill>
                  <a:schemeClr val="dk1"/>
                </a:solidFill>
                <a:ea typeface="Arial"/>
                <a:cs typeface="Arial"/>
                <a:sym typeface="Arial"/>
              </a:rPr>
              <a:t>cell phones, </a:t>
            </a:r>
            <a:endParaRPr sz="2000" dirty="0"/>
          </a:p>
          <a:p>
            <a:pPr marL="1028700" lvl="2" indent="-553641">
              <a:lnSpc>
                <a:spcPct val="120000"/>
              </a:lnSpc>
              <a:buClr>
                <a:schemeClr val="accent1"/>
              </a:buClr>
              <a:buSzPts val="2200"/>
              <a:buFont typeface="Wingdings" panose="05000000000000000000" pitchFamily="2" charset="2"/>
              <a:buChar char="v"/>
            </a:pPr>
            <a:r>
              <a:rPr lang="en-US" sz="2000" b="0" i="0" u="none" strike="noStrike" cap="none" dirty="0">
                <a:solidFill>
                  <a:schemeClr val="dk1"/>
                </a:solidFill>
                <a:ea typeface="Arial"/>
                <a:cs typeface="Arial"/>
                <a:sym typeface="Arial"/>
              </a:rPr>
              <a:t>computers, and tablets </a:t>
            </a:r>
            <a:endParaRPr sz="2000" dirty="0"/>
          </a:p>
          <a:p>
            <a:pPr marL="685800" lvl="1" indent="-553641">
              <a:lnSpc>
                <a:spcPct val="120000"/>
              </a:lnSpc>
              <a:buClr>
                <a:schemeClr val="accent1"/>
              </a:buClr>
              <a:buSzPts val="2200"/>
              <a:buFont typeface="Wingdings" panose="05000000000000000000" pitchFamily="2" charset="2"/>
              <a:buChar char="v"/>
            </a:pPr>
            <a:r>
              <a:rPr lang="en-US" sz="2000" b="0" i="0" u="none" strike="noStrike" cap="none" dirty="0">
                <a:solidFill>
                  <a:schemeClr val="dk1"/>
                </a:solidFill>
                <a:ea typeface="Arial"/>
                <a:cs typeface="Arial"/>
                <a:sym typeface="Arial"/>
              </a:rPr>
              <a:t>as well as communication tools including social media sites, text messages, chat, and websites.</a:t>
            </a:r>
            <a:endParaRPr sz="2000" dirty="0"/>
          </a:p>
        </p:txBody>
      </p:sp>
      <p:sp>
        <p:nvSpPr>
          <p:cNvPr id="263" name="Google Shape;263;p37"/>
          <p:cNvSpPr/>
          <p:nvPr/>
        </p:nvSpPr>
        <p:spPr>
          <a:xfrm>
            <a:off x="-13741" y="3748"/>
            <a:ext cx="9144000" cy="519522"/>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Cyber</a:t>
            </a:r>
            <a:r>
              <a:rPr lang="en-US" sz="3000" dirty="0">
                <a:solidFill>
                  <a:srgbClr val="00B0F0"/>
                </a:solidFill>
                <a:latin typeface="Helvetica" panose="020B0604020202020204" pitchFamily="34" charset="0"/>
                <a:ea typeface="Cabin"/>
                <a:cs typeface="Helvetica" panose="020B0604020202020204" pitchFamily="34" charset="0"/>
                <a:sym typeface="Cabin"/>
              </a:rPr>
              <a:t> </a:t>
            </a:r>
            <a:r>
              <a:rPr lang="en-US" sz="3000" dirty="0">
                <a:solidFill>
                  <a:prstClr val="white"/>
                </a:solidFill>
                <a:latin typeface="Helvetica" panose="020B0604020202020204" pitchFamily="34" charset="0"/>
                <a:ea typeface="Cabin"/>
                <a:cs typeface="Helvetica" panose="020B0604020202020204" pitchFamily="34" charset="0"/>
                <a:sym typeface="Cabin"/>
              </a:rPr>
              <a:t>Bullying</a:t>
            </a:r>
            <a:endParaRPr sz="3000" dirty="0">
              <a:solidFill>
                <a:prstClr val="white"/>
              </a:solidFill>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65307234-0BC4-4AB0-A5A0-8A46F1DE73FE}"/>
              </a:ext>
            </a:extLst>
          </p:cNvPr>
          <p:cNvSpPr txBox="1"/>
          <p:nvPr/>
        </p:nvSpPr>
        <p:spPr>
          <a:xfrm>
            <a:off x="251520" y="4282827"/>
            <a:ext cx="8748972" cy="1936428"/>
          </a:xfrm>
          <a:prstGeom prst="rect">
            <a:avLst/>
          </a:prstGeom>
          <a:noFill/>
        </p:spPr>
        <p:txBody>
          <a:bodyPr wrap="square" rtlCol="0">
            <a:spAutoFit/>
          </a:bodyPr>
          <a:lstStyle/>
          <a:p>
            <a:pPr defTabSz="685800"/>
            <a:r>
              <a:rPr lang="en-US" sz="2100" dirty="0">
                <a:solidFill>
                  <a:srgbClr val="FF0000"/>
                </a:solidFill>
                <a:latin typeface="Calibri" panose="020F0502020204030204"/>
              </a:rPr>
              <a:t>Example of Cyber Bullying</a:t>
            </a:r>
          </a:p>
          <a:p>
            <a:pPr marL="729854" indent="-729854" defTabSz="685800">
              <a:lnSpc>
                <a:spcPct val="120000"/>
              </a:lnSpc>
              <a:buClr>
                <a:srgbClr val="4472C4"/>
              </a:buClr>
              <a:buSzPts val="2400"/>
              <a:buFont typeface="Wingdings" panose="05000000000000000000" pitchFamily="2" charset="2"/>
              <a:buChar char="v"/>
            </a:pPr>
            <a:r>
              <a:rPr lang="en-US" sz="2000" dirty="0">
                <a:solidFill>
                  <a:prstClr val="black"/>
                </a:solidFill>
                <a:latin typeface="Arial"/>
                <a:ea typeface="Arial"/>
                <a:cs typeface="Arial"/>
                <a:sym typeface="Arial"/>
              </a:rPr>
              <a:t>Text messages or emails, </a:t>
            </a:r>
            <a:endParaRPr lang="en-US" sz="2000" dirty="0">
              <a:solidFill>
                <a:prstClr val="black"/>
              </a:solidFill>
              <a:latin typeface="Calibri" panose="020F0502020204030204"/>
            </a:endParaRPr>
          </a:p>
          <a:p>
            <a:pPr marL="729854" indent="-729854" defTabSz="685800">
              <a:lnSpc>
                <a:spcPct val="120000"/>
              </a:lnSpc>
              <a:spcBef>
                <a:spcPts val="750"/>
              </a:spcBef>
              <a:buClr>
                <a:srgbClr val="4472C4"/>
              </a:buClr>
              <a:buSzPts val="2400"/>
              <a:buFont typeface="Wingdings" panose="05000000000000000000" pitchFamily="2" charset="2"/>
              <a:buChar char="v"/>
            </a:pPr>
            <a:r>
              <a:rPr lang="en-US" sz="2000" dirty="0">
                <a:solidFill>
                  <a:prstClr val="black"/>
                </a:solidFill>
                <a:latin typeface="Arial"/>
                <a:ea typeface="Arial"/>
                <a:cs typeface="Arial"/>
                <a:sym typeface="Arial"/>
              </a:rPr>
              <a:t>Rumors sent by email or posted on social networking sites, </a:t>
            </a:r>
            <a:endParaRPr lang="en-US" sz="2000" dirty="0">
              <a:solidFill>
                <a:prstClr val="black"/>
              </a:solidFill>
              <a:latin typeface="Calibri" panose="020F0502020204030204"/>
            </a:endParaRPr>
          </a:p>
          <a:p>
            <a:pPr marL="729854" indent="-729854" defTabSz="685800">
              <a:lnSpc>
                <a:spcPct val="120000"/>
              </a:lnSpc>
              <a:spcBef>
                <a:spcPts val="750"/>
              </a:spcBef>
              <a:buClr>
                <a:srgbClr val="4472C4"/>
              </a:buClr>
              <a:buSzPts val="2400"/>
              <a:buFont typeface="Wingdings" panose="05000000000000000000" pitchFamily="2" charset="2"/>
              <a:buChar char="v"/>
            </a:pPr>
            <a:r>
              <a:rPr lang="en-US" sz="2000" dirty="0">
                <a:solidFill>
                  <a:prstClr val="black"/>
                </a:solidFill>
                <a:latin typeface="Arial"/>
                <a:ea typeface="Arial"/>
                <a:cs typeface="Arial"/>
                <a:sym typeface="Arial"/>
              </a:rPr>
              <a:t>Embarrassing pictures, videos, websites, or fake profiles.</a:t>
            </a:r>
            <a:endParaRPr lang="en-US" sz="2000" dirty="0">
              <a:solidFill>
                <a:prstClr val="black"/>
              </a:solidFill>
              <a:latin typeface="Calibri" panose="020F0502020204030204"/>
            </a:endParaRPr>
          </a:p>
          <a:p>
            <a:pPr defTabSz="685800"/>
            <a:endParaRPr lang="en-US" sz="1350" dirty="0">
              <a:solidFill>
                <a:prstClr val="black"/>
              </a:solidFill>
              <a:latin typeface="Calibri" panose="020F0502020204030204"/>
            </a:endParaRPr>
          </a:p>
        </p:txBody>
      </p:sp>
      <p:sp>
        <p:nvSpPr>
          <p:cNvPr id="4" name="Slide Number Placeholder 3">
            <a:extLst>
              <a:ext uri="{FF2B5EF4-FFF2-40B4-BE49-F238E27FC236}">
                <a16:creationId xmlns:a16="http://schemas.microsoft.com/office/drawing/2014/main" id="{6DC5F90D-8973-4571-8C5F-80167D3E3530}"/>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19</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xEl>
                                              <p:pRg st="0" end="0"/>
                                            </p:txEl>
                                          </p:spTgt>
                                        </p:tgtEl>
                                        <p:attrNameLst>
                                          <p:attrName>style.visibility</p:attrName>
                                        </p:attrNameLst>
                                      </p:cBhvr>
                                      <p:to>
                                        <p:strVal val="visible"/>
                                      </p:to>
                                    </p:set>
                                    <p:animEffect transition="in" filter="fade">
                                      <p:cBhvr>
                                        <p:cTn id="12" dur="500"/>
                                        <p:tgtEl>
                                          <p:spTgt spid="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xEl>
                                              <p:pRg st="1" end="1"/>
                                            </p:txEl>
                                          </p:spTgt>
                                        </p:tgtEl>
                                        <p:attrNameLst>
                                          <p:attrName>style.visibility</p:attrName>
                                        </p:attrNameLst>
                                      </p:cBhvr>
                                      <p:to>
                                        <p:strVal val="visible"/>
                                      </p:to>
                                    </p:set>
                                    <p:animEffect transition="in" filter="fade">
                                      <p:cBhvr>
                                        <p:cTn id="17" dur="500"/>
                                        <p:tgtEl>
                                          <p:spTgt spid="26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xEl>
                                              <p:pRg st="2" end="2"/>
                                            </p:txEl>
                                          </p:spTgt>
                                        </p:tgtEl>
                                        <p:attrNameLst>
                                          <p:attrName>style.visibility</p:attrName>
                                        </p:attrNameLst>
                                      </p:cBhvr>
                                      <p:to>
                                        <p:strVal val="visible"/>
                                      </p:to>
                                    </p:set>
                                    <p:animEffect transition="in" filter="fade">
                                      <p:cBhvr>
                                        <p:cTn id="22" dur="500"/>
                                        <p:tgtEl>
                                          <p:spTgt spid="26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2">
                                            <p:txEl>
                                              <p:pRg st="3" end="3"/>
                                            </p:txEl>
                                          </p:spTgt>
                                        </p:tgtEl>
                                        <p:attrNameLst>
                                          <p:attrName>style.visibility</p:attrName>
                                        </p:attrNameLst>
                                      </p:cBhvr>
                                      <p:to>
                                        <p:strVal val="visible"/>
                                      </p:to>
                                    </p:set>
                                    <p:animEffect transition="in" filter="fade">
                                      <p:cBhvr>
                                        <p:cTn id="27" dur="500"/>
                                        <p:tgtEl>
                                          <p:spTgt spid="26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2">
                                            <p:txEl>
                                              <p:pRg st="4" end="4"/>
                                            </p:txEl>
                                          </p:spTgt>
                                        </p:tgtEl>
                                        <p:attrNameLst>
                                          <p:attrName>style.visibility</p:attrName>
                                        </p:attrNameLst>
                                      </p:cBhvr>
                                      <p:to>
                                        <p:strVal val="visible"/>
                                      </p:to>
                                    </p:set>
                                    <p:animEffect transition="in" filter="fade">
                                      <p:cBhvr>
                                        <p:cTn id="32" dur="500"/>
                                        <p:tgtEl>
                                          <p:spTgt spid="2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mage result for identity protection while using internet">
            <a:extLst>
              <a:ext uri="{FF2B5EF4-FFF2-40B4-BE49-F238E27FC236}">
                <a16:creationId xmlns:a16="http://schemas.microsoft.com/office/drawing/2014/main" id="{B5F6C76A-DEF3-4FCB-AC47-8F23CFB2B7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9"/>
          <p:cNvSpPr txBox="1">
            <a:spLocks noGrp="1"/>
          </p:cNvSpPr>
          <p:nvPr>
            <p:ph type="body" idx="4294967295"/>
          </p:nvPr>
        </p:nvSpPr>
        <p:spPr>
          <a:xfrm>
            <a:off x="0" y="1600200"/>
            <a:ext cx="9144000" cy="3933918"/>
          </a:xfrm>
          <a:prstGeom prst="rect">
            <a:avLst/>
          </a:prstGeom>
          <a:noFill/>
          <a:ln>
            <a:noFill/>
          </a:ln>
        </p:spPr>
        <p:txBody>
          <a:bodyPr spcFirstLastPara="1" vert="horz" wrap="square" lIns="68569" tIns="34275" rIns="68569" bIns="34275" rtlCol="0" anchor="t" anchorCtr="0">
            <a:noAutofit/>
          </a:bodyPr>
          <a:lstStyle/>
          <a:p>
            <a:pPr marL="431006" indent="-431006">
              <a:lnSpc>
                <a:spcPct val="120000"/>
              </a:lnSpc>
              <a:spcBef>
                <a:spcPts val="0"/>
              </a:spcBef>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Anger</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Frustration</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Revenge</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Entertainment</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To get Laugh or Reactions</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Power Hungry</a:t>
            </a:r>
            <a:endParaRPr dirty="0"/>
          </a:p>
          <a:p>
            <a:pPr marL="431006" indent="-431006">
              <a:lnSpc>
                <a:spcPct val="120000"/>
              </a:lnSpc>
              <a:buClr>
                <a:schemeClr val="accent1"/>
              </a:buClr>
              <a:buSzPts val="2400"/>
              <a:buFont typeface="Wingdings" panose="05000000000000000000" pitchFamily="2" charset="2"/>
              <a:buChar char="v"/>
            </a:pPr>
            <a:r>
              <a:rPr lang="en-US" sz="1800" dirty="0">
                <a:solidFill>
                  <a:schemeClr val="dk1"/>
                </a:solidFill>
                <a:latin typeface="Arial"/>
                <a:ea typeface="Arial"/>
                <a:cs typeface="Arial"/>
                <a:sym typeface="Arial"/>
              </a:rPr>
              <a:t>Because all motives for bullying are different so are the solutions and responses.</a:t>
            </a:r>
            <a:endParaRPr dirty="0"/>
          </a:p>
          <a:p>
            <a:pPr indent="-57150">
              <a:lnSpc>
                <a:spcPct val="120000"/>
              </a:lnSpc>
              <a:buClr>
                <a:schemeClr val="accent1"/>
              </a:buClr>
              <a:buSzPts val="2400"/>
              <a:buNone/>
            </a:pPr>
            <a:endParaRPr sz="1800" dirty="0">
              <a:solidFill>
                <a:schemeClr val="dk1"/>
              </a:solidFill>
              <a:latin typeface="Arial"/>
              <a:ea typeface="Arial"/>
              <a:cs typeface="Arial"/>
              <a:sym typeface="Arial"/>
            </a:endParaRPr>
          </a:p>
        </p:txBody>
      </p:sp>
      <p:sp>
        <p:nvSpPr>
          <p:cNvPr id="276" name="Google Shape;276;p39"/>
          <p:cNvSpPr/>
          <p:nvPr/>
        </p:nvSpPr>
        <p:spPr>
          <a:xfrm>
            <a:off x="0" y="0"/>
            <a:ext cx="9144000" cy="69249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Why do children cyberbully?</a:t>
            </a:r>
            <a:endParaRPr sz="3000" dirty="0">
              <a:solidFill>
                <a:prstClr val="white"/>
              </a:solidFill>
              <a:latin typeface="Helvetica" panose="020B0604020202020204" pitchFamily="34" charset="0"/>
              <a:cs typeface="Helvetica" panose="020B0604020202020204" pitchFamily="34" charset="0"/>
            </a:endParaRPr>
          </a:p>
        </p:txBody>
      </p:sp>
      <p:pic>
        <p:nvPicPr>
          <p:cNvPr id="277" name="Google Shape;277;p39"/>
          <p:cNvPicPr preferRelativeResize="0"/>
          <p:nvPr/>
        </p:nvPicPr>
        <p:blipFill rotWithShape="1">
          <a:blip r:embed="rId3">
            <a:alphaModFix/>
          </a:blip>
          <a:srcRect/>
          <a:stretch/>
        </p:blipFill>
        <p:spPr>
          <a:xfrm>
            <a:off x="4876800" y="1540964"/>
            <a:ext cx="4032504" cy="2400300"/>
          </a:xfrm>
          <a:prstGeom prst="rect">
            <a:avLst/>
          </a:prstGeom>
          <a:noFill/>
          <a:ln>
            <a:noFill/>
          </a:ln>
        </p:spPr>
      </p:pic>
      <p:sp>
        <p:nvSpPr>
          <p:cNvPr id="3" name="Slide Number Placeholder 2">
            <a:extLst>
              <a:ext uri="{FF2B5EF4-FFF2-40B4-BE49-F238E27FC236}">
                <a16:creationId xmlns:a16="http://schemas.microsoft.com/office/drawing/2014/main" id="{825918B6-18FE-49FC-9CD2-97C042AA5CEE}"/>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20</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500"/>
                                        <p:tgtEl>
                                          <p:spTgt spid="276"/>
                                        </p:tgtEl>
                                      </p:cBhvr>
                                    </p:animEffect>
                                  </p:childTnLst>
                                </p:cTn>
                              </p:par>
                              <p:par>
                                <p:cTn id="8" presetID="10" presetClass="entr" presetSubtype="0" fill="hold" nodeType="withEffect">
                                  <p:stCondLst>
                                    <p:cond delay="0"/>
                                  </p:stCondLst>
                                  <p:childTnLst>
                                    <p:set>
                                      <p:cBhvr>
                                        <p:cTn id="9" dur="1" fill="hold">
                                          <p:stCondLst>
                                            <p:cond delay="0"/>
                                          </p:stCondLst>
                                        </p:cTn>
                                        <p:tgtEl>
                                          <p:spTgt spid="277"/>
                                        </p:tgtEl>
                                        <p:attrNameLst>
                                          <p:attrName>style.visibility</p:attrName>
                                        </p:attrNameLst>
                                      </p:cBhvr>
                                      <p:to>
                                        <p:strVal val="visible"/>
                                      </p:to>
                                    </p:set>
                                    <p:animEffect transition="in" filter="fade">
                                      <p:cBhvr>
                                        <p:cTn id="10" dur="500"/>
                                        <p:tgtEl>
                                          <p:spTgt spid="2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5">
                                            <p:txEl>
                                              <p:pRg st="0" end="0"/>
                                            </p:txEl>
                                          </p:spTgt>
                                        </p:tgtEl>
                                        <p:attrNameLst>
                                          <p:attrName>style.visibility</p:attrName>
                                        </p:attrNameLst>
                                      </p:cBhvr>
                                      <p:to>
                                        <p:strVal val="visible"/>
                                      </p:to>
                                    </p:set>
                                    <p:animEffect transition="in" filter="fade">
                                      <p:cBhvr>
                                        <p:cTn id="15" dur="500"/>
                                        <p:tgtEl>
                                          <p:spTgt spid="27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5">
                                            <p:txEl>
                                              <p:pRg st="1" end="1"/>
                                            </p:txEl>
                                          </p:spTgt>
                                        </p:tgtEl>
                                        <p:attrNameLst>
                                          <p:attrName>style.visibility</p:attrName>
                                        </p:attrNameLst>
                                      </p:cBhvr>
                                      <p:to>
                                        <p:strVal val="visible"/>
                                      </p:to>
                                    </p:set>
                                    <p:animEffect transition="in" filter="fade">
                                      <p:cBhvr>
                                        <p:cTn id="20" dur="500"/>
                                        <p:tgtEl>
                                          <p:spTgt spid="27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5">
                                            <p:txEl>
                                              <p:pRg st="2" end="2"/>
                                            </p:txEl>
                                          </p:spTgt>
                                        </p:tgtEl>
                                        <p:attrNameLst>
                                          <p:attrName>style.visibility</p:attrName>
                                        </p:attrNameLst>
                                      </p:cBhvr>
                                      <p:to>
                                        <p:strVal val="visible"/>
                                      </p:to>
                                    </p:set>
                                    <p:animEffect transition="in" filter="fade">
                                      <p:cBhvr>
                                        <p:cTn id="25" dur="500"/>
                                        <p:tgtEl>
                                          <p:spTgt spid="27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5">
                                            <p:txEl>
                                              <p:pRg st="3" end="3"/>
                                            </p:txEl>
                                          </p:spTgt>
                                        </p:tgtEl>
                                        <p:attrNameLst>
                                          <p:attrName>style.visibility</p:attrName>
                                        </p:attrNameLst>
                                      </p:cBhvr>
                                      <p:to>
                                        <p:strVal val="visible"/>
                                      </p:to>
                                    </p:set>
                                    <p:animEffect transition="in" filter="fade">
                                      <p:cBhvr>
                                        <p:cTn id="30" dur="500"/>
                                        <p:tgtEl>
                                          <p:spTgt spid="27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5">
                                            <p:txEl>
                                              <p:pRg st="4" end="4"/>
                                            </p:txEl>
                                          </p:spTgt>
                                        </p:tgtEl>
                                        <p:attrNameLst>
                                          <p:attrName>style.visibility</p:attrName>
                                        </p:attrNameLst>
                                      </p:cBhvr>
                                      <p:to>
                                        <p:strVal val="visible"/>
                                      </p:to>
                                    </p:set>
                                    <p:animEffect transition="in" filter="fade">
                                      <p:cBhvr>
                                        <p:cTn id="35" dur="500"/>
                                        <p:tgtEl>
                                          <p:spTgt spid="27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5">
                                            <p:txEl>
                                              <p:pRg st="5" end="5"/>
                                            </p:txEl>
                                          </p:spTgt>
                                        </p:tgtEl>
                                        <p:attrNameLst>
                                          <p:attrName>style.visibility</p:attrName>
                                        </p:attrNameLst>
                                      </p:cBhvr>
                                      <p:to>
                                        <p:strVal val="visible"/>
                                      </p:to>
                                    </p:set>
                                    <p:animEffect transition="in" filter="fade">
                                      <p:cBhvr>
                                        <p:cTn id="40" dur="500"/>
                                        <p:tgtEl>
                                          <p:spTgt spid="27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75">
                                            <p:txEl>
                                              <p:pRg st="6" end="6"/>
                                            </p:txEl>
                                          </p:spTgt>
                                        </p:tgtEl>
                                        <p:attrNameLst>
                                          <p:attrName>style.visibility</p:attrName>
                                        </p:attrNameLst>
                                      </p:cBhvr>
                                      <p:to>
                                        <p:strVal val="visible"/>
                                      </p:to>
                                    </p:set>
                                    <p:animEffect transition="in" filter="fade">
                                      <p:cBhvr>
                                        <p:cTn id="45" dur="5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2" name="Google Shape;282;p40"/>
          <p:cNvSpPr txBox="1">
            <a:spLocks noGrp="1"/>
          </p:cNvSpPr>
          <p:nvPr>
            <p:ph type="body" idx="4294967295"/>
          </p:nvPr>
        </p:nvSpPr>
        <p:spPr>
          <a:xfrm>
            <a:off x="71754" y="914400"/>
            <a:ext cx="4986300" cy="5181600"/>
          </a:xfrm>
          <a:prstGeom prst="rect">
            <a:avLst/>
          </a:prstGeom>
          <a:noFill/>
          <a:ln>
            <a:noFill/>
          </a:ln>
        </p:spPr>
        <p:txBody>
          <a:bodyPr spcFirstLastPara="1" vert="horz" wrap="square" lIns="68569" tIns="34275" rIns="68569" bIns="34275" rtlCol="0" anchor="t" anchorCtr="0">
            <a:noAutofit/>
          </a:bodyPr>
          <a:lstStyle/>
          <a:p>
            <a:pPr marL="0" indent="0">
              <a:lnSpc>
                <a:spcPct val="120000"/>
              </a:lnSpc>
              <a:spcBef>
                <a:spcPts val="0"/>
              </a:spcBef>
              <a:buClr>
                <a:schemeClr val="accent1"/>
              </a:buClr>
              <a:buSzPts val="2400"/>
              <a:buNone/>
            </a:pPr>
            <a:r>
              <a:rPr lang="en-US" sz="1800" dirty="0">
                <a:solidFill>
                  <a:schemeClr val="dk1"/>
                </a:solidFill>
                <a:latin typeface="Arial"/>
                <a:ea typeface="Arial"/>
                <a:cs typeface="Arial"/>
                <a:sym typeface="Arial"/>
              </a:rPr>
              <a:t>Kids who are cyberbullied are more likely to:</a:t>
            </a:r>
            <a:endParaRPr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Skip school to avoid bullies in school</a:t>
            </a:r>
            <a:endParaRPr sz="2000"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Low self esteem.</a:t>
            </a:r>
            <a:endParaRPr sz="2000"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Receive poor grades</a:t>
            </a:r>
          </a:p>
          <a:p>
            <a:pPr marL="685800" indent="-685800">
              <a:lnSpc>
                <a:spcPct val="120000"/>
              </a:lnSpc>
              <a:spcBef>
                <a:spcPts val="0"/>
              </a:spcBef>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Be unwilling to attend school</a:t>
            </a:r>
            <a:endParaRPr lang="en-US" sz="2000"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Loneliness</a:t>
            </a:r>
            <a:endParaRPr lang="en-US" sz="2000"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Use alcohol and drugs</a:t>
            </a:r>
            <a:endParaRPr lang="en-US" sz="2000" dirty="0"/>
          </a:p>
          <a:p>
            <a:pPr marL="685800" indent="-685800">
              <a:lnSpc>
                <a:spcPct val="120000"/>
              </a:lnSpc>
              <a:buClr>
                <a:schemeClr val="accent1"/>
              </a:buClr>
              <a:buSzPts val="2400"/>
              <a:buFont typeface="Wingdings" panose="05000000000000000000" pitchFamily="2" charset="2"/>
              <a:buChar char="v"/>
            </a:pPr>
            <a:r>
              <a:rPr lang="en-US" sz="2000" dirty="0">
                <a:solidFill>
                  <a:schemeClr val="dk1"/>
                </a:solidFill>
                <a:ea typeface="Arial"/>
                <a:cs typeface="Arial"/>
                <a:sym typeface="Arial"/>
              </a:rPr>
              <a:t>Have more health problems</a:t>
            </a:r>
            <a:endParaRPr lang="en-US" sz="2000" dirty="0"/>
          </a:p>
          <a:p>
            <a:pPr marL="685800" indent="-685800">
              <a:lnSpc>
                <a:spcPct val="120000"/>
              </a:lnSpc>
              <a:buClr>
                <a:schemeClr val="accent1"/>
              </a:buClr>
              <a:buSzPts val="2400"/>
              <a:buFont typeface="Wingdings" panose="05000000000000000000" pitchFamily="2" charset="2"/>
              <a:buChar char="v"/>
            </a:pPr>
            <a:endParaRPr sz="2000" dirty="0"/>
          </a:p>
          <a:p>
            <a:pPr indent="-57150">
              <a:lnSpc>
                <a:spcPct val="120000"/>
              </a:lnSpc>
              <a:buClr>
                <a:schemeClr val="accent1"/>
              </a:buClr>
              <a:buSzPts val="2400"/>
              <a:buNone/>
            </a:pPr>
            <a:endParaRPr sz="1800" dirty="0">
              <a:solidFill>
                <a:schemeClr val="dk1"/>
              </a:solidFill>
              <a:latin typeface="Arial"/>
              <a:ea typeface="Arial"/>
              <a:cs typeface="Arial"/>
              <a:sym typeface="Arial"/>
            </a:endParaRPr>
          </a:p>
          <a:p>
            <a:pPr indent="-57150">
              <a:lnSpc>
                <a:spcPct val="120000"/>
              </a:lnSpc>
              <a:buClr>
                <a:schemeClr val="accent1"/>
              </a:buClr>
              <a:buSzPts val="2400"/>
              <a:buNone/>
            </a:pPr>
            <a:endParaRPr sz="1800" dirty="0">
              <a:solidFill>
                <a:schemeClr val="dk1"/>
              </a:solidFill>
              <a:latin typeface="Arial"/>
              <a:ea typeface="Arial"/>
              <a:cs typeface="Arial"/>
              <a:sym typeface="Arial"/>
            </a:endParaRPr>
          </a:p>
        </p:txBody>
      </p:sp>
      <p:sp>
        <p:nvSpPr>
          <p:cNvPr id="283" name="Google Shape;283;p40"/>
          <p:cNvSpPr/>
          <p:nvPr/>
        </p:nvSpPr>
        <p:spPr>
          <a:xfrm>
            <a:off x="0" y="0"/>
            <a:ext cx="9144000" cy="519522"/>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Effects of Cyber Bullying</a:t>
            </a:r>
            <a:endParaRPr sz="3000" dirty="0">
              <a:solidFill>
                <a:prstClr val="white"/>
              </a:solidFill>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4BCC100D-1165-4979-8F23-474F963AAB22}"/>
              </a:ext>
            </a:extLst>
          </p:cNvPr>
          <p:cNvPicPr>
            <a:picLocks noChangeAspect="1"/>
          </p:cNvPicPr>
          <p:nvPr/>
        </p:nvPicPr>
        <p:blipFill>
          <a:blip r:embed="rId3"/>
          <a:stretch>
            <a:fillRect/>
          </a:stretch>
        </p:blipFill>
        <p:spPr>
          <a:xfrm>
            <a:off x="4614160" y="1747016"/>
            <a:ext cx="4458086" cy="3363968"/>
          </a:xfrm>
          <a:prstGeom prst="rect">
            <a:avLst/>
          </a:prstGeom>
        </p:spPr>
      </p:pic>
      <p:sp>
        <p:nvSpPr>
          <p:cNvPr id="4" name="Slide Number Placeholder 3">
            <a:extLst>
              <a:ext uri="{FF2B5EF4-FFF2-40B4-BE49-F238E27FC236}">
                <a16:creationId xmlns:a16="http://schemas.microsoft.com/office/drawing/2014/main" id="{1B117B07-EC50-49A6-8737-1455470EBB75}"/>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21</a:t>
            </a:fld>
            <a:endParaRPr lang="en-US">
              <a:solidFill>
                <a:prstClr val="black">
                  <a:tint val="75000"/>
                </a:prstClr>
              </a:solidFill>
              <a:latin typeface="Calibri" panose="020F0502020204030204"/>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pic>
        <p:nvPicPr>
          <p:cNvPr id="295" name="Google Shape;295;p42"/>
          <p:cNvPicPr preferRelativeResize="0"/>
          <p:nvPr/>
        </p:nvPicPr>
        <p:blipFill rotWithShape="1">
          <a:blip r:embed="rId3">
            <a:alphaModFix/>
          </a:blip>
          <a:srcRect/>
          <a:stretch/>
        </p:blipFill>
        <p:spPr>
          <a:xfrm>
            <a:off x="143508" y="1052736"/>
            <a:ext cx="8856984" cy="4752528"/>
          </a:xfrm>
          <a:prstGeom prst="rect">
            <a:avLst/>
          </a:prstGeom>
          <a:noFill/>
          <a:ln>
            <a:noFill/>
          </a:ln>
        </p:spPr>
      </p:pic>
      <p:sp>
        <p:nvSpPr>
          <p:cNvPr id="296" name="Google Shape;296;p42"/>
          <p:cNvSpPr/>
          <p:nvPr/>
        </p:nvSpPr>
        <p:spPr>
          <a:xfrm>
            <a:off x="4299601" y="84695"/>
            <a:ext cx="4700891" cy="692498"/>
          </a:xfrm>
          <a:prstGeom prst="rect">
            <a:avLst/>
          </a:prstGeom>
          <a:noFill/>
          <a:ln>
            <a:noFill/>
          </a:ln>
        </p:spPr>
        <p:txBody>
          <a:bodyPr spcFirstLastPara="1" wrap="square" lIns="68569" tIns="34275" rIns="68569" bIns="34275" anchor="t" anchorCtr="0">
            <a:noAutofit/>
          </a:bodyPr>
          <a:lstStyle/>
          <a:p>
            <a:pPr algn="ctr" defTabSz="685800"/>
            <a:r>
              <a:rPr lang="en-US" sz="4050" b="1" dirty="0" err="1">
                <a:solidFill>
                  <a:srgbClr val="C00000"/>
                </a:solidFill>
                <a:latin typeface="Cabin"/>
                <a:ea typeface="Cabin"/>
                <a:cs typeface="Cabin"/>
                <a:sym typeface="Cabin"/>
              </a:rPr>
              <a:t>CyberStalking</a:t>
            </a:r>
            <a:endParaRPr sz="4050" b="1" dirty="0">
              <a:solidFill>
                <a:srgbClr val="C00000"/>
              </a:solidFill>
              <a:latin typeface="Cabin"/>
              <a:ea typeface="Cabin"/>
              <a:cs typeface="Cabin"/>
              <a:sym typeface="Cabin"/>
            </a:endParaRPr>
          </a:p>
        </p:txBody>
      </p:sp>
      <p:sp>
        <p:nvSpPr>
          <p:cNvPr id="3" name="Slide Number Placeholder 2">
            <a:extLst>
              <a:ext uri="{FF2B5EF4-FFF2-40B4-BE49-F238E27FC236}">
                <a16:creationId xmlns:a16="http://schemas.microsoft.com/office/drawing/2014/main" id="{2D80D1B0-76C9-459B-BC52-6E238D5EB4F5}"/>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22</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20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43"/>
          <p:cNvSpPr txBox="1">
            <a:spLocks noGrp="1"/>
          </p:cNvSpPr>
          <p:nvPr>
            <p:ph type="body" idx="4294967295"/>
          </p:nvPr>
        </p:nvSpPr>
        <p:spPr>
          <a:xfrm>
            <a:off x="-15177" y="914400"/>
            <a:ext cx="9144000" cy="5807076"/>
          </a:xfrm>
          <a:prstGeom prst="rect">
            <a:avLst/>
          </a:prstGeom>
          <a:noFill/>
          <a:ln>
            <a:noFill/>
          </a:ln>
        </p:spPr>
        <p:txBody>
          <a:bodyPr spcFirstLastPara="1" vert="horz" wrap="square" lIns="68569" tIns="34275" rIns="68569" bIns="34275" rtlCol="0" anchor="t" anchorCtr="0">
            <a:noAutofit/>
          </a:bodyPr>
          <a:lstStyle/>
          <a:p>
            <a:pPr marL="553641" indent="-553641">
              <a:lnSpc>
                <a:spcPct val="100000"/>
              </a:lnSpc>
              <a:spcBef>
                <a:spcPts val="0"/>
              </a:spcBef>
              <a:buClr>
                <a:schemeClr val="accent1"/>
              </a:buClr>
              <a:buSzPts val="2400"/>
              <a:buFont typeface="Wingdings" panose="05000000000000000000" pitchFamily="2" charset="2"/>
              <a:buChar char="v"/>
            </a:pPr>
            <a:r>
              <a:rPr lang="en-US" sz="2000" b="1" dirty="0">
                <a:ea typeface="Arial"/>
                <a:cs typeface="Arial"/>
                <a:sym typeface="Arial"/>
              </a:rPr>
              <a:t>Cyberstalking is a new form of computer related crime occurring in our society.</a:t>
            </a:r>
            <a:endParaRPr sz="2000" dirty="0"/>
          </a:p>
          <a:p>
            <a:pPr marL="553641" indent="-553641">
              <a:lnSpc>
                <a:spcPct val="100000"/>
              </a:lnSpc>
              <a:buClr>
                <a:schemeClr val="accent1"/>
              </a:buClr>
              <a:buSzPts val="2400"/>
              <a:buFont typeface="Wingdings" panose="05000000000000000000" pitchFamily="2" charset="2"/>
              <a:buChar char="v"/>
            </a:pPr>
            <a:r>
              <a:rPr lang="en-US" sz="2000" b="1" dirty="0">
                <a:ea typeface="Arial"/>
                <a:cs typeface="Arial"/>
                <a:sym typeface="Arial"/>
              </a:rPr>
              <a:t>It means when a person is followed or pursued online invading his/her privacy as his/her every move watched.</a:t>
            </a:r>
            <a:endParaRPr sz="2000" dirty="0"/>
          </a:p>
          <a:p>
            <a:pPr marL="553641" indent="-553641">
              <a:lnSpc>
                <a:spcPct val="100000"/>
              </a:lnSpc>
              <a:buClr>
                <a:schemeClr val="accent1"/>
              </a:buClr>
              <a:buSzPts val="2400"/>
              <a:buFont typeface="Wingdings" panose="05000000000000000000" pitchFamily="2" charset="2"/>
              <a:buChar char="v"/>
            </a:pPr>
            <a:r>
              <a:rPr lang="en-US" sz="2000" b="1" dirty="0">
                <a:ea typeface="Arial"/>
                <a:cs typeface="Arial"/>
                <a:sym typeface="Arial"/>
              </a:rPr>
              <a:t>It is a form of harassment that can disrupt the life of the victim and leave him/her feeling very afraid and threatened.</a:t>
            </a:r>
          </a:p>
          <a:p>
            <a:pPr marL="509588" indent="-509588">
              <a:lnSpc>
                <a:spcPct val="150000"/>
              </a:lnSpc>
              <a:spcBef>
                <a:spcPts val="0"/>
              </a:spcBef>
              <a:buClr>
                <a:schemeClr val="accent1"/>
              </a:buClr>
              <a:buSzPts val="2400"/>
              <a:buFont typeface="Wingdings" panose="05000000000000000000" pitchFamily="2" charset="2"/>
              <a:buChar char="v"/>
            </a:pPr>
            <a:r>
              <a:rPr lang="en-US" sz="2000" b="1" dirty="0">
                <a:ea typeface="Arial"/>
                <a:cs typeface="Arial"/>
                <a:sym typeface="Arial"/>
              </a:rPr>
              <a:t>Cyberstalking usually occurs with women, who are stalked or harassed by men, or with children who are stalked by adult predators or pedophiles.</a:t>
            </a:r>
            <a:endParaRPr lang="en-US" sz="2000" dirty="0"/>
          </a:p>
          <a:p>
            <a:pPr marL="509588" indent="-509588">
              <a:lnSpc>
                <a:spcPct val="150000"/>
              </a:lnSpc>
              <a:buClr>
                <a:schemeClr val="accent1"/>
              </a:buClr>
              <a:buSzPts val="2400"/>
              <a:buFont typeface="Wingdings" panose="05000000000000000000" pitchFamily="2" charset="2"/>
              <a:buChar char="v"/>
            </a:pPr>
            <a:r>
              <a:rPr lang="en-US" sz="2000" b="1" dirty="0">
                <a:ea typeface="Arial"/>
                <a:cs typeface="Arial"/>
                <a:sym typeface="Arial"/>
              </a:rPr>
              <a:t>Cyber Stalker need not have to leave their home to find, or harass their targets and has no fear of physically violence since they believe that they cannot be physically touched in cyberspace.</a:t>
            </a:r>
            <a:endParaRPr lang="en-US" sz="2000" dirty="0"/>
          </a:p>
          <a:p>
            <a:pPr marL="509588" indent="-509588">
              <a:lnSpc>
                <a:spcPct val="150000"/>
              </a:lnSpc>
              <a:buClr>
                <a:schemeClr val="accent1"/>
              </a:buClr>
              <a:buSzPts val="2400"/>
              <a:buFont typeface="Wingdings" panose="05000000000000000000" pitchFamily="2" charset="2"/>
              <a:buChar char="v"/>
            </a:pPr>
            <a:r>
              <a:rPr lang="en-US" sz="2000" b="1" dirty="0">
                <a:ea typeface="Arial"/>
                <a:cs typeface="Arial"/>
                <a:sym typeface="Arial"/>
              </a:rPr>
              <a:t>They use Internet, e-mail and other electronic communication devices to stalk persons.</a:t>
            </a:r>
            <a:endParaRPr lang="en-US" sz="2000" dirty="0"/>
          </a:p>
          <a:p>
            <a:pPr marL="553641" indent="-553641">
              <a:lnSpc>
                <a:spcPct val="100000"/>
              </a:lnSpc>
              <a:buClr>
                <a:schemeClr val="accent1"/>
              </a:buClr>
              <a:buSzPts val="2400"/>
              <a:buFont typeface="Wingdings" panose="05000000000000000000" pitchFamily="2" charset="2"/>
              <a:buChar char="v"/>
            </a:pPr>
            <a:endParaRPr sz="1800" dirty="0"/>
          </a:p>
        </p:txBody>
      </p:sp>
      <p:sp>
        <p:nvSpPr>
          <p:cNvPr id="302" name="Google Shape;302;p43"/>
          <p:cNvSpPr/>
          <p:nvPr/>
        </p:nvSpPr>
        <p:spPr>
          <a:xfrm>
            <a:off x="-37662" y="0"/>
            <a:ext cx="9181662"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300" dirty="0">
                <a:solidFill>
                  <a:prstClr val="white"/>
                </a:solidFill>
                <a:latin typeface="Helvetica" panose="020B0604020202020204" pitchFamily="34" charset="0"/>
                <a:ea typeface="Cabin"/>
                <a:cs typeface="Helvetica" panose="020B0604020202020204" pitchFamily="34" charset="0"/>
                <a:sym typeface="Cabin"/>
              </a:rPr>
              <a:t>Cyber Stalking</a:t>
            </a:r>
            <a:endParaRPr sz="33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7CB0D7BE-8B5C-4733-808D-AB55ED2F8024}"/>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23</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
                                            <p:txEl>
                                              <p:pRg st="0" end="0"/>
                                            </p:txEl>
                                          </p:spTgt>
                                        </p:tgtEl>
                                        <p:attrNameLst>
                                          <p:attrName>style.visibility</p:attrName>
                                        </p:attrNameLst>
                                      </p:cBhvr>
                                      <p:to>
                                        <p:strVal val="visible"/>
                                      </p:to>
                                    </p:set>
                                    <p:animEffect transition="in" filter="fade">
                                      <p:cBhvr>
                                        <p:cTn id="12" dur="500"/>
                                        <p:tgtEl>
                                          <p:spTgt spid="3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
                                            <p:txEl>
                                              <p:pRg st="1" end="1"/>
                                            </p:txEl>
                                          </p:spTgt>
                                        </p:tgtEl>
                                        <p:attrNameLst>
                                          <p:attrName>style.visibility</p:attrName>
                                        </p:attrNameLst>
                                      </p:cBhvr>
                                      <p:to>
                                        <p:strVal val="visible"/>
                                      </p:to>
                                    </p:set>
                                    <p:animEffect transition="in" filter="fade">
                                      <p:cBhvr>
                                        <p:cTn id="17" dur="500"/>
                                        <p:tgtEl>
                                          <p:spTgt spid="3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1">
                                            <p:txEl>
                                              <p:pRg st="2" end="2"/>
                                            </p:txEl>
                                          </p:spTgt>
                                        </p:tgtEl>
                                        <p:attrNameLst>
                                          <p:attrName>style.visibility</p:attrName>
                                        </p:attrNameLst>
                                      </p:cBhvr>
                                      <p:to>
                                        <p:strVal val="visible"/>
                                      </p:to>
                                    </p:set>
                                    <p:animEffect transition="in" filter="fade">
                                      <p:cBhvr>
                                        <p:cTn id="22" dur="500"/>
                                        <p:tgtEl>
                                          <p:spTgt spid="30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1">
                                            <p:txEl>
                                              <p:pRg st="3" end="3"/>
                                            </p:txEl>
                                          </p:spTgt>
                                        </p:tgtEl>
                                        <p:attrNameLst>
                                          <p:attrName>style.visibility</p:attrName>
                                        </p:attrNameLst>
                                      </p:cBhvr>
                                      <p:to>
                                        <p:strVal val="visible"/>
                                      </p:to>
                                    </p:set>
                                    <p:animEffect transition="in" filter="fade">
                                      <p:cBhvr>
                                        <p:cTn id="27" dur="500"/>
                                        <p:tgtEl>
                                          <p:spTgt spid="30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1">
                                            <p:txEl>
                                              <p:pRg st="4" end="4"/>
                                            </p:txEl>
                                          </p:spTgt>
                                        </p:tgtEl>
                                        <p:attrNameLst>
                                          <p:attrName>style.visibility</p:attrName>
                                        </p:attrNameLst>
                                      </p:cBhvr>
                                      <p:to>
                                        <p:strVal val="visible"/>
                                      </p:to>
                                    </p:set>
                                    <p:animEffect transition="in" filter="fade">
                                      <p:cBhvr>
                                        <p:cTn id="32" dur="500"/>
                                        <p:tgtEl>
                                          <p:spTgt spid="30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1">
                                            <p:txEl>
                                              <p:pRg st="5" end="5"/>
                                            </p:txEl>
                                          </p:spTgt>
                                        </p:tgtEl>
                                        <p:attrNameLst>
                                          <p:attrName>style.visibility</p:attrName>
                                        </p:attrNameLst>
                                      </p:cBhvr>
                                      <p:to>
                                        <p:strVal val="visible"/>
                                      </p:to>
                                    </p:set>
                                    <p:animEffect transition="in" filter="fade">
                                      <p:cBhvr>
                                        <p:cTn id="37" dur="500"/>
                                        <p:tgtEl>
                                          <p:spTgt spid="3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45"/>
          <p:cNvSpPr txBox="1">
            <a:spLocks noGrp="1"/>
          </p:cNvSpPr>
          <p:nvPr>
            <p:ph type="body" idx="4294967295"/>
          </p:nvPr>
        </p:nvSpPr>
        <p:spPr>
          <a:xfrm>
            <a:off x="247743" y="1927622"/>
            <a:ext cx="8648514" cy="3002756"/>
          </a:xfrm>
          <a:prstGeom prst="rect">
            <a:avLst/>
          </a:prstGeom>
          <a:noFill/>
          <a:ln>
            <a:noFill/>
          </a:ln>
        </p:spPr>
        <p:txBody>
          <a:bodyPr spcFirstLastPara="1" vert="horz" wrap="square" lIns="68569" tIns="34275" rIns="68569" bIns="34275" rtlCol="0" anchor="t" anchorCtr="0">
            <a:noAutofit/>
          </a:bodyPr>
          <a:lstStyle/>
          <a:p>
            <a:pPr marL="0" indent="0">
              <a:lnSpc>
                <a:spcPct val="120000"/>
              </a:lnSpc>
              <a:spcBef>
                <a:spcPts val="0"/>
              </a:spcBef>
              <a:buClr>
                <a:schemeClr val="accent1"/>
              </a:buClr>
              <a:buSzPts val="3200"/>
              <a:buNone/>
            </a:pPr>
            <a:r>
              <a:rPr lang="en-US" sz="2400" b="1" dirty="0">
                <a:solidFill>
                  <a:srgbClr val="C00000"/>
                </a:solidFill>
                <a:latin typeface="Cabin"/>
                <a:ea typeface="Cabin"/>
                <a:cs typeface="Cabin"/>
                <a:sym typeface="Cabin"/>
              </a:rPr>
              <a:t>The core areas where the stalking takes place are</a:t>
            </a:r>
            <a:r>
              <a:rPr lang="en-US" sz="2400" dirty="0">
                <a:solidFill>
                  <a:srgbClr val="C00000"/>
                </a:solidFill>
                <a:latin typeface="Cabin"/>
                <a:ea typeface="Cabin"/>
                <a:cs typeface="Cabin"/>
                <a:sym typeface="Cabin"/>
              </a:rPr>
              <a:t>;</a:t>
            </a:r>
            <a:endParaRPr dirty="0"/>
          </a:p>
          <a:p>
            <a:pPr>
              <a:lnSpc>
                <a:spcPct val="120000"/>
              </a:lnSpc>
              <a:buClr>
                <a:schemeClr val="accent1"/>
              </a:buClr>
              <a:buSzPts val="2800"/>
              <a:buFont typeface="Wingdings" panose="05000000000000000000" pitchFamily="2" charset="2"/>
              <a:buChar char="v"/>
            </a:pPr>
            <a:r>
              <a:rPr lang="en-US" dirty="0">
                <a:solidFill>
                  <a:schemeClr val="dk1"/>
                </a:solidFill>
                <a:latin typeface="Cabin"/>
                <a:ea typeface="Cabin"/>
                <a:cs typeface="Cabin"/>
                <a:sym typeface="Cabin"/>
              </a:rPr>
              <a:t> </a:t>
            </a:r>
            <a:r>
              <a:rPr lang="en-US" dirty="0">
                <a:solidFill>
                  <a:srgbClr val="002060"/>
                </a:solidFill>
                <a:latin typeface="Cabin"/>
                <a:ea typeface="Cabin"/>
                <a:cs typeface="Cabin"/>
                <a:sym typeface="Cabin"/>
              </a:rPr>
              <a:t>live chat rooms/flaming</a:t>
            </a:r>
            <a:endParaRPr dirty="0"/>
          </a:p>
          <a:p>
            <a:pPr>
              <a:lnSpc>
                <a:spcPct val="120000"/>
              </a:lnSpc>
              <a:buClr>
                <a:schemeClr val="accent1"/>
              </a:buClr>
              <a:buSzPts val="2800"/>
              <a:buFont typeface="Wingdings" panose="05000000000000000000" pitchFamily="2" charset="2"/>
              <a:buChar char="v"/>
            </a:pPr>
            <a:r>
              <a:rPr lang="en-US" dirty="0">
                <a:solidFill>
                  <a:srgbClr val="002060"/>
                </a:solidFill>
                <a:latin typeface="Cabin"/>
                <a:ea typeface="Cabin"/>
                <a:cs typeface="Cabin"/>
                <a:sym typeface="Cabin"/>
              </a:rPr>
              <a:t> e-mail,</a:t>
            </a:r>
            <a:endParaRPr dirty="0"/>
          </a:p>
          <a:p>
            <a:pPr>
              <a:lnSpc>
                <a:spcPct val="120000"/>
              </a:lnSpc>
              <a:buClr>
                <a:schemeClr val="accent1"/>
              </a:buClr>
              <a:buSzPts val="2800"/>
              <a:buFont typeface="Wingdings" panose="05000000000000000000" pitchFamily="2" charset="2"/>
              <a:buChar char="v"/>
            </a:pPr>
            <a:r>
              <a:rPr lang="en-US" dirty="0">
                <a:solidFill>
                  <a:srgbClr val="002060"/>
                </a:solidFill>
                <a:latin typeface="Cabin"/>
                <a:ea typeface="Cabin"/>
                <a:cs typeface="Cabin"/>
                <a:sym typeface="Cabin"/>
              </a:rPr>
              <a:t>discussion forums and</a:t>
            </a:r>
            <a:endParaRPr dirty="0"/>
          </a:p>
          <a:p>
            <a:pPr>
              <a:lnSpc>
                <a:spcPct val="120000"/>
              </a:lnSpc>
              <a:buClr>
                <a:schemeClr val="accent1"/>
              </a:buClr>
              <a:buSzPts val="2800"/>
              <a:buFont typeface="Wingdings" panose="05000000000000000000" pitchFamily="2" charset="2"/>
              <a:buChar char="v"/>
            </a:pPr>
            <a:r>
              <a:rPr lang="en-US" dirty="0">
                <a:solidFill>
                  <a:srgbClr val="002060"/>
                </a:solidFill>
                <a:latin typeface="Cabin"/>
                <a:ea typeface="Cabin"/>
                <a:cs typeface="Cabin"/>
                <a:sym typeface="Cabin"/>
              </a:rPr>
              <a:t>message boards.</a:t>
            </a:r>
            <a:endParaRPr dirty="0"/>
          </a:p>
        </p:txBody>
      </p:sp>
      <p:sp>
        <p:nvSpPr>
          <p:cNvPr id="316" name="Google Shape;316;p45"/>
          <p:cNvSpPr/>
          <p:nvPr/>
        </p:nvSpPr>
        <p:spPr>
          <a:xfrm>
            <a:off x="-23734" y="0"/>
            <a:ext cx="9167734"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Cyber Stalking</a:t>
            </a:r>
            <a:endParaRPr sz="30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2AF4A4A3-57EF-468D-9EB6-86019C3C8A6A}"/>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24</a:t>
            </a:fld>
            <a:endParaRPr lang="en-US">
              <a:solidFill>
                <a:prstClr val="black">
                  <a:tint val="75000"/>
                </a:prstClr>
              </a:solidFill>
              <a:latin typeface="Calibri" panose="020F0502020204030204"/>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10" presetClass="entr" presetSubtype="0" fill="hold" nodeType="withEffect">
                                  <p:stCondLst>
                                    <p:cond delay="0"/>
                                  </p:stCondLst>
                                  <p:childTnLst>
                                    <p:set>
                                      <p:cBhvr>
                                        <p:cTn id="9" dur="1" fill="hold">
                                          <p:stCondLst>
                                            <p:cond delay="0"/>
                                          </p:stCondLst>
                                        </p:cTn>
                                        <p:tgtEl>
                                          <p:spTgt spid="315">
                                            <p:txEl>
                                              <p:pRg st="0" end="0"/>
                                            </p:txEl>
                                          </p:spTgt>
                                        </p:tgtEl>
                                        <p:attrNameLst>
                                          <p:attrName>style.visibility</p:attrName>
                                        </p:attrNameLst>
                                      </p:cBhvr>
                                      <p:to>
                                        <p:strVal val="visible"/>
                                      </p:to>
                                    </p:set>
                                    <p:animEffect transition="in" filter="fade">
                                      <p:cBhvr>
                                        <p:cTn id="10" dur="500"/>
                                        <p:tgtEl>
                                          <p:spTgt spid="31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5">
                                            <p:txEl>
                                              <p:pRg st="1" end="1"/>
                                            </p:txEl>
                                          </p:spTgt>
                                        </p:tgtEl>
                                        <p:attrNameLst>
                                          <p:attrName>style.visibility</p:attrName>
                                        </p:attrNameLst>
                                      </p:cBhvr>
                                      <p:to>
                                        <p:strVal val="visible"/>
                                      </p:to>
                                    </p:set>
                                    <p:animEffect transition="in" filter="fade">
                                      <p:cBhvr>
                                        <p:cTn id="13" dur="500"/>
                                        <p:tgtEl>
                                          <p:spTgt spid="31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15">
                                            <p:txEl>
                                              <p:pRg st="2" end="2"/>
                                            </p:txEl>
                                          </p:spTgt>
                                        </p:tgtEl>
                                        <p:attrNameLst>
                                          <p:attrName>style.visibility</p:attrName>
                                        </p:attrNameLst>
                                      </p:cBhvr>
                                      <p:to>
                                        <p:strVal val="visible"/>
                                      </p:to>
                                    </p:set>
                                    <p:animEffect transition="in" filter="fade">
                                      <p:cBhvr>
                                        <p:cTn id="16" dur="500"/>
                                        <p:tgtEl>
                                          <p:spTgt spid="31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15">
                                            <p:txEl>
                                              <p:pRg st="3" end="3"/>
                                            </p:txEl>
                                          </p:spTgt>
                                        </p:tgtEl>
                                        <p:attrNameLst>
                                          <p:attrName>style.visibility</p:attrName>
                                        </p:attrNameLst>
                                      </p:cBhvr>
                                      <p:to>
                                        <p:strVal val="visible"/>
                                      </p:to>
                                    </p:set>
                                    <p:animEffect transition="in" filter="fade">
                                      <p:cBhvr>
                                        <p:cTn id="19" dur="500"/>
                                        <p:tgtEl>
                                          <p:spTgt spid="31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15">
                                            <p:txEl>
                                              <p:pRg st="4" end="4"/>
                                            </p:txEl>
                                          </p:spTgt>
                                        </p:tgtEl>
                                        <p:attrNameLst>
                                          <p:attrName>style.visibility</p:attrName>
                                        </p:attrNameLst>
                                      </p:cBhvr>
                                      <p:to>
                                        <p:strVal val="visible"/>
                                      </p:to>
                                    </p:set>
                                    <p:animEffect transition="in" filter="fade">
                                      <p:cBhvr>
                                        <p:cTn id="22" dur="500"/>
                                        <p:tgtEl>
                                          <p:spTgt spid="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6" name="Google Shape;316;p45"/>
          <p:cNvSpPr/>
          <p:nvPr/>
        </p:nvSpPr>
        <p:spPr>
          <a:xfrm>
            <a:off x="-23734" y="0"/>
            <a:ext cx="9167734"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Safely Browsing Website</a:t>
            </a:r>
            <a:endParaRPr sz="30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2AF4A4A3-57EF-468D-9EB6-86019C3C8A6A}"/>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25</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7357639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6" name="Google Shape;316;p45"/>
          <p:cNvSpPr/>
          <p:nvPr/>
        </p:nvSpPr>
        <p:spPr>
          <a:xfrm>
            <a:off x="-23734" y="0"/>
            <a:ext cx="9167734"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Few Terms</a:t>
            </a:r>
            <a:endParaRPr sz="30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2AF4A4A3-57EF-468D-9EB6-86019C3C8A6A}"/>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26</a:t>
            </a:fld>
            <a:endParaRPr lang="en-US">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EB7BCC5E-32D7-49F2-9F34-984FB68D8784}"/>
              </a:ext>
            </a:extLst>
          </p:cNvPr>
          <p:cNvSpPr txBox="1"/>
          <p:nvPr/>
        </p:nvSpPr>
        <p:spPr>
          <a:xfrm>
            <a:off x="228600" y="838200"/>
            <a:ext cx="8610600" cy="4708981"/>
          </a:xfrm>
          <a:prstGeom prst="rect">
            <a:avLst/>
          </a:prstGeom>
          <a:noFill/>
        </p:spPr>
        <p:txBody>
          <a:bodyPr wrap="square" rtlCol="0">
            <a:spAutoFit/>
          </a:bodyPr>
          <a:lstStyle/>
          <a:p>
            <a:r>
              <a:rPr lang="en-US" sz="2400" b="1" dirty="0"/>
              <a:t>Adware :  </a:t>
            </a:r>
            <a:r>
              <a:rPr lang="en-US" sz="2400" dirty="0"/>
              <a:t>software that automatically displays or downloads advertising material such as banners or pop-ups when a user is online, generates revenue for its developer by automatically generating </a:t>
            </a:r>
            <a:r>
              <a:rPr lang="en-US" sz="2400" dirty="0">
                <a:solidFill>
                  <a:srgbClr val="C00000"/>
                </a:solidFill>
              </a:rPr>
              <a:t>online advertisements</a:t>
            </a:r>
            <a:r>
              <a:rPr lang="en-US" sz="2400" dirty="0"/>
              <a:t> in the user interface of the software or on a screen presented to the user during the installation process</a:t>
            </a:r>
          </a:p>
          <a:p>
            <a:endParaRPr lang="en-US" dirty="0"/>
          </a:p>
          <a:p>
            <a:r>
              <a:rPr lang="en-US" sz="2400" dirty="0"/>
              <a:t>Malware :</a:t>
            </a:r>
            <a:r>
              <a:rPr lang="en-US" sz="2400" b="1" dirty="0"/>
              <a:t>Malware</a:t>
            </a:r>
            <a:r>
              <a:rPr lang="en-US" sz="2400" dirty="0"/>
              <a:t>, or malicious software, is any program or file that is harmful to a computer user. Types of </a:t>
            </a:r>
            <a:r>
              <a:rPr lang="en-US" sz="2400" b="1" dirty="0"/>
              <a:t>malware</a:t>
            </a:r>
            <a:r>
              <a:rPr lang="en-US" sz="2400" dirty="0"/>
              <a:t> can include computer viruses, worms, Trojan horses and spyware. Malware is any software intentionally designed to cause damage to a computer, server, client, or computer network.</a:t>
            </a:r>
          </a:p>
          <a:p>
            <a:endParaRPr lang="en-US" dirty="0"/>
          </a:p>
        </p:txBody>
      </p:sp>
    </p:spTree>
    <p:extLst>
      <p:ext uri="{BB962C8B-B14F-4D97-AF65-F5344CB8AC3E}">
        <p14:creationId xmlns:p14="http://schemas.microsoft.com/office/powerpoint/2010/main" val="17060211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6" name="Google Shape;316;p45"/>
          <p:cNvSpPr/>
          <p:nvPr/>
        </p:nvSpPr>
        <p:spPr>
          <a:xfrm>
            <a:off x="-23734" y="0"/>
            <a:ext cx="9167734"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Safely Browsing Website</a:t>
            </a:r>
            <a:endParaRPr sz="30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2AF4A4A3-57EF-468D-9EB6-86019C3C8A6A}"/>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27</a:t>
            </a:fld>
            <a:endParaRPr lang="en-US">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EB7BCC5E-32D7-49F2-9F34-984FB68D8784}"/>
              </a:ext>
            </a:extLst>
          </p:cNvPr>
          <p:cNvSpPr txBox="1"/>
          <p:nvPr/>
        </p:nvSpPr>
        <p:spPr>
          <a:xfrm>
            <a:off x="228600" y="838200"/>
            <a:ext cx="8610600" cy="4154984"/>
          </a:xfrm>
          <a:prstGeom prst="rect">
            <a:avLst/>
          </a:prstGeom>
          <a:noFill/>
        </p:spPr>
        <p:txBody>
          <a:bodyPr wrap="square" rtlCol="0">
            <a:spAutoFit/>
          </a:bodyPr>
          <a:lstStyle/>
          <a:p>
            <a:r>
              <a:rPr lang="en-US" sz="2400" b="1" dirty="0"/>
              <a:t>Viruses  : </a:t>
            </a:r>
            <a:r>
              <a:rPr lang="en-US" sz="2400" dirty="0"/>
              <a:t>A </a:t>
            </a:r>
            <a:r>
              <a:rPr lang="en-US" sz="2400" b="1" dirty="0"/>
              <a:t>computer virus</a:t>
            </a:r>
            <a:r>
              <a:rPr lang="en-US" sz="2400" dirty="0"/>
              <a:t> is a type of computer program that, when executed, replicates itself by modifying other computer programs and inserting its own code. When this replication succeeds, the affected areas are then said to be "infected" with a computer virus</a:t>
            </a:r>
          </a:p>
          <a:p>
            <a:endParaRPr lang="en-US" sz="2400" b="1" dirty="0"/>
          </a:p>
          <a:p>
            <a:endParaRPr lang="en-US" sz="2400" b="1" dirty="0"/>
          </a:p>
          <a:p>
            <a:r>
              <a:rPr lang="en-US" sz="2400" b="1" dirty="0"/>
              <a:t>Trojans </a:t>
            </a:r>
            <a:r>
              <a:rPr lang="en-US" sz="2400" dirty="0"/>
              <a:t>: In computing, a Trojan horse, or Trojan, is any malware which misleads users of its true intent. The term is derived from the Ancient Greek story of the deceptive Trojan Horse that led to the fall of the city of Troy.</a:t>
            </a:r>
          </a:p>
        </p:txBody>
      </p:sp>
    </p:spTree>
    <p:extLst>
      <p:ext uri="{BB962C8B-B14F-4D97-AF65-F5344CB8AC3E}">
        <p14:creationId xmlns:p14="http://schemas.microsoft.com/office/powerpoint/2010/main" val="23952010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6" name="Google Shape;316;p45"/>
          <p:cNvSpPr/>
          <p:nvPr/>
        </p:nvSpPr>
        <p:spPr>
          <a:xfrm>
            <a:off x="-23734" y="0"/>
            <a:ext cx="9167734" cy="573528"/>
          </a:xfrm>
          <a:prstGeom prst="rect">
            <a:avLst/>
          </a:prstGeom>
          <a:solidFill>
            <a:srgbClr val="C00000"/>
          </a:solidFill>
          <a:ln>
            <a:noFill/>
          </a:ln>
        </p:spPr>
        <p:txBody>
          <a:bodyPr spcFirstLastPara="1" wrap="square" lIns="68569" tIns="34275" rIns="68569" bIns="34275" anchor="t" anchorCtr="0">
            <a:noAutofit/>
          </a:bodyPr>
          <a:lstStyle/>
          <a:p>
            <a:pPr algn="ctr" defTabSz="685800"/>
            <a:r>
              <a:rPr lang="en-US" sz="3000" dirty="0">
                <a:solidFill>
                  <a:prstClr val="white"/>
                </a:solidFill>
                <a:latin typeface="Helvetica" panose="020B0604020202020204" pitchFamily="34" charset="0"/>
                <a:ea typeface="Cabin"/>
                <a:cs typeface="Helvetica" panose="020B0604020202020204" pitchFamily="34" charset="0"/>
                <a:sym typeface="Cabin"/>
              </a:rPr>
              <a:t>Safely Communicating Data</a:t>
            </a:r>
            <a:endParaRPr sz="3000" dirty="0">
              <a:solidFill>
                <a:prstClr val="white"/>
              </a:solidFill>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2AF4A4A3-57EF-468D-9EB6-86019C3C8A6A}"/>
              </a:ext>
            </a:extLst>
          </p:cNvPr>
          <p:cNvSpPr>
            <a:spLocks noGrp="1"/>
          </p:cNvSpPr>
          <p:nvPr>
            <p:ph type="sldNum" sz="quarter" idx="12"/>
          </p:nvPr>
        </p:nvSpPr>
        <p:spPr/>
        <p:txBody>
          <a:bodyPr/>
          <a:lstStyle/>
          <a:p>
            <a:pPr defTabSz="685800"/>
            <a:fld id="{00000000-1234-1234-1234-123412341234}" type="slidenum">
              <a:rPr lang="en-US">
                <a:solidFill>
                  <a:prstClr val="black">
                    <a:tint val="75000"/>
                  </a:prstClr>
                </a:solidFill>
                <a:latin typeface="Calibri" panose="020F0502020204030204"/>
              </a:rPr>
              <a:pPr defTabSz="685800"/>
              <a:t>28</a:t>
            </a:fld>
            <a:endParaRPr lang="en-US">
              <a:solidFill>
                <a:prstClr val="black">
                  <a:tint val="75000"/>
                </a:prstClr>
              </a:solidFill>
              <a:latin typeface="Calibri" panose="020F0502020204030204"/>
            </a:endParaRPr>
          </a:p>
        </p:txBody>
      </p:sp>
      <p:sp>
        <p:nvSpPr>
          <p:cNvPr id="2" name="TextBox 1">
            <a:extLst>
              <a:ext uri="{FF2B5EF4-FFF2-40B4-BE49-F238E27FC236}">
                <a16:creationId xmlns:a16="http://schemas.microsoft.com/office/drawing/2014/main" id="{EB7BCC5E-32D7-49F2-9F34-984FB68D8784}"/>
              </a:ext>
            </a:extLst>
          </p:cNvPr>
          <p:cNvSpPr txBox="1"/>
          <p:nvPr/>
        </p:nvSpPr>
        <p:spPr>
          <a:xfrm>
            <a:off x="0" y="838200"/>
            <a:ext cx="9067800" cy="6370975"/>
          </a:xfrm>
          <a:prstGeom prst="rect">
            <a:avLst/>
          </a:prstGeom>
          <a:noFill/>
        </p:spPr>
        <p:txBody>
          <a:bodyPr wrap="square" rtlCol="0">
            <a:spAutoFit/>
          </a:bodyPr>
          <a:lstStyle/>
          <a:p>
            <a:r>
              <a:rPr lang="en-US" sz="2400" b="1" dirty="0"/>
              <a:t>Secure Connections : </a:t>
            </a:r>
            <a:r>
              <a:rPr lang="en-US" sz="2400" dirty="0"/>
              <a:t>A secure connection is a connection that is </a:t>
            </a:r>
            <a:r>
              <a:rPr lang="en-US" sz="2400" dirty="0">
                <a:solidFill>
                  <a:srgbClr val="C00000"/>
                </a:solidFill>
              </a:rPr>
              <a:t>encrypted</a:t>
            </a:r>
            <a:r>
              <a:rPr lang="en-US" sz="2400" dirty="0"/>
              <a:t> by one or more </a:t>
            </a:r>
            <a:r>
              <a:rPr lang="en-US" sz="2400" dirty="0">
                <a:solidFill>
                  <a:srgbClr val="C00000"/>
                </a:solidFill>
              </a:rPr>
              <a:t>security protocols</a:t>
            </a:r>
            <a:r>
              <a:rPr lang="en-US" sz="2400" dirty="0"/>
              <a:t> to ensure the security of data flowing between two or more </a:t>
            </a:r>
            <a:r>
              <a:rPr lang="en-US" sz="2400" dirty="0">
                <a:solidFill>
                  <a:srgbClr val="C00000"/>
                </a:solidFill>
              </a:rPr>
              <a:t>nodes</a:t>
            </a:r>
            <a:r>
              <a:rPr lang="en-US" sz="2400" dirty="0"/>
              <a:t>.</a:t>
            </a:r>
          </a:p>
          <a:p>
            <a:endParaRPr lang="en-US" sz="2400" b="1" dirty="0"/>
          </a:p>
          <a:p>
            <a:r>
              <a:rPr lang="en-US" sz="2400" b="1" dirty="0"/>
              <a:t>Eavesdropping : </a:t>
            </a:r>
            <a:r>
              <a:rPr lang="en-US" sz="2400" dirty="0"/>
              <a:t>Eavesdropping is the act of secretly or stealthily listening to the </a:t>
            </a:r>
            <a:r>
              <a:rPr lang="en-US" sz="2400" dirty="0">
                <a:solidFill>
                  <a:srgbClr val="C00000"/>
                </a:solidFill>
              </a:rPr>
              <a:t>private conversation </a:t>
            </a:r>
            <a:r>
              <a:rPr lang="en-US" sz="2400" dirty="0"/>
              <a:t>or </a:t>
            </a:r>
            <a:r>
              <a:rPr lang="en-US" sz="2400" dirty="0">
                <a:solidFill>
                  <a:srgbClr val="C00000"/>
                </a:solidFill>
              </a:rPr>
              <a:t>communications</a:t>
            </a:r>
            <a:r>
              <a:rPr lang="en-US" sz="2400" dirty="0"/>
              <a:t> of others without their consent.  This type of attack normally takes place while data is in transmission. </a:t>
            </a:r>
          </a:p>
          <a:p>
            <a:endParaRPr lang="en-US" sz="2400" b="1" dirty="0"/>
          </a:p>
          <a:p>
            <a:r>
              <a:rPr lang="en-US" sz="2400" b="1" dirty="0" err="1"/>
              <a:t>Phising</a:t>
            </a:r>
            <a:r>
              <a:rPr lang="en-US" sz="2400" b="1" dirty="0"/>
              <a:t> : </a:t>
            </a:r>
            <a:r>
              <a:rPr lang="en-US" sz="2400" dirty="0"/>
              <a:t>Phishing is a method of trying to gather personal information using deceptive e-mails and websites. </a:t>
            </a:r>
          </a:p>
          <a:p>
            <a:r>
              <a:rPr lang="en-US" sz="2400" dirty="0"/>
              <a:t>Phishing is a </a:t>
            </a:r>
            <a:r>
              <a:rPr lang="en-US" sz="2400" dirty="0">
                <a:solidFill>
                  <a:srgbClr val="C00000"/>
                </a:solidFill>
              </a:rPr>
              <a:t>cyber attack </a:t>
            </a:r>
            <a:r>
              <a:rPr lang="en-US" sz="2400" dirty="0"/>
              <a:t>that uses disguised email as a weapon. The goal is to trick the email recipient into believing that the message is something they want or need — a request from their bank, for instance, or a note from someone in their company — and to </a:t>
            </a:r>
            <a:r>
              <a:rPr lang="en-US" sz="2400" dirty="0">
                <a:solidFill>
                  <a:srgbClr val="C00000"/>
                </a:solidFill>
              </a:rPr>
              <a:t>click a link </a:t>
            </a:r>
            <a:r>
              <a:rPr lang="en-US" sz="2400" dirty="0"/>
              <a:t>or </a:t>
            </a:r>
            <a:r>
              <a:rPr lang="en-US" sz="2400" dirty="0">
                <a:solidFill>
                  <a:srgbClr val="C00000"/>
                </a:solidFill>
              </a:rPr>
              <a:t>download an attachment</a:t>
            </a:r>
            <a:r>
              <a:rPr lang="en-US" sz="2400" dirty="0"/>
              <a:t>.</a:t>
            </a:r>
          </a:p>
          <a:p>
            <a:endParaRPr lang="en-US" sz="2400" b="1" dirty="0"/>
          </a:p>
        </p:txBody>
      </p:sp>
    </p:spTree>
    <p:extLst>
      <p:ext uri="{BB962C8B-B14F-4D97-AF65-F5344CB8AC3E}">
        <p14:creationId xmlns:p14="http://schemas.microsoft.com/office/powerpoint/2010/main" val="1691917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685800" y="1905000"/>
            <a:ext cx="7772400" cy="2743199"/>
          </a:xfrm>
        </p:spPr>
        <p:txBody>
          <a:bodyPr>
            <a:normAutofit/>
          </a:bodyPr>
          <a:lstStyle/>
          <a:p>
            <a:r>
              <a:rPr lang="en-IN" sz="2800" dirty="0">
                <a:solidFill>
                  <a:schemeClr val="tx1"/>
                </a:solidFill>
              </a:rPr>
              <a:t>Identity theft is that type of that involves using someone else’s identity to steal money or gain other benefits. Online identity theft refers to an act of stealing someone personal information such as name, address, credit card no. debit card no</a:t>
            </a:r>
            <a:r>
              <a:rPr lang="en-IN" dirty="0">
                <a:solidFill>
                  <a:schemeClr val="tx1"/>
                </a:solidFill>
              </a:rPr>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744331D-8244-4FEA-8841-D4F6EFEDDA4D}"/>
              </a:ext>
            </a:extLst>
          </p:cNvPr>
          <p:cNvSpPr txBox="1">
            <a:spLocks/>
          </p:cNvSpPr>
          <p:nvPr/>
        </p:nvSpPr>
        <p:spPr>
          <a:xfrm>
            <a:off x="457200" y="3276600"/>
            <a:ext cx="8528864" cy="2764986"/>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400" b="0" i="0" u="none" strike="noStrike" kern="1200" cap="none" spc="0" normalizeH="0" baseline="0" noProof="0" dirty="0">
                <a:ln>
                  <a:noFill/>
                </a:ln>
                <a:solidFill>
                  <a:schemeClr val="tx1"/>
                </a:solidFill>
                <a:effectLst/>
                <a:uLnTx/>
                <a:uFillTx/>
                <a:latin typeface="+mn-lt"/>
                <a:ea typeface="+mn-ea"/>
                <a:cs typeface="+mn-cs"/>
              </a:rPr>
              <a:t>The people steal information and then posting as that person online. The aim of that kind of people is to use that identity for personal gains.</a:t>
            </a:r>
          </a:p>
        </p:txBody>
      </p:sp>
      <p:sp>
        <p:nvSpPr>
          <p:cNvPr id="2" name="Rectangle 1">
            <a:extLst>
              <a:ext uri="{FF2B5EF4-FFF2-40B4-BE49-F238E27FC236}">
                <a16:creationId xmlns:a16="http://schemas.microsoft.com/office/drawing/2014/main" id="{6A71A137-CFCF-4FD2-AC6F-C9E88ACBEE86}"/>
              </a:ext>
            </a:extLst>
          </p:cNvPr>
          <p:cNvSpPr/>
          <p:nvPr/>
        </p:nvSpPr>
        <p:spPr>
          <a:xfrm>
            <a:off x="0" y="1219200"/>
            <a:ext cx="9144000" cy="1323439"/>
          </a:xfrm>
          <a:prstGeom prst="rect">
            <a:avLst/>
          </a:prstGeom>
        </p:spPr>
        <p:txBody>
          <a:bodyPr wrap="square">
            <a:spAutoFit/>
          </a:bodyPr>
          <a:lstStyle/>
          <a:p>
            <a:pPr algn="ctr"/>
            <a:r>
              <a:rPr lang="en-IN" sz="4000" cap="all" dirty="0">
                <a:solidFill>
                  <a:prstClr val="black"/>
                </a:solidFill>
                <a:ea typeface="+mj-ea"/>
                <a:cs typeface="+mj-cs"/>
              </a:rPr>
              <a:t>Identity Protection While Using Internet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83AF9B-1913-40E4-A65C-46DC7D6BA0D3}"/>
              </a:ext>
            </a:extLst>
          </p:cNvPr>
          <p:cNvSpPr>
            <a:spLocks noGrp="1"/>
          </p:cNvSpPr>
          <p:nvPr>
            <p:ph type="title"/>
          </p:nvPr>
        </p:nvSpPr>
        <p:spPr>
          <a:xfrm>
            <a:off x="0" y="1"/>
            <a:ext cx="9144000" cy="685799"/>
          </a:xfrm>
          <a:solidFill>
            <a:srgbClr val="C00000"/>
          </a:solidFill>
        </p:spPr>
        <p:txBody>
          <a:bodyPr>
            <a:normAutofit fontScale="90000"/>
          </a:bodyPr>
          <a:lstStyle/>
          <a:p>
            <a:pPr algn="ctr"/>
            <a:r>
              <a:rPr lang="en-IN" dirty="0">
                <a:solidFill>
                  <a:schemeClr val="bg1"/>
                </a:solidFill>
              </a:rPr>
              <a:t>Prevent Identity Theft</a:t>
            </a:r>
          </a:p>
        </p:txBody>
      </p:sp>
      <p:sp>
        <p:nvSpPr>
          <p:cNvPr id="5" name="Content Placeholder 2">
            <a:extLst>
              <a:ext uri="{FF2B5EF4-FFF2-40B4-BE49-F238E27FC236}">
                <a16:creationId xmlns:a16="http://schemas.microsoft.com/office/drawing/2014/main" id="{D1CB6EEF-3827-44DC-B943-8F34F8502E8B}"/>
              </a:ext>
            </a:extLst>
          </p:cNvPr>
          <p:cNvSpPr txBox="1">
            <a:spLocks/>
          </p:cNvSpPr>
          <p:nvPr/>
        </p:nvSpPr>
        <p:spPr>
          <a:xfrm>
            <a:off x="445362" y="1061251"/>
            <a:ext cx="8253276" cy="1763697"/>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200" b="0" i="0" u="none" strike="noStrike" kern="1200" cap="none" spc="0" normalizeH="0" baseline="0" noProof="0" dirty="0">
                <a:ln>
                  <a:noFill/>
                </a:ln>
                <a:solidFill>
                  <a:schemeClr val="tx1"/>
                </a:solidFill>
                <a:effectLst/>
                <a:uLnTx/>
                <a:uFillTx/>
                <a:latin typeface="+mn-lt"/>
                <a:ea typeface="+mn-ea"/>
                <a:cs typeface="+mn-cs"/>
              </a:rPr>
              <a:t>To protect yourself you should follow </a:t>
            </a:r>
            <a:r>
              <a:rPr kumimoji="0" lang="en-IN" sz="2200" b="0" i="0" u="none" strike="noStrike" kern="1200" cap="none" spc="0" normalizeH="0" baseline="0" noProof="0" dirty="0">
                <a:ln>
                  <a:noFill/>
                </a:ln>
                <a:solidFill>
                  <a:srgbClr val="C00000"/>
                </a:solidFill>
                <a:effectLst/>
                <a:uLnTx/>
                <a:uFillTx/>
                <a:latin typeface="+mn-lt"/>
                <a:ea typeface="+mn-ea"/>
                <a:cs typeface="+mn-cs"/>
              </a:rPr>
              <a:t>PRIVATE BROWSING</a:t>
            </a:r>
            <a:r>
              <a:rPr kumimoji="0" lang="en-IN" sz="2200" b="0" i="0" u="none" strike="noStrike" kern="1200" cap="none" spc="0" normalizeH="0" baseline="0" noProof="0" dirty="0">
                <a:ln>
                  <a:noFill/>
                </a:ln>
                <a:solidFill>
                  <a:schemeClr val="tx1"/>
                </a:solidFill>
                <a:effectLst/>
                <a:uLnTx/>
                <a:uFillTx/>
                <a:latin typeface="+mn-lt"/>
                <a:ea typeface="+mn-ea"/>
                <a:cs typeface="+mn-cs"/>
              </a:rPr>
              <a:t> or </a:t>
            </a:r>
            <a:r>
              <a:rPr kumimoji="0" lang="en-IN" sz="2200" b="0" i="0" u="none" strike="noStrike" kern="1200" cap="none" spc="0" normalizeH="0" baseline="0" noProof="0" dirty="0">
                <a:ln>
                  <a:noFill/>
                </a:ln>
                <a:solidFill>
                  <a:srgbClr val="C00000"/>
                </a:solidFill>
                <a:effectLst/>
                <a:uLnTx/>
                <a:uFillTx/>
                <a:latin typeface="+mn-lt"/>
                <a:ea typeface="+mn-ea"/>
                <a:cs typeface="+mn-cs"/>
              </a:rPr>
              <a:t>ANONYOUS BROWSING </a:t>
            </a:r>
            <a:r>
              <a:rPr kumimoji="0" lang="en-IN" sz="2200" b="0" i="0" u="none" strike="noStrike" kern="1200" cap="none" spc="0" normalizeH="0" baseline="0" noProof="0" dirty="0">
                <a:ln>
                  <a:noFill/>
                </a:ln>
                <a:solidFill>
                  <a:schemeClr val="tx1"/>
                </a:solidFill>
                <a:effectLst/>
                <a:uLnTx/>
                <a:uFillTx/>
                <a:latin typeface="+mn-lt"/>
                <a:ea typeface="+mn-ea"/>
                <a:cs typeface="+mn-cs"/>
              </a:rPr>
              <a:t>on the internet.</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200" b="0" i="0" u="none" strike="noStrike" kern="1200" cap="none" spc="0" normalizeH="0" baseline="0" noProof="0" dirty="0">
                <a:ln>
                  <a:noFill/>
                </a:ln>
                <a:solidFill>
                  <a:schemeClr val="tx1"/>
                </a:solidFill>
                <a:effectLst/>
                <a:uLnTx/>
                <a:uFillTx/>
                <a:latin typeface="+mn-lt"/>
                <a:ea typeface="+mn-ea"/>
                <a:cs typeface="+mn-cs"/>
              </a:rPr>
              <a:t>You should not post your personal information on social networking websites such as Instagram , Facebook etc.</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2" descr="Image result for identity protection while using internet">
            <a:extLst>
              <a:ext uri="{FF2B5EF4-FFF2-40B4-BE49-F238E27FC236}">
                <a16:creationId xmlns:a16="http://schemas.microsoft.com/office/drawing/2014/main" id="{0E6E0208-2608-4A09-A509-5BAF6289BC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200400"/>
            <a:ext cx="65532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3" cstate="print"/>
          <a:srcRect/>
          <a:stretch>
            <a:fillRect/>
          </a:stretch>
        </p:blipFill>
        <p:spPr bwMode="auto">
          <a:xfrm>
            <a:off x="0" y="5056379"/>
            <a:ext cx="2590800" cy="180162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5385009-D5FE-4D8A-9A67-FEE329A9AF9B}"/>
              </a:ext>
            </a:extLst>
          </p:cNvPr>
          <p:cNvSpPr txBox="1">
            <a:spLocks/>
          </p:cNvSpPr>
          <p:nvPr/>
        </p:nvSpPr>
        <p:spPr>
          <a:xfrm>
            <a:off x="0" y="-3502"/>
            <a:ext cx="9144000" cy="460702"/>
          </a:xfrm>
          <a:prstGeom prst="rect">
            <a:avLst/>
          </a:prstGeom>
          <a:solidFill>
            <a:srgbClr val="C00000"/>
          </a:solidFill>
          <a:ln>
            <a:noFill/>
          </a:ln>
        </p:spPr>
        <p:txBody>
          <a:bodyPr vert="horz" lIns="0" tIns="0" rIns="0" bIns="0" anchor="b">
            <a:normAutofit fontScale="25000" lnSpcReduction="20000"/>
            <a:scene3d>
              <a:camera prst="orthographicFront"/>
              <a:lightRig rig="freezing" dir="t">
                <a:rot lat="0" lon="0" rev="5640000"/>
              </a:lightRig>
            </a:scene3d>
            <a:sp3d prstMaterial="flat">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IN" sz="5600" b="1" i="0" u="none" strike="noStrike" kern="1200" cap="none" spc="0" normalizeH="0" baseline="0" noProof="0" dirty="0">
              <a:ln w="635">
                <a:noFill/>
              </a:ln>
              <a:solidFill>
                <a:schemeClr val="bg1"/>
              </a:solidFill>
              <a:effectLst>
                <a:outerShdw blurRad="38100" dist="25400" dir="5400000" algn="tl" rotWithShape="0">
                  <a:srgbClr val="000000">
                    <a:alpha val="43000"/>
                  </a:srgbClr>
                </a:outerShdw>
              </a:effectLst>
              <a:uLnTx/>
              <a:uFillTx/>
              <a:latin typeface="Arial Black" panose="020B0A04020102020204" pitchFamily="34"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11200" b="1" i="0" u="none" strike="noStrike" kern="1200" cap="none" spc="0" normalizeH="0" baseline="0" noProof="0" dirty="0">
                <a:ln w="635">
                  <a:noFill/>
                </a:ln>
                <a:solidFill>
                  <a:schemeClr val="bg1"/>
                </a:solidFill>
                <a:effectLst>
                  <a:outerShdw blurRad="38100" dist="25400" dir="5400000" algn="tl" rotWithShape="0">
                    <a:srgbClr val="000000">
                      <a:alpha val="43000"/>
                    </a:srgbClr>
                  </a:outerShdw>
                </a:effectLst>
                <a:uLnTx/>
                <a:uFillTx/>
                <a:latin typeface="Arial Black" panose="020B0A04020102020204" pitchFamily="34" charset="0"/>
                <a:ea typeface="+mj-ea"/>
                <a:cs typeface="+mj-cs"/>
              </a:rPr>
              <a:t>Ways of Tracking your Identity</a:t>
            </a:r>
            <a:r>
              <a:rPr kumimoji="0" lang="en-IN" sz="2800" b="1" i="0" u="none" strike="noStrike" kern="1200" cap="none" spc="0" normalizeH="0" baseline="0" noProof="0" dirty="0">
                <a:ln w="635">
                  <a:noFill/>
                </a:ln>
                <a:solidFill>
                  <a:schemeClr val="bg1"/>
                </a:solidFill>
                <a:effectLst>
                  <a:outerShdw blurRad="38100" dist="25400" dir="5400000" algn="tl" rotWithShape="0">
                    <a:srgbClr val="000000">
                      <a:alpha val="43000"/>
                    </a:srgbClr>
                  </a:outerShdw>
                </a:effectLst>
                <a:uLnTx/>
                <a:uFillTx/>
                <a:latin typeface="Arial Black" panose="020B0A04020102020204" pitchFamily="34" charset="0"/>
                <a:ea typeface="+mj-ea"/>
                <a:cs typeface="+mj-cs"/>
              </a:rPr>
              <a:t>	</a:t>
            </a:r>
          </a:p>
        </p:txBody>
      </p:sp>
      <p:sp>
        <p:nvSpPr>
          <p:cNvPr id="6" name="Subtitle 2">
            <a:extLst>
              <a:ext uri="{FF2B5EF4-FFF2-40B4-BE49-F238E27FC236}">
                <a16:creationId xmlns:a16="http://schemas.microsoft.com/office/drawing/2014/main" id="{A88BE29C-C2A6-427F-A7EB-70D782B6A8E1}"/>
              </a:ext>
            </a:extLst>
          </p:cNvPr>
          <p:cNvSpPr txBox="1">
            <a:spLocks/>
          </p:cNvSpPr>
          <p:nvPr/>
        </p:nvSpPr>
        <p:spPr>
          <a:xfrm>
            <a:off x="304800" y="567625"/>
            <a:ext cx="8534400" cy="2090057"/>
          </a:xfrm>
          <a:prstGeom prst="rect">
            <a:avLst/>
          </a:prstGeom>
        </p:spPr>
        <p:txBody>
          <a:bodyPr vert="horz" lIns="45720" rIns="45720" anchor="t">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200" b="0" i="0" u="none" strike="noStrike" kern="1200" cap="none" spc="0" normalizeH="0" baseline="0" noProof="0" dirty="0">
                <a:ln>
                  <a:noFill/>
                </a:ln>
                <a:effectLst/>
                <a:uLnTx/>
                <a:uFillTx/>
                <a:latin typeface="+mn-lt"/>
                <a:ea typeface="+mn-ea"/>
                <a:cs typeface="+mn-cs"/>
              </a:rPr>
              <a:t>Whenever you access or visit a website your web browser may reveal your location through your </a:t>
            </a:r>
            <a:r>
              <a:rPr kumimoji="0" lang="en-IN" sz="2200" b="0" i="0" u="none" strike="noStrike" kern="1200" cap="none" spc="0" normalizeH="0" baseline="0" noProof="0" dirty="0">
                <a:ln>
                  <a:noFill/>
                </a:ln>
                <a:solidFill>
                  <a:srgbClr val="C00000"/>
                </a:solidFill>
                <a:effectLst/>
                <a:uLnTx/>
                <a:uFillTx/>
                <a:latin typeface="+mn-lt"/>
                <a:ea typeface="+mn-ea"/>
                <a:cs typeface="+mn-cs"/>
              </a:rPr>
              <a:t>device’s IP address</a:t>
            </a:r>
            <a:r>
              <a:rPr kumimoji="0" lang="en-IN" sz="2200" b="0" i="0" u="none" strike="noStrike" kern="1200" cap="none" spc="0" normalizeH="0" baseline="0" noProof="0" dirty="0">
                <a:ln>
                  <a:noFill/>
                </a:ln>
                <a:effectLst/>
                <a:uLnTx/>
                <a:uFillTx/>
                <a:latin typeface="+mn-lt"/>
                <a:ea typeface="+mn-ea"/>
                <a:cs typeface="+mn-cs"/>
              </a:rPr>
              <a:t>. It can also provide your search and </a:t>
            </a:r>
            <a:r>
              <a:rPr kumimoji="0" lang="en-IN" sz="2200" b="0" i="0" u="none" strike="noStrike" kern="1200" cap="none" spc="0" normalizeH="0" baseline="0" noProof="0" dirty="0">
                <a:ln>
                  <a:noFill/>
                </a:ln>
                <a:solidFill>
                  <a:srgbClr val="C00000"/>
                </a:solidFill>
                <a:effectLst/>
                <a:uLnTx/>
                <a:uFillTx/>
                <a:latin typeface="+mn-lt"/>
                <a:ea typeface="+mn-ea"/>
                <a:cs typeface="+mn-cs"/>
              </a:rPr>
              <a:t>browsing history </a:t>
            </a:r>
            <a:r>
              <a:rPr kumimoji="0" lang="en-IN" sz="2200" b="0" i="0" u="none" strike="noStrike" kern="1200" cap="none" spc="0" normalizeH="0" baseline="0" noProof="0" dirty="0">
                <a:ln>
                  <a:noFill/>
                </a:ln>
                <a:effectLst/>
                <a:uLnTx/>
                <a:uFillTx/>
                <a:latin typeface="+mn-lt"/>
                <a:ea typeface="+mn-ea"/>
                <a:cs typeface="+mn-cs"/>
              </a:rPr>
              <a:t>which can be used by </a:t>
            </a:r>
            <a:r>
              <a:rPr kumimoji="0" lang="en-IN" sz="2200" b="0" i="0" u="none" strike="noStrike" kern="1200" cap="none" spc="0" normalizeH="0" baseline="0" noProof="0" dirty="0">
                <a:ln>
                  <a:noFill/>
                </a:ln>
                <a:solidFill>
                  <a:srgbClr val="C00000"/>
                </a:solidFill>
                <a:effectLst/>
                <a:uLnTx/>
                <a:uFillTx/>
                <a:latin typeface="+mn-lt"/>
                <a:ea typeface="+mn-ea"/>
                <a:cs typeface="+mn-cs"/>
              </a:rPr>
              <a:t>advertisers or criminals </a:t>
            </a:r>
            <a:r>
              <a:rPr kumimoji="0" lang="en-IN" sz="2200" b="0" i="0" u="none" strike="noStrike" kern="1200" cap="none" spc="0" normalizeH="0" baseline="0" noProof="0" dirty="0">
                <a:ln>
                  <a:noFill/>
                </a:ln>
                <a:effectLst/>
                <a:uLnTx/>
                <a:uFillTx/>
                <a:latin typeface="+mn-lt"/>
                <a:ea typeface="+mn-ea"/>
                <a:cs typeface="+mn-cs"/>
              </a:rPr>
              <a:t>who intend to use it for some personal gains. In other words, websites track your through various methods as describes in the following figures</a:t>
            </a:r>
          </a:p>
        </p:txBody>
      </p:sp>
      <p:pic>
        <p:nvPicPr>
          <p:cNvPr id="8" name="Picture 4" descr="Image result for ways of tracking your identity"/>
          <p:cNvPicPr>
            <a:picLocks noChangeAspect="1" noChangeArrowheads="1"/>
          </p:cNvPicPr>
          <p:nvPr/>
        </p:nvPicPr>
        <p:blipFill>
          <a:blip r:embed="rId2" cstate="print"/>
          <a:srcRect/>
          <a:stretch>
            <a:fillRect/>
          </a:stretch>
        </p:blipFill>
        <p:spPr bwMode="auto">
          <a:xfrm>
            <a:off x="-24581" y="2438400"/>
            <a:ext cx="9144001" cy="442943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1EB549-4651-4FFC-8E93-8C0BEAA84E6E}"/>
              </a:ext>
            </a:extLst>
          </p:cNvPr>
          <p:cNvSpPr>
            <a:spLocks noGrp="1"/>
          </p:cNvSpPr>
          <p:nvPr>
            <p:ph type="title"/>
          </p:nvPr>
        </p:nvSpPr>
        <p:spPr>
          <a:xfrm>
            <a:off x="282678" y="364916"/>
            <a:ext cx="7888289" cy="577092"/>
          </a:xfrm>
        </p:spPr>
        <p:txBody>
          <a:bodyPr>
            <a:normAutofit fontScale="90000"/>
          </a:bodyPr>
          <a:lstStyle/>
          <a:p>
            <a:r>
              <a:rPr lang="en-IN" sz="3200" dirty="0">
                <a:latin typeface="Arial Black" panose="020B0A04020102020204" pitchFamily="34" charset="0"/>
              </a:rPr>
              <a:t>1. IP ADDRESS:</a:t>
            </a:r>
            <a:br>
              <a:rPr lang="en-IN" sz="3200" dirty="0">
                <a:latin typeface="Arial Black" panose="020B0A04020102020204" pitchFamily="34" charset="0"/>
              </a:rPr>
            </a:br>
            <a:endParaRPr lang="en-IN" sz="3200" dirty="0">
              <a:latin typeface="Arial Black" panose="020B0A04020102020204" pitchFamily="34" charset="0"/>
            </a:endParaRPr>
          </a:p>
        </p:txBody>
      </p:sp>
      <p:sp>
        <p:nvSpPr>
          <p:cNvPr id="5" name="Content Placeholder 2">
            <a:extLst>
              <a:ext uri="{FF2B5EF4-FFF2-40B4-BE49-F238E27FC236}">
                <a16:creationId xmlns:a16="http://schemas.microsoft.com/office/drawing/2014/main" id="{A1D318CF-F9A2-441A-88A6-D79B566A3245}"/>
              </a:ext>
            </a:extLst>
          </p:cNvPr>
          <p:cNvSpPr txBox="1">
            <a:spLocks/>
          </p:cNvSpPr>
          <p:nvPr/>
        </p:nvSpPr>
        <p:spPr>
          <a:xfrm>
            <a:off x="282678" y="1094185"/>
            <a:ext cx="8708922" cy="1318079"/>
          </a:xfrm>
          <a:prstGeom prst="rect">
            <a:avLst/>
          </a:prstGeom>
        </p:spPr>
        <p:txBody>
          <a:bodyPr vert="horz" lIns="45720" rIns="45720" anchor="t">
            <a:normAutofit lnSpcReduction="10000"/>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IN" sz="2200" b="0" i="0" u="none" strike="noStrike" kern="1200" cap="none" spc="0" normalizeH="0" baseline="0" noProof="0" dirty="0">
                <a:ln>
                  <a:noFill/>
                </a:ln>
                <a:solidFill>
                  <a:schemeClr val="tx1"/>
                </a:solidFill>
                <a:effectLst/>
                <a:uLnTx/>
                <a:uFillTx/>
                <a:latin typeface="+mn-lt"/>
                <a:ea typeface="+mn-ea"/>
                <a:cs typeface="+mn-cs"/>
              </a:rPr>
              <a:t>IT IS THE </a:t>
            </a:r>
            <a:r>
              <a:rPr kumimoji="0" lang="en-IN" sz="2200" b="0" i="0" u="none" strike="noStrike" kern="1200" cap="none" spc="0" normalizeH="0" baseline="0" noProof="0" dirty="0">
                <a:ln>
                  <a:noFill/>
                </a:ln>
                <a:solidFill>
                  <a:srgbClr val="C00000"/>
                </a:solidFill>
                <a:effectLst/>
                <a:uLnTx/>
                <a:uFillTx/>
                <a:latin typeface="+mn-lt"/>
                <a:ea typeface="+mn-ea"/>
                <a:cs typeface="+mn-cs"/>
              </a:rPr>
              <a:t>UNIQUE ADDRESS</a:t>
            </a:r>
            <a:r>
              <a:rPr kumimoji="0" lang="en-IN" sz="2200" b="0" i="0" u="none" strike="noStrike" kern="1200" cap="none" spc="0" normalizeH="0" baseline="0" noProof="0" dirty="0">
                <a:ln>
                  <a:noFill/>
                </a:ln>
                <a:solidFill>
                  <a:schemeClr val="tx1"/>
                </a:solidFill>
                <a:effectLst/>
                <a:uLnTx/>
                <a:uFillTx/>
                <a:latin typeface="+mn-lt"/>
                <a:ea typeface="+mn-ea"/>
                <a:cs typeface="+mn-cs"/>
              </a:rPr>
              <a:t> OF YOUR DEVICE WHEN YOU CONNECT TO THE INTERNET.WHEN YOU SHARE YOUR IP ADDRESS ON A NETWORK WITH OTHER DEVICES,A WEBSITE CAN DETERMINE YOUR GEOGRAPHICAL LOCATION.</a:t>
            </a:r>
          </a:p>
        </p:txBody>
      </p:sp>
      <p:pic>
        <p:nvPicPr>
          <p:cNvPr id="6" name="Picture 5">
            <a:extLst>
              <a:ext uri="{FF2B5EF4-FFF2-40B4-BE49-F238E27FC236}">
                <a16:creationId xmlns:a16="http://schemas.microsoft.com/office/drawing/2014/main" id="{96E0BB5E-63A5-4253-A827-5C69A390E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323206"/>
            <a:ext cx="4495800" cy="3229993"/>
          </a:xfrm>
          <a:prstGeom prst="rect">
            <a:avLst/>
          </a:prstGeom>
        </p:spPr>
      </p:pic>
      <p:pic>
        <p:nvPicPr>
          <p:cNvPr id="7" name="Picture 4" descr="Image result for ip address"/>
          <p:cNvPicPr>
            <a:picLocks noChangeAspect="1" noChangeArrowheads="1"/>
          </p:cNvPicPr>
          <p:nvPr/>
        </p:nvPicPr>
        <p:blipFill>
          <a:blip r:embed="rId3" cstate="print"/>
          <a:srcRect/>
          <a:stretch>
            <a:fillRect/>
          </a:stretch>
        </p:blipFill>
        <p:spPr bwMode="auto">
          <a:xfrm>
            <a:off x="4495800" y="2819400"/>
            <a:ext cx="3429000" cy="4038600"/>
          </a:xfrm>
          <a:prstGeom prst="rect">
            <a:avLst/>
          </a:prstGeom>
          <a:noFill/>
        </p:spPr>
      </p:pic>
      <p:pic>
        <p:nvPicPr>
          <p:cNvPr id="8" name="Picture 6" descr="Image result for ip address"/>
          <p:cNvPicPr>
            <a:picLocks noChangeAspect="1" noChangeArrowheads="1"/>
          </p:cNvPicPr>
          <p:nvPr/>
        </p:nvPicPr>
        <p:blipFill>
          <a:blip r:embed="rId4" cstate="print"/>
          <a:srcRect/>
          <a:stretch>
            <a:fillRect/>
          </a:stretch>
        </p:blipFill>
        <p:spPr bwMode="auto">
          <a:xfrm>
            <a:off x="7924801" y="2756263"/>
            <a:ext cx="4267199" cy="4101737"/>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8A80BF-E213-4F59-B6D6-65892AAE6C73}"/>
              </a:ext>
            </a:extLst>
          </p:cNvPr>
          <p:cNvSpPr>
            <a:spLocks noGrp="1"/>
          </p:cNvSpPr>
          <p:nvPr>
            <p:ph type="title"/>
          </p:nvPr>
        </p:nvSpPr>
        <p:spPr>
          <a:xfrm>
            <a:off x="0" y="0"/>
            <a:ext cx="10050834" cy="523826"/>
          </a:xfrm>
        </p:spPr>
        <p:txBody>
          <a:bodyPr>
            <a:normAutofit fontScale="90000"/>
          </a:bodyPr>
          <a:lstStyle/>
          <a:p>
            <a:r>
              <a:rPr lang="en-IN" sz="3200" dirty="0">
                <a:latin typeface="Arial Black" panose="020B0A04020102020204" pitchFamily="34" charset="0"/>
              </a:rPr>
              <a:t>2. COOKIES AND TRACKING SCRIPTS:</a:t>
            </a:r>
          </a:p>
        </p:txBody>
      </p:sp>
      <p:sp>
        <p:nvSpPr>
          <p:cNvPr id="5" name="Content Placeholder 2">
            <a:extLst>
              <a:ext uri="{FF2B5EF4-FFF2-40B4-BE49-F238E27FC236}">
                <a16:creationId xmlns:a16="http://schemas.microsoft.com/office/drawing/2014/main" id="{2FA8F921-B3AF-4E46-BD7F-894953E9C298}"/>
              </a:ext>
            </a:extLst>
          </p:cNvPr>
          <p:cNvSpPr txBox="1">
            <a:spLocks/>
          </p:cNvSpPr>
          <p:nvPr/>
        </p:nvSpPr>
        <p:spPr>
          <a:xfrm>
            <a:off x="228600" y="523826"/>
            <a:ext cx="8534400" cy="6143303"/>
          </a:xfrm>
          <a:prstGeom prst="rect">
            <a:avLst/>
          </a:prstGeom>
        </p:spPr>
        <p:txBody>
          <a:bodyPr vert="horz" lIns="45720" rIns="45720" anchor="t">
            <a:normAutofit fontScale="92500"/>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Cookies are some form of storage within your browser, that is generally used to store some form of IDs such as user ids and session ids, some session parameters for instance if you already agreed to a cookie gate or some personalization parameters.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0" i="0" u="none" strike="noStrike" kern="1200" cap="none" spc="0" normalizeH="0" baseline="0" noProof="0" dirty="0">
                <a:ln>
                  <a:noFill/>
                </a:ln>
                <a:solidFill>
                  <a:schemeClr val="tx1"/>
                </a:solidFill>
                <a:effectLst/>
                <a:uLnTx/>
                <a:uFillTx/>
                <a:latin typeface="+mn-lt"/>
                <a:ea typeface="+mn-ea"/>
                <a:cs typeface="+mn-cs"/>
              </a:rPr>
              <a:t>They are generally split in two categories:</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1" i="0" u="none" strike="noStrike" kern="1200" cap="none" spc="0" normalizeH="0" baseline="0" noProof="0" dirty="0">
                <a:ln>
                  <a:noFill/>
                </a:ln>
                <a:solidFill>
                  <a:schemeClr val="tx1"/>
                </a:solidFill>
                <a:effectLst/>
                <a:uLnTx/>
                <a:uFillTx/>
                <a:latin typeface="+mn-lt"/>
                <a:ea typeface="+mn-ea"/>
                <a:cs typeface="+mn-cs"/>
              </a:rPr>
              <a:t>First party cookies</a:t>
            </a:r>
            <a:r>
              <a:rPr kumimoji="0" lang="en-US" sz="2200" b="0" i="0" u="none" strike="noStrike" kern="1200" cap="none" spc="0" normalizeH="0" baseline="0" noProof="0" dirty="0">
                <a:ln>
                  <a:noFill/>
                </a:ln>
                <a:solidFill>
                  <a:schemeClr val="tx1"/>
                </a:solidFill>
                <a:effectLst/>
                <a:uLnTx/>
                <a:uFillTx/>
                <a:latin typeface="+mn-lt"/>
                <a:ea typeface="+mn-ea"/>
                <a:cs typeface="+mn-cs"/>
              </a:rPr>
              <a:t>: These are cookies set on your own domain, this means that you can easily create, retrieve and edit their content as you see fit when a user visit your own website. Within first party cookies you further have a class of cookies called </a:t>
            </a:r>
            <a:r>
              <a:rPr kumimoji="0" lang="en-US" sz="2200" b="0" i="0" u="none" strike="noStrike" kern="1200" cap="none" spc="0" normalizeH="0" baseline="0" noProof="0" dirty="0">
                <a:ln>
                  <a:noFill/>
                </a:ln>
                <a:solidFill>
                  <a:srgbClr val="C00000"/>
                </a:solidFill>
                <a:effectLst/>
                <a:uLnTx/>
                <a:uFillTx/>
                <a:latin typeface="+mn-lt"/>
                <a:ea typeface="+mn-ea"/>
                <a:cs typeface="+mn-cs"/>
              </a:rPr>
              <a:t>“</a:t>
            </a:r>
            <a:r>
              <a:rPr kumimoji="0" lang="en-US" sz="2200" b="0" i="1" u="none" strike="noStrike" kern="1200" cap="none" spc="0" normalizeH="0" baseline="0" noProof="0" dirty="0">
                <a:ln>
                  <a:noFill/>
                </a:ln>
                <a:solidFill>
                  <a:srgbClr val="C00000"/>
                </a:solidFill>
                <a:effectLst/>
                <a:uLnTx/>
                <a:uFillTx/>
                <a:latin typeface="+mn-lt"/>
                <a:ea typeface="+mn-ea"/>
                <a:cs typeface="+mn-cs"/>
              </a:rPr>
              <a:t>Same site</a:t>
            </a:r>
            <a:r>
              <a:rPr kumimoji="0" lang="en-US" sz="2200" b="0" i="0" u="none" strike="noStrike" kern="1200" cap="none" spc="0" normalizeH="0" baseline="0" noProof="0" dirty="0">
                <a:ln>
                  <a:noFill/>
                </a:ln>
                <a:solidFill>
                  <a:srgbClr val="C00000"/>
                </a:solidFill>
                <a:effectLst/>
                <a:uLnTx/>
                <a:uFillTx/>
                <a:latin typeface="+mn-lt"/>
                <a:ea typeface="+mn-ea"/>
                <a:cs typeface="+mn-cs"/>
              </a:rPr>
              <a:t>” </a:t>
            </a:r>
            <a:r>
              <a:rPr kumimoji="0" lang="en-US" sz="2200" b="0" i="0" u="none" strike="noStrike" kern="1200" cap="none" spc="0" normalizeH="0" baseline="0" noProof="0" dirty="0">
                <a:ln>
                  <a:noFill/>
                </a:ln>
                <a:solidFill>
                  <a:schemeClr val="tx1"/>
                </a:solidFill>
                <a:effectLst/>
                <a:uLnTx/>
                <a:uFillTx/>
                <a:latin typeface="+mn-lt"/>
                <a:ea typeface="+mn-ea"/>
                <a:cs typeface="+mn-cs"/>
              </a:rPr>
              <a:t>which provides a layer of protection against </a:t>
            </a:r>
            <a:r>
              <a:rPr kumimoji="0" lang="en-US" sz="2200" b="0" i="0" u="none" strike="noStrike" kern="1200" cap="none" spc="0" normalizeH="0" baseline="0" noProof="0" dirty="0">
                <a:ln>
                  <a:noFill/>
                </a:ln>
                <a:solidFill>
                  <a:srgbClr val="C00000"/>
                </a:solidFill>
                <a:effectLst/>
                <a:uLnTx/>
                <a:uFillTx/>
                <a:latin typeface="+mn-lt"/>
                <a:ea typeface="+mn-ea"/>
                <a:cs typeface="+mn-cs"/>
              </a:rPr>
              <a:t>cross-site request forgery.</a:t>
            </a:r>
            <a:r>
              <a:rPr kumimoji="0" lang="en-US" sz="2200" b="0" i="0" u="none" strike="noStrike" kern="1200" cap="none" spc="0" normalizeH="0" baseline="0" noProof="0" dirty="0">
                <a:ln>
                  <a:noFill/>
                </a:ln>
                <a:solidFill>
                  <a:schemeClr val="tx1"/>
                </a:solidFill>
                <a:effectLst/>
                <a:uLnTx/>
                <a:uFillTx/>
                <a:latin typeface="+mn-lt"/>
                <a:ea typeface="+mn-ea"/>
                <a:cs typeface="+mn-cs"/>
              </a:rPr>
              <a:t> Using Same site, only the request for data originating from the first party domain would result on the cookies being provided.</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200" b="1" i="0" u="none" strike="noStrike" kern="1200" cap="none" spc="0" normalizeH="0" baseline="0" noProof="0" dirty="0">
                <a:ln>
                  <a:noFill/>
                </a:ln>
                <a:solidFill>
                  <a:schemeClr val="tx1"/>
                </a:solidFill>
                <a:effectLst/>
                <a:uLnTx/>
                <a:uFillTx/>
                <a:latin typeface="+mn-lt"/>
                <a:ea typeface="+mn-ea"/>
                <a:cs typeface="+mn-cs"/>
              </a:rPr>
              <a:t>Third party cookies:</a:t>
            </a:r>
            <a:r>
              <a:rPr kumimoji="0" lang="en-US" sz="2200" b="0" i="0" u="none" strike="noStrike" kern="1200" cap="none" spc="0" normalizeH="0" baseline="0" noProof="0" dirty="0">
                <a:ln>
                  <a:noFill/>
                </a:ln>
                <a:solidFill>
                  <a:schemeClr val="tx1"/>
                </a:solidFill>
                <a:effectLst/>
                <a:uLnTx/>
                <a:uFillTx/>
                <a:latin typeface="+mn-lt"/>
                <a:ea typeface="+mn-ea"/>
                <a:cs typeface="+mn-cs"/>
              </a:rPr>
              <a:t> These are cookies set on </a:t>
            </a:r>
            <a:r>
              <a:rPr kumimoji="0" lang="en-US" sz="2200" b="0" i="0" u="none" strike="noStrike" kern="1200" cap="none" spc="0" normalizeH="0" baseline="0" noProof="0" dirty="0">
                <a:ln>
                  <a:noFill/>
                </a:ln>
                <a:solidFill>
                  <a:srgbClr val="C00000"/>
                </a:solidFill>
                <a:effectLst/>
                <a:uLnTx/>
                <a:uFillTx/>
                <a:latin typeface="+mn-lt"/>
                <a:ea typeface="+mn-ea"/>
                <a:cs typeface="+mn-cs"/>
              </a:rPr>
              <a:t>external domains</a:t>
            </a: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200" b="1" i="0" u="none" strike="noStrike" kern="1200" cap="none" spc="0" normalizeH="0" baseline="0" noProof="0" dirty="0">
                <a:ln>
                  <a:noFill/>
                </a:ln>
                <a:solidFill>
                  <a:schemeClr val="tx1"/>
                </a:solidFill>
                <a:effectLst/>
                <a:uLnTx/>
                <a:uFillTx/>
                <a:latin typeface="+mn-lt"/>
                <a:ea typeface="+mn-ea"/>
                <a:cs typeface="+mn-cs"/>
              </a:rPr>
              <a:t>browser usually set restriction on accessing cookies on external domains</a:t>
            </a:r>
            <a:r>
              <a:rPr kumimoji="0" lang="en-US" sz="2200" b="0" i="0" u="none" strike="noStrike" kern="1200" cap="none" spc="0" normalizeH="0" baseline="0" noProof="0" dirty="0">
                <a:ln>
                  <a:noFill/>
                </a:ln>
                <a:solidFill>
                  <a:schemeClr val="tx1"/>
                </a:solidFill>
                <a:effectLst/>
                <a:uLnTx/>
                <a:uFillTx/>
                <a:latin typeface="+mn-lt"/>
                <a:ea typeface="+mn-ea"/>
                <a:cs typeface="+mn-cs"/>
              </a:rPr>
              <a:t>. You are however able to usually check the information that you are creating within a session on these websites. Third party cookies are usually placed in order to do cookie synching and matching and stitching of identities across website, usually the domain of Data Management Platform (DMP) and Customer Data Platform (CDP) as well as of ad exchange.</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IN"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tracking your identity"/>
          <p:cNvPicPr>
            <a:picLocks noChangeAspect="1" noChangeArrowheads="1"/>
          </p:cNvPicPr>
          <p:nvPr/>
        </p:nvPicPr>
        <p:blipFill>
          <a:blip r:embed="rId2" cstate="print"/>
          <a:srcRect/>
          <a:stretch>
            <a:fillRect/>
          </a:stretch>
        </p:blipFill>
        <p:spPr bwMode="auto">
          <a:xfrm>
            <a:off x="-95719" y="0"/>
            <a:ext cx="5201120" cy="6858000"/>
          </a:xfrm>
          <a:prstGeom prst="rect">
            <a:avLst/>
          </a:prstGeom>
          <a:noFill/>
        </p:spPr>
      </p:pic>
      <p:pic>
        <p:nvPicPr>
          <p:cNvPr id="5" name="Picture 4" descr="Image result for tracking your identity"/>
          <p:cNvPicPr>
            <a:picLocks noChangeAspect="1" noChangeArrowheads="1"/>
          </p:cNvPicPr>
          <p:nvPr/>
        </p:nvPicPr>
        <p:blipFill>
          <a:blip r:embed="rId3" cstate="print"/>
          <a:srcRect/>
          <a:stretch>
            <a:fillRect/>
          </a:stretch>
        </p:blipFill>
        <p:spPr bwMode="auto">
          <a:xfrm>
            <a:off x="5105400" y="1"/>
            <a:ext cx="4038599" cy="6858000"/>
          </a:xfrm>
          <a:prstGeom prst="rect">
            <a:avLst/>
          </a:prstGeom>
          <a:noFill/>
        </p:spPr>
      </p:pic>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295</TotalTime>
  <Words>1630</Words>
  <Application>Microsoft Office PowerPoint</Application>
  <PresentationFormat>On-screen Show (4:3)</PresentationFormat>
  <Paragraphs>127</Paragraphs>
  <Slides>28</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Arial Black</vt:lpstr>
      <vt:lpstr>Cabin</vt:lpstr>
      <vt:lpstr>Calibri</vt:lpstr>
      <vt:lpstr>Calibri Light</vt:lpstr>
      <vt:lpstr>Helvetica</vt:lpstr>
      <vt:lpstr>Roboto Medium</vt:lpstr>
      <vt:lpstr>Roboto Thin</vt:lpstr>
      <vt:lpstr>Wingdings</vt:lpstr>
      <vt:lpstr>Wingdings 2</vt:lpstr>
      <vt:lpstr>Theme1</vt:lpstr>
      <vt:lpstr>Office Theme</vt:lpstr>
      <vt:lpstr>Cyber Safety</vt:lpstr>
      <vt:lpstr>PowerPoint Presentation</vt:lpstr>
      <vt:lpstr>PowerPoint Presentation</vt:lpstr>
      <vt:lpstr>PowerPoint Presentation</vt:lpstr>
      <vt:lpstr>Prevent Identity Theft</vt:lpstr>
      <vt:lpstr>PowerPoint Presentation</vt:lpstr>
      <vt:lpstr>1. IP ADDRESS: </vt:lpstr>
      <vt:lpstr>2. COOKIES AND TRACKING SCRIPTS:</vt:lpstr>
      <vt:lpstr>PowerPoint Presentation</vt:lpstr>
      <vt:lpstr>3.HTTP REFERRER:</vt:lpstr>
      <vt:lpstr>4.SUPER COOKIES</vt:lpstr>
      <vt:lpstr>5.USER AGENT</vt:lpstr>
      <vt:lpstr>CONFIDENTIALITY OF INFORMATION</vt:lpstr>
      <vt:lpstr>What do you mean by confidentiality of information</vt:lpstr>
      <vt:lpstr>You can keep your data confidential by following  ways</vt:lpstr>
      <vt:lpstr>2 )AVOIDING USE OF PUBLIC COMPUTERS </vt:lpstr>
      <vt:lpstr>4) Browsing privately whenever possible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Cyber Safety</dc:title>
  <dc:creator>admin</dc:creator>
  <cp:lastModifiedBy>rakesh</cp:lastModifiedBy>
  <cp:revision>44</cp:revision>
  <dcterms:created xsi:type="dcterms:W3CDTF">2006-08-16T00:00:00Z</dcterms:created>
  <dcterms:modified xsi:type="dcterms:W3CDTF">2019-11-17T18:39:44Z</dcterms:modified>
</cp:coreProperties>
</file>