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58116-CAE7-41BC-BA9F-75E3A8DD075C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F966C-9C4B-4565-A698-3DFB0A063D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66C-9C4B-4565-A698-3DFB0A063D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F04-C1AD-40BE-97A9-98E41CA6899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F04-C1AD-40BE-97A9-98E41CA6899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F04-C1AD-40BE-97A9-98E41CA6899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F04-C1AD-40BE-97A9-98E41CA6899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F04-C1AD-40BE-97A9-98E41CA6899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F04-C1AD-40BE-97A9-98E41CA6899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F04-C1AD-40BE-97A9-98E41CA6899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F04-C1AD-40BE-97A9-98E41CA6899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F04-C1AD-40BE-97A9-98E41CA6899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F04-C1AD-40BE-97A9-98E41CA6899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8F04-C1AD-40BE-97A9-98E41CA6899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B8F04-C1AD-40BE-97A9-98E41CA68994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CB1A6-9DB8-4CF7-94A0-3421F3D5BC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43000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458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 is a collection of objects that have same characteristics and behavior. </a:t>
            </a:r>
          </a:p>
          <a:p>
            <a:endParaRPr lang="en-US" sz="3200" dirty="0" smtClean="0"/>
          </a:p>
          <a:p>
            <a:r>
              <a:rPr lang="en-US" sz="3200" dirty="0" smtClean="0"/>
              <a:t>in C++ a class is a </a:t>
            </a:r>
            <a:r>
              <a:rPr lang="en-US" sz="3200" dirty="0" smtClean="0">
                <a:solidFill>
                  <a:srgbClr val="FF0000"/>
                </a:solidFill>
              </a:rPr>
              <a:t>user defined data type</a:t>
            </a:r>
            <a:r>
              <a:rPr lang="en-US" sz="3200" dirty="0" smtClean="0"/>
              <a:t>. It is used to generate a new data type using </a:t>
            </a:r>
            <a:r>
              <a:rPr lang="en-US" sz="3200" dirty="0" smtClean="0">
                <a:solidFill>
                  <a:srgbClr val="FF0000"/>
                </a:solidFill>
              </a:rPr>
              <a:t>existing data </a:t>
            </a:r>
            <a:r>
              <a:rPr lang="en-US" sz="3200" dirty="0" smtClean="0"/>
              <a:t>types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3600" dirty="0" smtClean="0"/>
              <a:t>A class is also known as a </a:t>
            </a:r>
            <a:r>
              <a:rPr lang="en-US" sz="3600" dirty="0" smtClean="0">
                <a:solidFill>
                  <a:srgbClr val="FF0000"/>
                </a:solidFill>
              </a:rPr>
              <a:t>wrapper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FF0000"/>
                </a:solidFill>
              </a:rPr>
              <a:t>data type</a:t>
            </a:r>
            <a:r>
              <a:rPr lang="en-US" sz="3600" dirty="0" smtClean="0"/>
              <a:t> and functions.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Simple Questions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90601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Q1. Define a structure of student having fields – </a:t>
            </a:r>
            <a:r>
              <a:rPr lang="en-US" dirty="0" err="1" smtClean="0"/>
              <a:t>Admno</a:t>
            </a:r>
            <a:r>
              <a:rPr lang="en-US" dirty="0" smtClean="0"/>
              <a:t>, name and marks obtained in three subjects, Total marks and percentage.  </a:t>
            </a:r>
          </a:p>
          <a:p>
            <a:endParaRPr lang="en-US" dirty="0" smtClean="0"/>
          </a:p>
          <a:p>
            <a:r>
              <a:rPr lang="en-US" dirty="0" smtClean="0"/>
              <a:t>Write a program in C++ to read </a:t>
            </a:r>
            <a:r>
              <a:rPr lang="en-US" dirty="0" smtClean="0">
                <a:solidFill>
                  <a:srgbClr val="FF0000"/>
                </a:solidFill>
              </a:rPr>
              <a:t>a record </a:t>
            </a:r>
            <a:r>
              <a:rPr lang="en-US" dirty="0" smtClean="0"/>
              <a:t>of a student from keyboard. </a:t>
            </a:r>
            <a:r>
              <a:rPr lang="en-US" b="1" dirty="0" smtClean="0"/>
              <a:t>Calculate total marks </a:t>
            </a:r>
            <a:r>
              <a:rPr lang="en-US" dirty="0" smtClean="0"/>
              <a:t>and </a:t>
            </a:r>
            <a:r>
              <a:rPr lang="en-US" b="1" dirty="0" smtClean="0"/>
              <a:t>percentag</a:t>
            </a:r>
            <a:r>
              <a:rPr lang="en-US" dirty="0" smtClean="0"/>
              <a:t>e. Display </a:t>
            </a:r>
            <a:r>
              <a:rPr lang="en-US" dirty="0" smtClean="0">
                <a:solidFill>
                  <a:srgbClr val="FF0000"/>
                </a:solidFill>
              </a:rPr>
              <a:t>student record </a:t>
            </a:r>
            <a:r>
              <a:rPr lang="en-US" dirty="0" smtClean="0"/>
              <a:t>on the screen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514600"/>
            <a:ext cx="3810000" cy="434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#include&lt;</a:t>
            </a:r>
            <a:r>
              <a:rPr lang="en-US" dirty="0" err="1" smtClean="0">
                <a:solidFill>
                  <a:srgbClr val="C00000"/>
                </a:solidFill>
              </a:rPr>
              <a:t>iostream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using namespace std;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student{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admno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char name[30];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phy,chem,math,total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	float per;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r>
              <a:rPr lang="en-US" dirty="0" smtClean="0"/>
              <a:t>	student s;</a:t>
            </a:r>
          </a:p>
          <a:p>
            <a:r>
              <a:rPr lang="en-US" dirty="0" smtClean="0"/>
              <a:t>	//input phase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&lt;&lt;"Enter </a:t>
            </a:r>
            <a:r>
              <a:rPr lang="en-US" dirty="0" err="1" smtClean="0"/>
              <a:t>admno</a:t>
            </a:r>
            <a:r>
              <a:rPr lang="en-US" dirty="0" smtClean="0"/>
              <a:t> :";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s.admno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&lt;&lt;"\n Enter name :";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&gt;&gt;s.name;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1000" y="2667000"/>
            <a:ext cx="472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</a:t>
            </a:r>
            <a:r>
              <a:rPr lang="en-US" dirty="0" err="1" smtClean="0"/>
              <a:t>cout</a:t>
            </a:r>
            <a:r>
              <a:rPr lang="en-US" dirty="0" smtClean="0"/>
              <a:t>&lt;&lt;"Enter </a:t>
            </a:r>
            <a:r>
              <a:rPr lang="en-US" dirty="0" err="1" smtClean="0"/>
              <a:t>phy</a:t>
            </a:r>
            <a:r>
              <a:rPr lang="en-US" dirty="0" smtClean="0"/>
              <a:t> marks :";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&gt;&gt;s.phy;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&lt;&lt;"Enter </a:t>
            </a:r>
            <a:r>
              <a:rPr lang="en-US" dirty="0" err="1" smtClean="0"/>
              <a:t>chem</a:t>
            </a:r>
            <a:r>
              <a:rPr lang="en-US" dirty="0" smtClean="0"/>
              <a:t> marks :";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s.chem</a:t>
            </a:r>
            <a:r>
              <a:rPr lang="en-US" dirty="0" smtClean="0"/>
              <a:t>;</a:t>
            </a:r>
          </a:p>
          <a:p>
            <a:r>
              <a:rPr lang="en-US" dirty="0" smtClean="0"/>
              <a:t>	//processing phase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s.total</a:t>
            </a:r>
            <a:r>
              <a:rPr lang="en-US" dirty="0" smtClean="0"/>
              <a:t> = </a:t>
            </a:r>
            <a:r>
              <a:rPr lang="en-US" dirty="0" err="1" smtClean="0"/>
              <a:t>s.phy+s.chem+s.math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	//output phase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Admno</a:t>
            </a:r>
            <a:r>
              <a:rPr lang="en-US" dirty="0" smtClean="0"/>
              <a:t> :"&lt;&lt;</a:t>
            </a:r>
            <a:r>
              <a:rPr lang="en-US" dirty="0" err="1" smtClean="0"/>
              <a:t>s.admno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&lt;&lt;"Name  :"&lt;&lt;s.name&lt;&lt;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Phy</a:t>
            </a:r>
            <a:r>
              <a:rPr lang="en-US" dirty="0" smtClean="0"/>
              <a:t>   :"&lt;&lt;s.phy&lt;&lt;end;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</a:t>
            </a:r>
            <a:r>
              <a:rPr lang="en-US" dirty="0" err="1" smtClean="0"/>
              <a:t>Chem</a:t>
            </a:r>
            <a:r>
              <a:rPr lang="en-US" dirty="0" smtClean="0"/>
              <a:t>  :"&lt;&lt;</a:t>
            </a:r>
            <a:r>
              <a:rPr lang="en-US" dirty="0" err="1" smtClean="0"/>
              <a:t>s.chem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&lt;&lt;"Total :"&lt;&lt;</a:t>
            </a:r>
            <a:r>
              <a:rPr lang="en-US" dirty="0" err="1" smtClean="0"/>
              <a:t>s.total</a:t>
            </a:r>
            <a:endParaRPr lang="en-US" dirty="0" smtClean="0"/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Simple Questions -2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438400"/>
            <a:ext cx="8610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Q1</a:t>
            </a:r>
            <a:r>
              <a:rPr lang="en-US" dirty="0" smtClean="0"/>
              <a:t>. </a:t>
            </a:r>
            <a:r>
              <a:rPr lang="en-US" sz="2400" dirty="0" smtClean="0"/>
              <a:t>Define a structure of student having fields – </a:t>
            </a:r>
            <a:r>
              <a:rPr lang="en-US" sz="2400" dirty="0" err="1" smtClean="0"/>
              <a:t>Admno</a:t>
            </a:r>
            <a:r>
              <a:rPr lang="en-US" sz="2400" dirty="0" smtClean="0"/>
              <a:t>, name and marks obtained in three subjects, Total marks and percentage.  </a:t>
            </a:r>
          </a:p>
          <a:p>
            <a:endParaRPr lang="en-US" sz="2400" dirty="0" smtClean="0"/>
          </a:p>
          <a:p>
            <a:r>
              <a:rPr lang="en-US" sz="2400" dirty="0" smtClean="0"/>
              <a:t>Write a program in C++ to read  </a:t>
            </a:r>
            <a:r>
              <a:rPr lang="en-US" sz="2400" dirty="0" smtClean="0">
                <a:solidFill>
                  <a:srgbClr val="FF0000"/>
                </a:solidFill>
              </a:rPr>
              <a:t>100  record </a:t>
            </a:r>
            <a:r>
              <a:rPr lang="en-US" sz="2400" dirty="0" smtClean="0"/>
              <a:t>of students from keyboard. </a:t>
            </a:r>
            <a:r>
              <a:rPr lang="en-US" sz="2400" b="1" dirty="0" smtClean="0"/>
              <a:t>Calculate their total marks </a:t>
            </a:r>
            <a:r>
              <a:rPr lang="en-US" sz="2400" dirty="0" smtClean="0"/>
              <a:t>and </a:t>
            </a:r>
            <a:r>
              <a:rPr lang="en-US" sz="2400" b="1" dirty="0" smtClean="0"/>
              <a:t>percentag</a:t>
            </a:r>
            <a:r>
              <a:rPr lang="en-US" sz="2400" dirty="0" smtClean="0"/>
              <a:t>e. Display </a:t>
            </a:r>
            <a:r>
              <a:rPr lang="en-US" sz="2400" dirty="0" smtClean="0">
                <a:solidFill>
                  <a:srgbClr val="FF0000"/>
                </a:solidFill>
              </a:rPr>
              <a:t>students record </a:t>
            </a:r>
            <a:r>
              <a:rPr lang="en-US" sz="2400" dirty="0" smtClean="0"/>
              <a:t>on the screen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functions and structure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6670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Structure can be passed in functions like any other </a:t>
            </a:r>
            <a:r>
              <a:rPr lang="en-US" sz="3200" dirty="0" smtClean="0">
                <a:solidFill>
                  <a:srgbClr val="FF0000"/>
                </a:solidFill>
              </a:rPr>
              <a:t>built in data type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functions and structure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990600"/>
            <a:ext cx="5334000" cy="495520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dirty="0" smtClean="0"/>
              <a:t>#include&lt;</a:t>
            </a:r>
            <a:r>
              <a:rPr lang="en-US" sz="1600" dirty="0" err="1" smtClean="0"/>
              <a:t>iostream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using namespace std;</a:t>
            </a:r>
          </a:p>
          <a:p>
            <a:r>
              <a:rPr lang="en-US" sz="1600" dirty="0" err="1" smtClean="0"/>
              <a:t>struct</a:t>
            </a:r>
            <a:r>
              <a:rPr lang="en-US" sz="1600" dirty="0" smtClean="0"/>
              <a:t> student{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admno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char name[30];</a:t>
            </a:r>
          </a:p>
          <a:p>
            <a:r>
              <a:rPr lang="en-US" sz="1600" dirty="0" smtClean="0"/>
              <a:t>};</a:t>
            </a:r>
          </a:p>
          <a:p>
            <a:endParaRPr lang="en-US" sz="1600" dirty="0" smtClean="0"/>
          </a:p>
          <a:p>
            <a:r>
              <a:rPr lang="en-US" b="1" dirty="0" smtClean="0"/>
              <a:t>void </a:t>
            </a:r>
            <a:r>
              <a:rPr lang="en-US" b="1" dirty="0" err="1" smtClean="0"/>
              <a:t>print_record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x, char y[]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</a:t>
            </a:r>
            <a:r>
              <a:rPr lang="en-US" sz="1600" dirty="0" err="1" smtClean="0"/>
              <a:t>Admno</a:t>
            </a:r>
            <a:r>
              <a:rPr lang="en-US" sz="1600" dirty="0" smtClean="0"/>
              <a:t> No :"&lt;&lt;x&lt;&lt;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&lt;&lt;"Name     :"&lt;&lt;y&lt;&lt;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b="1" dirty="0" smtClean="0"/>
              <a:t>void </a:t>
            </a:r>
            <a:r>
              <a:rPr lang="en-US" sz="1600" b="1" dirty="0" err="1" smtClean="0"/>
              <a:t>print_record_fine</a:t>
            </a:r>
            <a:r>
              <a:rPr lang="en-US" sz="1600" b="1" dirty="0" smtClean="0"/>
              <a:t>(student A){ 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</a:t>
            </a:r>
            <a:r>
              <a:rPr lang="en-US" sz="1600" dirty="0" err="1" smtClean="0"/>
              <a:t>Admno</a:t>
            </a:r>
            <a:r>
              <a:rPr lang="en-US" sz="1600" dirty="0" smtClean="0"/>
              <a:t> No :"&lt;&lt;</a:t>
            </a:r>
            <a:r>
              <a:rPr lang="en-US" sz="1600" b="1" dirty="0" err="1" smtClean="0"/>
              <a:t>A.admno</a:t>
            </a:r>
            <a:r>
              <a:rPr lang="en-US" sz="1600" dirty="0" smtClean="0"/>
              <a:t>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&lt;&lt;"Name     :"&lt;&lt;</a:t>
            </a:r>
            <a:r>
              <a:rPr lang="en-US" sz="1600" b="1" dirty="0" smtClean="0"/>
              <a:t>A.name</a:t>
            </a:r>
            <a:r>
              <a:rPr lang="en-US" sz="1600" dirty="0" smtClean="0"/>
              <a:t>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}</a:t>
            </a:r>
          </a:p>
          <a:p>
            <a:endParaRPr lang="en-US" sz="2000" dirty="0" smtClean="0"/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1143000"/>
            <a:ext cx="426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r>
              <a:rPr lang="en-US" dirty="0" smtClean="0"/>
              <a:t>	student s ={10,"rakesh </a:t>
            </a:r>
            <a:r>
              <a:rPr lang="en-US" dirty="0" err="1" smtClean="0"/>
              <a:t>kumar</a:t>
            </a:r>
            <a:r>
              <a:rPr lang="en-US" dirty="0" smtClean="0"/>
              <a:t>"};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//function call</a:t>
            </a:r>
          </a:p>
          <a:p>
            <a:r>
              <a:rPr lang="en-US" dirty="0" smtClean="0"/>
              <a:t>	</a:t>
            </a:r>
            <a:r>
              <a:rPr lang="en-US" b="1" dirty="0" err="1" smtClean="0"/>
              <a:t>print_record</a:t>
            </a:r>
            <a:r>
              <a:rPr lang="en-US" b="1" dirty="0" smtClean="0"/>
              <a:t>(</a:t>
            </a:r>
            <a:r>
              <a:rPr lang="en-US" b="1" dirty="0" err="1" smtClean="0"/>
              <a:t>s.admno,s.name</a:t>
            </a:r>
            <a:r>
              <a:rPr lang="en-US" b="1" dirty="0" smtClean="0"/>
              <a:t>);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 err="1" smtClean="0">
                <a:solidFill>
                  <a:srgbClr val="FF0000"/>
                </a:solidFill>
              </a:rPr>
              <a:t>print_record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s.name,s.admno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err="1" smtClean="0"/>
              <a:t>print_record_fine</a:t>
            </a:r>
            <a:r>
              <a:rPr lang="en-US" b="1" smtClean="0"/>
              <a:t>(s);</a:t>
            </a:r>
            <a:endParaRPr lang="en-US" b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	// This is the proper method</a:t>
            </a:r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Passing structure as a 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990600"/>
            <a:ext cx="4953000" cy="55092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dirty="0" smtClean="0"/>
              <a:t>#include&lt;</a:t>
            </a:r>
            <a:r>
              <a:rPr lang="en-US" sz="1600" dirty="0" err="1" smtClean="0"/>
              <a:t>iostream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#include&lt;</a:t>
            </a:r>
            <a:r>
              <a:rPr lang="en-US" sz="1600" dirty="0" err="1" smtClean="0"/>
              <a:t>string.h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using namespace std;</a:t>
            </a:r>
          </a:p>
          <a:p>
            <a:r>
              <a:rPr lang="en-US" sz="1600" dirty="0" err="1" smtClean="0"/>
              <a:t>struct</a:t>
            </a:r>
            <a:r>
              <a:rPr lang="en-US" sz="1600" dirty="0" smtClean="0"/>
              <a:t> student{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admno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char name[30];</a:t>
            </a:r>
          </a:p>
          <a:p>
            <a:r>
              <a:rPr lang="en-US" sz="1600" dirty="0" smtClean="0"/>
              <a:t>};</a:t>
            </a:r>
          </a:p>
          <a:p>
            <a:r>
              <a:rPr lang="en-US" sz="1600" b="1" dirty="0" smtClean="0"/>
              <a:t>void  change( student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b="1" dirty="0" smtClean="0"/>
              <a:t> ) {    </a:t>
            </a:r>
            <a:r>
              <a:rPr lang="en-US" sz="1600" b="1" dirty="0" smtClean="0">
                <a:solidFill>
                  <a:srgbClr val="FF0000"/>
                </a:solidFill>
              </a:rPr>
              <a:t>// passing as a value</a:t>
            </a:r>
          </a:p>
          <a:p>
            <a:r>
              <a:rPr lang="en-US" sz="1600" dirty="0" smtClean="0"/>
              <a:t>              // changing here the values</a:t>
            </a:r>
          </a:p>
          <a:p>
            <a:r>
              <a:rPr lang="en-US" sz="1600" dirty="0" smtClean="0"/>
              <a:t>              </a:t>
            </a:r>
            <a:r>
              <a:rPr lang="en-US" sz="1600" dirty="0" err="1" smtClean="0"/>
              <a:t>A.admno</a:t>
            </a:r>
            <a:r>
              <a:rPr lang="en-US" sz="1600" dirty="0" smtClean="0"/>
              <a:t>=20;</a:t>
            </a:r>
          </a:p>
          <a:p>
            <a:r>
              <a:rPr lang="en-US" sz="1600" dirty="0" smtClean="0"/>
              <a:t>              </a:t>
            </a:r>
            <a:r>
              <a:rPr lang="en-US" sz="1600" dirty="0" err="1" smtClean="0"/>
              <a:t>strcpy</a:t>
            </a:r>
            <a:r>
              <a:rPr lang="en-US" sz="1600" dirty="0" smtClean="0"/>
              <a:t>(</a:t>
            </a:r>
            <a:r>
              <a:rPr lang="en-US" sz="1600" dirty="0" err="1" smtClean="0"/>
              <a:t>A.name,”Himanshu</a:t>
            </a:r>
            <a:r>
              <a:rPr lang="en-US" sz="1600" dirty="0" smtClean="0"/>
              <a:t> </a:t>
            </a:r>
            <a:r>
              <a:rPr lang="en-US" sz="1600" dirty="0" err="1" smtClean="0"/>
              <a:t>Gola</a:t>
            </a:r>
            <a:r>
              <a:rPr lang="en-US" sz="1600" dirty="0" smtClean="0"/>
              <a:t>”);	           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main(){</a:t>
            </a:r>
          </a:p>
          <a:p>
            <a:r>
              <a:rPr lang="en-US" sz="1600" dirty="0" smtClean="0"/>
              <a:t>	student s ={10,"rakesh </a:t>
            </a:r>
            <a:r>
              <a:rPr lang="en-US" sz="1600" dirty="0" err="1" smtClean="0"/>
              <a:t>kumar</a:t>
            </a:r>
            <a:r>
              <a:rPr lang="en-US" sz="1600" dirty="0" smtClean="0"/>
              <a:t>"};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                     change(s);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 smtClean="0"/>
              <a:t>               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&lt;&lt;“</a:t>
            </a:r>
            <a:r>
              <a:rPr lang="en-US" sz="1600" dirty="0" err="1" smtClean="0"/>
              <a:t>Admno</a:t>
            </a:r>
            <a:r>
              <a:rPr lang="en-US" sz="1600" dirty="0" smtClean="0"/>
              <a:t> :”&lt;&lt;</a:t>
            </a:r>
            <a:r>
              <a:rPr lang="en-US" sz="1600" dirty="0" err="1" smtClean="0"/>
              <a:t>s.admno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       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&lt;&lt;“Name  :”&lt;&lt;s.name;</a:t>
            </a:r>
          </a:p>
          <a:p>
            <a:r>
              <a:rPr lang="en-US" sz="1600" dirty="0" smtClean="0"/>
              <a:t>	return 0;</a:t>
            </a:r>
          </a:p>
          <a:p>
            <a:r>
              <a:rPr lang="en-US" sz="1600" dirty="0" smtClean="0"/>
              <a:t>}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11430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2819400"/>
            <a:ext cx="3124200" cy="1508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Output</a:t>
            </a:r>
          </a:p>
          <a:p>
            <a:endParaRPr lang="en-US" sz="2800" b="1" dirty="0" smtClean="0"/>
          </a:p>
          <a:p>
            <a:r>
              <a:rPr lang="en-US" dirty="0" err="1" smtClean="0"/>
              <a:t>Admno</a:t>
            </a:r>
            <a:r>
              <a:rPr lang="en-US" dirty="0" smtClean="0"/>
              <a:t> :10</a:t>
            </a:r>
          </a:p>
          <a:p>
            <a:r>
              <a:rPr lang="en-US" dirty="0" smtClean="0"/>
              <a:t>Name  :</a:t>
            </a:r>
            <a:r>
              <a:rPr lang="en-US" dirty="0" err="1" smtClean="0"/>
              <a:t>rakesh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Passing structure as a reference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990600"/>
            <a:ext cx="4953000" cy="55092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dirty="0" smtClean="0"/>
              <a:t>#include&lt;</a:t>
            </a:r>
            <a:r>
              <a:rPr lang="en-US" sz="1600" dirty="0" err="1" smtClean="0"/>
              <a:t>iostream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#include&lt;</a:t>
            </a:r>
            <a:r>
              <a:rPr lang="en-US" sz="1600" dirty="0" err="1" smtClean="0"/>
              <a:t>string.h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using namespace std;</a:t>
            </a:r>
          </a:p>
          <a:p>
            <a:r>
              <a:rPr lang="en-US" sz="1600" dirty="0" err="1" smtClean="0"/>
              <a:t>struct</a:t>
            </a:r>
            <a:r>
              <a:rPr lang="en-US" sz="1600" dirty="0" smtClean="0"/>
              <a:t> student{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admno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char name[30];</a:t>
            </a:r>
          </a:p>
          <a:p>
            <a:r>
              <a:rPr lang="en-US" sz="1600" dirty="0" smtClean="0"/>
              <a:t>};</a:t>
            </a:r>
          </a:p>
          <a:p>
            <a:r>
              <a:rPr lang="en-US" sz="1600" b="1" dirty="0" smtClean="0"/>
              <a:t>void  change(student  </a:t>
            </a:r>
            <a:r>
              <a:rPr lang="en-US" sz="1600" b="1" dirty="0" smtClean="0">
                <a:solidFill>
                  <a:srgbClr val="FF0000"/>
                </a:solidFill>
              </a:rPr>
              <a:t>&amp;A</a:t>
            </a:r>
            <a:r>
              <a:rPr lang="en-US" sz="1600" b="1" dirty="0" smtClean="0"/>
              <a:t>) {    </a:t>
            </a:r>
            <a:r>
              <a:rPr lang="en-US" sz="1600" b="1" dirty="0" smtClean="0">
                <a:solidFill>
                  <a:srgbClr val="FF0000"/>
                </a:solidFill>
              </a:rPr>
              <a:t>// passing as a value</a:t>
            </a:r>
          </a:p>
          <a:p>
            <a:r>
              <a:rPr lang="en-US" sz="1600" dirty="0" smtClean="0"/>
              <a:t>              // changing here the values</a:t>
            </a:r>
          </a:p>
          <a:p>
            <a:r>
              <a:rPr lang="en-US" sz="1600" dirty="0" smtClean="0"/>
              <a:t>              </a:t>
            </a:r>
            <a:r>
              <a:rPr lang="en-US" sz="1600" dirty="0" err="1" smtClean="0"/>
              <a:t>A.admno</a:t>
            </a:r>
            <a:r>
              <a:rPr lang="en-US" sz="1600" dirty="0" smtClean="0"/>
              <a:t>=20;</a:t>
            </a:r>
          </a:p>
          <a:p>
            <a:r>
              <a:rPr lang="en-US" sz="1600" dirty="0" smtClean="0"/>
              <a:t>              </a:t>
            </a:r>
            <a:r>
              <a:rPr lang="en-US" sz="1600" dirty="0" err="1" smtClean="0"/>
              <a:t>strcpy</a:t>
            </a:r>
            <a:r>
              <a:rPr lang="en-US" sz="1600" dirty="0" smtClean="0"/>
              <a:t>(</a:t>
            </a:r>
            <a:r>
              <a:rPr lang="en-US" sz="1600" dirty="0" err="1" smtClean="0"/>
              <a:t>A.name,”Himanshu</a:t>
            </a:r>
            <a:r>
              <a:rPr lang="en-US" sz="1600" dirty="0" smtClean="0"/>
              <a:t> </a:t>
            </a:r>
            <a:r>
              <a:rPr lang="en-US" sz="1600" dirty="0" err="1" smtClean="0"/>
              <a:t>Gola</a:t>
            </a:r>
            <a:r>
              <a:rPr lang="en-US" sz="1600" dirty="0" smtClean="0"/>
              <a:t>”);	           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main(){</a:t>
            </a:r>
          </a:p>
          <a:p>
            <a:r>
              <a:rPr lang="en-US" sz="1600" dirty="0" smtClean="0"/>
              <a:t>	student s ={10,"rakesh </a:t>
            </a:r>
            <a:r>
              <a:rPr lang="en-US" sz="1600" dirty="0" err="1" smtClean="0"/>
              <a:t>kumar</a:t>
            </a:r>
            <a:r>
              <a:rPr lang="en-US" sz="1600" dirty="0" smtClean="0"/>
              <a:t>"};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                     change(s);</a:t>
            </a:r>
          </a:p>
          <a:p>
            <a:r>
              <a:rPr lang="en-US" sz="1600" dirty="0" smtClean="0"/>
              <a:t>	</a:t>
            </a:r>
          </a:p>
          <a:p>
            <a:r>
              <a:rPr lang="en-US" sz="1600" dirty="0" smtClean="0"/>
              <a:t>               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&lt;&lt;“</a:t>
            </a:r>
            <a:r>
              <a:rPr lang="en-US" sz="1600" dirty="0" err="1" smtClean="0"/>
              <a:t>Admno</a:t>
            </a:r>
            <a:r>
              <a:rPr lang="en-US" sz="1600" dirty="0" smtClean="0"/>
              <a:t> :”&lt;&lt;</a:t>
            </a:r>
            <a:r>
              <a:rPr lang="en-US" sz="1600" dirty="0" err="1" smtClean="0"/>
              <a:t>s.admno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       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&lt;&lt;“Name  :”&lt;&lt;s.name;</a:t>
            </a:r>
          </a:p>
          <a:p>
            <a:r>
              <a:rPr lang="en-US" sz="1600" dirty="0" smtClean="0"/>
              <a:t>	return 0;</a:t>
            </a:r>
          </a:p>
          <a:p>
            <a:r>
              <a:rPr lang="en-US" sz="1600" dirty="0" smtClean="0"/>
              <a:t>}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11430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2819400"/>
            <a:ext cx="3124200" cy="1508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Output</a:t>
            </a:r>
          </a:p>
          <a:p>
            <a:endParaRPr lang="en-US" sz="2800" b="1" dirty="0" smtClean="0"/>
          </a:p>
          <a:p>
            <a:r>
              <a:rPr lang="en-US" dirty="0" err="1" smtClean="0"/>
              <a:t>Admno</a:t>
            </a:r>
            <a:r>
              <a:rPr lang="en-US" dirty="0" smtClean="0"/>
              <a:t> :20</a:t>
            </a:r>
          </a:p>
          <a:p>
            <a:r>
              <a:rPr lang="en-US" dirty="0" smtClean="0"/>
              <a:t>Name  :</a:t>
            </a:r>
            <a:r>
              <a:rPr lang="en-US" dirty="0" err="1" smtClean="0"/>
              <a:t>Himanshu</a:t>
            </a:r>
            <a:r>
              <a:rPr lang="en-US" dirty="0" smtClean="0"/>
              <a:t> </a:t>
            </a:r>
            <a:r>
              <a:rPr lang="en-US" dirty="0" err="1" smtClean="0"/>
              <a:t>Gola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Assignments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Q1. Find out the output of the following program segments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pixel { </a:t>
            </a:r>
            <a:r>
              <a:rPr lang="en-US" dirty="0" err="1" smtClean="0"/>
              <a:t>int</a:t>
            </a:r>
            <a:r>
              <a:rPr lang="en-US" dirty="0" smtClean="0"/>
              <a:t> height; 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int</a:t>
            </a:r>
            <a:r>
              <a:rPr lang="en-US" dirty="0" smtClean="0"/>
              <a:t> width;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void print(pixel s) 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&lt;&lt;“Width :”&lt;&lt;</a:t>
            </a:r>
            <a:r>
              <a:rPr lang="en-US" dirty="0" err="1" smtClean="0"/>
              <a:t>s.width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&lt;&lt;“height :”&lt;&lt;</a:t>
            </a:r>
            <a:r>
              <a:rPr lang="en-US" dirty="0" err="1" smtClean="0"/>
              <a:t>s.height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 { pixel  p ={10,45},</a:t>
            </a:r>
            <a:r>
              <a:rPr lang="en-US" dirty="0" err="1" smtClean="0"/>
              <a:t>q,r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    q= p;</a:t>
            </a:r>
          </a:p>
          <a:p>
            <a:r>
              <a:rPr lang="en-US" dirty="0" smtClean="0"/>
              <a:t>                     </a:t>
            </a:r>
            <a:r>
              <a:rPr lang="en-US" dirty="0" err="1" smtClean="0"/>
              <a:t>p.height</a:t>
            </a:r>
            <a:r>
              <a:rPr lang="en-US" dirty="0" smtClean="0"/>
              <a:t>+=10;</a:t>
            </a:r>
          </a:p>
          <a:p>
            <a:r>
              <a:rPr lang="en-US" dirty="0" smtClean="0"/>
              <a:t>                     </a:t>
            </a:r>
            <a:r>
              <a:rPr lang="en-US" dirty="0" err="1" smtClean="0"/>
              <a:t>q.width</a:t>
            </a:r>
            <a:r>
              <a:rPr lang="en-US" dirty="0" smtClean="0"/>
              <a:t> -=3;</a:t>
            </a:r>
          </a:p>
          <a:p>
            <a:r>
              <a:rPr lang="en-US" dirty="0" smtClean="0"/>
              <a:t>                     r = q;</a:t>
            </a:r>
          </a:p>
          <a:p>
            <a:r>
              <a:rPr lang="en-US" dirty="0" smtClean="0"/>
              <a:t>                     </a:t>
            </a:r>
            <a:r>
              <a:rPr lang="en-US" dirty="0" err="1" smtClean="0"/>
              <a:t>r.width</a:t>
            </a:r>
            <a:r>
              <a:rPr lang="en-US" dirty="0" smtClean="0"/>
              <a:t> = </a:t>
            </a:r>
            <a:r>
              <a:rPr lang="en-US" dirty="0" err="1" smtClean="0"/>
              <a:t>p.width</a:t>
            </a:r>
            <a:r>
              <a:rPr lang="en-US" dirty="0" smtClean="0"/>
              <a:t> + </a:t>
            </a:r>
            <a:r>
              <a:rPr lang="en-US" dirty="0" err="1" smtClean="0"/>
              <a:t>q.width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    print(p);</a:t>
            </a:r>
          </a:p>
          <a:p>
            <a:r>
              <a:rPr lang="en-US" dirty="0" smtClean="0"/>
              <a:t>                     print(q);</a:t>
            </a:r>
          </a:p>
          <a:p>
            <a:r>
              <a:rPr lang="en-US" dirty="0" smtClean="0"/>
              <a:t>                     print(r) ;</a:t>
            </a:r>
          </a:p>
          <a:p>
            <a:r>
              <a:rPr lang="en-US" dirty="0" smtClean="0"/>
              <a:t>                     return 0; 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11430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Assignments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990600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Q2. Define a structure of student with the following fields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admno</a:t>
            </a:r>
            <a:r>
              <a:rPr lang="en-US" dirty="0" smtClean="0"/>
              <a:t>                  integer</a:t>
            </a:r>
          </a:p>
          <a:p>
            <a:r>
              <a:rPr lang="en-US" dirty="0" smtClean="0"/>
              <a:t>  name                     string   of char 30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totalmarks</a:t>
            </a:r>
            <a:r>
              <a:rPr lang="en-US" dirty="0" smtClean="0"/>
              <a:t>            integer</a:t>
            </a:r>
          </a:p>
          <a:p>
            <a:endParaRPr lang="en-US" dirty="0" smtClean="0"/>
          </a:p>
          <a:p>
            <a:r>
              <a:rPr lang="en-US" dirty="0" smtClean="0"/>
              <a:t>Write a program in C++ to read the records of 20 student. Arrange these records in descending order ( according to total marks ) and display them on the screen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11430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43000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Syntax &amp; 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3962400" cy="427809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Syntax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class  </a:t>
            </a:r>
            <a:r>
              <a:rPr lang="en-US" sz="2000" dirty="0" smtClean="0">
                <a:solidFill>
                  <a:schemeClr val="bg1"/>
                </a:solidFill>
              </a:rPr>
              <a:t>&lt;identifier&gt; {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            data type    identifier;</a:t>
            </a:r>
          </a:p>
          <a:p>
            <a:pPr lvl="3"/>
            <a:r>
              <a:rPr lang="en-US" sz="2000" dirty="0" smtClean="0">
                <a:solidFill>
                  <a:schemeClr val="bg1"/>
                </a:solidFill>
              </a:rPr>
              <a:t>data type    identifier;</a:t>
            </a:r>
          </a:p>
          <a:p>
            <a:pPr lvl="3"/>
            <a:r>
              <a:rPr lang="en-US" sz="2000" dirty="0" smtClean="0">
                <a:solidFill>
                  <a:schemeClr val="bg1"/>
                </a:solidFill>
              </a:rPr>
              <a:t>member function();</a:t>
            </a:r>
          </a:p>
          <a:p>
            <a:pPr lvl="3"/>
            <a:r>
              <a:rPr lang="en-US" sz="2000" dirty="0" smtClean="0">
                <a:solidFill>
                  <a:schemeClr val="bg1"/>
                </a:solidFill>
              </a:rPr>
              <a:t>member function();</a:t>
            </a:r>
          </a:p>
          <a:p>
            <a:pPr marL="1319213" lvl="3" indent="-404813">
              <a:tabLst>
                <a:tab pos="793750" algn="l"/>
                <a:tab pos="1139825" algn="l"/>
              </a:tabLst>
            </a:pPr>
            <a:r>
              <a:rPr lang="en-US" sz="2000" dirty="0" smtClean="0">
                <a:solidFill>
                  <a:schemeClr val="bg1"/>
                </a:solidFill>
              </a:rPr>
              <a:t>public :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                data type    identifier;</a:t>
            </a:r>
          </a:p>
          <a:p>
            <a:pPr lvl="3"/>
            <a:r>
              <a:rPr lang="en-US" sz="2000" dirty="0" smtClean="0">
                <a:solidFill>
                  <a:schemeClr val="bg1"/>
                </a:solidFill>
              </a:rPr>
              <a:t>data type    identifier;</a:t>
            </a:r>
          </a:p>
          <a:p>
            <a:pPr lvl="3"/>
            <a:r>
              <a:rPr lang="en-US" sz="2000" dirty="0" smtClean="0">
                <a:solidFill>
                  <a:schemeClr val="bg1"/>
                </a:solidFill>
              </a:rPr>
              <a:t>member function();</a:t>
            </a:r>
          </a:p>
          <a:p>
            <a:pPr lvl="3"/>
            <a:r>
              <a:rPr lang="en-US" sz="2000" dirty="0" smtClean="0">
                <a:solidFill>
                  <a:schemeClr val="bg1"/>
                </a:solidFill>
              </a:rPr>
              <a:t>member function();</a:t>
            </a:r>
          </a:p>
          <a:p>
            <a:pPr marL="1319213" lvl="3" indent="-404813">
              <a:tabLst>
                <a:tab pos="793750" algn="l"/>
                <a:tab pos="1139825" algn="l"/>
              </a:tabLst>
            </a:pP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};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1295400"/>
            <a:ext cx="3962400" cy="390876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1" indent="-457200"/>
            <a:r>
              <a:rPr lang="en-US" sz="2000" dirty="0" smtClean="0"/>
              <a:t>Example</a:t>
            </a:r>
            <a:r>
              <a:rPr lang="en-US" sz="3200" dirty="0" smtClean="0"/>
              <a:t> -1 </a:t>
            </a:r>
          </a:p>
          <a:p>
            <a:pPr lvl="1" indent="-457200"/>
            <a:r>
              <a:rPr lang="en-US" sz="2400" dirty="0" smtClean="0"/>
              <a:t>class  student {</a:t>
            </a:r>
          </a:p>
          <a:p>
            <a:pPr lvl="1" indent="-457200"/>
            <a:r>
              <a:rPr lang="en-US" sz="2400" dirty="0" smtClean="0"/>
              <a:t>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</a:t>
            </a:r>
            <a:r>
              <a:rPr lang="en-US" sz="2400" dirty="0" err="1" smtClean="0"/>
              <a:t>rollno</a:t>
            </a:r>
            <a:r>
              <a:rPr lang="en-US" sz="2400" dirty="0" smtClean="0"/>
              <a:t>;</a:t>
            </a:r>
          </a:p>
          <a:p>
            <a:pPr lvl="1" indent="-457200"/>
            <a:r>
              <a:rPr lang="en-US" sz="2400" dirty="0" smtClean="0"/>
              <a:t>          char   name[30];</a:t>
            </a:r>
          </a:p>
          <a:p>
            <a:pPr lvl="1" indent="-457200"/>
            <a:r>
              <a:rPr lang="en-US" sz="2400" dirty="0" smtClean="0"/>
              <a:t>           void display() ;</a:t>
            </a:r>
            <a:endParaRPr lang="en-US" sz="2400" b="1" dirty="0" smtClean="0"/>
          </a:p>
          <a:p>
            <a:pPr lvl="1" indent="-457200"/>
            <a:r>
              <a:rPr lang="en-US" sz="2400" b="1" dirty="0" smtClean="0"/>
              <a:t>public</a:t>
            </a:r>
            <a:r>
              <a:rPr lang="en-US" sz="2400" dirty="0" smtClean="0"/>
              <a:t>:</a:t>
            </a:r>
          </a:p>
          <a:p>
            <a:pPr lvl="1" indent="-457200"/>
            <a:r>
              <a:rPr lang="en-US" sz="2400" dirty="0" smtClean="0"/>
              <a:t>   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m1,m2,m3;</a:t>
            </a:r>
          </a:p>
          <a:p>
            <a:pPr lvl="1" indent="-457200"/>
            <a:r>
              <a:rPr lang="en-US" sz="2400" dirty="0" smtClean="0"/>
              <a:t>             void </a:t>
            </a:r>
            <a:r>
              <a:rPr lang="en-US" sz="2400" dirty="0" err="1" smtClean="0"/>
              <a:t>read_data</a:t>
            </a:r>
            <a:r>
              <a:rPr lang="en-US" sz="2400" dirty="0" smtClean="0"/>
              <a:t>() ;</a:t>
            </a:r>
          </a:p>
          <a:p>
            <a:pPr lvl="1" indent="-457200"/>
            <a:r>
              <a:rPr lang="en-US" sz="2400" dirty="0" smtClean="0"/>
              <a:t>             void calculate() ;</a:t>
            </a:r>
          </a:p>
          <a:p>
            <a:pPr lvl="1" indent="-457200"/>
            <a:r>
              <a:rPr lang="en-US" sz="2400" dirty="0" smtClean="0"/>
              <a:t> 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43000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Object - Variable Declaration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1393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Method-1</a:t>
            </a:r>
          </a:p>
          <a:p>
            <a:endParaRPr lang="en-US" dirty="0"/>
          </a:p>
          <a:p>
            <a:pPr lvl="1" indent="-457200"/>
            <a:r>
              <a:rPr lang="en-US" sz="2400" dirty="0" err="1" smtClean="0"/>
              <a:t>struct</a:t>
            </a:r>
            <a:r>
              <a:rPr lang="en-US" sz="2400" dirty="0" smtClean="0"/>
              <a:t>  student {</a:t>
            </a:r>
          </a:p>
          <a:p>
            <a:pPr lvl="1" indent="-457200"/>
            <a:r>
              <a:rPr lang="en-US" sz="2400" dirty="0" smtClean="0"/>
              <a:t>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</a:t>
            </a:r>
            <a:r>
              <a:rPr lang="en-US" sz="2400" dirty="0" err="1" smtClean="0"/>
              <a:t>rollno</a:t>
            </a:r>
            <a:r>
              <a:rPr lang="en-US" sz="2400" dirty="0" smtClean="0"/>
              <a:t>;</a:t>
            </a:r>
          </a:p>
          <a:p>
            <a:pPr lvl="1" indent="-457200"/>
            <a:r>
              <a:rPr lang="en-US" sz="2400" dirty="0" smtClean="0"/>
              <a:t>          char   name[30];</a:t>
            </a:r>
          </a:p>
          <a:p>
            <a:pPr lvl="1" indent="-457200"/>
            <a:r>
              <a:rPr lang="en-US" sz="2400" dirty="0" smtClean="0"/>
              <a:t>          float   fees;</a:t>
            </a:r>
          </a:p>
          <a:p>
            <a:pPr lvl="1" indent="-457200"/>
            <a:r>
              <a:rPr lang="en-US" sz="2400" dirty="0" smtClean="0"/>
              <a:t>          char    grade;</a:t>
            </a:r>
          </a:p>
          <a:p>
            <a:pPr lvl="1" indent="-457200"/>
            <a:r>
              <a:rPr lang="en-US" sz="2400" dirty="0" smtClean="0"/>
              <a:t>} s;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1524000"/>
            <a:ext cx="4191000" cy="32316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Method-2</a:t>
            </a:r>
          </a:p>
          <a:p>
            <a:endParaRPr lang="en-US" dirty="0" smtClean="0"/>
          </a:p>
          <a:p>
            <a:pPr lvl="1" indent="-457200"/>
            <a:r>
              <a:rPr lang="en-US" sz="2400" dirty="0" err="1" smtClean="0"/>
              <a:t>struct</a:t>
            </a:r>
            <a:r>
              <a:rPr lang="en-US" sz="2400" dirty="0" smtClean="0"/>
              <a:t>  student {</a:t>
            </a:r>
          </a:p>
          <a:p>
            <a:pPr lvl="1" indent="-457200"/>
            <a:r>
              <a:rPr lang="en-US" sz="2400" dirty="0" smtClean="0"/>
              <a:t>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</a:t>
            </a:r>
            <a:r>
              <a:rPr lang="en-US" sz="2400" dirty="0" err="1" smtClean="0"/>
              <a:t>rollno</a:t>
            </a:r>
            <a:r>
              <a:rPr lang="en-US" sz="2400" dirty="0" smtClean="0"/>
              <a:t>;</a:t>
            </a:r>
          </a:p>
          <a:p>
            <a:pPr lvl="1" indent="-457200"/>
            <a:r>
              <a:rPr lang="en-US" sz="2400" dirty="0" smtClean="0"/>
              <a:t>          char   name[30];</a:t>
            </a:r>
          </a:p>
          <a:p>
            <a:pPr lvl="1" indent="-457200"/>
            <a:r>
              <a:rPr lang="en-US" sz="2400" dirty="0" smtClean="0"/>
              <a:t>          float   fees;</a:t>
            </a:r>
          </a:p>
          <a:p>
            <a:pPr lvl="1" indent="-457200"/>
            <a:r>
              <a:rPr lang="en-US" sz="2400" dirty="0" smtClean="0"/>
              <a:t>          char    grade;</a:t>
            </a:r>
          </a:p>
          <a:p>
            <a:pPr lvl="1" indent="-457200"/>
            <a:r>
              <a:rPr lang="en-US" sz="2400" dirty="0" smtClean="0"/>
              <a:t>} ;</a:t>
            </a:r>
          </a:p>
          <a:p>
            <a:pPr lvl="1" indent="-457200"/>
            <a:r>
              <a:rPr lang="en-US" sz="2400" dirty="0" smtClean="0"/>
              <a:t>student  s;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43000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Variable initialization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35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Method-1</a:t>
            </a:r>
          </a:p>
          <a:p>
            <a:endParaRPr lang="en-US" dirty="0"/>
          </a:p>
          <a:p>
            <a:pPr lvl="1" indent="-457200"/>
            <a:r>
              <a:rPr lang="en-US" sz="2400" dirty="0" err="1" smtClean="0"/>
              <a:t>struct</a:t>
            </a:r>
            <a:r>
              <a:rPr lang="en-US" sz="2400" dirty="0" smtClean="0"/>
              <a:t>  student {</a:t>
            </a:r>
          </a:p>
          <a:p>
            <a:pPr lvl="1" indent="-457200"/>
            <a:r>
              <a:rPr lang="en-US" sz="2400" dirty="0" smtClean="0"/>
              <a:t>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</a:t>
            </a:r>
            <a:r>
              <a:rPr lang="en-US" sz="2400" dirty="0" err="1" smtClean="0"/>
              <a:t>rollno</a:t>
            </a:r>
            <a:r>
              <a:rPr lang="en-US" sz="2400" dirty="0" smtClean="0"/>
              <a:t>;</a:t>
            </a:r>
          </a:p>
          <a:p>
            <a:pPr lvl="1" indent="-457200"/>
            <a:r>
              <a:rPr lang="en-US" sz="2400" dirty="0" smtClean="0"/>
              <a:t>          char   name[30];</a:t>
            </a:r>
          </a:p>
          <a:p>
            <a:pPr lvl="1" indent="-457200"/>
            <a:r>
              <a:rPr lang="en-US" sz="2400" dirty="0" smtClean="0"/>
              <a:t>          float   fees;</a:t>
            </a:r>
          </a:p>
          <a:p>
            <a:pPr lvl="1" indent="-457200"/>
            <a:r>
              <a:rPr lang="en-US" sz="2400" dirty="0" smtClean="0"/>
              <a:t>          char    grade;</a:t>
            </a:r>
          </a:p>
          <a:p>
            <a:pPr lvl="1" indent="-457200"/>
            <a:r>
              <a:rPr lang="en-US" sz="2400" dirty="0" smtClean="0"/>
              <a:t>} s = </a:t>
            </a:r>
            <a:r>
              <a:rPr lang="en-US" sz="2400" dirty="0" smtClean="0">
                <a:solidFill>
                  <a:srgbClr val="FF0000"/>
                </a:solidFill>
              </a:rPr>
              <a:t>{10,”rakesh”,1234.56,’A’};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1447800"/>
            <a:ext cx="4724400" cy="34470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Method-2</a:t>
            </a:r>
          </a:p>
          <a:p>
            <a:endParaRPr lang="en-US" dirty="0" smtClean="0"/>
          </a:p>
          <a:p>
            <a:pPr lvl="1" indent="-457200"/>
            <a:r>
              <a:rPr lang="en-US" sz="2400" dirty="0" err="1" smtClean="0"/>
              <a:t>struct</a:t>
            </a:r>
            <a:r>
              <a:rPr lang="en-US" sz="2400" dirty="0" smtClean="0"/>
              <a:t>  student {</a:t>
            </a:r>
          </a:p>
          <a:p>
            <a:pPr lvl="1" indent="-457200"/>
            <a:r>
              <a:rPr lang="en-US" sz="2400" dirty="0" smtClean="0"/>
              <a:t>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</a:t>
            </a:r>
            <a:r>
              <a:rPr lang="en-US" sz="2400" dirty="0" err="1" smtClean="0"/>
              <a:t>rollno</a:t>
            </a:r>
            <a:r>
              <a:rPr lang="en-US" sz="2400" dirty="0" smtClean="0"/>
              <a:t>;</a:t>
            </a:r>
          </a:p>
          <a:p>
            <a:pPr lvl="1" indent="-457200"/>
            <a:r>
              <a:rPr lang="en-US" sz="2400" dirty="0" smtClean="0"/>
              <a:t>          char   name[30];</a:t>
            </a:r>
          </a:p>
          <a:p>
            <a:pPr lvl="1" indent="-457200"/>
            <a:r>
              <a:rPr lang="en-US" sz="2400" dirty="0" smtClean="0"/>
              <a:t>          float   fees;</a:t>
            </a:r>
          </a:p>
          <a:p>
            <a:pPr lvl="1" indent="-457200"/>
            <a:r>
              <a:rPr lang="en-US" sz="2400" dirty="0" smtClean="0"/>
              <a:t>          char    grade;</a:t>
            </a:r>
          </a:p>
          <a:p>
            <a:pPr lvl="1" indent="-457200"/>
            <a:r>
              <a:rPr lang="en-US" sz="2400" dirty="0" smtClean="0"/>
              <a:t>} ;</a:t>
            </a:r>
          </a:p>
          <a:p>
            <a:pPr lvl="1" indent="-457200"/>
            <a:r>
              <a:rPr lang="en-US" sz="2400" dirty="0" smtClean="0"/>
              <a:t>student  s =</a:t>
            </a:r>
            <a:r>
              <a:rPr lang="en-US" sz="2400" dirty="0" smtClean="0">
                <a:solidFill>
                  <a:srgbClr val="FF0000"/>
                </a:solidFill>
              </a:rPr>
              <a:t>{10,”rakesh”,1234.56,’A’};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43000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Variable initialization-continued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51398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Method-3</a:t>
            </a:r>
          </a:p>
          <a:p>
            <a:endParaRPr lang="en-US" dirty="0"/>
          </a:p>
          <a:p>
            <a:pPr lvl="1" indent="-457200"/>
            <a:r>
              <a:rPr lang="en-US" sz="2400" dirty="0" err="1" smtClean="0"/>
              <a:t>struct</a:t>
            </a:r>
            <a:r>
              <a:rPr lang="en-US" sz="2400" dirty="0" smtClean="0"/>
              <a:t>  student {</a:t>
            </a:r>
          </a:p>
          <a:p>
            <a:pPr lvl="1" indent="-457200"/>
            <a:r>
              <a:rPr lang="en-US" sz="2400" dirty="0" smtClean="0"/>
              <a:t>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</a:t>
            </a:r>
            <a:r>
              <a:rPr lang="en-US" sz="2400" dirty="0" err="1" smtClean="0"/>
              <a:t>rollno</a:t>
            </a:r>
            <a:r>
              <a:rPr lang="en-US" sz="2400" dirty="0" smtClean="0"/>
              <a:t>;</a:t>
            </a:r>
          </a:p>
          <a:p>
            <a:pPr lvl="1" indent="-457200"/>
            <a:r>
              <a:rPr lang="en-US" sz="2400" dirty="0" smtClean="0"/>
              <a:t>          char   name[30];</a:t>
            </a:r>
          </a:p>
          <a:p>
            <a:pPr lvl="1" indent="-457200"/>
            <a:r>
              <a:rPr lang="en-US" sz="2400" dirty="0" smtClean="0"/>
              <a:t>          float   fees;</a:t>
            </a:r>
          </a:p>
          <a:p>
            <a:pPr lvl="1" indent="-457200"/>
            <a:r>
              <a:rPr lang="en-US" sz="2400" dirty="0" smtClean="0"/>
              <a:t>          char    grade;</a:t>
            </a:r>
          </a:p>
          <a:p>
            <a:pPr lvl="1" indent="-457200"/>
            <a:r>
              <a:rPr lang="en-US" sz="2400" dirty="0" smtClean="0"/>
              <a:t>}s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pPr lvl="1" indent="-457200"/>
            <a:endParaRPr lang="en-US" sz="2400" dirty="0">
              <a:solidFill>
                <a:srgbClr val="FF0000"/>
              </a:solidFill>
            </a:endParaRP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s.rollno</a:t>
            </a:r>
            <a:r>
              <a:rPr lang="en-US" sz="2400" dirty="0" smtClean="0">
                <a:solidFill>
                  <a:srgbClr val="FF0000"/>
                </a:solidFill>
              </a:rPr>
              <a:t>=10;</a:t>
            </a: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strcpy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s.name,”rakesh</a:t>
            </a:r>
            <a:r>
              <a:rPr lang="en-US" sz="2400" dirty="0" smtClean="0">
                <a:solidFill>
                  <a:srgbClr val="FF0000"/>
                </a:solidFill>
              </a:rPr>
              <a:t>”)</a:t>
            </a: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s.fees</a:t>
            </a:r>
            <a:r>
              <a:rPr lang="en-US" sz="2400" dirty="0" smtClean="0">
                <a:solidFill>
                  <a:srgbClr val="FF0000"/>
                </a:solidFill>
              </a:rPr>
              <a:t> = 1234.56</a:t>
            </a: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s.grade</a:t>
            </a:r>
            <a:r>
              <a:rPr lang="en-US" sz="2400" dirty="0" smtClean="0">
                <a:solidFill>
                  <a:srgbClr val="FF0000"/>
                </a:solidFill>
              </a:rPr>
              <a:t> = ‘A’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1447800"/>
            <a:ext cx="4724400" cy="486287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Method-4</a:t>
            </a:r>
          </a:p>
          <a:p>
            <a:endParaRPr lang="en-US" dirty="0" smtClean="0"/>
          </a:p>
          <a:p>
            <a:pPr lvl="1" indent="-457200"/>
            <a:r>
              <a:rPr lang="en-US" sz="2400" dirty="0" err="1" smtClean="0"/>
              <a:t>struct</a:t>
            </a:r>
            <a:r>
              <a:rPr lang="en-US" sz="2400" dirty="0" smtClean="0"/>
              <a:t>  student {</a:t>
            </a:r>
          </a:p>
          <a:p>
            <a:pPr lvl="1" indent="-457200"/>
            <a:r>
              <a:rPr lang="en-US" sz="2400" dirty="0" smtClean="0"/>
              <a:t>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</a:t>
            </a:r>
            <a:r>
              <a:rPr lang="en-US" sz="2400" dirty="0" err="1" smtClean="0"/>
              <a:t>rollno</a:t>
            </a:r>
            <a:r>
              <a:rPr lang="en-US" sz="2400" dirty="0" smtClean="0"/>
              <a:t>;</a:t>
            </a:r>
          </a:p>
          <a:p>
            <a:pPr lvl="1" indent="-457200"/>
            <a:r>
              <a:rPr lang="en-US" sz="2400" dirty="0" smtClean="0"/>
              <a:t>          char   name[30];</a:t>
            </a:r>
          </a:p>
          <a:p>
            <a:pPr lvl="1" indent="-457200"/>
            <a:r>
              <a:rPr lang="en-US" sz="2400" dirty="0" smtClean="0"/>
              <a:t>          float   fees;</a:t>
            </a:r>
          </a:p>
          <a:p>
            <a:pPr lvl="1" indent="-457200"/>
            <a:r>
              <a:rPr lang="en-US" sz="2400" dirty="0" smtClean="0"/>
              <a:t>          char    grade;</a:t>
            </a:r>
          </a:p>
          <a:p>
            <a:pPr lvl="1" indent="-457200"/>
            <a:r>
              <a:rPr lang="en-US" sz="2400" dirty="0" smtClean="0"/>
              <a:t>} ;</a:t>
            </a:r>
          </a:p>
          <a:p>
            <a:pPr lvl="1" indent="-457200"/>
            <a:r>
              <a:rPr lang="en-US" sz="2400" dirty="0" smtClean="0"/>
              <a:t>student  s ;</a:t>
            </a: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cin</a:t>
            </a:r>
            <a:r>
              <a:rPr lang="en-US" sz="2400" dirty="0" smtClean="0">
                <a:solidFill>
                  <a:srgbClr val="FF0000"/>
                </a:solidFill>
              </a:rPr>
              <a:t>&gt;&gt;</a:t>
            </a:r>
            <a:r>
              <a:rPr lang="en-US" sz="2400" dirty="0" err="1" smtClean="0">
                <a:solidFill>
                  <a:srgbClr val="FF0000"/>
                </a:solidFill>
              </a:rPr>
              <a:t>s.rollo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cin</a:t>
            </a:r>
            <a:r>
              <a:rPr lang="en-US" sz="2400" dirty="0" smtClean="0">
                <a:solidFill>
                  <a:srgbClr val="FF0000"/>
                </a:solidFill>
              </a:rPr>
              <a:t>&gt;&gt;s.name</a:t>
            </a: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cin</a:t>
            </a:r>
            <a:r>
              <a:rPr lang="en-US" sz="2400" dirty="0" smtClean="0">
                <a:solidFill>
                  <a:srgbClr val="FF0000"/>
                </a:solidFill>
              </a:rPr>
              <a:t>&gt;&gt;</a:t>
            </a:r>
            <a:r>
              <a:rPr lang="en-US" sz="2400" dirty="0" err="1" smtClean="0">
                <a:solidFill>
                  <a:srgbClr val="FF0000"/>
                </a:solidFill>
              </a:rPr>
              <a:t>s.fees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cin</a:t>
            </a:r>
            <a:r>
              <a:rPr lang="en-US" sz="2400" dirty="0" smtClean="0">
                <a:solidFill>
                  <a:srgbClr val="FF0000"/>
                </a:solidFill>
              </a:rPr>
              <a:t>&gt;&gt;</a:t>
            </a:r>
            <a:r>
              <a:rPr lang="en-US" sz="2400" dirty="0" err="1" smtClean="0">
                <a:solidFill>
                  <a:srgbClr val="FF0000"/>
                </a:solidFill>
              </a:rPr>
              <a:t>s.grade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43000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Variable initialization-continued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51398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Method-5</a:t>
            </a:r>
          </a:p>
          <a:p>
            <a:endParaRPr lang="en-US" dirty="0" smtClean="0"/>
          </a:p>
          <a:p>
            <a:pPr lvl="1" indent="-457200"/>
            <a:r>
              <a:rPr lang="en-US" sz="2400" dirty="0" err="1" smtClean="0"/>
              <a:t>struct</a:t>
            </a:r>
            <a:r>
              <a:rPr lang="en-US" sz="2400" dirty="0" smtClean="0"/>
              <a:t>  student {</a:t>
            </a:r>
          </a:p>
          <a:p>
            <a:pPr lvl="1" indent="-457200"/>
            <a:r>
              <a:rPr lang="en-US" sz="2400" dirty="0" smtClean="0"/>
              <a:t>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</a:t>
            </a:r>
            <a:r>
              <a:rPr lang="en-US" sz="2400" dirty="0" err="1" smtClean="0"/>
              <a:t>rollno</a:t>
            </a:r>
            <a:r>
              <a:rPr lang="en-US" sz="2400" dirty="0" smtClean="0"/>
              <a:t>;</a:t>
            </a:r>
          </a:p>
          <a:p>
            <a:pPr lvl="1" indent="-457200"/>
            <a:r>
              <a:rPr lang="en-US" sz="2400" dirty="0" smtClean="0"/>
              <a:t>          char   name[30];</a:t>
            </a:r>
          </a:p>
          <a:p>
            <a:pPr lvl="1" indent="-457200"/>
            <a:r>
              <a:rPr lang="en-US" sz="2400" dirty="0" smtClean="0"/>
              <a:t>          float   fees;</a:t>
            </a:r>
          </a:p>
          <a:p>
            <a:pPr lvl="1" indent="-457200"/>
            <a:r>
              <a:rPr lang="en-US" sz="2400" dirty="0" smtClean="0"/>
              <a:t>          char    grade;</a:t>
            </a:r>
          </a:p>
          <a:p>
            <a:pPr lvl="1" indent="-457200"/>
            <a:r>
              <a:rPr lang="en-US" sz="2400" dirty="0" smtClean="0"/>
              <a:t>}s,s1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pPr lvl="1" indent="-457200"/>
            <a:endParaRPr lang="en-US" sz="2400" dirty="0">
              <a:solidFill>
                <a:srgbClr val="FF0000"/>
              </a:solidFill>
            </a:endParaRP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s.rollno</a:t>
            </a:r>
            <a:r>
              <a:rPr lang="en-US" sz="2400" dirty="0" smtClean="0">
                <a:solidFill>
                  <a:srgbClr val="FF0000"/>
                </a:solidFill>
              </a:rPr>
              <a:t>=10;</a:t>
            </a: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strcpy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s.name,”rakesh</a:t>
            </a:r>
            <a:r>
              <a:rPr lang="en-US" sz="2400" dirty="0" smtClean="0">
                <a:solidFill>
                  <a:srgbClr val="FF0000"/>
                </a:solidFill>
              </a:rPr>
              <a:t>”)</a:t>
            </a: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s.fees</a:t>
            </a:r>
            <a:r>
              <a:rPr lang="en-US" sz="2400" dirty="0" smtClean="0">
                <a:solidFill>
                  <a:srgbClr val="FF0000"/>
                </a:solidFill>
              </a:rPr>
              <a:t> = 1234.56</a:t>
            </a:r>
          </a:p>
          <a:p>
            <a:pPr lvl="1" indent="-457200"/>
            <a:r>
              <a:rPr lang="en-US" sz="2400" dirty="0" err="1" smtClean="0">
                <a:solidFill>
                  <a:srgbClr val="FF0000"/>
                </a:solidFill>
              </a:rPr>
              <a:t>s.grade</a:t>
            </a:r>
            <a:r>
              <a:rPr lang="en-US" sz="2400" dirty="0" smtClean="0">
                <a:solidFill>
                  <a:srgbClr val="FF0000"/>
                </a:solidFill>
              </a:rPr>
              <a:t> = ‘A’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1447800"/>
            <a:ext cx="4724400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Method-5.1</a:t>
            </a:r>
            <a:endParaRPr lang="en-US" sz="1600" b="1" dirty="0" smtClean="0"/>
          </a:p>
          <a:p>
            <a:pPr lvl="1" indent="-457200"/>
            <a:r>
              <a:rPr lang="en-US" sz="2400" dirty="0" smtClean="0"/>
              <a:t>   s1.rollno = </a:t>
            </a:r>
            <a:r>
              <a:rPr lang="en-US" sz="2400" dirty="0" err="1" smtClean="0"/>
              <a:t>s.rollno</a:t>
            </a:r>
            <a:endParaRPr lang="en-US" sz="2400" dirty="0" smtClean="0"/>
          </a:p>
          <a:p>
            <a:pPr lvl="1" indent="-457200"/>
            <a:r>
              <a:rPr lang="en-US" sz="2400" dirty="0" smtClean="0"/>
              <a:t>   </a:t>
            </a:r>
            <a:r>
              <a:rPr lang="en-US" sz="2400" dirty="0" err="1" smtClean="0"/>
              <a:t>strcpy</a:t>
            </a:r>
            <a:r>
              <a:rPr lang="en-US" sz="2400" dirty="0" smtClean="0"/>
              <a:t>(s1.name,s.name)</a:t>
            </a:r>
          </a:p>
          <a:p>
            <a:pPr lvl="1" indent="-457200"/>
            <a:r>
              <a:rPr lang="en-US" sz="2400" dirty="0" smtClean="0"/>
              <a:t>   s1.fees = </a:t>
            </a:r>
            <a:r>
              <a:rPr lang="en-US" sz="2400" dirty="0" err="1" smtClean="0"/>
              <a:t>s.fees</a:t>
            </a:r>
            <a:endParaRPr lang="en-US" sz="2400" dirty="0" smtClean="0"/>
          </a:p>
          <a:p>
            <a:pPr lvl="1" indent="-457200"/>
            <a:r>
              <a:rPr lang="en-US" sz="2400" dirty="0"/>
              <a:t> </a:t>
            </a:r>
            <a:r>
              <a:rPr lang="en-US" sz="2400" dirty="0" smtClean="0"/>
              <a:t>  s1.grade = </a:t>
            </a:r>
            <a:r>
              <a:rPr lang="en-US" sz="2400" dirty="0" err="1" smtClean="0"/>
              <a:t>s.grade</a:t>
            </a:r>
            <a:endParaRPr lang="en-US" sz="2400" dirty="0" smtClean="0"/>
          </a:p>
          <a:p>
            <a:pPr lvl="1" indent="-457200"/>
            <a:endParaRPr lang="en-US" sz="2400" b="1" dirty="0" smtClean="0"/>
          </a:p>
          <a:p>
            <a:pPr lvl="1" indent="-457200"/>
            <a:r>
              <a:rPr lang="en-US" sz="2400" b="1" dirty="0" smtClean="0"/>
              <a:t>Method- 5.2</a:t>
            </a:r>
          </a:p>
          <a:p>
            <a:pPr lvl="1" indent="-457200"/>
            <a:endParaRPr lang="en-US" sz="2400" dirty="0" smtClean="0"/>
          </a:p>
          <a:p>
            <a:pPr lvl="1" indent="-457200"/>
            <a:r>
              <a:rPr lang="en-US" sz="2400" dirty="0"/>
              <a:t> </a:t>
            </a:r>
            <a:r>
              <a:rPr lang="en-US" sz="2400" dirty="0" smtClean="0"/>
              <a:t>   s1= s</a:t>
            </a:r>
          </a:p>
          <a:p>
            <a:pPr lvl="1" indent="-457200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43000"/>
          </a:xfrm>
          <a:solidFill>
            <a:srgbClr val="C0000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219201"/>
            <a:ext cx="609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Q1. Define a structure of a book having following fields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accno</a:t>
            </a:r>
            <a:r>
              <a:rPr lang="en-US" dirty="0" smtClean="0"/>
              <a:t>      integer type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book title        string of 60 char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publisher        string of 80 char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page                integer type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price                float type</a:t>
            </a:r>
          </a:p>
          <a:p>
            <a:pPr lvl="1"/>
            <a:endParaRPr lang="en-US" dirty="0"/>
          </a:p>
          <a:p>
            <a:pPr lvl="1" indent="-457200"/>
            <a:r>
              <a:rPr lang="en-US" dirty="0" smtClean="0"/>
              <a:t>Q2. Define a structure of  </a:t>
            </a:r>
            <a:r>
              <a:rPr lang="en-US" dirty="0" err="1" smtClean="0"/>
              <a:t>codeLibrary</a:t>
            </a:r>
            <a:r>
              <a:rPr lang="en-US" dirty="0" smtClean="0"/>
              <a:t>  with the following  fields</a:t>
            </a:r>
          </a:p>
          <a:p>
            <a:pPr lvl="1" indent="-457200"/>
            <a:r>
              <a:rPr lang="en-US" dirty="0"/>
              <a:t> </a:t>
            </a:r>
            <a:r>
              <a:rPr lang="en-US" dirty="0" smtClean="0"/>
              <a:t>       id                         integer type</a:t>
            </a:r>
          </a:p>
          <a:p>
            <a:pPr lvl="1" indent="-457200"/>
            <a:r>
              <a:rPr lang="en-US" dirty="0"/>
              <a:t> </a:t>
            </a:r>
            <a:r>
              <a:rPr lang="en-US" dirty="0" smtClean="0"/>
              <a:t>       language             string of 30 chars</a:t>
            </a:r>
          </a:p>
          <a:p>
            <a:pPr lvl="1" indent="-457200"/>
            <a:r>
              <a:rPr lang="en-US" dirty="0"/>
              <a:t> </a:t>
            </a:r>
            <a:r>
              <a:rPr lang="en-US" dirty="0" smtClean="0"/>
              <a:t>       code                    string of 250 char</a:t>
            </a:r>
          </a:p>
          <a:p>
            <a:pPr lvl="1" indent="-457200"/>
            <a:r>
              <a:rPr lang="en-US" dirty="0"/>
              <a:t> </a:t>
            </a:r>
            <a:r>
              <a:rPr lang="en-US" dirty="0" smtClean="0"/>
              <a:t>       keywords            string of 100 char</a:t>
            </a:r>
          </a:p>
          <a:p>
            <a:pPr lvl="1" indent="-457200"/>
            <a:r>
              <a:rPr lang="en-US" dirty="0" smtClean="0"/>
              <a:t>        status                   char of size  1</a:t>
            </a:r>
          </a:p>
          <a:p>
            <a:pPr lvl="1" indent="-457200"/>
            <a:r>
              <a:rPr lang="en-US" dirty="0"/>
              <a:t> </a:t>
            </a:r>
            <a:r>
              <a:rPr lang="en-US" dirty="0" smtClean="0"/>
              <a:t>       author                  string of   30 char</a:t>
            </a:r>
          </a:p>
          <a:p>
            <a:pPr lvl="1" indent="-457200"/>
            <a:endParaRPr lang="en-US" dirty="0"/>
          </a:p>
          <a:p>
            <a:pPr lvl="1" indent="-457200"/>
            <a:r>
              <a:rPr lang="en-US" dirty="0" smtClean="0"/>
              <a:t>Q3.   Define a structure of a student with the following fields</a:t>
            </a:r>
          </a:p>
          <a:p>
            <a:pPr lvl="1" indent="-457200"/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admno</a:t>
            </a:r>
            <a:r>
              <a:rPr lang="en-US" dirty="0" smtClean="0"/>
              <a:t>              char of size  10</a:t>
            </a:r>
          </a:p>
          <a:p>
            <a:pPr lvl="1" indent="-457200"/>
            <a:r>
              <a:rPr lang="en-US" dirty="0"/>
              <a:t> </a:t>
            </a:r>
            <a:r>
              <a:rPr lang="en-US" dirty="0" smtClean="0"/>
              <a:t>         name                 string of size 30</a:t>
            </a:r>
          </a:p>
          <a:p>
            <a:pPr lvl="1" indent="-457200"/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phy</a:t>
            </a:r>
            <a:r>
              <a:rPr lang="en-US" dirty="0" smtClean="0"/>
              <a:t>                     float</a:t>
            </a:r>
          </a:p>
          <a:p>
            <a:pPr lvl="1" indent="-457200"/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chem</a:t>
            </a:r>
            <a:r>
              <a:rPr lang="en-US" dirty="0" smtClean="0"/>
              <a:t>                  float</a:t>
            </a:r>
          </a:p>
          <a:p>
            <a:pPr lvl="1" indent="-457200"/>
            <a:r>
              <a:rPr lang="en-US" dirty="0"/>
              <a:t> </a:t>
            </a:r>
            <a:r>
              <a:rPr lang="en-US" dirty="0" smtClean="0"/>
              <a:t>            </a:t>
            </a:r>
            <a:endParaRPr lang="en-US" dirty="0"/>
          </a:p>
          <a:p>
            <a:pPr lvl="1" indent="-457200"/>
            <a:r>
              <a:rPr lang="en-US" dirty="0" smtClean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57912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maths</a:t>
            </a:r>
            <a:r>
              <a:rPr lang="en-US" dirty="0" smtClean="0"/>
              <a:t>                       float</a:t>
            </a:r>
          </a:p>
          <a:p>
            <a:r>
              <a:rPr lang="en-US" dirty="0" smtClean="0"/>
              <a:t>Total Marks              float</a:t>
            </a:r>
          </a:p>
          <a:p>
            <a:r>
              <a:rPr lang="en-US" dirty="0" smtClean="0"/>
              <a:t>percent                     float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Nested Structure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219201"/>
            <a:ext cx="2895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/>
            <a:r>
              <a:rPr lang="en-US" sz="2000" b="1" dirty="0" smtClean="0"/>
              <a:t>Method - 1</a:t>
            </a:r>
          </a:p>
          <a:p>
            <a:pPr lvl="1" indent="-457200"/>
            <a:endParaRPr lang="en-US" dirty="0"/>
          </a:p>
          <a:p>
            <a:pPr lvl="1" indent="-457200"/>
            <a:r>
              <a:rPr lang="en-US" sz="2400" dirty="0" smtClean="0"/>
              <a:t>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date {</a:t>
            </a:r>
          </a:p>
          <a:p>
            <a:pPr lvl="1" indent="-457200"/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day;</a:t>
            </a:r>
          </a:p>
          <a:p>
            <a:pPr lvl="1" indent="-457200"/>
            <a:r>
              <a:rPr lang="en-US" sz="2400" dirty="0" err="1" smtClean="0"/>
              <a:t>int</a:t>
            </a:r>
            <a:r>
              <a:rPr lang="en-US" sz="2400" dirty="0" smtClean="0"/>
              <a:t> month;</a:t>
            </a:r>
          </a:p>
          <a:p>
            <a:pPr lvl="1" indent="-457200"/>
            <a:r>
              <a:rPr lang="en-US" sz="2400" dirty="0" err="1" smtClean="0"/>
              <a:t>int</a:t>
            </a:r>
            <a:r>
              <a:rPr lang="en-US" sz="2400" dirty="0" smtClean="0"/>
              <a:t> year;</a:t>
            </a:r>
          </a:p>
          <a:p>
            <a:pPr lvl="1" indent="-457200"/>
            <a:r>
              <a:rPr lang="en-US" sz="2400" dirty="0" smtClean="0"/>
              <a:t>};</a:t>
            </a:r>
          </a:p>
          <a:p>
            <a:pPr lvl="1" indent="-457200"/>
            <a:endParaRPr lang="en-US" sz="2400" dirty="0" smtClean="0"/>
          </a:p>
          <a:p>
            <a:pPr lvl="1" indent="-457200"/>
            <a:r>
              <a:rPr lang="en-US" sz="2400" dirty="0" err="1" smtClean="0"/>
              <a:t>struct</a:t>
            </a:r>
            <a:r>
              <a:rPr lang="en-US" sz="2400" dirty="0" smtClean="0"/>
              <a:t> student {</a:t>
            </a:r>
          </a:p>
          <a:p>
            <a:pPr lvl="1" indent="-457200"/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</a:t>
            </a:r>
            <a:r>
              <a:rPr lang="en-US" sz="2400" dirty="0" err="1" smtClean="0"/>
              <a:t>admo</a:t>
            </a:r>
            <a:r>
              <a:rPr lang="en-US" sz="2400" dirty="0" smtClean="0"/>
              <a:t>;</a:t>
            </a:r>
          </a:p>
          <a:p>
            <a:pPr lvl="1" indent="-457200"/>
            <a:r>
              <a:rPr lang="en-US" sz="2400" dirty="0"/>
              <a:t> </a:t>
            </a:r>
            <a:r>
              <a:rPr lang="en-US" sz="2400" dirty="0" smtClean="0"/>
              <a:t>   char   name[30];</a:t>
            </a:r>
          </a:p>
          <a:p>
            <a:pPr lvl="1" indent="-457200"/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date   dob;</a:t>
            </a:r>
          </a:p>
          <a:p>
            <a:pPr lvl="1" indent="-457200"/>
            <a:r>
              <a:rPr lang="en-US" sz="2400" dirty="0"/>
              <a:t> </a:t>
            </a:r>
            <a:r>
              <a:rPr lang="en-US" sz="2400" dirty="0" smtClean="0"/>
              <a:t>    float   fees;</a:t>
            </a:r>
          </a:p>
          <a:p>
            <a:pPr lvl="1" indent="-457200"/>
            <a:r>
              <a:rPr lang="en-US" sz="2400" dirty="0"/>
              <a:t> </a:t>
            </a:r>
            <a:r>
              <a:rPr lang="en-US" sz="2400" dirty="0" smtClean="0"/>
              <a:t>    char grade;</a:t>
            </a:r>
          </a:p>
          <a:p>
            <a:pPr lvl="1" indent="-457200"/>
            <a:r>
              <a:rPr lang="en-US" sz="2400" dirty="0" smtClean="0"/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1219200"/>
            <a:ext cx="502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/>
            <a:r>
              <a:rPr lang="en-US" sz="2000" b="1" dirty="0" smtClean="0"/>
              <a:t>Method - 2</a:t>
            </a:r>
          </a:p>
          <a:p>
            <a:pPr lvl="1" indent="-457200"/>
            <a:endParaRPr lang="en-US" dirty="0" smtClean="0"/>
          </a:p>
          <a:p>
            <a:pPr lvl="1" indent="-457200"/>
            <a:r>
              <a:rPr lang="en-US" sz="2400" dirty="0" err="1" smtClean="0"/>
              <a:t>struct</a:t>
            </a:r>
            <a:r>
              <a:rPr lang="en-US" sz="2400" dirty="0" smtClean="0"/>
              <a:t> student {</a:t>
            </a:r>
          </a:p>
          <a:p>
            <a:pPr lvl="1" indent="-457200"/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</a:t>
            </a:r>
            <a:r>
              <a:rPr lang="en-US" sz="2400" dirty="0" err="1" smtClean="0"/>
              <a:t>admo</a:t>
            </a:r>
            <a:r>
              <a:rPr lang="en-US" sz="2400" dirty="0" smtClean="0"/>
              <a:t>;</a:t>
            </a:r>
          </a:p>
          <a:p>
            <a:pPr lvl="1" indent="-457200"/>
            <a:r>
              <a:rPr lang="en-US" sz="2400" dirty="0" smtClean="0"/>
              <a:t>    char   name[30];</a:t>
            </a:r>
          </a:p>
          <a:p>
            <a:pPr lvl="1" indent="-457200"/>
            <a:r>
              <a:rPr lang="en-US" sz="2400" dirty="0" smtClean="0"/>
              <a:t>     </a:t>
            </a:r>
            <a:r>
              <a:rPr lang="en-US" sz="2400" dirty="0" err="1" smtClean="0">
                <a:solidFill>
                  <a:srgbClr val="FF0000"/>
                </a:solidFill>
              </a:rPr>
              <a:t>struct</a:t>
            </a:r>
            <a:r>
              <a:rPr lang="en-US" sz="2400" dirty="0" smtClean="0">
                <a:solidFill>
                  <a:srgbClr val="FF0000"/>
                </a:solidFill>
              </a:rPr>
              <a:t> date {</a:t>
            </a:r>
          </a:p>
          <a:p>
            <a:pPr lvl="2" indent="-457200"/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day;</a:t>
            </a:r>
          </a:p>
          <a:p>
            <a:pPr lvl="2" indent="-457200"/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month;</a:t>
            </a:r>
          </a:p>
          <a:p>
            <a:pPr lvl="2" indent="-457200"/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year;</a:t>
            </a:r>
          </a:p>
          <a:p>
            <a:pPr lvl="2" indent="-457200"/>
            <a:r>
              <a:rPr lang="en-US" sz="2400" dirty="0" smtClean="0">
                <a:solidFill>
                  <a:srgbClr val="FF0000"/>
                </a:solidFill>
              </a:rPr>
              <a:t>}  dob;</a:t>
            </a:r>
          </a:p>
          <a:p>
            <a:pPr lvl="1" indent="-457200"/>
            <a:r>
              <a:rPr lang="en-US" sz="2400" dirty="0" smtClean="0"/>
              <a:t>     float   fees;</a:t>
            </a:r>
          </a:p>
          <a:p>
            <a:pPr lvl="1" indent="-457200"/>
            <a:r>
              <a:rPr lang="en-US" sz="2400" dirty="0" smtClean="0"/>
              <a:t>     char grade;</a:t>
            </a:r>
          </a:p>
          <a:p>
            <a:pPr lvl="1" indent="-457200"/>
            <a:r>
              <a:rPr lang="en-US" sz="2400" dirty="0" smtClean="0"/>
              <a:t>};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to access Nested Structure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4191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8382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/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2971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/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date</a:t>
            </a:r>
            <a:r>
              <a:rPr lang="en-US" sz="2400" dirty="0" smtClean="0"/>
              <a:t> {</a:t>
            </a:r>
          </a:p>
          <a:p>
            <a:pPr lvl="1" indent="-457200"/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day;</a:t>
            </a:r>
          </a:p>
          <a:p>
            <a:pPr lvl="1" indent="-457200"/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month;</a:t>
            </a:r>
          </a:p>
          <a:p>
            <a:pPr lvl="1" indent="-457200"/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year;</a:t>
            </a:r>
          </a:p>
          <a:p>
            <a:pPr lvl="1" indent="-457200"/>
            <a:r>
              <a:rPr lang="en-US" sz="2400" dirty="0" smtClean="0"/>
              <a:t>};</a:t>
            </a:r>
          </a:p>
          <a:p>
            <a:pPr lvl="1" indent="-457200"/>
            <a:endParaRPr lang="en-US" sz="2400" dirty="0" smtClean="0"/>
          </a:p>
          <a:p>
            <a:pPr lvl="1" indent="-457200"/>
            <a:r>
              <a:rPr lang="en-US" sz="2400" dirty="0" err="1" smtClean="0"/>
              <a:t>struct</a:t>
            </a:r>
            <a:r>
              <a:rPr lang="en-US" sz="2400" dirty="0" smtClean="0"/>
              <a:t> student {</a:t>
            </a:r>
          </a:p>
          <a:p>
            <a:pPr lvl="1" indent="-457200"/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     </a:t>
            </a:r>
            <a:r>
              <a:rPr lang="en-US" sz="2400" dirty="0" err="1" smtClean="0"/>
              <a:t>admo</a:t>
            </a:r>
            <a:r>
              <a:rPr lang="en-US" sz="2400" dirty="0" smtClean="0"/>
              <a:t>;</a:t>
            </a:r>
          </a:p>
          <a:p>
            <a:pPr lvl="1" indent="-457200"/>
            <a:r>
              <a:rPr lang="en-US" sz="2400" dirty="0" smtClean="0"/>
              <a:t>    char   name[30];</a:t>
            </a:r>
          </a:p>
          <a:p>
            <a:pPr lvl="1" indent="-457200"/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date   dob;</a:t>
            </a:r>
          </a:p>
          <a:p>
            <a:pPr lvl="1" indent="-457200"/>
            <a:r>
              <a:rPr lang="en-US" sz="2400" dirty="0" smtClean="0"/>
              <a:t>     float   fees;</a:t>
            </a:r>
          </a:p>
          <a:p>
            <a:pPr lvl="1" indent="-457200"/>
            <a:r>
              <a:rPr lang="en-US" sz="2400" dirty="0" smtClean="0"/>
              <a:t>     char grade;</a:t>
            </a:r>
          </a:p>
          <a:p>
            <a:pPr lvl="1" indent="-457200"/>
            <a:r>
              <a:rPr lang="en-US" sz="2400" dirty="0" smtClean="0"/>
              <a:t>};</a:t>
            </a:r>
          </a:p>
          <a:p>
            <a:pPr lvl="1" indent="-457200"/>
            <a:endParaRPr lang="en-US" sz="2400" dirty="0" smtClean="0"/>
          </a:p>
          <a:p>
            <a:pPr lvl="1" indent="-457200"/>
            <a:r>
              <a:rPr lang="en-US" sz="2400" dirty="0" smtClean="0"/>
              <a:t>student s ;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48200" y="1447799"/>
          <a:ext cx="3796258" cy="1945028"/>
        </p:xfrm>
        <a:graphic>
          <a:graphicData uri="http://schemas.openxmlformats.org/drawingml/2006/table">
            <a:tbl>
              <a:tblPr firstRow="1" bandRow="1"/>
              <a:tblGrid>
                <a:gridCol w="1126107"/>
                <a:gridCol w="1439559"/>
                <a:gridCol w="1230592"/>
              </a:tblGrid>
              <a:tr h="350014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admno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277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198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day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month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36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fees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436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24400" y="3657600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Accessing Each field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s.admno</a:t>
            </a:r>
            <a:r>
              <a:rPr lang="en-US" sz="2000" dirty="0" smtClean="0"/>
              <a:t> = 12034</a:t>
            </a:r>
          </a:p>
          <a:p>
            <a:r>
              <a:rPr lang="en-US" sz="2000" dirty="0" err="1" smtClean="0"/>
              <a:t>strcpy</a:t>
            </a:r>
            <a:r>
              <a:rPr lang="en-US" sz="2000" dirty="0" smtClean="0"/>
              <a:t>(</a:t>
            </a:r>
            <a:r>
              <a:rPr lang="en-US" sz="2000" dirty="0" err="1" smtClean="0"/>
              <a:t>s.name,”rakesh</a:t>
            </a:r>
            <a:r>
              <a:rPr lang="en-US" sz="2000" dirty="0" smtClean="0"/>
              <a:t>”)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s.dob.day</a:t>
            </a:r>
            <a:r>
              <a:rPr lang="en-US" sz="2000" dirty="0" smtClean="0">
                <a:solidFill>
                  <a:srgbClr val="FF0000"/>
                </a:solidFill>
              </a:rPr>
              <a:t> = 23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s.dob.month</a:t>
            </a:r>
            <a:r>
              <a:rPr lang="en-US" sz="2000" dirty="0" smtClean="0">
                <a:solidFill>
                  <a:srgbClr val="FF0000"/>
                </a:solidFill>
              </a:rPr>
              <a:t> = 9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s.dob.year</a:t>
            </a:r>
            <a:r>
              <a:rPr lang="en-US" sz="2000" dirty="0" smtClean="0">
                <a:solidFill>
                  <a:srgbClr val="FF0000"/>
                </a:solidFill>
              </a:rPr>
              <a:t> = 2019</a:t>
            </a:r>
          </a:p>
          <a:p>
            <a:r>
              <a:rPr lang="en-US" sz="2000" dirty="0" err="1" smtClean="0"/>
              <a:t>s.fees</a:t>
            </a:r>
            <a:r>
              <a:rPr lang="en-US" sz="2000" dirty="0" smtClean="0"/>
              <a:t> = 1234.56</a:t>
            </a:r>
          </a:p>
          <a:p>
            <a:r>
              <a:rPr lang="en-US" sz="2000" dirty="0" err="1" smtClean="0"/>
              <a:t>s.grade</a:t>
            </a:r>
            <a:r>
              <a:rPr lang="en-US" sz="2000" dirty="0" smtClean="0"/>
              <a:t> = ‘A’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72000" y="914400"/>
            <a:ext cx="3962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 variable - 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1054</Words>
  <Application>Microsoft Office PowerPoint</Application>
  <PresentationFormat>On-screen Show (4:3)</PresentationFormat>
  <Paragraphs>355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Class</vt:lpstr>
      <vt:lpstr>Syntax &amp; Example</vt:lpstr>
      <vt:lpstr>Object - Variable Declaration</vt:lpstr>
      <vt:lpstr>Variable initialization</vt:lpstr>
      <vt:lpstr>Variable initialization-continued</vt:lpstr>
      <vt:lpstr>Variable initialization-continued</vt:lpstr>
      <vt:lpstr>Question</vt:lpstr>
      <vt:lpstr>Nested Structure</vt:lpstr>
      <vt:lpstr>How to access Nested Structure</vt:lpstr>
      <vt:lpstr>Simple Questions</vt:lpstr>
      <vt:lpstr>Simple Questions -2</vt:lpstr>
      <vt:lpstr>functions and structure</vt:lpstr>
      <vt:lpstr>functions and structure</vt:lpstr>
      <vt:lpstr>Passing structure as a value</vt:lpstr>
      <vt:lpstr>Passing structure as a reference</vt:lpstr>
      <vt:lpstr>Assignments</vt:lpstr>
      <vt:lpstr>Assignments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</dc:title>
  <dc:creator>rakesh</dc:creator>
  <cp:lastModifiedBy>rakesh</cp:lastModifiedBy>
  <cp:revision>35</cp:revision>
  <dcterms:created xsi:type="dcterms:W3CDTF">2019-08-08T03:29:23Z</dcterms:created>
  <dcterms:modified xsi:type="dcterms:W3CDTF">2019-08-21T06:08:32Z</dcterms:modified>
</cp:coreProperties>
</file>