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58116-CAE7-41BC-BA9F-75E3A8DD075C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F966C-9C4B-4565-A698-3DFB0A063DD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66C-9C4B-4565-A698-3DFB0A063DD6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8F04-C1AD-40BE-97A9-98E41CA68994}" type="datetimeFigureOut">
              <a:rPr lang="en-US" smtClean="0"/>
              <a:pPr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CB1A6-9DB8-4CF7-94A0-3421F3D5BC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8F04-C1AD-40BE-97A9-98E41CA68994}" type="datetimeFigureOut">
              <a:rPr lang="en-US" smtClean="0"/>
              <a:pPr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CB1A6-9DB8-4CF7-94A0-3421F3D5BC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8F04-C1AD-40BE-97A9-98E41CA68994}" type="datetimeFigureOut">
              <a:rPr lang="en-US" smtClean="0"/>
              <a:pPr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CB1A6-9DB8-4CF7-94A0-3421F3D5BC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8F04-C1AD-40BE-97A9-98E41CA68994}" type="datetimeFigureOut">
              <a:rPr lang="en-US" smtClean="0"/>
              <a:pPr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CB1A6-9DB8-4CF7-94A0-3421F3D5BC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8F04-C1AD-40BE-97A9-98E41CA68994}" type="datetimeFigureOut">
              <a:rPr lang="en-US" smtClean="0"/>
              <a:pPr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CB1A6-9DB8-4CF7-94A0-3421F3D5BC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8F04-C1AD-40BE-97A9-98E41CA68994}" type="datetimeFigureOut">
              <a:rPr lang="en-US" smtClean="0"/>
              <a:pPr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CB1A6-9DB8-4CF7-94A0-3421F3D5BC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8F04-C1AD-40BE-97A9-98E41CA68994}" type="datetimeFigureOut">
              <a:rPr lang="en-US" smtClean="0"/>
              <a:pPr/>
              <a:t>8/13/2019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CB1A6-9DB8-4CF7-94A0-3421F3D5BC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8F04-C1AD-40BE-97A9-98E41CA68994}" type="datetimeFigureOut">
              <a:rPr lang="en-US" smtClean="0"/>
              <a:pPr/>
              <a:t>8/13/2019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CB1A6-9DB8-4CF7-94A0-3421F3D5BC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8F04-C1AD-40BE-97A9-98E41CA68994}" type="datetimeFigureOut">
              <a:rPr lang="en-US" smtClean="0"/>
              <a:pPr/>
              <a:t>8/13/2019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CB1A6-9DB8-4CF7-94A0-3421F3D5BC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8F04-C1AD-40BE-97A9-98E41CA68994}" type="datetimeFigureOut">
              <a:rPr lang="en-US" smtClean="0"/>
              <a:pPr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CB1A6-9DB8-4CF7-94A0-3421F3D5BC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8F04-C1AD-40BE-97A9-98E41CA68994}" type="datetimeFigureOut">
              <a:rPr lang="en-US" smtClean="0"/>
              <a:pPr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CB1A6-9DB8-4CF7-94A0-3421F3D5BC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B8F04-C1AD-40BE-97A9-98E41CA68994}" type="datetimeFigureOut">
              <a:rPr lang="en-US" smtClean="0"/>
              <a:pPr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CB1A6-9DB8-4CF7-94A0-3421F3D5BCC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143000"/>
          </a:xfrm>
          <a:solidFill>
            <a:srgbClr val="C00000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Structure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3124200"/>
            <a:ext cx="8077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Structure is a </a:t>
            </a:r>
            <a:r>
              <a:rPr lang="en-US" sz="3200" dirty="0" smtClean="0">
                <a:solidFill>
                  <a:srgbClr val="FF0000"/>
                </a:solidFill>
              </a:rPr>
              <a:t>user defined data type</a:t>
            </a:r>
            <a:r>
              <a:rPr lang="en-US" sz="3200" dirty="0" smtClean="0"/>
              <a:t>. It is used to generate a new data type using </a:t>
            </a:r>
            <a:r>
              <a:rPr lang="en-US" sz="3200" dirty="0" smtClean="0">
                <a:solidFill>
                  <a:srgbClr val="FF0000"/>
                </a:solidFill>
              </a:rPr>
              <a:t>existing data </a:t>
            </a:r>
            <a:r>
              <a:rPr lang="en-US" sz="3200" dirty="0" smtClean="0"/>
              <a:t>types</a:t>
            </a:r>
            <a:r>
              <a:rPr lang="en-US" sz="3600" dirty="0" smtClean="0"/>
              <a:t>.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1999"/>
          </a:xfrm>
          <a:solidFill>
            <a:srgbClr val="C00000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Simple Questions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1447800"/>
            <a:ext cx="419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990601"/>
            <a:ext cx="8610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Q1. Define a structure of student having fields – </a:t>
            </a:r>
            <a:r>
              <a:rPr lang="en-US" dirty="0" err="1" smtClean="0"/>
              <a:t>Admno</a:t>
            </a:r>
            <a:r>
              <a:rPr lang="en-US" dirty="0" smtClean="0"/>
              <a:t>, name and marks obtained in three subjects, Total marks and percentage.  </a:t>
            </a:r>
          </a:p>
          <a:p>
            <a:endParaRPr lang="en-US" dirty="0" smtClean="0"/>
          </a:p>
          <a:p>
            <a:r>
              <a:rPr lang="en-US" dirty="0" smtClean="0"/>
              <a:t>Write a program in C++ to read </a:t>
            </a:r>
            <a:r>
              <a:rPr lang="en-US" dirty="0" smtClean="0">
                <a:solidFill>
                  <a:srgbClr val="FF0000"/>
                </a:solidFill>
              </a:rPr>
              <a:t>a record </a:t>
            </a:r>
            <a:r>
              <a:rPr lang="en-US" dirty="0" smtClean="0"/>
              <a:t>of a student from keyboard. </a:t>
            </a:r>
            <a:r>
              <a:rPr lang="en-US" b="1" dirty="0" smtClean="0"/>
              <a:t>Calculate total marks </a:t>
            </a:r>
            <a:r>
              <a:rPr lang="en-US" dirty="0" smtClean="0"/>
              <a:t>and </a:t>
            </a:r>
            <a:r>
              <a:rPr lang="en-US" b="1" dirty="0" smtClean="0"/>
              <a:t>percentag</a:t>
            </a:r>
            <a:r>
              <a:rPr lang="en-US" dirty="0" smtClean="0"/>
              <a:t>e. Display </a:t>
            </a:r>
            <a:r>
              <a:rPr lang="en-US" dirty="0" smtClean="0">
                <a:solidFill>
                  <a:srgbClr val="FF0000"/>
                </a:solidFill>
              </a:rPr>
              <a:t>student record </a:t>
            </a:r>
            <a:r>
              <a:rPr lang="en-US" dirty="0" smtClean="0"/>
              <a:t>on the screen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2514600"/>
            <a:ext cx="3810000" cy="434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#include&lt;</a:t>
            </a:r>
            <a:r>
              <a:rPr lang="en-US" dirty="0" err="1" smtClean="0">
                <a:solidFill>
                  <a:srgbClr val="C00000"/>
                </a:solidFill>
              </a:rPr>
              <a:t>iostream</a:t>
            </a:r>
            <a:r>
              <a:rPr lang="en-US" dirty="0" smtClean="0">
                <a:solidFill>
                  <a:srgbClr val="C00000"/>
                </a:solidFill>
              </a:rPr>
              <a:t>&gt;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using namespace std;</a:t>
            </a:r>
          </a:p>
          <a:p>
            <a:r>
              <a:rPr lang="en-US" dirty="0" err="1" smtClean="0">
                <a:solidFill>
                  <a:srgbClr val="C00000"/>
                </a:solidFill>
              </a:rPr>
              <a:t>struct</a:t>
            </a:r>
            <a:r>
              <a:rPr lang="en-US" dirty="0" smtClean="0">
                <a:solidFill>
                  <a:srgbClr val="C00000"/>
                </a:solidFill>
              </a:rPr>
              <a:t> student{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	</a:t>
            </a:r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admno</a:t>
            </a:r>
            <a:r>
              <a:rPr lang="en-US" dirty="0" smtClean="0">
                <a:solidFill>
                  <a:srgbClr val="C00000"/>
                </a:solidFill>
              </a:rPr>
              <a:t>;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	char name[30];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	</a:t>
            </a:r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phy,chem,math,total</a:t>
            </a:r>
            <a:r>
              <a:rPr lang="en-US" dirty="0" smtClean="0">
                <a:solidFill>
                  <a:srgbClr val="C00000"/>
                </a:solidFill>
              </a:rPr>
              <a:t>;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	float per;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};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main(){</a:t>
            </a:r>
          </a:p>
          <a:p>
            <a:r>
              <a:rPr lang="en-US" dirty="0" smtClean="0"/>
              <a:t>	student s;</a:t>
            </a:r>
          </a:p>
          <a:p>
            <a:r>
              <a:rPr lang="en-US" dirty="0" smtClean="0"/>
              <a:t>	//input phase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&lt;&lt;"Enter </a:t>
            </a:r>
            <a:r>
              <a:rPr lang="en-US" dirty="0" err="1" smtClean="0"/>
              <a:t>admno</a:t>
            </a:r>
            <a:r>
              <a:rPr lang="en-US" dirty="0" smtClean="0"/>
              <a:t> :";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cin</a:t>
            </a:r>
            <a:r>
              <a:rPr lang="en-US" dirty="0" smtClean="0"/>
              <a:t>&gt;&gt;</a:t>
            </a:r>
            <a:r>
              <a:rPr lang="en-US" dirty="0" err="1" smtClean="0"/>
              <a:t>s.admno</a:t>
            </a:r>
            <a:r>
              <a:rPr lang="en-US" dirty="0" smtClean="0"/>
              <a:t>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&lt;&lt;"\n Enter name :";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cin</a:t>
            </a:r>
            <a:r>
              <a:rPr lang="en-US" dirty="0" smtClean="0"/>
              <a:t>&gt;&gt;s.name;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91000" y="2667000"/>
            <a:ext cx="472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</a:t>
            </a:r>
            <a:r>
              <a:rPr lang="en-US" dirty="0" err="1" smtClean="0"/>
              <a:t>cout</a:t>
            </a:r>
            <a:r>
              <a:rPr lang="en-US" dirty="0" smtClean="0"/>
              <a:t>&lt;&lt;"Enter </a:t>
            </a:r>
            <a:r>
              <a:rPr lang="en-US" dirty="0" err="1" smtClean="0"/>
              <a:t>phy</a:t>
            </a:r>
            <a:r>
              <a:rPr lang="en-US" dirty="0" smtClean="0"/>
              <a:t> marks :";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cin</a:t>
            </a:r>
            <a:r>
              <a:rPr lang="en-US" dirty="0" smtClean="0"/>
              <a:t>&gt;&gt;s.phy;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&lt;&lt;"Enter </a:t>
            </a:r>
            <a:r>
              <a:rPr lang="en-US" dirty="0" err="1" smtClean="0"/>
              <a:t>chem</a:t>
            </a:r>
            <a:r>
              <a:rPr lang="en-US" dirty="0" smtClean="0"/>
              <a:t> marks :";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cin</a:t>
            </a:r>
            <a:r>
              <a:rPr lang="en-US" dirty="0" smtClean="0"/>
              <a:t>&gt;&gt;</a:t>
            </a:r>
            <a:r>
              <a:rPr lang="en-US" dirty="0" err="1" smtClean="0"/>
              <a:t>s.chem</a:t>
            </a:r>
            <a:r>
              <a:rPr lang="en-US" dirty="0" smtClean="0"/>
              <a:t>;</a:t>
            </a:r>
          </a:p>
          <a:p>
            <a:r>
              <a:rPr lang="en-US" dirty="0" smtClean="0"/>
              <a:t>	//processing phase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s.total</a:t>
            </a:r>
            <a:r>
              <a:rPr lang="en-US" dirty="0" smtClean="0"/>
              <a:t> = </a:t>
            </a:r>
            <a:r>
              <a:rPr lang="en-US" dirty="0" err="1" smtClean="0"/>
              <a:t>s.phy+s.chem+s.math</a:t>
            </a:r>
            <a:r>
              <a:rPr lang="en-US" dirty="0" smtClean="0"/>
              <a:t>;</a:t>
            </a:r>
          </a:p>
          <a:p>
            <a:r>
              <a:rPr lang="en-US" dirty="0" smtClean="0"/>
              <a:t>	//output phase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&lt;&lt;"</a:t>
            </a:r>
            <a:r>
              <a:rPr lang="en-US" dirty="0" err="1" smtClean="0"/>
              <a:t>Admno</a:t>
            </a:r>
            <a:r>
              <a:rPr lang="en-US" dirty="0" smtClean="0"/>
              <a:t> :"&lt;&lt;</a:t>
            </a:r>
            <a:r>
              <a:rPr lang="en-US" dirty="0" err="1" smtClean="0"/>
              <a:t>s.admno</a:t>
            </a:r>
            <a:r>
              <a:rPr lang="en-US" dirty="0" smtClean="0"/>
              <a:t>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&lt;&lt;"Name  :"&lt;&lt;s.name&lt;&lt;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&lt;&lt;"</a:t>
            </a:r>
            <a:r>
              <a:rPr lang="en-US" dirty="0" err="1" smtClean="0"/>
              <a:t>Phy</a:t>
            </a:r>
            <a:r>
              <a:rPr lang="en-US" dirty="0" smtClean="0"/>
              <a:t>   :"&lt;&lt;s.phy&lt;&lt;end;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&lt;&lt;"</a:t>
            </a:r>
            <a:r>
              <a:rPr lang="en-US" dirty="0" err="1" smtClean="0"/>
              <a:t>Chem</a:t>
            </a:r>
            <a:r>
              <a:rPr lang="en-US" dirty="0" smtClean="0"/>
              <a:t>  :"&lt;&lt;</a:t>
            </a:r>
            <a:r>
              <a:rPr lang="en-US" dirty="0" err="1" smtClean="0"/>
              <a:t>s.chem</a:t>
            </a:r>
            <a:r>
              <a:rPr lang="en-US" dirty="0" smtClean="0"/>
              <a:t>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&lt;&lt;"Total :"&lt;&lt;</a:t>
            </a:r>
            <a:r>
              <a:rPr lang="en-US" dirty="0" err="1" smtClean="0"/>
              <a:t>s.total</a:t>
            </a:r>
            <a:endParaRPr lang="en-US" dirty="0" smtClean="0"/>
          </a:p>
          <a:p>
            <a:r>
              <a:rPr lang="en-US" dirty="0" smtClean="0"/>
              <a:t>	return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1999"/>
          </a:xfrm>
          <a:solidFill>
            <a:srgbClr val="C00000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Simple Questions -2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1447800"/>
            <a:ext cx="419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2438400"/>
            <a:ext cx="86106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Q1</a:t>
            </a:r>
            <a:r>
              <a:rPr lang="en-US" dirty="0" smtClean="0"/>
              <a:t>. </a:t>
            </a:r>
            <a:r>
              <a:rPr lang="en-US" sz="2400" dirty="0" smtClean="0"/>
              <a:t>Define a structure of student having fields – </a:t>
            </a:r>
            <a:r>
              <a:rPr lang="en-US" sz="2400" dirty="0" err="1" smtClean="0"/>
              <a:t>Admno</a:t>
            </a:r>
            <a:r>
              <a:rPr lang="en-US" sz="2400" dirty="0" smtClean="0"/>
              <a:t>, name and marks obtained in three subjects, Total marks and percentage.  </a:t>
            </a:r>
          </a:p>
          <a:p>
            <a:endParaRPr lang="en-US" sz="2400" dirty="0" smtClean="0"/>
          </a:p>
          <a:p>
            <a:r>
              <a:rPr lang="en-US" sz="2400" dirty="0" smtClean="0"/>
              <a:t>Write a program in C++ to read  </a:t>
            </a:r>
            <a:r>
              <a:rPr lang="en-US" sz="2400" dirty="0" smtClean="0">
                <a:solidFill>
                  <a:srgbClr val="FF0000"/>
                </a:solidFill>
              </a:rPr>
              <a:t>100  record </a:t>
            </a:r>
            <a:r>
              <a:rPr lang="en-US" sz="2400" dirty="0" smtClean="0"/>
              <a:t>of students from keyboard. </a:t>
            </a:r>
            <a:r>
              <a:rPr lang="en-US" sz="2400" b="1" dirty="0" smtClean="0"/>
              <a:t>Calculate their total marks </a:t>
            </a:r>
            <a:r>
              <a:rPr lang="en-US" sz="2400" dirty="0" smtClean="0"/>
              <a:t>and </a:t>
            </a:r>
            <a:r>
              <a:rPr lang="en-US" sz="2400" b="1" dirty="0" smtClean="0"/>
              <a:t>percentag</a:t>
            </a:r>
            <a:r>
              <a:rPr lang="en-US" sz="2400" dirty="0" smtClean="0"/>
              <a:t>e. Display </a:t>
            </a:r>
            <a:r>
              <a:rPr lang="en-US" sz="2400" dirty="0" smtClean="0">
                <a:solidFill>
                  <a:srgbClr val="FF0000"/>
                </a:solidFill>
              </a:rPr>
              <a:t>students record </a:t>
            </a:r>
            <a:r>
              <a:rPr lang="en-US" sz="2400" dirty="0" smtClean="0"/>
              <a:t>on the screen</a:t>
            </a:r>
          </a:p>
          <a:p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1999"/>
          </a:xfrm>
          <a:solidFill>
            <a:srgbClr val="C00000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functions and structure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1447800"/>
            <a:ext cx="419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9906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2667000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Structure can be passed in functions like any other </a:t>
            </a:r>
            <a:r>
              <a:rPr lang="en-US" sz="3200" dirty="0" smtClean="0">
                <a:solidFill>
                  <a:srgbClr val="FF0000"/>
                </a:solidFill>
              </a:rPr>
              <a:t>built in data type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1999"/>
          </a:xfrm>
          <a:solidFill>
            <a:srgbClr val="C00000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functions and structure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1447800"/>
            <a:ext cx="419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9906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990600"/>
            <a:ext cx="5334000" cy="495520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600" dirty="0" smtClean="0"/>
              <a:t>#include&lt;</a:t>
            </a:r>
            <a:r>
              <a:rPr lang="en-US" sz="1600" dirty="0" err="1" smtClean="0"/>
              <a:t>iostream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>using namespace std;</a:t>
            </a:r>
          </a:p>
          <a:p>
            <a:r>
              <a:rPr lang="en-US" sz="1600" dirty="0" err="1" smtClean="0"/>
              <a:t>struct</a:t>
            </a:r>
            <a:r>
              <a:rPr lang="en-US" sz="1600" dirty="0" smtClean="0"/>
              <a:t> student{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admno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	char name[30];</a:t>
            </a:r>
          </a:p>
          <a:p>
            <a:r>
              <a:rPr lang="en-US" sz="1600" dirty="0" smtClean="0"/>
              <a:t>};</a:t>
            </a:r>
          </a:p>
          <a:p>
            <a:endParaRPr lang="en-US" sz="1600" dirty="0" smtClean="0"/>
          </a:p>
          <a:p>
            <a:r>
              <a:rPr lang="en-US" b="1" dirty="0" smtClean="0"/>
              <a:t>void </a:t>
            </a:r>
            <a:r>
              <a:rPr lang="en-US" b="1" dirty="0" err="1" smtClean="0"/>
              <a:t>print_record</a:t>
            </a:r>
            <a:r>
              <a:rPr lang="en-US" b="1" dirty="0" smtClean="0"/>
              <a:t>(</a:t>
            </a:r>
            <a:r>
              <a:rPr lang="en-US" b="1" dirty="0" err="1" smtClean="0"/>
              <a:t>int</a:t>
            </a:r>
            <a:r>
              <a:rPr lang="en-US" b="1" dirty="0" smtClean="0"/>
              <a:t> x, char y[]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cout</a:t>
            </a:r>
            <a:r>
              <a:rPr lang="en-US" sz="1600" dirty="0" smtClean="0"/>
              <a:t>&lt;&lt;"</a:t>
            </a:r>
            <a:r>
              <a:rPr lang="en-US" sz="1600" dirty="0" err="1" smtClean="0"/>
              <a:t>Admno</a:t>
            </a:r>
            <a:r>
              <a:rPr lang="en-US" sz="1600" dirty="0" smtClean="0"/>
              <a:t> No :"&lt;&lt;x&lt;&lt;</a:t>
            </a:r>
            <a:r>
              <a:rPr lang="en-US" sz="1600" dirty="0" err="1" smtClean="0"/>
              <a:t>endl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cout</a:t>
            </a:r>
            <a:r>
              <a:rPr lang="en-US" sz="1600" dirty="0" smtClean="0"/>
              <a:t>&lt;&lt;"Name     :"&lt;&lt;y&lt;&lt;</a:t>
            </a:r>
            <a:r>
              <a:rPr lang="en-US" sz="1600" dirty="0" err="1" smtClean="0"/>
              <a:t>endl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}</a:t>
            </a:r>
          </a:p>
          <a:p>
            <a:endParaRPr lang="en-US" sz="1600" dirty="0" smtClean="0"/>
          </a:p>
          <a:p>
            <a:r>
              <a:rPr lang="en-US" sz="1600" b="1" dirty="0" smtClean="0"/>
              <a:t>void </a:t>
            </a:r>
            <a:r>
              <a:rPr lang="en-US" sz="1600" b="1" dirty="0" err="1" smtClean="0"/>
              <a:t>print_record_fine</a:t>
            </a:r>
            <a:r>
              <a:rPr lang="en-US" sz="1600" b="1" dirty="0" smtClean="0"/>
              <a:t>(student A){ 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cout</a:t>
            </a:r>
            <a:r>
              <a:rPr lang="en-US" sz="1600" dirty="0" smtClean="0"/>
              <a:t>&lt;&lt;"</a:t>
            </a:r>
            <a:r>
              <a:rPr lang="en-US" sz="1600" dirty="0" err="1" smtClean="0"/>
              <a:t>Admno</a:t>
            </a:r>
            <a:r>
              <a:rPr lang="en-US" sz="1600" dirty="0" smtClean="0"/>
              <a:t> No :"&lt;&lt;</a:t>
            </a:r>
            <a:r>
              <a:rPr lang="en-US" sz="1600" b="1" dirty="0" err="1" smtClean="0"/>
              <a:t>A.admno</a:t>
            </a:r>
            <a:r>
              <a:rPr lang="en-US" sz="1600" dirty="0" smtClean="0"/>
              <a:t>&lt;&lt;</a:t>
            </a:r>
            <a:r>
              <a:rPr lang="en-US" sz="1600" dirty="0" err="1" smtClean="0"/>
              <a:t>endl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cout</a:t>
            </a:r>
            <a:r>
              <a:rPr lang="en-US" sz="1600" dirty="0" smtClean="0"/>
              <a:t>&lt;&lt;"Name     :"&lt;&lt;</a:t>
            </a:r>
            <a:r>
              <a:rPr lang="en-US" sz="1600" b="1" dirty="0" smtClean="0"/>
              <a:t>A.name</a:t>
            </a:r>
            <a:r>
              <a:rPr lang="en-US" sz="1600" dirty="0" smtClean="0"/>
              <a:t>&lt;&lt;</a:t>
            </a:r>
            <a:r>
              <a:rPr lang="en-US" sz="1600" dirty="0" err="1" smtClean="0"/>
              <a:t>endl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}</a:t>
            </a:r>
          </a:p>
          <a:p>
            <a:endParaRPr lang="en-US" sz="2000" dirty="0" smtClean="0"/>
          </a:p>
          <a:p>
            <a:endParaRPr lang="en-US" sz="2000" dirty="0" smtClean="0">
              <a:solidFill>
                <a:srgbClr val="FF0000"/>
              </a:solidFill>
            </a:endParaRPr>
          </a:p>
          <a:p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76800" y="1143000"/>
            <a:ext cx="4267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main(){</a:t>
            </a:r>
          </a:p>
          <a:p>
            <a:r>
              <a:rPr lang="en-US" dirty="0" smtClean="0"/>
              <a:t>	student s ={10,"rakesh </a:t>
            </a:r>
            <a:r>
              <a:rPr lang="en-US" dirty="0" err="1" smtClean="0"/>
              <a:t>kumar</a:t>
            </a:r>
            <a:r>
              <a:rPr lang="en-US" dirty="0" smtClean="0"/>
              <a:t>"};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//function call</a:t>
            </a:r>
          </a:p>
          <a:p>
            <a:r>
              <a:rPr lang="en-US" dirty="0" smtClean="0"/>
              <a:t>	</a:t>
            </a:r>
            <a:r>
              <a:rPr lang="en-US" b="1" dirty="0" err="1" smtClean="0"/>
              <a:t>print_record</a:t>
            </a:r>
            <a:r>
              <a:rPr lang="en-US" b="1" dirty="0" smtClean="0"/>
              <a:t>(</a:t>
            </a:r>
            <a:r>
              <a:rPr lang="en-US" b="1" dirty="0" err="1" smtClean="0"/>
              <a:t>s.admno,s.name</a:t>
            </a:r>
            <a:r>
              <a:rPr lang="en-US" b="1" dirty="0" smtClean="0"/>
              <a:t>);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//</a:t>
            </a:r>
            <a:r>
              <a:rPr lang="en-US" dirty="0" err="1" smtClean="0">
                <a:solidFill>
                  <a:srgbClr val="FF0000"/>
                </a:solidFill>
              </a:rPr>
              <a:t>print_record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s.name,s.admno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  <a:r>
              <a:rPr lang="en-US" b="1" dirty="0" err="1" smtClean="0"/>
              <a:t>print_record_fine</a:t>
            </a:r>
            <a:r>
              <a:rPr lang="en-US" b="1" smtClean="0"/>
              <a:t>(s);</a:t>
            </a:r>
            <a:endParaRPr lang="en-US" b="1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	// This is the proper method</a:t>
            </a:r>
          </a:p>
          <a:p>
            <a:r>
              <a:rPr lang="en-US" dirty="0" smtClean="0"/>
              <a:t>	return 0;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1999"/>
          </a:xfrm>
          <a:solidFill>
            <a:srgbClr val="C00000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Passing structure as a value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1447800"/>
            <a:ext cx="419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9906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990600"/>
            <a:ext cx="4953000" cy="550920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600" dirty="0" smtClean="0"/>
              <a:t>#include&lt;</a:t>
            </a:r>
            <a:r>
              <a:rPr lang="en-US" sz="1600" dirty="0" err="1" smtClean="0"/>
              <a:t>iostream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>#include&lt;</a:t>
            </a:r>
            <a:r>
              <a:rPr lang="en-US" sz="1600" dirty="0" err="1" smtClean="0"/>
              <a:t>string.h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>using namespace std;</a:t>
            </a:r>
          </a:p>
          <a:p>
            <a:r>
              <a:rPr lang="en-US" sz="1600" dirty="0" err="1" smtClean="0"/>
              <a:t>struct</a:t>
            </a:r>
            <a:r>
              <a:rPr lang="en-US" sz="1600" dirty="0" smtClean="0"/>
              <a:t> student{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admno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	char name[30];</a:t>
            </a:r>
          </a:p>
          <a:p>
            <a:r>
              <a:rPr lang="en-US" sz="1600" dirty="0" smtClean="0"/>
              <a:t>};</a:t>
            </a:r>
          </a:p>
          <a:p>
            <a:r>
              <a:rPr lang="en-US" sz="1600" b="1" dirty="0" smtClean="0"/>
              <a:t>void  change( student </a:t>
            </a:r>
            <a:r>
              <a:rPr lang="en-US" sz="1600" b="1" dirty="0" smtClean="0">
                <a:solidFill>
                  <a:srgbClr val="FF0000"/>
                </a:solidFill>
              </a:rPr>
              <a:t>A</a:t>
            </a:r>
            <a:r>
              <a:rPr lang="en-US" sz="1600" b="1" dirty="0" smtClean="0"/>
              <a:t> ) {    </a:t>
            </a:r>
            <a:r>
              <a:rPr lang="en-US" sz="1600" b="1" dirty="0" smtClean="0">
                <a:solidFill>
                  <a:srgbClr val="FF0000"/>
                </a:solidFill>
              </a:rPr>
              <a:t>// passing as a value</a:t>
            </a:r>
          </a:p>
          <a:p>
            <a:r>
              <a:rPr lang="en-US" sz="1600" dirty="0" smtClean="0"/>
              <a:t>              // changing here the values</a:t>
            </a:r>
          </a:p>
          <a:p>
            <a:r>
              <a:rPr lang="en-US" sz="1600" dirty="0" smtClean="0"/>
              <a:t>              </a:t>
            </a:r>
            <a:r>
              <a:rPr lang="en-US" sz="1600" dirty="0" err="1" smtClean="0"/>
              <a:t>A.admno</a:t>
            </a:r>
            <a:r>
              <a:rPr lang="en-US" sz="1600" dirty="0" smtClean="0"/>
              <a:t>=20;</a:t>
            </a:r>
          </a:p>
          <a:p>
            <a:r>
              <a:rPr lang="en-US" sz="1600" dirty="0" smtClean="0"/>
              <a:t>              </a:t>
            </a:r>
            <a:r>
              <a:rPr lang="en-US" sz="1600" dirty="0" err="1" smtClean="0"/>
              <a:t>strcpy</a:t>
            </a:r>
            <a:r>
              <a:rPr lang="en-US" sz="1600" dirty="0" smtClean="0"/>
              <a:t>(</a:t>
            </a:r>
            <a:r>
              <a:rPr lang="en-US" sz="1600" dirty="0" err="1" smtClean="0"/>
              <a:t>A.name,”Himanshu</a:t>
            </a:r>
            <a:r>
              <a:rPr lang="en-US" sz="1600" dirty="0" smtClean="0"/>
              <a:t> </a:t>
            </a:r>
            <a:r>
              <a:rPr lang="en-US" sz="1600" dirty="0" err="1" smtClean="0"/>
              <a:t>Gola</a:t>
            </a:r>
            <a:r>
              <a:rPr lang="en-US" sz="1600" dirty="0" smtClean="0"/>
              <a:t>”);	           </a:t>
            </a:r>
          </a:p>
          <a:p>
            <a:r>
              <a:rPr lang="en-US" sz="1600" dirty="0" smtClean="0"/>
              <a:t>}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int</a:t>
            </a:r>
            <a:r>
              <a:rPr lang="en-US" sz="1600" dirty="0" smtClean="0"/>
              <a:t> main(){</a:t>
            </a:r>
          </a:p>
          <a:p>
            <a:r>
              <a:rPr lang="en-US" sz="1600" dirty="0" smtClean="0"/>
              <a:t>	student s ={10,"rakesh </a:t>
            </a:r>
            <a:r>
              <a:rPr lang="en-US" sz="1600" dirty="0" err="1" smtClean="0"/>
              <a:t>kumar</a:t>
            </a:r>
            <a:r>
              <a:rPr lang="en-US" sz="1600" dirty="0" smtClean="0"/>
              <a:t>"};</a:t>
            </a:r>
          </a:p>
          <a:p>
            <a:r>
              <a:rPr lang="en-US" sz="1600" dirty="0" smtClean="0"/>
              <a:t>	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                     change(s);</a:t>
            </a:r>
          </a:p>
          <a:p>
            <a:r>
              <a:rPr lang="en-US" sz="1600" dirty="0" smtClean="0"/>
              <a:t>	</a:t>
            </a:r>
          </a:p>
          <a:p>
            <a:r>
              <a:rPr lang="en-US" sz="1600" dirty="0" smtClean="0"/>
              <a:t>                    </a:t>
            </a:r>
            <a:r>
              <a:rPr lang="en-US" sz="1600" dirty="0" err="1" smtClean="0"/>
              <a:t>cout</a:t>
            </a:r>
            <a:r>
              <a:rPr lang="en-US" sz="1600" dirty="0" smtClean="0"/>
              <a:t>&lt;&lt;“</a:t>
            </a:r>
            <a:r>
              <a:rPr lang="en-US" sz="1600" dirty="0" err="1" smtClean="0"/>
              <a:t>Admno</a:t>
            </a:r>
            <a:r>
              <a:rPr lang="en-US" sz="1600" dirty="0" smtClean="0"/>
              <a:t> :”&lt;&lt;</a:t>
            </a:r>
            <a:r>
              <a:rPr lang="en-US" sz="1600" dirty="0" err="1" smtClean="0"/>
              <a:t>s.admno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                 </a:t>
            </a:r>
            <a:r>
              <a:rPr lang="en-US" sz="1600" dirty="0" err="1" smtClean="0"/>
              <a:t>cout</a:t>
            </a:r>
            <a:r>
              <a:rPr lang="en-US" sz="1600" dirty="0" smtClean="0"/>
              <a:t>&lt;&lt;“Name  :”&lt;&lt;s.name;</a:t>
            </a:r>
          </a:p>
          <a:p>
            <a:r>
              <a:rPr lang="en-US" sz="1600" dirty="0" smtClean="0"/>
              <a:t>	return 0;</a:t>
            </a:r>
          </a:p>
          <a:p>
            <a:r>
              <a:rPr lang="en-US" sz="1600" dirty="0" smtClean="0"/>
              <a:t>}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76800" y="1143000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86400" y="2819400"/>
            <a:ext cx="3124200" cy="15081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/>
              <a:t>Output</a:t>
            </a:r>
          </a:p>
          <a:p>
            <a:endParaRPr lang="en-US" sz="2800" b="1" dirty="0" smtClean="0"/>
          </a:p>
          <a:p>
            <a:r>
              <a:rPr lang="en-US" dirty="0" err="1" smtClean="0"/>
              <a:t>Admno</a:t>
            </a:r>
            <a:r>
              <a:rPr lang="en-US" dirty="0" smtClean="0"/>
              <a:t> :10</a:t>
            </a:r>
          </a:p>
          <a:p>
            <a:r>
              <a:rPr lang="en-US" dirty="0" smtClean="0"/>
              <a:t>Name  :</a:t>
            </a:r>
            <a:r>
              <a:rPr lang="en-US" dirty="0" err="1" smtClean="0"/>
              <a:t>rakesh</a:t>
            </a:r>
            <a:r>
              <a:rPr lang="en-US" dirty="0" smtClean="0"/>
              <a:t> </a:t>
            </a:r>
            <a:r>
              <a:rPr lang="en-US" dirty="0" err="1" smtClean="0"/>
              <a:t>kumar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1999"/>
          </a:xfrm>
          <a:solidFill>
            <a:srgbClr val="C00000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Passing structure as a reference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1447800"/>
            <a:ext cx="419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9906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990600"/>
            <a:ext cx="4953000" cy="550920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600" dirty="0" smtClean="0"/>
              <a:t>#include&lt;</a:t>
            </a:r>
            <a:r>
              <a:rPr lang="en-US" sz="1600" dirty="0" err="1" smtClean="0"/>
              <a:t>iostream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>#include&lt;</a:t>
            </a:r>
            <a:r>
              <a:rPr lang="en-US" sz="1600" dirty="0" err="1" smtClean="0"/>
              <a:t>string.h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>using namespace std;</a:t>
            </a:r>
          </a:p>
          <a:p>
            <a:r>
              <a:rPr lang="en-US" sz="1600" dirty="0" err="1" smtClean="0"/>
              <a:t>struct</a:t>
            </a:r>
            <a:r>
              <a:rPr lang="en-US" sz="1600" dirty="0" smtClean="0"/>
              <a:t> student{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admno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	char name[30];</a:t>
            </a:r>
          </a:p>
          <a:p>
            <a:r>
              <a:rPr lang="en-US" sz="1600" dirty="0" smtClean="0"/>
              <a:t>};</a:t>
            </a:r>
          </a:p>
          <a:p>
            <a:r>
              <a:rPr lang="en-US" sz="1600" b="1" dirty="0" smtClean="0"/>
              <a:t>void  change(student  </a:t>
            </a:r>
            <a:r>
              <a:rPr lang="en-US" sz="1600" b="1" dirty="0" smtClean="0">
                <a:solidFill>
                  <a:srgbClr val="FF0000"/>
                </a:solidFill>
              </a:rPr>
              <a:t>&amp;A</a:t>
            </a:r>
            <a:r>
              <a:rPr lang="en-US" sz="1600" b="1" dirty="0" smtClean="0"/>
              <a:t>) {    </a:t>
            </a:r>
            <a:r>
              <a:rPr lang="en-US" sz="1600" b="1" dirty="0" smtClean="0">
                <a:solidFill>
                  <a:srgbClr val="FF0000"/>
                </a:solidFill>
              </a:rPr>
              <a:t>// passing as a value</a:t>
            </a:r>
          </a:p>
          <a:p>
            <a:r>
              <a:rPr lang="en-US" sz="1600" dirty="0" smtClean="0"/>
              <a:t>              // changing here the values</a:t>
            </a:r>
          </a:p>
          <a:p>
            <a:r>
              <a:rPr lang="en-US" sz="1600" dirty="0" smtClean="0"/>
              <a:t>              </a:t>
            </a:r>
            <a:r>
              <a:rPr lang="en-US" sz="1600" dirty="0" err="1" smtClean="0"/>
              <a:t>A.admno</a:t>
            </a:r>
            <a:r>
              <a:rPr lang="en-US" sz="1600" dirty="0" smtClean="0"/>
              <a:t>=20;</a:t>
            </a:r>
          </a:p>
          <a:p>
            <a:r>
              <a:rPr lang="en-US" sz="1600" dirty="0" smtClean="0"/>
              <a:t>              </a:t>
            </a:r>
            <a:r>
              <a:rPr lang="en-US" sz="1600" dirty="0" err="1" smtClean="0"/>
              <a:t>strcpy</a:t>
            </a:r>
            <a:r>
              <a:rPr lang="en-US" sz="1600" dirty="0" smtClean="0"/>
              <a:t>(</a:t>
            </a:r>
            <a:r>
              <a:rPr lang="en-US" sz="1600" dirty="0" err="1" smtClean="0"/>
              <a:t>A.name,”Himanshu</a:t>
            </a:r>
            <a:r>
              <a:rPr lang="en-US" sz="1600" dirty="0" smtClean="0"/>
              <a:t> </a:t>
            </a:r>
            <a:r>
              <a:rPr lang="en-US" sz="1600" dirty="0" err="1" smtClean="0"/>
              <a:t>Gola</a:t>
            </a:r>
            <a:r>
              <a:rPr lang="en-US" sz="1600" dirty="0" smtClean="0"/>
              <a:t>”);	           </a:t>
            </a:r>
          </a:p>
          <a:p>
            <a:r>
              <a:rPr lang="en-US" sz="1600" dirty="0" smtClean="0"/>
              <a:t>}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int</a:t>
            </a:r>
            <a:r>
              <a:rPr lang="en-US" sz="1600" dirty="0" smtClean="0"/>
              <a:t> main(){</a:t>
            </a:r>
          </a:p>
          <a:p>
            <a:r>
              <a:rPr lang="en-US" sz="1600" dirty="0" smtClean="0"/>
              <a:t>	student s ={10,"rakesh </a:t>
            </a:r>
            <a:r>
              <a:rPr lang="en-US" sz="1600" dirty="0" err="1" smtClean="0"/>
              <a:t>kumar</a:t>
            </a:r>
            <a:r>
              <a:rPr lang="en-US" sz="1600" dirty="0" smtClean="0"/>
              <a:t>"};</a:t>
            </a:r>
          </a:p>
          <a:p>
            <a:r>
              <a:rPr lang="en-US" sz="1600" dirty="0" smtClean="0"/>
              <a:t>	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                     change(s);</a:t>
            </a:r>
          </a:p>
          <a:p>
            <a:r>
              <a:rPr lang="en-US" sz="1600" dirty="0" smtClean="0"/>
              <a:t>	</a:t>
            </a:r>
          </a:p>
          <a:p>
            <a:r>
              <a:rPr lang="en-US" sz="1600" dirty="0" smtClean="0"/>
              <a:t>                    </a:t>
            </a:r>
            <a:r>
              <a:rPr lang="en-US" sz="1600" dirty="0" err="1" smtClean="0"/>
              <a:t>cout</a:t>
            </a:r>
            <a:r>
              <a:rPr lang="en-US" sz="1600" dirty="0" smtClean="0"/>
              <a:t>&lt;&lt;“</a:t>
            </a:r>
            <a:r>
              <a:rPr lang="en-US" sz="1600" dirty="0" err="1" smtClean="0"/>
              <a:t>Admno</a:t>
            </a:r>
            <a:r>
              <a:rPr lang="en-US" sz="1600" dirty="0" smtClean="0"/>
              <a:t> :”&lt;&lt;</a:t>
            </a:r>
            <a:r>
              <a:rPr lang="en-US" sz="1600" dirty="0" err="1" smtClean="0"/>
              <a:t>s.admno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                 </a:t>
            </a:r>
            <a:r>
              <a:rPr lang="en-US" sz="1600" dirty="0" err="1" smtClean="0"/>
              <a:t>cout</a:t>
            </a:r>
            <a:r>
              <a:rPr lang="en-US" sz="1600" dirty="0" smtClean="0"/>
              <a:t>&lt;&lt;“Name  :”&lt;&lt;s.name;</a:t>
            </a:r>
          </a:p>
          <a:p>
            <a:r>
              <a:rPr lang="en-US" sz="1600" dirty="0" smtClean="0"/>
              <a:t>	return 0;</a:t>
            </a:r>
          </a:p>
          <a:p>
            <a:r>
              <a:rPr lang="en-US" sz="1600" dirty="0" smtClean="0"/>
              <a:t>}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76800" y="1143000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86400" y="2819400"/>
            <a:ext cx="3124200" cy="15081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/>
              <a:t>Output</a:t>
            </a:r>
          </a:p>
          <a:p>
            <a:endParaRPr lang="en-US" sz="2800" b="1" dirty="0" smtClean="0"/>
          </a:p>
          <a:p>
            <a:r>
              <a:rPr lang="en-US" dirty="0" err="1" smtClean="0"/>
              <a:t>Admno</a:t>
            </a:r>
            <a:r>
              <a:rPr lang="en-US" dirty="0" smtClean="0"/>
              <a:t> :20</a:t>
            </a:r>
          </a:p>
          <a:p>
            <a:r>
              <a:rPr lang="en-US" dirty="0" smtClean="0"/>
              <a:t>Name  :</a:t>
            </a:r>
            <a:r>
              <a:rPr lang="en-US" dirty="0" err="1" smtClean="0"/>
              <a:t>Himanshu</a:t>
            </a:r>
            <a:r>
              <a:rPr lang="en-US" dirty="0" smtClean="0"/>
              <a:t> </a:t>
            </a:r>
            <a:r>
              <a:rPr lang="en-US" dirty="0" err="1" smtClean="0"/>
              <a:t>Gola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1999"/>
          </a:xfrm>
          <a:solidFill>
            <a:srgbClr val="C00000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Assignments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1447800"/>
            <a:ext cx="419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990600"/>
            <a:ext cx="8610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Q1. Find out the output of the following program segments</a:t>
            </a:r>
          </a:p>
          <a:p>
            <a:r>
              <a:rPr lang="en-US" dirty="0" err="1" smtClean="0"/>
              <a:t>struct</a:t>
            </a:r>
            <a:r>
              <a:rPr lang="en-US" dirty="0" smtClean="0"/>
              <a:t> pixel { </a:t>
            </a:r>
            <a:r>
              <a:rPr lang="en-US" dirty="0" err="1" smtClean="0"/>
              <a:t>int</a:t>
            </a:r>
            <a:r>
              <a:rPr lang="en-US" dirty="0" smtClean="0"/>
              <a:t> height; </a:t>
            </a:r>
          </a:p>
          <a:p>
            <a:r>
              <a:rPr lang="en-US" dirty="0" smtClean="0"/>
              <a:t>                    </a:t>
            </a:r>
            <a:r>
              <a:rPr lang="en-US" dirty="0" err="1" smtClean="0"/>
              <a:t>int</a:t>
            </a:r>
            <a:r>
              <a:rPr lang="en-US" dirty="0" smtClean="0"/>
              <a:t> width;</a:t>
            </a:r>
          </a:p>
          <a:p>
            <a:r>
              <a:rPr lang="en-US" dirty="0" smtClean="0"/>
              <a:t>};</a:t>
            </a:r>
          </a:p>
          <a:p>
            <a:endParaRPr lang="en-US" dirty="0" smtClean="0"/>
          </a:p>
          <a:p>
            <a:r>
              <a:rPr lang="en-US" dirty="0" smtClean="0"/>
              <a:t>void print(pixel s) {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cout</a:t>
            </a:r>
            <a:r>
              <a:rPr lang="en-US" dirty="0" smtClean="0"/>
              <a:t>&lt;&lt;“Width :”&lt;&lt;</a:t>
            </a:r>
            <a:r>
              <a:rPr lang="en-US" dirty="0" err="1" smtClean="0"/>
              <a:t>s.width</a:t>
            </a:r>
            <a:r>
              <a:rPr lang="en-US" dirty="0" smtClean="0"/>
              <a:t>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cout</a:t>
            </a:r>
            <a:r>
              <a:rPr lang="en-US" dirty="0" smtClean="0"/>
              <a:t>&lt;&lt;“height :”&lt;&lt;</a:t>
            </a:r>
            <a:r>
              <a:rPr lang="en-US" dirty="0" err="1" smtClean="0"/>
              <a:t>s.height</a:t>
            </a:r>
            <a:r>
              <a:rPr lang="en-US" dirty="0" smtClean="0"/>
              <a:t>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}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main() { pixel  p ={10,45},</a:t>
            </a:r>
            <a:r>
              <a:rPr lang="en-US" dirty="0" err="1" smtClean="0"/>
              <a:t>q,r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            q= p;</a:t>
            </a:r>
          </a:p>
          <a:p>
            <a:r>
              <a:rPr lang="en-US" dirty="0" smtClean="0"/>
              <a:t>                     </a:t>
            </a:r>
            <a:r>
              <a:rPr lang="en-US" dirty="0" err="1" smtClean="0"/>
              <a:t>p.height</a:t>
            </a:r>
            <a:r>
              <a:rPr lang="en-US" dirty="0" smtClean="0"/>
              <a:t>+=10;</a:t>
            </a:r>
          </a:p>
          <a:p>
            <a:r>
              <a:rPr lang="en-US" dirty="0" smtClean="0"/>
              <a:t>                     </a:t>
            </a:r>
            <a:r>
              <a:rPr lang="en-US" dirty="0" err="1" smtClean="0"/>
              <a:t>q.width</a:t>
            </a:r>
            <a:r>
              <a:rPr lang="en-US" dirty="0" smtClean="0"/>
              <a:t> -=3;</a:t>
            </a:r>
          </a:p>
          <a:p>
            <a:r>
              <a:rPr lang="en-US" dirty="0" smtClean="0"/>
              <a:t>                     r = q;</a:t>
            </a:r>
          </a:p>
          <a:p>
            <a:r>
              <a:rPr lang="en-US" dirty="0" smtClean="0"/>
              <a:t>                     </a:t>
            </a:r>
            <a:r>
              <a:rPr lang="en-US" dirty="0" err="1" smtClean="0"/>
              <a:t>r.width</a:t>
            </a:r>
            <a:r>
              <a:rPr lang="en-US" dirty="0" smtClean="0"/>
              <a:t> = </a:t>
            </a:r>
            <a:r>
              <a:rPr lang="en-US" dirty="0" err="1" smtClean="0"/>
              <a:t>p.width</a:t>
            </a:r>
            <a:r>
              <a:rPr lang="en-US" dirty="0" smtClean="0"/>
              <a:t> + </a:t>
            </a:r>
            <a:r>
              <a:rPr lang="en-US" dirty="0" err="1" smtClean="0"/>
              <a:t>q.width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            print(p);</a:t>
            </a:r>
          </a:p>
          <a:p>
            <a:r>
              <a:rPr lang="en-US" dirty="0" smtClean="0"/>
              <a:t>                     print(q);</a:t>
            </a:r>
          </a:p>
          <a:p>
            <a:r>
              <a:rPr lang="en-US" dirty="0" smtClean="0"/>
              <a:t>                     print(r) ;</a:t>
            </a:r>
          </a:p>
          <a:p>
            <a:r>
              <a:rPr lang="en-US" dirty="0" smtClean="0"/>
              <a:t>                     return 0; }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76800" y="1143000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1999"/>
          </a:xfrm>
          <a:solidFill>
            <a:srgbClr val="C00000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Assignments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1447800"/>
            <a:ext cx="419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990600"/>
            <a:ext cx="8610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Q2. Define a structure of student with the following fields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admno</a:t>
            </a:r>
            <a:r>
              <a:rPr lang="en-US" dirty="0" smtClean="0"/>
              <a:t>                  integer</a:t>
            </a:r>
          </a:p>
          <a:p>
            <a:r>
              <a:rPr lang="en-US" dirty="0" smtClean="0"/>
              <a:t>  name                     string   of char 30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totalmarks</a:t>
            </a:r>
            <a:r>
              <a:rPr lang="en-US" dirty="0" smtClean="0"/>
              <a:t>            integer</a:t>
            </a:r>
          </a:p>
          <a:p>
            <a:endParaRPr lang="en-US" dirty="0" smtClean="0"/>
          </a:p>
          <a:p>
            <a:r>
              <a:rPr lang="en-US" dirty="0" smtClean="0"/>
              <a:t>Write a program in C++ to read the records of 20 student. Arrange these records in descending order ( according to total marks ) and display them on the screen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76800" y="1143000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143000"/>
          </a:xfrm>
          <a:solidFill>
            <a:srgbClr val="C00000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Structure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295401"/>
            <a:ext cx="3962400" cy="243143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Syntax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</a:rPr>
              <a:t>    </a:t>
            </a:r>
            <a:r>
              <a:rPr lang="en-US" sz="2000" b="1" dirty="0" err="1" smtClean="0">
                <a:solidFill>
                  <a:schemeClr val="bg1"/>
                </a:solidFill>
              </a:rPr>
              <a:t>struct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&lt;identifier&gt; {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         data type    identifier;</a:t>
            </a:r>
          </a:p>
          <a:p>
            <a:pPr lvl="3"/>
            <a:r>
              <a:rPr lang="en-US" sz="2000" dirty="0" smtClean="0">
                <a:solidFill>
                  <a:schemeClr val="bg1"/>
                </a:solidFill>
              </a:rPr>
              <a:t>data type    identifier;</a:t>
            </a:r>
          </a:p>
          <a:p>
            <a:pPr lvl="3"/>
            <a:r>
              <a:rPr lang="en-US" sz="2000" dirty="0" smtClean="0">
                <a:solidFill>
                  <a:schemeClr val="bg1"/>
                </a:solidFill>
              </a:rPr>
              <a:t>data type    identifier;</a:t>
            </a:r>
          </a:p>
          <a:p>
            <a:pPr lvl="3"/>
            <a:r>
              <a:rPr lang="en-US" sz="2000" dirty="0" smtClean="0">
                <a:solidFill>
                  <a:schemeClr val="bg1"/>
                </a:solidFill>
              </a:rPr>
              <a:t>data type    identifier;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};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24400" y="1295400"/>
            <a:ext cx="3962400" cy="280076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lvl="1" indent="-457200"/>
            <a:r>
              <a:rPr lang="en-US" sz="2000" dirty="0" smtClean="0"/>
              <a:t>Example</a:t>
            </a:r>
            <a:r>
              <a:rPr lang="en-US" sz="3200" dirty="0" smtClean="0"/>
              <a:t> -1 </a:t>
            </a:r>
          </a:p>
          <a:p>
            <a:pPr lvl="1" indent="-457200"/>
            <a:r>
              <a:rPr lang="en-US" sz="2400" dirty="0" smtClean="0"/>
              <a:t>  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 student {</a:t>
            </a:r>
          </a:p>
          <a:p>
            <a:pPr lvl="1" indent="-457200"/>
            <a:r>
              <a:rPr lang="en-US" sz="2400" dirty="0" smtClean="0"/>
              <a:t>      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     </a:t>
            </a:r>
            <a:r>
              <a:rPr lang="en-US" sz="2400" dirty="0" err="1" smtClean="0"/>
              <a:t>rollno</a:t>
            </a:r>
            <a:r>
              <a:rPr lang="en-US" sz="2400" dirty="0" smtClean="0"/>
              <a:t>;</a:t>
            </a:r>
          </a:p>
          <a:p>
            <a:pPr lvl="1" indent="-457200"/>
            <a:r>
              <a:rPr lang="en-US" sz="2400" dirty="0" smtClean="0"/>
              <a:t>          char   name[30];</a:t>
            </a:r>
          </a:p>
          <a:p>
            <a:pPr lvl="1" indent="-457200"/>
            <a:r>
              <a:rPr lang="en-US" sz="2400" dirty="0" smtClean="0"/>
              <a:t>          float   fees;</a:t>
            </a:r>
          </a:p>
          <a:p>
            <a:pPr lvl="1" indent="-457200"/>
            <a:r>
              <a:rPr lang="en-US" sz="2400" dirty="0" smtClean="0"/>
              <a:t>          char    grade;</a:t>
            </a:r>
          </a:p>
          <a:p>
            <a:pPr lvl="1" indent="-457200"/>
            <a:r>
              <a:rPr lang="en-US" sz="2400" dirty="0" smtClean="0"/>
              <a:t>};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4038600"/>
            <a:ext cx="3886200" cy="2800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Example-2</a:t>
            </a:r>
          </a:p>
          <a:p>
            <a:endParaRPr lang="en-US" dirty="0"/>
          </a:p>
          <a:p>
            <a:r>
              <a:rPr lang="en-US" sz="2000" b="1" dirty="0" err="1" smtClean="0"/>
              <a:t>struct</a:t>
            </a:r>
            <a:r>
              <a:rPr lang="en-US" sz="2000" b="1" dirty="0" smtClean="0"/>
              <a:t> employee {</a:t>
            </a:r>
          </a:p>
          <a:p>
            <a:endParaRPr lang="en-US" sz="2000" b="1" dirty="0"/>
          </a:p>
          <a:p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empcode</a:t>
            </a:r>
            <a:r>
              <a:rPr lang="en-US" sz="2000" b="1" dirty="0" smtClean="0"/>
              <a:t>;</a:t>
            </a:r>
          </a:p>
          <a:p>
            <a:r>
              <a:rPr lang="en-US" sz="2000" b="1" dirty="0" smtClean="0"/>
              <a:t>char </a:t>
            </a:r>
            <a:r>
              <a:rPr lang="en-US" sz="2000" b="1" dirty="0" err="1" smtClean="0"/>
              <a:t>emp_name</a:t>
            </a:r>
            <a:r>
              <a:rPr lang="en-US" sz="2000" b="1" dirty="0" smtClean="0"/>
              <a:t>[60];</a:t>
            </a:r>
          </a:p>
          <a:p>
            <a:r>
              <a:rPr lang="en-US" sz="2000" b="1" dirty="0" smtClean="0"/>
              <a:t>float salary;</a:t>
            </a:r>
          </a:p>
          <a:p>
            <a:r>
              <a:rPr lang="en-US" sz="2000" b="1" dirty="0" smtClean="0"/>
              <a:t>char dept[20]</a:t>
            </a:r>
          </a:p>
          <a:p>
            <a:r>
              <a:rPr lang="en-US" sz="2000" b="1" dirty="0"/>
              <a:t>}</a:t>
            </a:r>
            <a:r>
              <a:rPr lang="en-US" sz="2000" b="1" dirty="0" smtClean="0"/>
              <a:t> ;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4419600"/>
            <a:ext cx="3962400" cy="20928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struct</a:t>
            </a:r>
            <a:r>
              <a:rPr lang="en-US" sz="2800" dirty="0" smtClean="0"/>
              <a:t> date{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              </a:t>
            </a:r>
            <a:r>
              <a:rPr lang="en-US" sz="2800" dirty="0" err="1" smtClean="0"/>
              <a:t>int</a:t>
            </a:r>
            <a:r>
              <a:rPr lang="en-US" sz="2800" dirty="0" smtClean="0"/>
              <a:t> day;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              </a:t>
            </a:r>
            <a:r>
              <a:rPr lang="en-US" sz="2800" dirty="0" err="1" smtClean="0"/>
              <a:t>int</a:t>
            </a:r>
            <a:r>
              <a:rPr lang="en-US" sz="2800" dirty="0" smtClean="0"/>
              <a:t> month;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               </a:t>
            </a:r>
            <a:r>
              <a:rPr lang="en-US" sz="2800" dirty="0" err="1" smtClean="0"/>
              <a:t>int</a:t>
            </a:r>
            <a:r>
              <a:rPr lang="en-US" sz="2800" dirty="0" smtClean="0"/>
              <a:t> year</a:t>
            </a:r>
            <a:r>
              <a:rPr lang="en-US" dirty="0" smtClean="0"/>
              <a:t>;</a:t>
            </a:r>
          </a:p>
          <a:p>
            <a:r>
              <a:rPr lang="en-US" dirty="0" smtClean="0"/>
              <a:t>};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143000"/>
          </a:xfrm>
          <a:solidFill>
            <a:srgbClr val="C00000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Object - Variable Declaration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1447800"/>
            <a:ext cx="4191000" cy="31393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Method-1</a:t>
            </a:r>
          </a:p>
          <a:p>
            <a:endParaRPr lang="en-US" dirty="0"/>
          </a:p>
          <a:p>
            <a:pPr lvl="1" indent="-457200"/>
            <a:r>
              <a:rPr lang="en-US" sz="2400" dirty="0" err="1" smtClean="0"/>
              <a:t>struct</a:t>
            </a:r>
            <a:r>
              <a:rPr lang="en-US" sz="2400" dirty="0" smtClean="0"/>
              <a:t>  student {</a:t>
            </a:r>
          </a:p>
          <a:p>
            <a:pPr lvl="1" indent="-457200"/>
            <a:r>
              <a:rPr lang="en-US" sz="2400" dirty="0" smtClean="0"/>
              <a:t>      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     </a:t>
            </a:r>
            <a:r>
              <a:rPr lang="en-US" sz="2400" dirty="0" err="1" smtClean="0"/>
              <a:t>rollno</a:t>
            </a:r>
            <a:r>
              <a:rPr lang="en-US" sz="2400" dirty="0" smtClean="0"/>
              <a:t>;</a:t>
            </a:r>
          </a:p>
          <a:p>
            <a:pPr lvl="1" indent="-457200"/>
            <a:r>
              <a:rPr lang="en-US" sz="2400" dirty="0" smtClean="0"/>
              <a:t>          char   name[30];</a:t>
            </a:r>
          </a:p>
          <a:p>
            <a:pPr lvl="1" indent="-457200"/>
            <a:r>
              <a:rPr lang="en-US" sz="2400" dirty="0" smtClean="0"/>
              <a:t>          float   fees;</a:t>
            </a:r>
          </a:p>
          <a:p>
            <a:pPr lvl="1" indent="-457200"/>
            <a:r>
              <a:rPr lang="en-US" sz="2400" dirty="0" smtClean="0"/>
              <a:t>          char    grade;</a:t>
            </a:r>
          </a:p>
          <a:p>
            <a:pPr lvl="1" indent="-457200"/>
            <a:r>
              <a:rPr lang="en-US" sz="2400" dirty="0" smtClean="0"/>
              <a:t>} s;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48200" y="1524000"/>
            <a:ext cx="4191000" cy="323165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Method-2</a:t>
            </a:r>
          </a:p>
          <a:p>
            <a:endParaRPr lang="en-US" dirty="0" smtClean="0"/>
          </a:p>
          <a:p>
            <a:pPr lvl="1" indent="-457200"/>
            <a:r>
              <a:rPr lang="en-US" sz="2400" dirty="0" err="1" smtClean="0"/>
              <a:t>struct</a:t>
            </a:r>
            <a:r>
              <a:rPr lang="en-US" sz="2400" dirty="0" smtClean="0"/>
              <a:t>  student {</a:t>
            </a:r>
          </a:p>
          <a:p>
            <a:pPr lvl="1" indent="-457200"/>
            <a:r>
              <a:rPr lang="en-US" sz="2400" dirty="0" smtClean="0"/>
              <a:t>      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     </a:t>
            </a:r>
            <a:r>
              <a:rPr lang="en-US" sz="2400" dirty="0" err="1" smtClean="0"/>
              <a:t>rollno</a:t>
            </a:r>
            <a:r>
              <a:rPr lang="en-US" sz="2400" dirty="0" smtClean="0"/>
              <a:t>;</a:t>
            </a:r>
          </a:p>
          <a:p>
            <a:pPr lvl="1" indent="-457200"/>
            <a:r>
              <a:rPr lang="en-US" sz="2400" dirty="0" smtClean="0"/>
              <a:t>          char   name[30];</a:t>
            </a:r>
          </a:p>
          <a:p>
            <a:pPr lvl="1" indent="-457200"/>
            <a:r>
              <a:rPr lang="en-US" sz="2400" dirty="0" smtClean="0"/>
              <a:t>          float   fees;</a:t>
            </a:r>
          </a:p>
          <a:p>
            <a:pPr lvl="1" indent="-457200"/>
            <a:r>
              <a:rPr lang="en-US" sz="2400" dirty="0" smtClean="0"/>
              <a:t>          char    grade;</a:t>
            </a:r>
          </a:p>
          <a:p>
            <a:pPr lvl="1" indent="-457200"/>
            <a:r>
              <a:rPr lang="en-US" sz="2400" dirty="0" smtClean="0"/>
              <a:t>} ;</a:t>
            </a:r>
          </a:p>
          <a:p>
            <a:pPr lvl="1" indent="-457200"/>
            <a:r>
              <a:rPr lang="en-US" sz="2400" dirty="0" smtClean="0"/>
              <a:t>student  s;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143000"/>
          </a:xfrm>
          <a:solidFill>
            <a:srgbClr val="C00000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Variable initialization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1447800"/>
            <a:ext cx="4191000" cy="33547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Method-1</a:t>
            </a:r>
          </a:p>
          <a:p>
            <a:endParaRPr lang="en-US" dirty="0"/>
          </a:p>
          <a:p>
            <a:pPr lvl="1" indent="-457200"/>
            <a:r>
              <a:rPr lang="en-US" sz="2400" dirty="0" err="1" smtClean="0"/>
              <a:t>struct</a:t>
            </a:r>
            <a:r>
              <a:rPr lang="en-US" sz="2400" dirty="0" smtClean="0"/>
              <a:t>  student {</a:t>
            </a:r>
          </a:p>
          <a:p>
            <a:pPr lvl="1" indent="-457200"/>
            <a:r>
              <a:rPr lang="en-US" sz="2400" dirty="0" smtClean="0"/>
              <a:t>      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     </a:t>
            </a:r>
            <a:r>
              <a:rPr lang="en-US" sz="2400" dirty="0" err="1" smtClean="0"/>
              <a:t>rollno</a:t>
            </a:r>
            <a:r>
              <a:rPr lang="en-US" sz="2400" dirty="0" smtClean="0"/>
              <a:t>;</a:t>
            </a:r>
          </a:p>
          <a:p>
            <a:pPr lvl="1" indent="-457200"/>
            <a:r>
              <a:rPr lang="en-US" sz="2400" dirty="0" smtClean="0"/>
              <a:t>          char   name[30];</a:t>
            </a:r>
          </a:p>
          <a:p>
            <a:pPr lvl="1" indent="-457200"/>
            <a:r>
              <a:rPr lang="en-US" sz="2400" dirty="0" smtClean="0"/>
              <a:t>          float   fees;</a:t>
            </a:r>
          </a:p>
          <a:p>
            <a:pPr lvl="1" indent="-457200"/>
            <a:r>
              <a:rPr lang="en-US" sz="2400" dirty="0" smtClean="0"/>
              <a:t>          char    grade;</a:t>
            </a:r>
          </a:p>
          <a:p>
            <a:pPr lvl="1" indent="-457200"/>
            <a:r>
              <a:rPr lang="en-US" sz="2400" dirty="0" smtClean="0"/>
              <a:t>} s = </a:t>
            </a:r>
            <a:r>
              <a:rPr lang="en-US" sz="2400" dirty="0" smtClean="0">
                <a:solidFill>
                  <a:srgbClr val="FF0000"/>
                </a:solidFill>
              </a:rPr>
              <a:t>{10,”rakesh”,1234.56,’A’};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67200" y="1447800"/>
            <a:ext cx="4724400" cy="344709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Method-2</a:t>
            </a:r>
          </a:p>
          <a:p>
            <a:endParaRPr lang="en-US" dirty="0" smtClean="0"/>
          </a:p>
          <a:p>
            <a:pPr lvl="1" indent="-457200"/>
            <a:r>
              <a:rPr lang="en-US" sz="2400" dirty="0" err="1" smtClean="0"/>
              <a:t>struct</a:t>
            </a:r>
            <a:r>
              <a:rPr lang="en-US" sz="2400" dirty="0" smtClean="0"/>
              <a:t>  student {</a:t>
            </a:r>
          </a:p>
          <a:p>
            <a:pPr lvl="1" indent="-457200"/>
            <a:r>
              <a:rPr lang="en-US" sz="2400" dirty="0" smtClean="0"/>
              <a:t>      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     </a:t>
            </a:r>
            <a:r>
              <a:rPr lang="en-US" sz="2400" dirty="0" err="1" smtClean="0"/>
              <a:t>rollno</a:t>
            </a:r>
            <a:r>
              <a:rPr lang="en-US" sz="2400" dirty="0" smtClean="0"/>
              <a:t>;</a:t>
            </a:r>
          </a:p>
          <a:p>
            <a:pPr lvl="1" indent="-457200"/>
            <a:r>
              <a:rPr lang="en-US" sz="2400" dirty="0" smtClean="0"/>
              <a:t>          char   name[30];</a:t>
            </a:r>
          </a:p>
          <a:p>
            <a:pPr lvl="1" indent="-457200"/>
            <a:r>
              <a:rPr lang="en-US" sz="2400" dirty="0" smtClean="0"/>
              <a:t>          float   fees;</a:t>
            </a:r>
          </a:p>
          <a:p>
            <a:pPr lvl="1" indent="-457200"/>
            <a:r>
              <a:rPr lang="en-US" sz="2400" dirty="0" smtClean="0"/>
              <a:t>          char    grade;</a:t>
            </a:r>
          </a:p>
          <a:p>
            <a:pPr lvl="1" indent="-457200"/>
            <a:r>
              <a:rPr lang="en-US" sz="2400" dirty="0" smtClean="0"/>
              <a:t>} ;</a:t>
            </a:r>
          </a:p>
          <a:p>
            <a:pPr lvl="1" indent="-457200"/>
            <a:r>
              <a:rPr lang="en-US" sz="2400" dirty="0" smtClean="0"/>
              <a:t>student  s =</a:t>
            </a:r>
            <a:r>
              <a:rPr lang="en-US" sz="2400" dirty="0" smtClean="0">
                <a:solidFill>
                  <a:srgbClr val="FF0000"/>
                </a:solidFill>
              </a:rPr>
              <a:t>{10,”rakesh”,1234.56,’A’};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143000"/>
          </a:xfrm>
          <a:solidFill>
            <a:srgbClr val="C00000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Variable initialization-continued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1447800"/>
            <a:ext cx="4191000" cy="51398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Method-3</a:t>
            </a:r>
          </a:p>
          <a:p>
            <a:endParaRPr lang="en-US" dirty="0"/>
          </a:p>
          <a:p>
            <a:pPr lvl="1" indent="-457200"/>
            <a:r>
              <a:rPr lang="en-US" sz="2400" dirty="0" err="1" smtClean="0"/>
              <a:t>struct</a:t>
            </a:r>
            <a:r>
              <a:rPr lang="en-US" sz="2400" dirty="0" smtClean="0"/>
              <a:t>  student {</a:t>
            </a:r>
          </a:p>
          <a:p>
            <a:pPr lvl="1" indent="-457200"/>
            <a:r>
              <a:rPr lang="en-US" sz="2400" dirty="0" smtClean="0"/>
              <a:t>      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     </a:t>
            </a:r>
            <a:r>
              <a:rPr lang="en-US" sz="2400" dirty="0" err="1" smtClean="0"/>
              <a:t>rollno</a:t>
            </a:r>
            <a:r>
              <a:rPr lang="en-US" sz="2400" dirty="0" smtClean="0"/>
              <a:t>;</a:t>
            </a:r>
          </a:p>
          <a:p>
            <a:pPr lvl="1" indent="-457200"/>
            <a:r>
              <a:rPr lang="en-US" sz="2400" dirty="0" smtClean="0"/>
              <a:t>          char   name[30];</a:t>
            </a:r>
          </a:p>
          <a:p>
            <a:pPr lvl="1" indent="-457200"/>
            <a:r>
              <a:rPr lang="en-US" sz="2400" dirty="0" smtClean="0"/>
              <a:t>          float   fees;</a:t>
            </a:r>
          </a:p>
          <a:p>
            <a:pPr lvl="1" indent="-457200"/>
            <a:r>
              <a:rPr lang="en-US" sz="2400" dirty="0" smtClean="0"/>
              <a:t>          char    grade;</a:t>
            </a:r>
          </a:p>
          <a:p>
            <a:pPr lvl="1" indent="-457200"/>
            <a:r>
              <a:rPr lang="en-US" sz="2400" dirty="0" smtClean="0"/>
              <a:t>}s</a:t>
            </a:r>
            <a:r>
              <a:rPr lang="en-US" sz="2400" dirty="0" smtClean="0">
                <a:solidFill>
                  <a:srgbClr val="FF0000"/>
                </a:solidFill>
              </a:rPr>
              <a:t>;</a:t>
            </a:r>
          </a:p>
          <a:p>
            <a:pPr lvl="1" indent="-457200"/>
            <a:endParaRPr lang="en-US" sz="2400" dirty="0">
              <a:solidFill>
                <a:srgbClr val="FF0000"/>
              </a:solidFill>
            </a:endParaRPr>
          </a:p>
          <a:p>
            <a:pPr lvl="1" indent="-457200"/>
            <a:r>
              <a:rPr lang="en-US" sz="2400" dirty="0" err="1" smtClean="0">
                <a:solidFill>
                  <a:srgbClr val="FF0000"/>
                </a:solidFill>
              </a:rPr>
              <a:t>s.rollno</a:t>
            </a:r>
            <a:r>
              <a:rPr lang="en-US" sz="2400" dirty="0" smtClean="0">
                <a:solidFill>
                  <a:srgbClr val="FF0000"/>
                </a:solidFill>
              </a:rPr>
              <a:t>=10;</a:t>
            </a:r>
          </a:p>
          <a:p>
            <a:pPr lvl="1" indent="-457200"/>
            <a:r>
              <a:rPr lang="en-US" sz="2400" dirty="0" err="1" smtClean="0">
                <a:solidFill>
                  <a:srgbClr val="FF0000"/>
                </a:solidFill>
              </a:rPr>
              <a:t>strcpy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</a:rPr>
              <a:t>s.name,”rakesh</a:t>
            </a:r>
            <a:r>
              <a:rPr lang="en-US" sz="2400" dirty="0" smtClean="0">
                <a:solidFill>
                  <a:srgbClr val="FF0000"/>
                </a:solidFill>
              </a:rPr>
              <a:t>”)</a:t>
            </a:r>
          </a:p>
          <a:p>
            <a:pPr lvl="1" indent="-457200"/>
            <a:r>
              <a:rPr lang="en-US" sz="2400" dirty="0" err="1" smtClean="0">
                <a:solidFill>
                  <a:srgbClr val="FF0000"/>
                </a:solidFill>
              </a:rPr>
              <a:t>s.fees</a:t>
            </a:r>
            <a:r>
              <a:rPr lang="en-US" sz="2400" dirty="0" smtClean="0">
                <a:solidFill>
                  <a:srgbClr val="FF0000"/>
                </a:solidFill>
              </a:rPr>
              <a:t> = 1234.56</a:t>
            </a:r>
          </a:p>
          <a:p>
            <a:pPr lvl="1" indent="-457200"/>
            <a:r>
              <a:rPr lang="en-US" sz="2400" dirty="0" err="1" smtClean="0">
                <a:solidFill>
                  <a:srgbClr val="FF0000"/>
                </a:solidFill>
              </a:rPr>
              <a:t>s.grade</a:t>
            </a:r>
            <a:r>
              <a:rPr lang="en-US" sz="2400" dirty="0" smtClean="0">
                <a:solidFill>
                  <a:srgbClr val="FF0000"/>
                </a:solidFill>
              </a:rPr>
              <a:t> = ‘A’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67200" y="1447800"/>
            <a:ext cx="4724400" cy="486287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Method-4</a:t>
            </a:r>
          </a:p>
          <a:p>
            <a:endParaRPr lang="en-US" dirty="0" smtClean="0"/>
          </a:p>
          <a:p>
            <a:pPr lvl="1" indent="-457200"/>
            <a:r>
              <a:rPr lang="en-US" sz="2400" dirty="0" err="1" smtClean="0"/>
              <a:t>struct</a:t>
            </a:r>
            <a:r>
              <a:rPr lang="en-US" sz="2400" dirty="0" smtClean="0"/>
              <a:t>  student {</a:t>
            </a:r>
          </a:p>
          <a:p>
            <a:pPr lvl="1" indent="-457200"/>
            <a:r>
              <a:rPr lang="en-US" sz="2400" dirty="0" smtClean="0"/>
              <a:t>      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     </a:t>
            </a:r>
            <a:r>
              <a:rPr lang="en-US" sz="2400" dirty="0" err="1" smtClean="0"/>
              <a:t>rollno</a:t>
            </a:r>
            <a:r>
              <a:rPr lang="en-US" sz="2400" dirty="0" smtClean="0"/>
              <a:t>;</a:t>
            </a:r>
          </a:p>
          <a:p>
            <a:pPr lvl="1" indent="-457200"/>
            <a:r>
              <a:rPr lang="en-US" sz="2400" dirty="0" smtClean="0"/>
              <a:t>          char   name[30];</a:t>
            </a:r>
          </a:p>
          <a:p>
            <a:pPr lvl="1" indent="-457200"/>
            <a:r>
              <a:rPr lang="en-US" sz="2400" dirty="0" smtClean="0"/>
              <a:t>          float   fees;</a:t>
            </a:r>
          </a:p>
          <a:p>
            <a:pPr lvl="1" indent="-457200"/>
            <a:r>
              <a:rPr lang="en-US" sz="2400" dirty="0" smtClean="0"/>
              <a:t>          char    grade;</a:t>
            </a:r>
          </a:p>
          <a:p>
            <a:pPr lvl="1" indent="-457200"/>
            <a:r>
              <a:rPr lang="en-US" sz="2400" dirty="0" smtClean="0"/>
              <a:t>} ;</a:t>
            </a:r>
          </a:p>
          <a:p>
            <a:pPr lvl="1" indent="-457200"/>
            <a:r>
              <a:rPr lang="en-US" sz="2400" dirty="0" smtClean="0"/>
              <a:t>student  s ;</a:t>
            </a:r>
          </a:p>
          <a:p>
            <a:pPr lvl="1" indent="-457200"/>
            <a:r>
              <a:rPr lang="en-US" sz="2400" dirty="0" err="1" smtClean="0">
                <a:solidFill>
                  <a:srgbClr val="FF0000"/>
                </a:solidFill>
              </a:rPr>
              <a:t>cin</a:t>
            </a:r>
            <a:r>
              <a:rPr lang="en-US" sz="2400" dirty="0" smtClean="0">
                <a:solidFill>
                  <a:srgbClr val="FF0000"/>
                </a:solidFill>
              </a:rPr>
              <a:t>&gt;&gt;</a:t>
            </a:r>
            <a:r>
              <a:rPr lang="en-US" sz="2400" dirty="0" err="1" smtClean="0">
                <a:solidFill>
                  <a:srgbClr val="FF0000"/>
                </a:solidFill>
              </a:rPr>
              <a:t>s.rollo</a:t>
            </a:r>
            <a:r>
              <a:rPr lang="en-US" sz="2400" dirty="0" smtClean="0">
                <a:solidFill>
                  <a:srgbClr val="FF0000"/>
                </a:solidFill>
              </a:rPr>
              <a:t>;</a:t>
            </a:r>
          </a:p>
          <a:p>
            <a:pPr lvl="1" indent="-457200"/>
            <a:r>
              <a:rPr lang="en-US" sz="2400" dirty="0" err="1" smtClean="0">
                <a:solidFill>
                  <a:srgbClr val="FF0000"/>
                </a:solidFill>
              </a:rPr>
              <a:t>cin</a:t>
            </a:r>
            <a:r>
              <a:rPr lang="en-US" sz="2400" dirty="0" smtClean="0">
                <a:solidFill>
                  <a:srgbClr val="FF0000"/>
                </a:solidFill>
              </a:rPr>
              <a:t>&gt;&gt;s.name</a:t>
            </a:r>
          </a:p>
          <a:p>
            <a:pPr lvl="1" indent="-457200"/>
            <a:r>
              <a:rPr lang="en-US" sz="2400" dirty="0" err="1" smtClean="0">
                <a:solidFill>
                  <a:srgbClr val="FF0000"/>
                </a:solidFill>
              </a:rPr>
              <a:t>cin</a:t>
            </a:r>
            <a:r>
              <a:rPr lang="en-US" sz="2400" dirty="0" smtClean="0">
                <a:solidFill>
                  <a:srgbClr val="FF0000"/>
                </a:solidFill>
              </a:rPr>
              <a:t>&gt;&gt;</a:t>
            </a:r>
            <a:r>
              <a:rPr lang="en-US" sz="2400" dirty="0" err="1" smtClean="0">
                <a:solidFill>
                  <a:srgbClr val="FF0000"/>
                </a:solidFill>
              </a:rPr>
              <a:t>s.fees</a:t>
            </a:r>
            <a:r>
              <a:rPr lang="en-US" sz="2400" dirty="0" smtClean="0">
                <a:solidFill>
                  <a:srgbClr val="FF0000"/>
                </a:solidFill>
              </a:rPr>
              <a:t>;</a:t>
            </a:r>
          </a:p>
          <a:p>
            <a:pPr lvl="1" indent="-457200"/>
            <a:r>
              <a:rPr lang="en-US" sz="2400" dirty="0" err="1" smtClean="0">
                <a:solidFill>
                  <a:srgbClr val="FF0000"/>
                </a:solidFill>
              </a:rPr>
              <a:t>cin</a:t>
            </a:r>
            <a:r>
              <a:rPr lang="en-US" sz="2400" dirty="0" smtClean="0">
                <a:solidFill>
                  <a:srgbClr val="FF0000"/>
                </a:solidFill>
              </a:rPr>
              <a:t>&gt;&gt;</a:t>
            </a:r>
            <a:r>
              <a:rPr lang="en-US" sz="2400" dirty="0" err="1" smtClean="0">
                <a:solidFill>
                  <a:srgbClr val="FF0000"/>
                </a:solidFill>
              </a:rPr>
              <a:t>s.grade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143000"/>
          </a:xfrm>
          <a:solidFill>
            <a:srgbClr val="C00000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Variable initialization-continued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1447800"/>
            <a:ext cx="4191000" cy="51398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Method-5</a:t>
            </a:r>
          </a:p>
          <a:p>
            <a:endParaRPr lang="en-US" dirty="0" smtClean="0"/>
          </a:p>
          <a:p>
            <a:pPr lvl="1" indent="-457200"/>
            <a:r>
              <a:rPr lang="en-US" sz="2400" dirty="0" err="1" smtClean="0"/>
              <a:t>struct</a:t>
            </a:r>
            <a:r>
              <a:rPr lang="en-US" sz="2400" dirty="0" smtClean="0"/>
              <a:t>  student {</a:t>
            </a:r>
          </a:p>
          <a:p>
            <a:pPr lvl="1" indent="-457200"/>
            <a:r>
              <a:rPr lang="en-US" sz="2400" dirty="0" smtClean="0"/>
              <a:t>      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     </a:t>
            </a:r>
            <a:r>
              <a:rPr lang="en-US" sz="2400" dirty="0" err="1" smtClean="0"/>
              <a:t>rollno</a:t>
            </a:r>
            <a:r>
              <a:rPr lang="en-US" sz="2400" dirty="0" smtClean="0"/>
              <a:t>;</a:t>
            </a:r>
          </a:p>
          <a:p>
            <a:pPr lvl="1" indent="-457200"/>
            <a:r>
              <a:rPr lang="en-US" sz="2400" dirty="0" smtClean="0"/>
              <a:t>          char   name[30];</a:t>
            </a:r>
          </a:p>
          <a:p>
            <a:pPr lvl="1" indent="-457200"/>
            <a:r>
              <a:rPr lang="en-US" sz="2400" dirty="0" smtClean="0"/>
              <a:t>          float   fees;</a:t>
            </a:r>
          </a:p>
          <a:p>
            <a:pPr lvl="1" indent="-457200"/>
            <a:r>
              <a:rPr lang="en-US" sz="2400" dirty="0" smtClean="0"/>
              <a:t>          char    grade;</a:t>
            </a:r>
          </a:p>
          <a:p>
            <a:pPr lvl="1" indent="-457200"/>
            <a:r>
              <a:rPr lang="en-US" sz="2400" dirty="0" smtClean="0"/>
              <a:t>}s,s1</a:t>
            </a:r>
            <a:r>
              <a:rPr lang="en-US" sz="2400" dirty="0" smtClean="0">
                <a:solidFill>
                  <a:srgbClr val="FF0000"/>
                </a:solidFill>
              </a:rPr>
              <a:t>;</a:t>
            </a:r>
          </a:p>
          <a:p>
            <a:pPr lvl="1" indent="-457200"/>
            <a:endParaRPr lang="en-US" sz="2400" dirty="0">
              <a:solidFill>
                <a:srgbClr val="FF0000"/>
              </a:solidFill>
            </a:endParaRPr>
          </a:p>
          <a:p>
            <a:pPr lvl="1" indent="-457200"/>
            <a:r>
              <a:rPr lang="en-US" sz="2400" dirty="0" err="1" smtClean="0">
                <a:solidFill>
                  <a:srgbClr val="FF0000"/>
                </a:solidFill>
              </a:rPr>
              <a:t>s.rollno</a:t>
            </a:r>
            <a:r>
              <a:rPr lang="en-US" sz="2400" dirty="0" smtClean="0">
                <a:solidFill>
                  <a:srgbClr val="FF0000"/>
                </a:solidFill>
              </a:rPr>
              <a:t>=10;</a:t>
            </a:r>
          </a:p>
          <a:p>
            <a:pPr lvl="1" indent="-457200"/>
            <a:r>
              <a:rPr lang="en-US" sz="2400" dirty="0" err="1" smtClean="0">
                <a:solidFill>
                  <a:srgbClr val="FF0000"/>
                </a:solidFill>
              </a:rPr>
              <a:t>strcpy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</a:rPr>
              <a:t>s.name,”rakesh</a:t>
            </a:r>
            <a:r>
              <a:rPr lang="en-US" sz="2400" dirty="0" smtClean="0">
                <a:solidFill>
                  <a:srgbClr val="FF0000"/>
                </a:solidFill>
              </a:rPr>
              <a:t>”)</a:t>
            </a:r>
          </a:p>
          <a:p>
            <a:pPr lvl="1" indent="-457200"/>
            <a:r>
              <a:rPr lang="en-US" sz="2400" dirty="0" err="1" smtClean="0">
                <a:solidFill>
                  <a:srgbClr val="FF0000"/>
                </a:solidFill>
              </a:rPr>
              <a:t>s.fees</a:t>
            </a:r>
            <a:r>
              <a:rPr lang="en-US" sz="2400" dirty="0" smtClean="0">
                <a:solidFill>
                  <a:srgbClr val="FF0000"/>
                </a:solidFill>
              </a:rPr>
              <a:t> = 1234.56</a:t>
            </a:r>
          </a:p>
          <a:p>
            <a:pPr lvl="1" indent="-457200"/>
            <a:r>
              <a:rPr lang="en-US" sz="2400" dirty="0" err="1" smtClean="0">
                <a:solidFill>
                  <a:srgbClr val="FF0000"/>
                </a:solidFill>
              </a:rPr>
              <a:t>s.grade</a:t>
            </a:r>
            <a:r>
              <a:rPr lang="en-US" sz="2400" dirty="0" smtClean="0">
                <a:solidFill>
                  <a:srgbClr val="FF0000"/>
                </a:solidFill>
              </a:rPr>
              <a:t> = ‘A’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62400" y="1447800"/>
            <a:ext cx="4724400" cy="378565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Method-5.1</a:t>
            </a:r>
            <a:endParaRPr lang="en-US" sz="1600" b="1" dirty="0" smtClean="0"/>
          </a:p>
          <a:p>
            <a:pPr lvl="1" indent="-457200"/>
            <a:r>
              <a:rPr lang="en-US" sz="2400" dirty="0" smtClean="0"/>
              <a:t>   s1.rollno = </a:t>
            </a:r>
            <a:r>
              <a:rPr lang="en-US" sz="2400" dirty="0" err="1" smtClean="0"/>
              <a:t>s.rollno</a:t>
            </a:r>
            <a:endParaRPr lang="en-US" sz="2400" dirty="0" smtClean="0"/>
          </a:p>
          <a:p>
            <a:pPr lvl="1" indent="-457200"/>
            <a:r>
              <a:rPr lang="en-US" sz="2400" dirty="0" smtClean="0"/>
              <a:t>   </a:t>
            </a:r>
            <a:r>
              <a:rPr lang="en-US" sz="2400" dirty="0" err="1" smtClean="0"/>
              <a:t>strcpy</a:t>
            </a:r>
            <a:r>
              <a:rPr lang="en-US" sz="2400" dirty="0" smtClean="0"/>
              <a:t>(s1.name,s.name)</a:t>
            </a:r>
          </a:p>
          <a:p>
            <a:pPr lvl="1" indent="-457200"/>
            <a:r>
              <a:rPr lang="en-US" sz="2400" dirty="0" smtClean="0"/>
              <a:t>   s1.fees = </a:t>
            </a:r>
            <a:r>
              <a:rPr lang="en-US" sz="2400" dirty="0" err="1" smtClean="0"/>
              <a:t>s.fees</a:t>
            </a:r>
            <a:endParaRPr lang="en-US" sz="2400" dirty="0" smtClean="0"/>
          </a:p>
          <a:p>
            <a:pPr lvl="1" indent="-457200"/>
            <a:r>
              <a:rPr lang="en-US" sz="2400" dirty="0"/>
              <a:t> </a:t>
            </a:r>
            <a:r>
              <a:rPr lang="en-US" sz="2400" dirty="0" smtClean="0"/>
              <a:t>  s1.grade = </a:t>
            </a:r>
            <a:r>
              <a:rPr lang="en-US" sz="2400" dirty="0" err="1" smtClean="0"/>
              <a:t>s.grade</a:t>
            </a:r>
            <a:endParaRPr lang="en-US" sz="2400" dirty="0" smtClean="0"/>
          </a:p>
          <a:p>
            <a:pPr lvl="1" indent="-457200"/>
            <a:endParaRPr lang="en-US" sz="2400" b="1" dirty="0" smtClean="0"/>
          </a:p>
          <a:p>
            <a:pPr lvl="1" indent="-457200"/>
            <a:r>
              <a:rPr lang="en-US" sz="2400" b="1" dirty="0" smtClean="0"/>
              <a:t>Method- 5.2</a:t>
            </a:r>
          </a:p>
          <a:p>
            <a:pPr lvl="1" indent="-457200"/>
            <a:endParaRPr lang="en-US" sz="2400" dirty="0" smtClean="0"/>
          </a:p>
          <a:p>
            <a:pPr lvl="1" indent="-457200"/>
            <a:r>
              <a:rPr lang="en-US" sz="2400" dirty="0"/>
              <a:t> </a:t>
            </a:r>
            <a:r>
              <a:rPr lang="en-US" sz="2400" dirty="0" smtClean="0"/>
              <a:t>   s1= s</a:t>
            </a:r>
          </a:p>
          <a:p>
            <a:pPr lvl="1" indent="-457200"/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143000"/>
          </a:xfrm>
          <a:solidFill>
            <a:srgbClr val="C00000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Question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1447800"/>
            <a:ext cx="419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219201"/>
            <a:ext cx="6096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Q1. Define a structure of a book having following fields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accno</a:t>
            </a:r>
            <a:r>
              <a:rPr lang="en-US" dirty="0" smtClean="0"/>
              <a:t>      integer type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book title        string of 60 char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publisher        string of 80 char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page                integer type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price                float type</a:t>
            </a:r>
          </a:p>
          <a:p>
            <a:pPr lvl="1"/>
            <a:endParaRPr lang="en-US" dirty="0"/>
          </a:p>
          <a:p>
            <a:pPr lvl="1" indent="-457200"/>
            <a:r>
              <a:rPr lang="en-US" dirty="0" smtClean="0"/>
              <a:t>Q2. Define a structure of  </a:t>
            </a:r>
            <a:r>
              <a:rPr lang="en-US" dirty="0" err="1" smtClean="0"/>
              <a:t>codeLibrary</a:t>
            </a:r>
            <a:r>
              <a:rPr lang="en-US" dirty="0" smtClean="0"/>
              <a:t>  with the following  fields</a:t>
            </a:r>
          </a:p>
          <a:p>
            <a:pPr lvl="1" indent="-457200"/>
            <a:r>
              <a:rPr lang="en-US" dirty="0"/>
              <a:t> </a:t>
            </a:r>
            <a:r>
              <a:rPr lang="en-US" dirty="0" smtClean="0"/>
              <a:t>       id                         integer type</a:t>
            </a:r>
          </a:p>
          <a:p>
            <a:pPr lvl="1" indent="-457200"/>
            <a:r>
              <a:rPr lang="en-US" dirty="0"/>
              <a:t> </a:t>
            </a:r>
            <a:r>
              <a:rPr lang="en-US" dirty="0" smtClean="0"/>
              <a:t>       language             string of 30 chars</a:t>
            </a:r>
          </a:p>
          <a:p>
            <a:pPr lvl="1" indent="-457200"/>
            <a:r>
              <a:rPr lang="en-US" dirty="0"/>
              <a:t> </a:t>
            </a:r>
            <a:r>
              <a:rPr lang="en-US" dirty="0" smtClean="0"/>
              <a:t>       code                    string of 250 char</a:t>
            </a:r>
          </a:p>
          <a:p>
            <a:pPr lvl="1" indent="-457200"/>
            <a:r>
              <a:rPr lang="en-US" dirty="0"/>
              <a:t> </a:t>
            </a:r>
            <a:r>
              <a:rPr lang="en-US" dirty="0" smtClean="0"/>
              <a:t>       keywords            string of 100 char</a:t>
            </a:r>
          </a:p>
          <a:p>
            <a:pPr lvl="1" indent="-457200"/>
            <a:r>
              <a:rPr lang="en-US" dirty="0" smtClean="0"/>
              <a:t>        status                   char of size  1</a:t>
            </a:r>
          </a:p>
          <a:p>
            <a:pPr lvl="1" indent="-457200"/>
            <a:r>
              <a:rPr lang="en-US" dirty="0"/>
              <a:t> </a:t>
            </a:r>
            <a:r>
              <a:rPr lang="en-US" dirty="0" smtClean="0"/>
              <a:t>       author                  string of   30 char</a:t>
            </a:r>
          </a:p>
          <a:p>
            <a:pPr lvl="1" indent="-457200"/>
            <a:endParaRPr lang="en-US" dirty="0"/>
          </a:p>
          <a:p>
            <a:pPr lvl="1" indent="-457200"/>
            <a:r>
              <a:rPr lang="en-US" dirty="0" smtClean="0"/>
              <a:t>Q3.   Define a structure of a student with the following fields</a:t>
            </a:r>
          </a:p>
          <a:p>
            <a:pPr lvl="1" indent="-457200"/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err="1" smtClean="0"/>
              <a:t>admno</a:t>
            </a:r>
            <a:r>
              <a:rPr lang="en-US" dirty="0" smtClean="0"/>
              <a:t>              char of size  10</a:t>
            </a:r>
          </a:p>
          <a:p>
            <a:pPr lvl="1" indent="-457200"/>
            <a:r>
              <a:rPr lang="en-US" dirty="0"/>
              <a:t> </a:t>
            </a:r>
            <a:r>
              <a:rPr lang="en-US" dirty="0" smtClean="0"/>
              <a:t>         name                 string of size 30</a:t>
            </a:r>
          </a:p>
          <a:p>
            <a:pPr lvl="1" indent="-457200"/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err="1" smtClean="0"/>
              <a:t>phy</a:t>
            </a:r>
            <a:r>
              <a:rPr lang="en-US" dirty="0" smtClean="0"/>
              <a:t>                     float</a:t>
            </a:r>
          </a:p>
          <a:p>
            <a:pPr lvl="1" indent="-457200"/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err="1" smtClean="0"/>
              <a:t>chem</a:t>
            </a:r>
            <a:r>
              <a:rPr lang="en-US" dirty="0" smtClean="0"/>
              <a:t>                  float</a:t>
            </a:r>
          </a:p>
          <a:p>
            <a:pPr lvl="1" indent="-457200"/>
            <a:r>
              <a:rPr lang="en-US" dirty="0"/>
              <a:t> </a:t>
            </a:r>
            <a:r>
              <a:rPr lang="en-US" dirty="0" smtClean="0"/>
              <a:t>            </a:t>
            </a:r>
            <a:endParaRPr lang="en-US" dirty="0"/>
          </a:p>
          <a:p>
            <a:pPr lvl="1" indent="-457200"/>
            <a:r>
              <a:rPr lang="en-US" dirty="0" smtClean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05400" y="5791200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maths</a:t>
            </a:r>
            <a:r>
              <a:rPr lang="en-US" dirty="0" smtClean="0"/>
              <a:t>                       float</a:t>
            </a:r>
          </a:p>
          <a:p>
            <a:r>
              <a:rPr lang="en-US" dirty="0" smtClean="0"/>
              <a:t>Total Marks              float</a:t>
            </a:r>
          </a:p>
          <a:p>
            <a:r>
              <a:rPr lang="en-US" dirty="0" smtClean="0"/>
              <a:t>percent                     float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1999"/>
          </a:xfrm>
          <a:solidFill>
            <a:srgbClr val="C00000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Nested Structure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1447800"/>
            <a:ext cx="419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219201"/>
            <a:ext cx="28956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/>
            <a:r>
              <a:rPr lang="en-US" sz="2000" b="1" dirty="0" smtClean="0"/>
              <a:t>Method - 1</a:t>
            </a:r>
          </a:p>
          <a:p>
            <a:pPr lvl="1" indent="-457200"/>
            <a:endParaRPr lang="en-US" dirty="0"/>
          </a:p>
          <a:p>
            <a:pPr lvl="1" indent="-457200"/>
            <a:r>
              <a:rPr lang="en-US" sz="2400" dirty="0" smtClean="0"/>
              <a:t>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date {</a:t>
            </a:r>
          </a:p>
          <a:p>
            <a:pPr lvl="1" indent="-457200"/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err="1" smtClean="0"/>
              <a:t>int</a:t>
            </a:r>
            <a:r>
              <a:rPr lang="en-US" sz="2400" dirty="0" smtClean="0"/>
              <a:t> day;</a:t>
            </a:r>
          </a:p>
          <a:p>
            <a:pPr lvl="1" indent="-457200"/>
            <a:r>
              <a:rPr lang="en-US" sz="2400" dirty="0" err="1" smtClean="0"/>
              <a:t>int</a:t>
            </a:r>
            <a:r>
              <a:rPr lang="en-US" sz="2400" dirty="0" smtClean="0"/>
              <a:t> month;</a:t>
            </a:r>
          </a:p>
          <a:p>
            <a:pPr lvl="1" indent="-457200"/>
            <a:r>
              <a:rPr lang="en-US" sz="2400" dirty="0" err="1" smtClean="0"/>
              <a:t>int</a:t>
            </a:r>
            <a:r>
              <a:rPr lang="en-US" sz="2400" dirty="0" smtClean="0"/>
              <a:t> year;</a:t>
            </a:r>
          </a:p>
          <a:p>
            <a:pPr lvl="1" indent="-457200"/>
            <a:r>
              <a:rPr lang="en-US" sz="2400" dirty="0" smtClean="0"/>
              <a:t>};</a:t>
            </a:r>
          </a:p>
          <a:p>
            <a:pPr lvl="1" indent="-457200"/>
            <a:endParaRPr lang="en-US" sz="2400" dirty="0" smtClean="0"/>
          </a:p>
          <a:p>
            <a:pPr lvl="1" indent="-457200"/>
            <a:r>
              <a:rPr lang="en-US" sz="2400" dirty="0" err="1" smtClean="0"/>
              <a:t>struct</a:t>
            </a:r>
            <a:r>
              <a:rPr lang="en-US" sz="2400" dirty="0" smtClean="0"/>
              <a:t> student {</a:t>
            </a:r>
          </a:p>
          <a:p>
            <a:pPr lvl="1" indent="-457200"/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int</a:t>
            </a:r>
            <a:r>
              <a:rPr lang="en-US" sz="2400" dirty="0" smtClean="0"/>
              <a:t>      </a:t>
            </a:r>
            <a:r>
              <a:rPr lang="en-US" sz="2400" dirty="0" err="1" smtClean="0"/>
              <a:t>admo</a:t>
            </a:r>
            <a:r>
              <a:rPr lang="en-US" sz="2400" dirty="0" smtClean="0"/>
              <a:t>;</a:t>
            </a:r>
          </a:p>
          <a:p>
            <a:pPr lvl="1" indent="-457200"/>
            <a:r>
              <a:rPr lang="en-US" sz="2400" dirty="0"/>
              <a:t> </a:t>
            </a:r>
            <a:r>
              <a:rPr lang="en-US" sz="2400" dirty="0" smtClean="0"/>
              <a:t>   char   name[30];</a:t>
            </a:r>
          </a:p>
          <a:p>
            <a:pPr lvl="1" indent="-457200"/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smtClean="0">
                <a:solidFill>
                  <a:srgbClr val="FF0000"/>
                </a:solidFill>
              </a:rPr>
              <a:t>date   dob;</a:t>
            </a:r>
          </a:p>
          <a:p>
            <a:pPr lvl="1" indent="-457200"/>
            <a:r>
              <a:rPr lang="en-US" sz="2400" dirty="0"/>
              <a:t> </a:t>
            </a:r>
            <a:r>
              <a:rPr lang="en-US" sz="2400" dirty="0" smtClean="0"/>
              <a:t>    float   fees;</a:t>
            </a:r>
          </a:p>
          <a:p>
            <a:pPr lvl="1" indent="-457200"/>
            <a:r>
              <a:rPr lang="en-US" sz="2400" dirty="0"/>
              <a:t> </a:t>
            </a:r>
            <a:r>
              <a:rPr lang="en-US" sz="2400" dirty="0" smtClean="0"/>
              <a:t>    char grade;</a:t>
            </a:r>
          </a:p>
          <a:p>
            <a:pPr lvl="1" indent="-457200"/>
            <a:r>
              <a:rPr lang="en-US" sz="2400" dirty="0" smtClean="0"/>
              <a:t>};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14800" y="1219200"/>
            <a:ext cx="5029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/>
            <a:r>
              <a:rPr lang="en-US" sz="2000" b="1" dirty="0" smtClean="0"/>
              <a:t>Method - 2</a:t>
            </a:r>
          </a:p>
          <a:p>
            <a:pPr lvl="1" indent="-457200"/>
            <a:endParaRPr lang="en-US" dirty="0" smtClean="0"/>
          </a:p>
          <a:p>
            <a:pPr lvl="1" indent="-457200"/>
            <a:r>
              <a:rPr lang="en-US" sz="2400" dirty="0" err="1" smtClean="0"/>
              <a:t>struct</a:t>
            </a:r>
            <a:r>
              <a:rPr lang="en-US" sz="2400" dirty="0" smtClean="0"/>
              <a:t> student {</a:t>
            </a:r>
          </a:p>
          <a:p>
            <a:pPr lvl="1" indent="-457200"/>
            <a:r>
              <a:rPr lang="en-US" sz="2400" dirty="0" smtClean="0"/>
              <a:t>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     </a:t>
            </a:r>
            <a:r>
              <a:rPr lang="en-US" sz="2400" dirty="0" err="1" smtClean="0"/>
              <a:t>admo</a:t>
            </a:r>
            <a:r>
              <a:rPr lang="en-US" sz="2400" dirty="0" smtClean="0"/>
              <a:t>;</a:t>
            </a:r>
          </a:p>
          <a:p>
            <a:pPr lvl="1" indent="-457200"/>
            <a:r>
              <a:rPr lang="en-US" sz="2400" dirty="0" smtClean="0"/>
              <a:t>    char   name[30];</a:t>
            </a:r>
          </a:p>
          <a:p>
            <a:pPr lvl="1" indent="-457200"/>
            <a:r>
              <a:rPr lang="en-US" sz="2400" dirty="0" smtClean="0"/>
              <a:t>     </a:t>
            </a:r>
            <a:r>
              <a:rPr lang="en-US" sz="2400" dirty="0" err="1" smtClean="0">
                <a:solidFill>
                  <a:srgbClr val="FF0000"/>
                </a:solidFill>
              </a:rPr>
              <a:t>struct</a:t>
            </a:r>
            <a:r>
              <a:rPr lang="en-US" sz="2400" dirty="0" smtClean="0">
                <a:solidFill>
                  <a:srgbClr val="FF0000"/>
                </a:solidFill>
              </a:rPr>
              <a:t> date {</a:t>
            </a:r>
          </a:p>
          <a:p>
            <a:pPr lvl="2" indent="-457200"/>
            <a:r>
              <a:rPr lang="en-US" sz="2400" dirty="0" smtClean="0">
                <a:solidFill>
                  <a:srgbClr val="FF0000"/>
                </a:solidFill>
              </a:rPr>
              <a:t>  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>
                <a:solidFill>
                  <a:srgbClr val="FF0000"/>
                </a:solidFill>
              </a:rPr>
              <a:t> day;</a:t>
            </a:r>
          </a:p>
          <a:p>
            <a:pPr lvl="2" indent="-457200"/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>
                <a:solidFill>
                  <a:srgbClr val="FF0000"/>
                </a:solidFill>
              </a:rPr>
              <a:t> month;</a:t>
            </a:r>
          </a:p>
          <a:p>
            <a:pPr lvl="2" indent="-457200"/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>
                <a:solidFill>
                  <a:srgbClr val="FF0000"/>
                </a:solidFill>
              </a:rPr>
              <a:t> year;</a:t>
            </a:r>
          </a:p>
          <a:p>
            <a:pPr lvl="2" indent="-457200"/>
            <a:r>
              <a:rPr lang="en-US" sz="2400" dirty="0" smtClean="0">
                <a:solidFill>
                  <a:srgbClr val="FF0000"/>
                </a:solidFill>
              </a:rPr>
              <a:t>}  dob;</a:t>
            </a:r>
          </a:p>
          <a:p>
            <a:pPr lvl="1" indent="-457200"/>
            <a:r>
              <a:rPr lang="en-US" sz="2400" dirty="0" smtClean="0"/>
              <a:t>     float   fees;</a:t>
            </a:r>
          </a:p>
          <a:p>
            <a:pPr lvl="1" indent="-457200"/>
            <a:r>
              <a:rPr lang="en-US" sz="2400" dirty="0" smtClean="0"/>
              <a:t>     char grade;</a:t>
            </a:r>
          </a:p>
          <a:p>
            <a:pPr lvl="1" indent="-457200"/>
            <a:r>
              <a:rPr lang="en-US" sz="2400" dirty="0" smtClean="0"/>
              <a:t>};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1999"/>
          </a:xfrm>
          <a:solidFill>
            <a:srgbClr val="C00000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How to access Nested Structure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1447800"/>
            <a:ext cx="419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838200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/>
            <a:endParaRPr 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28600" y="914400"/>
            <a:ext cx="2971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/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date</a:t>
            </a:r>
            <a:r>
              <a:rPr lang="en-US" sz="2400" dirty="0" smtClean="0"/>
              <a:t> {</a:t>
            </a:r>
          </a:p>
          <a:p>
            <a:pPr lvl="1" indent="-457200"/>
            <a:r>
              <a:rPr lang="en-US" sz="2400" dirty="0" smtClean="0"/>
              <a:t>  </a:t>
            </a:r>
            <a:r>
              <a:rPr lang="en-US" sz="2400" dirty="0" err="1" smtClean="0"/>
              <a:t>int</a:t>
            </a:r>
            <a:r>
              <a:rPr lang="en-US" sz="2400" dirty="0" smtClean="0"/>
              <a:t> day;</a:t>
            </a:r>
          </a:p>
          <a:p>
            <a:pPr lvl="1" indent="-457200"/>
            <a:r>
              <a:rPr lang="en-US" sz="2400" dirty="0" smtClean="0"/>
              <a:t>  </a:t>
            </a:r>
            <a:r>
              <a:rPr lang="en-US" sz="2400" dirty="0" err="1" smtClean="0"/>
              <a:t>int</a:t>
            </a:r>
            <a:r>
              <a:rPr lang="en-US" sz="2400" dirty="0" smtClean="0"/>
              <a:t> month;</a:t>
            </a:r>
          </a:p>
          <a:p>
            <a:pPr lvl="1" indent="-457200"/>
            <a:r>
              <a:rPr lang="en-US" sz="2400" dirty="0" smtClean="0"/>
              <a:t>  </a:t>
            </a:r>
            <a:r>
              <a:rPr lang="en-US" sz="2400" dirty="0" err="1" smtClean="0"/>
              <a:t>int</a:t>
            </a:r>
            <a:r>
              <a:rPr lang="en-US" sz="2400" dirty="0" smtClean="0"/>
              <a:t> year;</a:t>
            </a:r>
          </a:p>
          <a:p>
            <a:pPr lvl="1" indent="-457200"/>
            <a:r>
              <a:rPr lang="en-US" sz="2400" dirty="0" smtClean="0"/>
              <a:t>};</a:t>
            </a:r>
          </a:p>
          <a:p>
            <a:pPr lvl="1" indent="-457200"/>
            <a:endParaRPr lang="en-US" sz="2400" dirty="0" smtClean="0"/>
          </a:p>
          <a:p>
            <a:pPr lvl="1" indent="-457200"/>
            <a:r>
              <a:rPr lang="en-US" sz="2400" dirty="0" err="1" smtClean="0"/>
              <a:t>struct</a:t>
            </a:r>
            <a:r>
              <a:rPr lang="en-US" sz="2400" dirty="0" smtClean="0"/>
              <a:t> student {</a:t>
            </a:r>
          </a:p>
          <a:p>
            <a:pPr lvl="1" indent="-457200"/>
            <a:r>
              <a:rPr lang="en-US" sz="2400" dirty="0" smtClean="0"/>
              <a:t>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     </a:t>
            </a:r>
            <a:r>
              <a:rPr lang="en-US" sz="2400" dirty="0" err="1" smtClean="0"/>
              <a:t>admo</a:t>
            </a:r>
            <a:r>
              <a:rPr lang="en-US" sz="2400" dirty="0" smtClean="0"/>
              <a:t>;</a:t>
            </a:r>
          </a:p>
          <a:p>
            <a:pPr lvl="1" indent="-457200"/>
            <a:r>
              <a:rPr lang="en-US" sz="2400" dirty="0" smtClean="0"/>
              <a:t>    char   name[30];</a:t>
            </a:r>
          </a:p>
          <a:p>
            <a:pPr lvl="1" indent="-457200"/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FF0000"/>
                </a:solidFill>
              </a:rPr>
              <a:t>date   dob;</a:t>
            </a:r>
          </a:p>
          <a:p>
            <a:pPr lvl="1" indent="-457200"/>
            <a:r>
              <a:rPr lang="en-US" sz="2400" dirty="0" smtClean="0"/>
              <a:t>     float   fees;</a:t>
            </a:r>
          </a:p>
          <a:p>
            <a:pPr lvl="1" indent="-457200"/>
            <a:r>
              <a:rPr lang="en-US" sz="2400" dirty="0" smtClean="0"/>
              <a:t>     char grade;</a:t>
            </a:r>
          </a:p>
          <a:p>
            <a:pPr lvl="1" indent="-457200"/>
            <a:r>
              <a:rPr lang="en-US" sz="2400" dirty="0" smtClean="0"/>
              <a:t>};</a:t>
            </a:r>
          </a:p>
          <a:p>
            <a:pPr lvl="1" indent="-457200"/>
            <a:endParaRPr lang="en-US" sz="2400" dirty="0" smtClean="0"/>
          </a:p>
          <a:p>
            <a:pPr lvl="1" indent="-457200"/>
            <a:r>
              <a:rPr lang="en-US" sz="2400" dirty="0" smtClean="0"/>
              <a:t>student s ;</a:t>
            </a:r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648200" y="1447799"/>
          <a:ext cx="3796258" cy="1945028"/>
        </p:xfrm>
        <a:graphic>
          <a:graphicData uri="http://schemas.openxmlformats.org/drawingml/2006/table">
            <a:tbl>
              <a:tblPr firstRow="1" bandRow="1"/>
              <a:tblGrid>
                <a:gridCol w="1126107"/>
                <a:gridCol w="1439559"/>
                <a:gridCol w="1230592"/>
              </a:tblGrid>
              <a:tr h="350014"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admno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4277"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1988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day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month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year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360"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fees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4360"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24400" y="3657600"/>
            <a:ext cx="3657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Accessing Each field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s.admno</a:t>
            </a:r>
            <a:r>
              <a:rPr lang="en-US" sz="2000" dirty="0" smtClean="0"/>
              <a:t> = 12034</a:t>
            </a:r>
          </a:p>
          <a:p>
            <a:r>
              <a:rPr lang="en-US" sz="2000" dirty="0" err="1" smtClean="0"/>
              <a:t>strcpy</a:t>
            </a:r>
            <a:r>
              <a:rPr lang="en-US" sz="2000" dirty="0" smtClean="0"/>
              <a:t>(</a:t>
            </a:r>
            <a:r>
              <a:rPr lang="en-US" sz="2000" dirty="0" err="1" smtClean="0"/>
              <a:t>s.name,”rakesh</a:t>
            </a:r>
            <a:r>
              <a:rPr lang="en-US" sz="2000" dirty="0" smtClean="0"/>
              <a:t>”)</a:t>
            </a:r>
          </a:p>
          <a:p>
            <a:r>
              <a:rPr lang="en-US" sz="2000" dirty="0" err="1" smtClean="0">
                <a:solidFill>
                  <a:srgbClr val="FF0000"/>
                </a:solidFill>
              </a:rPr>
              <a:t>s.dob.day</a:t>
            </a:r>
            <a:r>
              <a:rPr lang="en-US" sz="2000" dirty="0" smtClean="0">
                <a:solidFill>
                  <a:srgbClr val="FF0000"/>
                </a:solidFill>
              </a:rPr>
              <a:t> = 23</a:t>
            </a:r>
          </a:p>
          <a:p>
            <a:r>
              <a:rPr lang="en-US" sz="2000" dirty="0" err="1" smtClean="0">
                <a:solidFill>
                  <a:srgbClr val="FF0000"/>
                </a:solidFill>
              </a:rPr>
              <a:t>s.dob.month</a:t>
            </a:r>
            <a:r>
              <a:rPr lang="en-US" sz="2000" dirty="0" smtClean="0">
                <a:solidFill>
                  <a:srgbClr val="FF0000"/>
                </a:solidFill>
              </a:rPr>
              <a:t> = 9</a:t>
            </a:r>
          </a:p>
          <a:p>
            <a:r>
              <a:rPr lang="en-US" sz="2000" dirty="0" err="1" smtClean="0">
                <a:solidFill>
                  <a:srgbClr val="FF0000"/>
                </a:solidFill>
              </a:rPr>
              <a:t>s.dob.year</a:t>
            </a:r>
            <a:r>
              <a:rPr lang="en-US" sz="2000" dirty="0" smtClean="0">
                <a:solidFill>
                  <a:srgbClr val="FF0000"/>
                </a:solidFill>
              </a:rPr>
              <a:t> = 2019</a:t>
            </a:r>
          </a:p>
          <a:p>
            <a:r>
              <a:rPr lang="en-US" sz="2000" dirty="0" err="1" smtClean="0"/>
              <a:t>s.fees</a:t>
            </a:r>
            <a:r>
              <a:rPr lang="en-US" sz="2000" dirty="0" smtClean="0"/>
              <a:t> = 1234.56</a:t>
            </a:r>
          </a:p>
          <a:p>
            <a:r>
              <a:rPr lang="en-US" sz="2000" dirty="0" err="1" smtClean="0"/>
              <a:t>s.grade</a:t>
            </a:r>
            <a:r>
              <a:rPr lang="en-US" sz="2000" dirty="0" smtClean="0"/>
              <a:t> = ‘A’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572000" y="914400"/>
            <a:ext cx="3962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Structure variable - 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1028</Words>
  <Application>Microsoft Office PowerPoint</Application>
  <PresentationFormat>On-screen Show (4:3)</PresentationFormat>
  <Paragraphs>356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Structure</vt:lpstr>
      <vt:lpstr>Structure</vt:lpstr>
      <vt:lpstr>Object - Variable Declaration</vt:lpstr>
      <vt:lpstr>Variable initialization</vt:lpstr>
      <vt:lpstr>Variable initialization-continued</vt:lpstr>
      <vt:lpstr>Variable initialization-continued</vt:lpstr>
      <vt:lpstr>Question</vt:lpstr>
      <vt:lpstr>Nested Structure</vt:lpstr>
      <vt:lpstr>How to access Nested Structure</vt:lpstr>
      <vt:lpstr>Simple Questions</vt:lpstr>
      <vt:lpstr>Simple Questions -2</vt:lpstr>
      <vt:lpstr>functions and structure</vt:lpstr>
      <vt:lpstr>functions and structure</vt:lpstr>
      <vt:lpstr>Passing structure as a value</vt:lpstr>
      <vt:lpstr>Passing structure as a reference</vt:lpstr>
      <vt:lpstr>Assignments</vt:lpstr>
      <vt:lpstr>Assignments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</dc:title>
  <dc:creator>rakesh</dc:creator>
  <cp:lastModifiedBy>rakesh</cp:lastModifiedBy>
  <cp:revision>33</cp:revision>
  <dcterms:created xsi:type="dcterms:W3CDTF">2019-08-08T03:29:23Z</dcterms:created>
  <dcterms:modified xsi:type="dcterms:W3CDTF">2019-08-13T06:00:27Z</dcterms:modified>
</cp:coreProperties>
</file>