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7828" y="152400"/>
            <a:ext cx="8848343" cy="533400"/>
          </a:xfrm>
          <a:prstGeom prst="rect">
            <a:avLst/>
          </a:prstGeom>
        </p:spPr>
        <p:txBody>
          <a:bodyPr wrap="square" lIns="0" tIns="0" rIns="0" bIns="0">
            <a:spAutoFit/>
          </a:bodyPr>
          <a:lstStyle>
            <a:lvl1pPr>
              <a:defRPr sz="2800" b="1" i="0">
                <a:solidFill>
                  <a:schemeClr val="bg1"/>
                </a:solidFill>
                <a:latin typeface="Calibri"/>
                <a:cs typeface="Calibri"/>
              </a:defRPr>
            </a:lvl1pPr>
          </a:lstStyle>
          <a:p>
            <a:endParaRPr/>
          </a:p>
        </p:txBody>
      </p:sp>
      <p:sp>
        <p:nvSpPr>
          <p:cNvPr id="3" name="Holder 3"/>
          <p:cNvSpPr>
            <a:spLocks noGrp="1"/>
          </p:cNvSpPr>
          <p:nvPr>
            <p:ph type="body" idx="1"/>
          </p:nvPr>
        </p:nvSpPr>
        <p:spPr>
          <a:xfrm>
            <a:off x="693521" y="2148586"/>
            <a:ext cx="3900170" cy="14884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5958" y="1164081"/>
            <a:ext cx="8352155" cy="1000760"/>
          </a:xfrm>
          <a:prstGeom prst="rect">
            <a:avLst/>
          </a:prstGeom>
        </p:spPr>
        <p:txBody>
          <a:bodyPr vert="horz" wrap="square" lIns="0" tIns="12065" rIns="0" bIns="0" rtlCol="0">
            <a:spAutoFit/>
          </a:bodyPr>
          <a:lstStyle/>
          <a:p>
            <a:pPr marL="12700" marR="5080">
              <a:lnSpc>
                <a:spcPct val="100000"/>
              </a:lnSpc>
              <a:spcBef>
                <a:spcPts val="95"/>
              </a:spcBef>
            </a:pPr>
            <a:r>
              <a:rPr sz="1600" b="0" spc="-5" dirty="0">
                <a:solidFill>
                  <a:srgbClr val="000000"/>
                </a:solidFill>
                <a:latin typeface="Calibri"/>
                <a:cs typeface="Calibri"/>
              </a:rPr>
              <a:t>It is an </a:t>
            </a:r>
            <a:r>
              <a:rPr sz="1600" b="0" spc="-15" dirty="0">
                <a:solidFill>
                  <a:srgbClr val="000000"/>
                </a:solidFill>
                <a:latin typeface="Calibri"/>
                <a:cs typeface="Calibri"/>
              </a:rPr>
              <a:t>ordered </a:t>
            </a:r>
            <a:r>
              <a:rPr sz="1600" b="0" spc="-10" dirty="0">
                <a:solidFill>
                  <a:srgbClr val="000000"/>
                </a:solidFill>
                <a:latin typeface="Calibri"/>
                <a:cs typeface="Calibri"/>
              </a:rPr>
              <a:t>collection </a:t>
            </a:r>
            <a:r>
              <a:rPr sz="1600" b="0" spc="-5" dirty="0">
                <a:solidFill>
                  <a:srgbClr val="000000"/>
                </a:solidFill>
                <a:latin typeface="Calibri"/>
                <a:cs typeface="Calibri"/>
              </a:rPr>
              <a:t>of </a:t>
            </a:r>
            <a:r>
              <a:rPr sz="1600" b="0" spc="-10" dirty="0">
                <a:solidFill>
                  <a:srgbClr val="000000"/>
                </a:solidFill>
                <a:latin typeface="Calibri"/>
                <a:cs typeface="Calibri"/>
              </a:rPr>
              <a:t>objects. </a:t>
            </a:r>
            <a:r>
              <a:rPr sz="1600" spc="-25" dirty="0">
                <a:solidFill>
                  <a:srgbClr val="000000"/>
                </a:solidFill>
              </a:rPr>
              <a:t>Tuple </a:t>
            </a:r>
            <a:r>
              <a:rPr sz="1600" b="0" spc="-5" dirty="0">
                <a:solidFill>
                  <a:srgbClr val="000000"/>
                </a:solidFill>
                <a:latin typeface="Calibri"/>
                <a:cs typeface="Calibri"/>
              </a:rPr>
              <a:t>is </a:t>
            </a:r>
            <a:r>
              <a:rPr sz="1600" b="0" spc="-10" dirty="0">
                <a:solidFill>
                  <a:srgbClr val="000000"/>
                </a:solidFill>
                <a:latin typeface="Calibri"/>
                <a:cs typeface="Calibri"/>
              </a:rPr>
              <a:t>immutable </a:t>
            </a:r>
            <a:r>
              <a:rPr sz="1600" b="0" spc="-5" dirty="0">
                <a:solidFill>
                  <a:srgbClr val="000000"/>
                </a:solidFill>
                <a:latin typeface="Calibri"/>
                <a:cs typeface="Calibri"/>
              </a:rPr>
              <a:t>or unchangeable, </a:t>
            </a:r>
            <a:r>
              <a:rPr sz="1600" b="0" spc="-15" dirty="0">
                <a:solidFill>
                  <a:srgbClr val="000000"/>
                </a:solidFill>
                <a:latin typeface="Calibri"/>
                <a:cs typeface="Calibri"/>
              </a:rPr>
              <a:t>ordered </a:t>
            </a:r>
            <a:r>
              <a:rPr sz="1600" b="0" spc="-10" dirty="0">
                <a:solidFill>
                  <a:srgbClr val="000000"/>
                </a:solidFill>
                <a:latin typeface="Calibri"/>
                <a:cs typeface="Calibri"/>
              </a:rPr>
              <a:t>sequence of  </a:t>
            </a:r>
            <a:r>
              <a:rPr sz="1600" b="0" spc="-5" dirty="0">
                <a:solidFill>
                  <a:srgbClr val="000000"/>
                </a:solidFill>
                <a:latin typeface="Calibri"/>
                <a:cs typeface="Calibri"/>
              </a:rPr>
              <a:t>elements. But </a:t>
            </a:r>
            <a:r>
              <a:rPr sz="1600" b="0" spc="-15" dirty="0">
                <a:solidFill>
                  <a:srgbClr val="000000"/>
                </a:solidFill>
                <a:latin typeface="Calibri"/>
                <a:cs typeface="Calibri"/>
              </a:rPr>
              <a:t>unlike </a:t>
            </a:r>
            <a:r>
              <a:rPr sz="1600" b="0" spc="-5" dirty="0">
                <a:solidFill>
                  <a:srgbClr val="000000"/>
                </a:solidFill>
                <a:latin typeface="Calibri"/>
                <a:cs typeface="Calibri"/>
              </a:rPr>
              <a:t>strings, which </a:t>
            </a:r>
            <a:r>
              <a:rPr sz="1600" b="0" spc="-10" dirty="0">
                <a:solidFill>
                  <a:srgbClr val="000000"/>
                </a:solidFill>
                <a:latin typeface="Calibri"/>
                <a:cs typeface="Calibri"/>
              </a:rPr>
              <a:t>can </a:t>
            </a:r>
            <a:r>
              <a:rPr sz="1600" b="0" spc="-5" dirty="0">
                <a:solidFill>
                  <a:srgbClr val="000000"/>
                </a:solidFill>
                <a:latin typeface="Calibri"/>
                <a:cs typeface="Calibri"/>
              </a:rPr>
              <a:t>only </a:t>
            </a:r>
            <a:r>
              <a:rPr sz="1600" b="0" spc="-10" dirty="0">
                <a:solidFill>
                  <a:srgbClr val="000000"/>
                </a:solidFill>
                <a:latin typeface="Calibri"/>
                <a:cs typeface="Calibri"/>
              </a:rPr>
              <a:t>contain characters, </a:t>
            </a:r>
            <a:r>
              <a:rPr sz="1600" b="0" spc="-5" dirty="0">
                <a:solidFill>
                  <a:srgbClr val="000000"/>
                </a:solidFill>
                <a:latin typeface="Calibri"/>
                <a:cs typeface="Calibri"/>
              </a:rPr>
              <a:t>tuples </a:t>
            </a:r>
            <a:r>
              <a:rPr sz="1600" b="0" spc="-10" dirty="0">
                <a:solidFill>
                  <a:srgbClr val="000000"/>
                </a:solidFill>
                <a:latin typeface="Calibri"/>
                <a:cs typeface="Calibri"/>
              </a:rPr>
              <a:t>can contain </a:t>
            </a:r>
            <a:r>
              <a:rPr sz="1600" b="0" spc="-5" dirty="0">
                <a:solidFill>
                  <a:srgbClr val="000000"/>
                </a:solidFill>
                <a:latin typeface="Calibri"/>
                <a:cs typeface="Calibri"/>
              </a:rPr>
              <a:t>elements of </a:t>
            </a:r>
            <a:r>
              <a:rPr sz="1600" b="0" spc="-10" dirty="0">
                <a:solidFill>
                  <a:srgbClr val="000000"/>
                </a:solidFill>
                <a:latin typeface="Calibri"/>
                <a:cs typeface="Calibri"/>
              </a:rPr>
              <a:t>any  </a:t>
            </a:r>
            <a:r>
              <a:rPr sz="1600" b="0" spc="-5" dirty="0">
                <a:solidFill>
                  <a:srgbClr val="000000"/>
                </a:solidFill>
                <a:latin typeface="Calibri"/>
                <a:cs typeface="Calibri"/>
              </a:rPr>
              <a:t>type. </a:t>
            </a:r>
            <a:r>
              <a:rPr sz="1600" b="0" spc="-15" dirty="0">
                <a:solidFill>
                  <a:srgbClr val="000000"/>
                </a:solidFill>
                <a:latin typeface="Calibri"/>
                <a:cs typeface="Calibri"/>
              </a:rPr>
              <a:t>Unlike </a:t>
            </a:r>
            <a:r>
              <a:rPr sz="1600" b="0" spc="-5" dirty="0">
                <a:solidFill>
                  <a:srgbClr val="000000"/>
                </a:solidFill>
                <a:latin typeface="Calibri"/>
                <a:cs typeface="Calibri"/>
              </a:rPr>
              <a:t>lists, </a:t>
            </a:r>
            <a:r>
              <a:rPr sz="1600" b="0" spc="-30" dirty="0">
                <a:solidFill>
                  <a:srgbClr val="000000"/>
                </a:solidFill>
                <a:latin typeface="Calibri"/>
                <a:cs typeface="Calibri"/>
              </a:rPr>
              <a:t>however, </a:t>
            </a:r>
            <a:r>
              <a:rPr sz="1600" b="0" spc="-5" dirty="0">
                <a:solidFill>
                  <a:srgbClr val="000000"/>
                </a:solidFill>
                <a:latin typeface="Calibri"/>
                <a:cs typeface="Calibri"/>
              </a:rPr>
              <a:t>tuples </a:t>
            </a:r>
            <a:r>
              <a:rPr sz="1600" b="0" spc="-15" dirty="0">
                <a:solidFill>
                  <a:srgbClr val="000000"/>
                </a:solidFill>
                <a:latin typeface="Calibri"/>
                <a:cs typeface="Calibri"/>
              </a:rPr>
              <a:t>are </a:t>
            </a:r>
            <a:r>
              <a:rPr sz="1600" b="0" spc="-5" dirty="0">
                <a:solidFill>
                  <a:srgbClr val="000000"/>
                </a:solidFill>
                <a:latin typeface="Calibri"/>
                <a:cs typeface="Calibri"/>
              </a:rPr>
              <a:t>enclosed within </a:t>
            </a:r>
            <a:r>
              <a:rPr sz="1600" b="0" spc="-10" dirty="0">
                <a:solidFill>
                  <a:srgbClr val="000000"/>
                </a:solidFill>
                <a:latin typeface="Calibri"/>
                <a:cs typeface="Calibri"/>
              </a:rPr>
              <a:t>parentheses </a:t>
            </a:r>
            <a:r>
              <a:rPr sz="1600" b="0" spc="-5" dirty="0">
                <a:solidFill>
                  <a:srgbClr val="000000"/>
                </a:solidFill>
                <a:latin typeface="Calibri"/>
                <a:cs typeface="Calibri"/>
              </a:rPr>
              <a:t>[ </a:t>
            </a:r>
            <a:r>
              <a:rPr sz="1600" spc="-5" dirty="0">
                <a:solidFill>
                  <a:srgbClr val="FF0000"/>
                </a:solidFill>
              </a:rPr>
              <a:t>( ) </a:t>
            </a:r>
            <a:r>
              <a:rPr sz="1600" b="0" spc="-5" dirty="0">
                <a:solidFill>
                  <a:srgbClr val="000000"/>
                </a:solidFill>
                <a:latin typeface="Calibri"/>
                <a:cs typeface="Calibri"/>
              </a:rPr>
              <a:t>]. </a:t>
            </a:r>
            <a:r>
              <a:rPr sz="1600" b="0" spc="-20" dirty="0">
                <a:solidFill>
                  <a:srgbClr val="000000"/>
                </a:solidFill>
                <a:latin typeface="Calibri"/>
                <a:cs typeface="Calibri"/>
              </a:rPr>
              <a:t>Tuples </a:t>
            </a:r>
            <a:r>
              <a:rPr sz="1600" b="0" spc="-15" dirty="0">
                <a:solidFill>
                  <a:srgbClr val="000000"/>
                </a:solidFill>
                <a:latin typeface="Calibri"/>
                <a:cs typeface="Calibri"/>
              </a:rPr>
              <a:t>are </a:t>
            </a:r>
            <a:r>
              <a:rPr sz="1600" b="0" spc="-10" dirty="0">
                <a:solidFill>
                  <a:srgbClr val="000000"/>
                </a:solidFill>
                <a:latin typeface="Calibri"/>
                <a:cs typeface="Calibri"/>
              </a:rPr>
              <a:t>good to use </a:t>
            </a:r>
            <a:r>
              <a:rPr sz="1600" b="0" spc="-5" dirty="0">
                <a:solidFill>
                  <a:srgbClr val="000000"/>
                </a:solidFill>
                <a:latin typeface="Calibri"/>
                <a:cs typeface="Calibri"/>
              </a:rPr>
              <a:t>than  lists</a:t>
            </a:r>
            <a:r>
              <a:rPr sz="1600" b="0" spc="-30" dirty="0">
                <a:solidFill>
                  <a:srgbClr val="000000"/>
                </a:solidFill>
                <a:latin typeface="Calibri"/>
                <a:cs typeface="Calibri"/>
              </a:rPr>
              <a:t> </a:t>
            </a:r>
            <a:r>
              <a:rPr sz="1600" b="0" spc="-10" dirty="0">
                <a:solidFill>
                  <a:srgbClr val="000000"/>
                </a:solidFill>
                <a:latin typeface="Calibri"/>
                <a:cs typeface="Calibri"/>
              </a:rPr>
              <a:t>because:</a:t>
            </a:r>
            <a:endParaRPr sz="1600">
              <a:latin typeface="Calibri"/>
              <a:cs typeface="Calibri"/>
            </a:endParaRPr>
          </a:p>
        </p:txBody>
      </p:sp>
      <p:sp>
        <p:nvSpPr>
          <p:cNvPr id="7" name="object 7"/>
          <p:cNvSpPr txBox="1"/>
          <p:nvPr/>
        </p:nvSpPr>
        <p:spPr>
          <a:xfrm>
            <a:off x="195478" y="2216023"/>
            <a:ext cx="8791575" cy="3964940"/>
          </a:xfrm>
          <a:prstGeom prst="rect">
            <a:avLst/>
          </a:prstGeom>
        </p:spPr>
        <p:txBody>
          <a:bodyPr vert="horz" wrap="square" lIns="0" tIns="12065" rIns="0" bIns="0" rtlCol="0">
            <a:spAutoFit/>
          </a:bodyPr>
          <a:lstStyle/>
          <a:p>
            <a:pPr marL="329565" marR="480059" indent="-287020">
              <a:lnSpc>
                <a:spcPct val="100000"/>
              </a:lnSpc>
              <a:spcBef>
                <a:spcPts val="95"/>
              </a:spcBef>
              <a:buClr>
                <a:srgbClr val="006FC0"/>
              </a:buClr>
              <a:buFont typeface="Wingdings"/>
              <a:buChar char=""/>
              <a:tabLst>
                <a:tab pos="330200" algn="l"/>
              </a:tabLst>
            </a:pPr>
            <a:r>
              <a:rPr sz="1600" spc="-20" dirty="0">
                <a:latin typeface="Calibri"/>
                <a:cs typeface="Calibri"/>
              </a:rPr>
              <a:t>Tuples </a:t>
            </a:r>
            <a:r>
              <a:rPr sz="1600" spc="-15" dirty="0">
                <a:latin typeface="Calibri"/>
                <a:cs typeface="Calibri"/>
              </a:rPr>
              <a:t>are faster </a:t>
            </a:r>
            <a:r>
              <a:rPr sz="1600" spc="-5" dirty="0">
                <a:latin typeface="Calibri"/>
                <a:cs typeface="Calibri"/>
              </a:rPr>
              <a:t>than lists. If </a:t>
            </a:r>
            <a:r>
              <a:rPr sz="1600" spc="-15" dirty="0">
                <a:latin typeface="Calibri"/>
                <a:cs typeface="Calibri"/>
              </a:rPr>
              <a:t>you are </a:t>
            </a:r>
            <a:r>
              <a:rPr sz="1600" spc="-10" dirty="0">
                <a:latin typeface="Calibri"/>
                <a:cs typeface="Calibri"/>
              </a:rPr>
              <a:t>defining </a:t>
            </a:r>
            <a:r>
              <a:rPr sz="1600" spc="-5" dirty="0">
                <a:latin typeface="Calibri"/>
                <a:cs typeface="Calibri"/>
              </a:rPr>
              <a:t>a </a:t>
            </a:r>
            <a:r>
              <a:rPr sz="1600" spc="-15" dirty="0">
                <a:latin typeface="Calibri"/>
                <a:cs typeface="Calibri"/>
              </a:rPr>
              <a:t>constant </a:t>
            </a:r>
            <a:r>
              <a:rPr sz="1600" spc="-10" dirty="0">
                <a:latin typeface="Calibri"/>
                <a:cs typeface="Calibri"/>
              </a:rPr>
              <a:t>set </a:t>
            </a:r>
            <a:r>
              <a:rPr sz="1600" spc="-5" dirty="0">
                <a:latin typeface="Calibri"/>
                <a:cs typeface="Calibri"/>
              </a:rPr>
              <a:t>of </a:t>
            </a:r>
            <a:r>
              <a:rPr sz="1600" spc="-10" dirty="0">
                <a:latin typeface="Calibri"/>
                <a:cs typeface="Calibri"/>
              </a:rPr>
              <a:t>values </a:t>
            </a:r>
            <a:r>
              <a:rPr sz="1600" spc="-5" dirty="0">
                <a:latin typeface="Calibri"/>
                <a:cs typeface="Calibri"/>
              </a:rPr>
              <a:t>and </a:t>
            </a:r>
            <a:r>
              <a:rPr sz="1600" dirty="0">
                <a:latin typeface="Calibri"/>
                <a:cs typeface="Calibri"/>
              </a:rPr>
              <a:t>all </a:t>
            </a:r>
            <a:r>
              <a:rPr sz="1600" spc="-15" dirty="0">
                <a:latin typeface="Calibri"/>
                <a:cs typeface="Calibri"/>
              </a:rPr>
              <a:t>you </a:t>
            </a:r>
            <a:r>
              <a:rPr sz="1600" spc="-5" dirty="0">
                <a:latin typeface="Calibri"/>
                <a:cs typeface="Calibri"/>
              </a:rPr>
              <a:t>will do with </a:t>
            </a:r>
            <a:r>
              <a:rPr sz="1600" dirty="0">
                <a:latin typeface="Calibri"/>
                <a:cs typeface="Calibri"/>
              </a:rPr>
              <a:t>it </a:t>
            </a:r>
            <a:r>
              <a:rPr sz="1600" spc="-5" dirty="0">
                <a:latin typeface="Calibri"/>
                <a:cs typeface="Calibri"/>
              </a:rPr>
              <a:t>is  </a:t>
            </a:r>
            <a:r>
              <a:rPr sz="1600" spc="-15" dirty="0">
                <a:latin typeface="Calibri"/>
                <a:cs typeface="Calibri"/>
              </a:rPr>
              <a:t>iterate </a:t>
            </a:r>
            <a:r>
              <a:rPr sz="1600" spc="-10" dirty="0">
                <a:latin typeface="Calibri"/>
                <a:cs typeface="Calibri"/>
              </a:rPr>
              <a:t>through </a:t>
            </a:r>
            <a:r>
              <a:rPr sz="1600" dirty="0">
                <a:latin typeface="Calibri"/>
                <a:cs typeface="Calibri"/>
              </a:rPr>
              <a:t>it, </a:t>
            </a:r>
            <a:r>
              <a:rPr sz="1600" spc="-10" dirty="0">
                <a:latin typeface="Calibri"/>
                <a:cs typeface="Calibri"/>
              </a:rPr>
              <a:t>use </a:t>
            </a:r>
            <a:r>
              <a:rPr sz="1600" spc="-5" dirty="0">
                <a:latin typeface="Calibri"/>
                <a:cs typeface="Calibri"/>
              </a:rPr>
              <a:t>a tuple instead of a</a:t>
            </a:r>
            <a:r>
              <a:rPr sz="1600" dirty="0">
                <a:latin typeface="Calibri"/>
                <a:cs typeface="Calibri"/>
              </a:rPr>
              <a:t> </a:t>
            </a:r>
            <a:r>
              <a:rPr sz="1600" spc="-5" dirty="0">
                <a:latin typeface="Calibri"/>
                <a:cs typeface="Calibri"/>
              </a:rPr>
              <a:t>list.</a:t>
            </a:r>
            <a:endParaRPr sz="1600">
              <a:latin typeface="Calibri"/>
              <a:cs typeface="Calibri"/>
            </a:endParaRPr>
          </a:p>
          <a:p>
            <a:pPr marL="329565" indent="-287020">
              <a:lnSpc>
                <a:spcPct val="100000"/>
              </a:lnSpc>
              <a:buClr>
                <a:srgbClr val="006FC0"/>
              </a:buClr>
              <a:buFont typeface="Wingdings"/>
              <a:buChar char=""/>
              <a:tabLst>
                <a:tab pos="330200" algn="l"/>
              </a:tabLst>
            </a:pPr>
            <a:r>
              <a:rPr sz="1600" spc="-20" dirty="0">
                <a:latin typeface="Calibri"/>
                <a:cs typeface="Calibri"/>
              </a:rPr>
              <a:t>Tuples make </a:t>
            </a:r>
            <a:r>
              <a:rPr sz="1600" spc="-15" dirty="0">
                <a:latin typeface="Calibri"/>
                <a:cs typeface="Calibri"/>
              </a:rPr>
              <a:t>your </a:t>
            </a:r>
            <a:r>
              <a:rPr sz="1600" spc="-10" dirty="0">
                <a:latin typeface="Calibri"/>
                <a:cs typeface="Calibri"/>
              </a:rPr>
              <a:t>code </a:t>
            </a:r>
            <a:r>
              <a:rPr sz="1600" spc="-15" dirty="0">
                <a:latin typeface="Calibri"/>
                <a:cs typeface="Calibri"/>
              </a:rPr>
              <a:t>safer </a:t>
            </a:r>
            <a:r>
              <a:rPr sz="1600" spc="-5" dirty="0">
                <a:latin typeface="Calibri"/>
                <a:cs typeface="Calibri"/>
              </a:rPr>
              <a:t>if </a:t>
            </a:r>
            <a:r>
              <a:rPr sz="1600" spc="-15" dirty="0">
                <a:latin typeface="Calibri"/>
                <a:cs typeface="Calibri"/>
              </a:rPr>
              <a:t>you </a:t>
            </a:r>
            <a:r>
              <a:rPr sz="1600" spc="-5" dirty="0">
                <a:latin typeface="Calibri"/>
                <a:cs typeface="Calibri"/>
              </a:rPr>
              <a:t>“write-protect” </a:t>
            </a:r>
            <a:r>
              <a:rPr sz="1600" spc="-15" dirty="0">
                <a:latin typeface="Calibri"/>
                <a:cs typeface="Calibri"/>
              </a:rPr>
              <a:t>data </a:t>
            </a:r>
            <a:r>
              <a:rPr sz="1600" spc="-10" dirty="0">
                <a:latin typeface="Calibri"/>
                <a:cs typeface="Calibri"/>
              </a:rPr>
              <a:t>that </a:t>
            </a:r>
            <a:r>
              <a:rPr sz="1600" spc="-5" dirty="0">
                <a:latin typeface="Calibri"/>
                <a:cs typeface="Calibri"/>
              </a:rPr>
              <a:t>do </a:t>
            </a:r>
            <a:r>
              <a:rPr sz="1600" spc="-10" dirty="0">
                <a:latin typeface="Calibri"/>
                <a:cs typeface="Calibri"/>
              </a:rPr>
              <a:t>not need to </a:t>
            </a:r>
            <a:r>
              <a:rPr sz="1600" spc="-5" dirty="0">
                <a:latin typeface="Calibri"/>
                <a:cs typeface="Calibri"/>
              </a:rPr>
              <a:t>be</a:t>
            </a:r>
            <a:r>
              <a:rPr sz="1600" spc="229" dirty="0">
                <a:latin typeface="Calibri"/>
                <a:cs typeface="Calibri"/>
              </a:rPr>
              <a:t> </a:t>
            </a:r>
            <a:r>
              <a:rPr sz="1600" spc="-5" dirty="0">
                <a:latin typeface="Calibri"/>
                <a:cs typeface="Calibri"/>
              </a:rPr>
              <a:t>changed.</a:t>
            </a:r>
            <a:endParaRPr sz="1600">
              <a:latin typeface="Calibri"/>
              <a:cs typeface="Calibri"/>
            </a:endParaRPr>
          </a:p>
          <a:p>
            <a:pPr>
              <a:lnSpc>
                <a:spcPct val="100000"/>
              </a:lnSpc>
              <a:spcBef>
                <a:spcPts val="5"/>
              </a:spcBef>
            </a:pPr>
            <a:endParaRPr sz="2100">
              <a:latin typeface="Times New Roman"/>
              <a:cs typeface="Times New Roman"/>
            </a:endParaRPr>
          </a:p>
          <a:p>
            <a:pPr marL="43180">
              <a:lnSpc>
                <a:spcPct val="100000"/>
              </a:lnSpc>
            </a:pPr>
            <a:r>
              <a:rPr sz="2600" b="1" spc="-10" dirty="0">
                <a:solidFill>
                  <a:srgbClr val="C00000"/>
                </a:solidFill>
                <a:latin typeface="Calibri"/>
                <a:cs typeface="Calibri"/>
              </a:rPr>
              <a:t>Creating</a:t>
            </a:r>
            <a:r>
              <a:rPr sz="2600" b="1" spc="5" dirty="0">
                <a:solidFill>
                  <a:srgbClr val="C00000"/>
                </a:solidFill>
                <a:latin typeface="Calibri"/>
                <a:cs typeface="Calibri"/>
              </a:rPr>
              <a:t> </a:t>
            </a:r>
            <a:r>
              <a:rPr sz="2600" b="1" spc="-30" dirty="0">
                <a:solidFill>
                  <a:srgbClr val="C00000"/>
                </a:solidFill>
                <a:latin typeface="Calibri"/>
                <a:cs typeface="Calibri"/>
              </a:rPr>
              <a:t>Tuple</a:t>
            </a:r>
            <a:endParaRPr sz="2600">
              <a:latin typeface="Calibri"/>
              <a:cs typeface="Calibri"/>
            </a:endParaRPr>
          </a:p>
          <a:p>
            <a:pPr marL="12700" marR="5080">
              <a:lnSpc>
                <a:spcPct val="100000"/>
              </a:lnSpc>
              <a:spcBef>
                <a:spcPts val="819"/>
              </a:spcBef>
            </a:pPr>
            <a:r>
              <a:rPr sz="1600" spc="-75" dirty="0">
                <a:latin typeface="Calibri"/>
                <a:cs typeface="Calibri"/>
              </a:rPr>
              <a:t>To </a:t>
            </a:r>
            <a:r>
              <a:rPr sz="1600" spc="-15" dirty="0">
                <a:latin typeface="Calibri"/>
                <a:cs typeface="Calibri"/>
              </a:rPr>
              <a:t>create </a:t>
            </a:r>
            <a:r>
              <a:rPr sz="1600" spc="-5" dirty="0">
                <a:latin typeface="Calibri"/>
                <a:cs typeface="Calibri"/>
              </a:rPr>
              <a:t>a tuple, </a:t>
            </a:r>
            <a:r>
              <a:rPr sz="1600" spc="-15" dirty="0">
                <a:latin typeface="Calibri"/>
                <a:cs typeface="Calibri"/>
              </a:rPr>
              <a:t>you separate </a:t>
            </a:r>
            <a:r>
              <a:rPr sz="1600" spc="-5" dirty="0">
                <a:latin typeface="Calibri"/>
                <a:cs typeface="Calibri"/>
              </a:rPr>
              <a:t>the elements with a </a:t>
            </a:r>
            <a:r>
              <a:rPr sz="1600" spc="-10" dirty="0">
                <a:latin typeface="Calibri"/>
                <a:cs typeface="Calibri"/>
              </a:rPr>
              <a:t>comma </a:t>
            </a:r>
            <a:r>
              <a:rPr sz="1600" spc="-5" dirty="0">
                <a:latin typeface="Calibri"/>
                <a:cs typeface="Calibri"/>
              </a:rPr>
              <a:t>and enclose them with a </a:t>
            </a:r>
            <a:r>
              <a:rPr sz="1600" spc="-10" dirty="0">
                <a:latin typeface="Calibri"/>
                <a:cs typeface="Calibri"/>
              </a:rPr>
              <a:t>parentheses </a:t>
            </a:r>
            <a:r>
              <a:rPr sz="1600" spc="5" dirty="0">
                <a:latin typeface="Calibri"/>
                <a:cs typeface="Calibri"/>
              </a:rPr>
              <a:t>“</a:t>
            </a:r>
            <a:r>
              <a:rPr sz="1600" b="1" spc="5" dirty="0">
                <a:latin typeface="Calibri"/>
                <a:cs typeface="Calibri"/>
              </a:rPr>
              <a:t>( </a:t>
            </a:r>
            <a:r>
              <a:rPr sz="1600" b="1" spc="-5" dirty="0">
                <a:latin typeface="Calibri"/>
                <a:cs typeface="Calibri"/>
              </a:rPr>
              <a:t>)</a:t>
            </a:r>
            <a:r>
              <a:rPr sz="1600" spc="-5" dirty="0">
                <a:latin typeface="Calibri"/>
                <a:cs typeface="Calibri"/>
              </a:rPr>
              <a:t>. The  </a:t>
            </a:r>
            <a:r>
              <a:rPr sz="1600" spc="-15" dirty="0">
                <a:latin typeface="Calibri"/>
                <a:cs typeface="Calibri"/>
              </a:rPr>
              <a:t>syntax </a:t>
            </a:r>
            <a:r>
              <a:rPr sz="1600" spc="-5" dirty="0">
                <a:latin typeface="Calibri"/>
                <a:cs typeface="Calibri"/>
              </a:rPr>
              <a:t>is:</a:t>
            </a:r>
            <a:endParaRPr sz="1600">
              <a:latin typeface="Calibri"/>
              <a:cs typeface="Calibri"/>
            </a:endParaRPr>
          </a:p>
          <a:p>
            <a:pPr marL="12700" marR="4476115" indent="742315">
              <a:lnSpc>
                <a:spcPts val="2330"/>
              </a:lnSpc>
              <a:spcBef>
                <a:spcPts val="135"/>
              </a:spcBef>
            </a:pPr>
            <a:r>
              <a:rPr sz="1600" b="1" spc="-5" dirty="0">
                <a:solidFill>
                  <a:srgbClr val="FF0000"/>
                </a:solidFill>
                <a:latin typeface="Calibri"/>
                <a:cs typeface="Calibri"/>
              </a:rPr>
              <a:t>tuple-variable = </a:t>
            </a:r>
            <a:r>
              <a:rPr sz="1600" b="1" spc="-10" dirty="0">
                <a:solidFill>
                  <a:srgbClr val="FF0000"/>
                </a:solidFill>
                <a:latin typeface="Calibri"/>
                <a:cs typeface="Calibri"/>
              </a:rPr>
              <a:t>(val1, val2, val3, </a:t>
            </a:r>
            <a:r>
              <a:rPr sz="1600" b="1" spc="-5" dirty="0">
                <a:solidFill>
                  <a:srgbClr val="FF0000"/>
                </a:solidFill>
                <a:latin typeface="Calibri"/>
                <a:cs typeface="Calibri"/>
              </a:rPr>
              <a:t>....., val</a:t>
            </a:r>
            <a:r>
              <a:rPr sz="1600" b="1" i="1" spc="-5" dirty="0">
                <a:solidFill>
                  <a:srgbClr val="FF0000"/>
                </a:solidFill>
                <a:latin typeface="Calibri"/>
                <a:cs typeface="Calibri"/>
              </a:rPr>
              <a:t>n</a:t>
            </a:r>
            <a:r>
              <a:rPr sz="1600" b="1" spc="-5" dirty="0">
                <a:solidFill>
                  <a:srgbClr val="FF0000"/>
                </a:solidFill>
                <a:latin typeface="Calibri"/>
                <a:cs typeface="Calibri"/>
              </a:rPr>
              <a:t>)  </a:t>
            </a:r>
            <a:r>
              <a:rPr sz="1600" b="1" spc="-10" dirty="0">
                <a:latin typeface="Calibri"/>
                <a:cs typeface="Calibri"/>
              </a:rPr>
              <a:t>For</a:t>
            </a:r>
            <a:r>
              <a:rPr sz="1600" b="1" spc="10" dirty="0">
                <a:latin typeface="Calibri"/>
                <a:cs typeface="Calibri"/>
              </a:rPr>
              <a:t> </a:t>
            </a:r>
            <a:r>
              <a:rPr sz="1600" b="1" spc="-10" dirty="0">
                <a:latin typeface="Calibri"/>
                <a:cs typeface="Calibri"/>
              </a:rPr>
              <a:t>example:</a:t>
            </a:r>
            <a:endParaRPr sz="1600">
              <a:latin typeface="Calibri"/>
              <a:cs typeface="Calibri"/>
            </a:endParaRPr>
          </a:p>
          <a:p>
            <a:pPr marL="12700">
              <a:lnSpc>
                <a:spcPct val="100000"/>
              </a:lnSpc>
              <a:spcBef>
                <a:spcPts val="254"/>
              </a:spcBef>
            </a:pPr>
            <a:r>
              <a:rPr sz="1400" spc="-5" dirty="0">
                <a:latin typeface="Calibri"/>
                <a:cs typeface="Calibri"/>
              </a:rPr>
              <a:t>&gt;&gt;&gt; </a:t>
            </a:r>
            <a:r>
              <a:rPr sz="1400" dirty="0">
                <a:latin typeface="Calibri"/>
                <a:cs typeface="Calibri"/>
              </a:rPr>
              <a:t>Num = </a:t>
            </a:r>
            <a:r>
              <a:rPr sz="1400" spc="-5" dirty="0">
                <a:latin typeface="Calibri"/>
                <a:cs typeface="Calibri"/>
              </a:rPr>
              <a:t>(67, </a:t>
            </a:r>
            <a:r>
              <a:rPr sz="1400" dirty="0">
                <a:latin typeface="Calibri"/>
                <a:cs typeface="Calibri"/>
              </a:rPr>
              <a:t>82, </a:t>
            </a:r>
            <a:r>
              <a:rPr sz="1400" spc="-5" dirty="0">
                <a:latin typeface="Calibri"/>
                <a:cs typeface="Calibri"/>
              </a:rPr>
              <a:t>98, </a:t>
            </a:r>
            <a:r>
              <a:rPr sz="1400" dirty="0">
                <a:latin typeface="Calibri"/>
                <a:cs typeface="Calibri"/>
              </a:rPr>
              <a:t>92, </a:t>
            </a:r>
            <a:r>
              <a:rPr sz="1400" spc="-5" dirty="0">
                <a:latin typeface="Calibri"/>
                <a:cs typeface="Calibri"/>
              </a:rPr>
              <a:t>78, 87,</a:t>
            </a:r>
            <a:r>
              <a:rPr sz="1400" spc="-20" dirty="0">
                <a:latin typeface="Calibri"/>
                <a:cs typeface="Calibri"/>
              </a:rPr>
              <a:t> </a:t>
            </a:r>
            <a:r>
              <a:rPr sz="1400" dirty="0">
                <a:latin typeface="Calibri"/>
                <a:cs typeface="Calibri"/>
              </a:rPr>
              <a:t>82)</a:t>
            </a:r>
            <a:endParaRPr sz="1400">
              <a:latin typeface="Calibri"/>
              <a:cs typeface="Calibri"/>
            </a:endParaRPr>
          </a:p>
          <a:p>
            <a:pPr marL="12700">
              <a:lnSpc>
                <a:spcPct val="100000"/>
              </a:lnSpc>
              <a:spcBef>
                <a:spcPts val="409"/>
              </a:spcBef>
              <a:tabLst>
                <a:tab pos="1617345" algn="l"/>
              </a:tabLst>
            </a:pPr>
            <a:r>
              <a:rPr sz="1400" spc="-5" dirty="0">
                <a:latin typeface="Calibri"/>
                <a:cs typeface="Calibri"/>
              </a:rPr>
              <a:t>&gt;&gt;&gt;</a:t>
            </a:r>
            <a:r>
              <a:rPr sz="1400" dirty="0">
                <a:latin typeface="Calibri"/>
                <a:cs typeface="Calibri"/>
              </a:rPr>
              <a:t> </a:t>
            </a:r>
            <a:r>
              <a:rPr sz="1400" spc="-5" dirty="0">
                <a:latin typeface="Calibri"/>
                <a:cs typeface="Calibri"/>
              </a:rPr>
              <a:t>print</a:t>
            </a:r>
            <a:r>
              <a:rPr sz="1400" spc="5" dirty="0">
                <a:latin typeface="Calibri"/>
                <a:cs typeface="Calibri"/>
              </a:rPr>
              <a:t> </a:t>
            </a:r>
            <a:r>
              <a:rPr sz="1400" spc="-5" dirty="0">
                <a:latin typeface="Calibri"/>
                <a:cs typeface="Calibri"/>
              </a:rPr>
              <a:t>(Num)	</a:t>
            </a:r>
            <a:r>
              <a:rPr sz="1400" dirty="0">
                <a:latin typeface="Calibri"/>
                <a:cs typeface="Calibri"/>
              </a:rPr>
              <a:t># </a:t>
            </a:r>
            <a:r>
              <a:rPr sz="1400" spc="-5" dirty="0">
                <a:latin typeface="Calibri"/>
                <a:cs typeface="Calibri"/>
              </a:rPr>
              <a:t>prints </a:t>
            </a:r>
            <a:r>
              <a:rPr sz="1400" dirty="0">
                <a:latin typeface="Calibri"/>
                <a:cs typeface="Calibri"/>
              </a:rPr>
              <a:t>all</a:t>
            </a:r>
            <a:r>
              <a:rPr sz="1400" spc="5" dirty="0">
                <a:latin typeface="Calibri"/>
                <a:cs typeface="Calibri"/>
              </a:rPr>
              <a:t> </a:t>
            </a:r>
            <a:r>
              <a:rPr sz="1400" spc="-5" dirty="0">
                <a:latin typeface="Calibri"/>
                <a:cs typeface="Calibri"/>
              </a:rPr>
              <a:t>elements</a:t>
            </a:r>
            <a:endParaRPr sz="1400">
              <a:latin typeface="Calibri"/>
              <a:cs typeface="Calibri"/>
            </a:endParaRPr>
          </a:p>
          <a:p>
            <a:pPr marL="12700">
              <a:lnSpc>
                <a:spcPct val="100000"/>
              </a:lnSpc>
              <a:spcBef>
                <a:spcPts val="395"/>
              </a:spcBef>
            </a:pPr>
            <a:r>
              <a:rPr sz="1400" spc="-5" dirty="0">
                <a:latin typeface="Calibri"/>
                <a:cs typeface="Calibri"/>
              </a:rPr>
              <a:t>(67, </a:t>
            </a:r>
            <a:r>
              <a:rPr sz="1400" dirty="0">
                <a:latin typeface="Calibri"/>
                <a:cs typeface="Calibri"/>
              </a:rPr>
              <a:t>82, 98, 92, 78, 87, 82)</a:t>
            </a:r>
            <a:endParaRPr sz="1400">
              <a:latin typeface="Calibri"/>
              <a:cs typeface="Calibri"/>
            </a:endParaRPr>
          </a:p>
          <a:p>
            <a:pPr marL="12700">
              <a:lnSpc>
                <a:spcPct val="100000"/>
              </a:lnSpc>
              <a:spcBef>
                <a:spcPts val="395"/>
              </a:spcBef>
            </a:pPr>
            <a:r>
              <a:rPr sz="1400" spc="-5" dirty="0">
                <a:latin typeface="Calibri"/>
                <a:cs typeface="Calibri"/>
              </a:rPr>
              <a:t>&gt;&gt;&gt; </a:t>
            </a:r>
            <a:r>
              <a:rPr sz="1400" spc="-15" dirty="0">
                <a:latin typeface="Calibri"/>
                <a:cs typeface="Calibri"/>
              </a:rPr>
              <a:t>WeekDays </a:t>
            </a:r>
            <a:r>
              <a:rPr sz="1400" dirty="0">
                <a:latin typeface="Calibri"/>
                <a:cs typeface="Calibri"/>
              </a:rPr>
              <a:t>= </a:t>
            </a:r>
            <a:r>
              <a:rPr sz="1400" spc="-5" dirty="0">
                <a:latin typeface="Calibri"/>
                <a:cs typeface="Calibri"/>
              </a:rPr>
              <a:t>('Sunday', 'Monday', </a:t>
            </a:r>
            <a:r>
              <a:rPr sz="1400" spc="-15" dirty="0">
                <a:latin typeface="Calibri"/>
                <a:cs typeface="Calibri"/>
              </a:rPr>
              <a:t>'Tuesday', </a:t>
            </a:r>
            <a:r>
              <a:rPr sz="1400" spc="-10" dirty="0">
                <a:latin typeface="Calibri"/>
                <a:cs typeface="Calibri"/>
              </a:rPr>
              <a:t>'Wednesday', 'Thursday', </a:t>
            </a:r>
            <a:r>
              <a:rPr sz="1400" spc="-5" dirty="0">
                <a:latin typeface="Calibri"/>
                <a:cs typeface="Calibri"/>
              </a:rPr>
              <a:t>'Friday',</a:t>
            </a:r>
            <a:r>
              <a:rPr sz="1400" spc="125" dirty="0">
                <a:latin typeface="Calibri"/>
                <a:cs typeface="Calibri"/>
              </a:rPr>
              <a:t> </a:t>
            </a:r>
            <a:r>
              <a:rPr sz="1400" spc="-10" dirty="0">
                <a:latin typeface="Calibri"/>
                <a:cs typeface="Calibri"/>
              </a:rPr>
              <a:t>'Saturday')</a:t>
            </a:r>
            <a:endParaRPr sz="1400">
              <a:latin typeface="Calibri"/>
              <a:cs typeface="Calibri"/>
            </a:endParaRPr>
          </a:p>
          <a:p>
            <a:pPr marL="12700">
              <a:lnSpc>
                <a:spcPct val="100000"/>
              </a:lnSpc>
              <a:spcBef>
                <a:spcPts val="409"/>
              </a:spcBef>
            </a:pPr>
            <a:r>
              <a:rPr sz="1400" spc="-5" dirty="0">
                <a:latin typeface="Calibri"/>
                <a:cs typeface="Calibri"/>
              </a:rPr>
              <a:t>&gt;&gt;&gt; print</a:t>
            </a:r>
            <a:r>
              <a:rPr sz="1400" dirty="0">
                <a:latin typeface="Calibri"/>
                <a:cs typeface="Calibri"/>
              </a:rPr>
              <a:t> </a:t>
            </a:r>
            <a:r>
              <a:rPr sz="1400" spc="-10" dirty="0">
                <a:latin typeface="Calibri"/>
                <a:cs typeface="Calibri"/>
              </a:rPr>
              <a:t>(WeekDays)</a:t>
            </a:r>
            <a:endParaRPr sz="1400">
              <a:latin typeface="Calibri"/>
              <a:cs typeface="Calibri"/>
            </a:endParaRPr>
          </a:p>
        </p:txBody>
      </p:sp>
      <p:sp>
        <p:nvSpPr>
          <p:cNvPr id="8" name="object 8"/>
          <p:cNvSpPr txBox="1"/>
          <p:nvPr/>
        </p:nvSpPr>
        <p:spPr>
          <a:xfrm>
            <a:off x="195478" y="6161209"/>
            <a:ext cx="5495290" cy="576580"/>
          </a:xfrm>
          <a:prstGeom prst="rect">
            <a:avLst/>
          </a:prstGeom>
        </p:spPr>
        <p:txBody>
          <a:bodyPr vert="horz" wrap="square" lIns="0" tIns="56515" rIns="0" bIns="0" rtlCol="0">
            <a:spAutoFit/>
          </a:bodyPr>
          <a:lstStyle/>
          <a:p>
            <a:pPr marL="12700">
              <a:lnSpc>
                <a:spcPct val="100000"/>
              </a:lnSpc>
              <a:spcBef>
                <a:spcPts val="445"/>
              </a:spcBef>
            </a:pPr>
            <a:r>
              <a:rPr sz="1400" spc="-5" dirty="0">
                <a:latin typeface="Calibri"/>
                <a:cs typeface="Calibri"/>
              </a:rPr>
              <a:t>('Sunday', 'Monday', </a:t>
            </a:r>
            <a:r>
              <a:rPr sz="1400" spc="-15" dirty="0">
                <a:latin typeface="Calibri"/>
                <a:cs typeface="Calibri"/>
              </a:rPr>
              <a:t>'Tuesday', </a:t>
            </a:r>
            <a:r>
              <a:rPr sz="1400" spc="-10" dirty="0">
                <a:latin typeface="Calibri"/>
                <a:cs typeface="Calibri"/>
              </a:rPr>
              <a:t>'Wednesday', 'Thursday', </a:t>
            </a:r>
            <a:r>
              <a:rPr sz="1400" spc="-5" dirty="0">
                <a:latin typeface="Calibri"/>
                <a:cs typeface="Calibri"/>
              </a:rPr>
              <a:t>'Friday',</a:t>
            </a:r>
            <a:r>
              <a:rPr sz="1400" spc="265" dirty="0">
                <a:latin typeface="Calibri"/>
                <a:cs typeface="Calibri"/>
              </a:rPr>
              <a:t> </a:t>
            </a:r>
            <a:r>
              <a:rPr sz="1400" spc="-10" dirty="0">
                <a:latin typeface="Calibri"/>
                <a:cs typeface="Calibri"/>
              </a:rPr>
              <a:t>'Saturday')</a:t>
            </a:r>
            <a:endParaRPr sz="1400">
              <a:latin typeface="Calibri"/>
              <a:cs typeface="Calibri"/>
            </a:endParaRPr>
          </a:p>
          <a:p>
            <a:pPr marL="12700">
              <a:lnSpc>
                <a:spcPct val="100000"/>
              </a:lnSpc>
              <a:spcBef>
                <a:spcPts val="390"/>
              </a:spcBef>
              <a:tabLst>
                <a:tab pos="1617345" algn="l"/>
              </a:tabLst>
            </a:pPr>
            <a:r>
              <a:rPr sz="1600" b="1" spc="-10" dirty="0">
                <a:latin typeface="Calibri"/>
                <a:cs typeface="Calibri"/>
              </a:rPr>
              <a:t>&gt;&gt;&gt; </a:t>
            </a:r>
            <a:r>
              <a:rPr sz="1600" b="1" spc="-15" dirty="0">
                <a:latin typeface="Calibri"/>
                <a:cs typeface="Calibri"/>
              </a:rPr>
              <a:t>states</a:t>
            </a:r>
            <a:r>
              <a:rPr sz="1600" b="1" spc="20" dirty="0">
                <a:latin typeface="Calibri"/>
                <a:cs typeface="Calibri"/>
              </a:rPr>
              <a:t> </a:t>
            </a:r>
            <a:r>
              <a:rPr sz="1600" b="1" spc="-5" dirty="0">
                <a:latin typeface="Calibri"/>
                <a:cs typeface="Calibri"/>
              </a:rPr>
              <a:t>=</a:t>
            </a:r>
            <a:r>
              <a:rPr sz="1600" b="1" spc="10" dirty="0">
                <a:latin typeface="Calibri"/>
                <a:cs typeface="Calibri"/>
              </a:rPr>
              <a:t> </a:t>
            </a:r>
            <a:r>
              <a:rPr sz="1600" b="1" spc="-10" dirty="0">
                <a:latin typeface="Calibri"/>
                <a:cs typeface="Calibri"/>
              </a:rPr>
              <a:t>()	</a:t>
            </a:r>
            <a:r>
              <a:rPr sz="1600" b="1" spc="-5" dirty="0">
                <a:latin typeface="Calibri"/>
                <a:cs typeface="Calibri"/>
              </a:rPr>
              <a:t># an </a:t>
            </a:r>
            <a:r>
              <a:rPr sz="1600" b="1" spc="-10" dirty="0">
                <a:latin typeface="Calibri"/>
                <a:cs typeface="Calibri"/>
              </a:rPr>
              <a:t>empty</a:t>
            </a:r>
            <a:r>
              <a:rPr sz="1600" b="1" spc="20" dirty="0">
                <a:latin typeface="Calibri"/>
                <a:cs typeface="Calibri"/>
              </a:rPr>
              <a:t> </a:t>
            </a:r>
            <a:r>
              <a:rPr sz="1600" b="1" spc="-5" dirty="0">
                <a:latin typeface="Calibri"/>
                <a:cs typeface="Calibri"/>
              </a:rPr>
              <a:t>tuple</a:t>
            </a:r>
            <a:endParaRPr sz="1600">
              <a:latin typeface="Calibri"/>
              <a:cs typeface="Calibri"/>
            </a:endParaRPr>
          </a:p>
        </p:txBody>
      </p:sp>
      <p:sp>
        <p:nvSpPr>
          <p:cNvPr id="10" name="TextBox 9"/>
          <p:cNvSpPr txBox="1"/>
          <p:nvPr/>
        </p:nvSpPr>
        <p:spPr>
          <a:xfrm>
            <a:off x="0" y="0"/>
            <a:ext cx="9144000" cy="646331"/>
          </a:xfrm>
          <a:prstGeom prst="rect">
            <a:avLst/>
          </a:prstGeom>
          <a:solidFill>
            <a:schemeClr val="tx2"/>
          </a:solidFill>
        </p:spPr>
        <p:txBody>
          <a:bodyPr wrap="square" rtlCol="0">
            <a:spAutoFit/>
          </a:bodyPr>
          <a:lstStyle/>
          <a:p>
            <a:pPr algn="ctr"/>
            <a:r>
              <a:rPr lang="en-US" sz="3600" dirty="0" err="1" smtClean="0">
                <a:solidFill>
                  <a:schemeClr val="bg1"/>
                </a:solidFill>
              </a:rPr>
              <a:t>Tuples</a:t>
            </a:r>
            <a:endParaRPr lang="en-US"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238" y="215900"/>
            <a:ext cx="21672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C00000"/>
                </a:solidFill>
              </a:rPr>
              <a:t>Programming</a:t>
            </a:r>
            <a:r>
              <a:rPr sz="1800" spc="-65" dirty="0">
                <a:solidFill>
                  <a:srgbClr val="C00000"/>
                </a:solidFill>
              </a:rPr>
              <a:t> </a:t>
            </a:r>
            <a:r>
              <a:rPr sz="1800" spc="-5" dirty="0">
                <a:solidFill>
                  <a:srgbClr val="C00000"/>
                </a:solidFill>
              </a:rPr>
              <a:t>example</a:t>
            </a:r>
            <a:endParaRPr sz="1800"/>
          </a:p>
        </p:txBody>
      </p:sp>
      <p:sp>
        <p:nvSpPr>
          <p:cNvPr id="3" name="object 3"/>
          <p:cNvSpPr txBox="1"/>
          <p:nvPr/>
        </p:nvSpPr>
        <p:spPr>
          <a:xfrm>
            <a:off x="693521" y="630681"/>
            <a:ext cx="7950200" cy="154305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A tuple called </a:t>
            </a:r>
            <a:r>
              <a:rPr sz="1600" b="1" spc="-15" dirty="0">
                <a:latin typeface="Calibri"/>
                <a:cs typeface="Calibri"/>
              </a:rPr>
              <a:t>Festival </a:t>
            </a:r>
            <a:r>
              <a:rPr sz="1600" b="1" spc="-5" dirty="0">
                <a:latin typeface="Calibri"/>
                <a:cs typeface="Calibri"/>
              </a:rPr>
              <a:t>is </a:t>
            </a:r>
            <a:r>
              <a:rPr sz="1600" b="1" spc="-10" dirty="0">
                <a:latin typeface="Calibri"/>
                <a:cs typeface="Calibri"/>
              </a:rPr>
              <a:t>given with following</a:t>
            </a:r>
            <a:r>
              <a:rPr sz="1600" b="1" spc="35" dirty="0">
                <a:latin typeface="Calibri"/>
                <a:cs typeface="Calibri"/>
              </a:rPr>
              <a:t> </a:t>
            </a:r>
            <a:r>
              <a:rPr sz="1600" b="1" spc="-10" dirty="0">
                <a:latin typeface="Calibri"/>
                <a:cs typeface="Calibri"/>
              </a:rPr>
              <a:t>elements:</a:t>
            </a:r>
            <a:endParaRPr sz="1600">
              <a:latin typeface="Calibri"/>
              <a:cs typeface="Calibri"/>
            </a:endParaRPr>
          </a:p>
          <a:p>
            <a:pPr marL="469900">
              <a:lnSpc>
                <a:spcPct val="100000"/>
              </a:lnSpc>
            </a:pPr>
            <a:r>
              <a:rPr sz="1600" b="1" spc="-15" dirty="0">
                <a:latin typeface="Calibri"/>
                <a:cs typeface="Calibri"/>
              </a:rPr>
              <a:t>Festival </a:t>
            </a:r>
            <a:r>
              <a:rPr sz="1600" b="1" spc="-5" dirty="0">
                <a:latin typeface="Calibri"/>
                <a:cs typeface="Calibri"/>
              </a:rPr>
              <a:t>= </a:t>
            </a:r>
            <a:r>
              <a:rPr sz="1600" b="1" spc="-10" dirty="0">
                <a:latin typeface="Calibri"/>
                <a:cs typeface="Calibri"/>
              </a:rPr>
              <a:t>('Lumbini', </a:t>
            </a:r>
            <a:r>
              <a:rPr sz="1600" b="1" spc="-5" dirty="0">
                <a:latin typeface="Calibri"/>
                <a:cs typeface="Calibri"/>
              </a:rPr>
              <a:t>'Mopin', 'Bihu', </a:t>
            </a:r>
            <a:r>
              <a:rPr sz="1600" b="1" spc="-10" dirty="0">
                <a:latin typeface="Calibri"/>
                <a:cs typeface="Calibri"/>
              </a:rPr>
              <a:t>'Chhath', 'Onam', </a:t>
            </a:r>
            <a:r>
              <a:rPr sz="1600" b="1" spc="-5" dirty="0">
                <a:latin typeface="Calibri"/>
                <a:cs typeface="Calibri"/>
              </a:rPr>
              <a:t>'Lohri', </a:t>
            </a:r>
            <a:r>
              <a:rPr sz="1600" b="1" spc="-10" dirty="0">
                <a:latin typeface="Calibri"/>
                <a:cs typeface="Calibri"/>
              </a:rPr>
              <a:t>'Pongal',</a:t>
            </a:r>
            <a:r>
              <a:rPr sz="1600" b="1" spc="240" dirty="0">
                <a:latin typeface="Calibri"/>
                <a:cs typeface="Calibri"/>
              </a:rPr>
              <a:t> </a:t>
            </a:r>
            <a:r>
              <a:rPr sz="1600" b="1" spc="-10" dirty="0">
                <a:latin typeface="Calibri"/>
                <a:cs typeface="Calibri"/>
              </a:rPr>
              <a:t>'Garba‘)</a:t>
            </a:r>
            <a:endParaRPr sz="1600">
              <a:latin typeface="Calibri"/>
              <a:cs typeface="Calibri"/>
            </a:endParaRPr>
          </a:p>
          <a:p>
            <a:pPr marL="12700" marR="5080">
              <a:lnSpc>
                <a:spcPct val="100000"/>
              </a:lnSpc>
            </a:pPr>
            <a:r>
              <a:rPr sz="1600" b="1" spc="-20" dirty="0">
                <a:latin typeface="Calibri"/>
                <a:cs typeface="Calibri"/>
              </a:rPr>
              <a:t>Write </a:t>
            </a:r>
            <a:r>
              <a:rPr sz="1600" b="1" spc="-5" dirty="0">
                <a:latin typeface="Calibri"/>
                <a:cs typeface="Calibri"/>
              </a:rPr>
              <a:t>a </a:t>
            </a:r>
            <a:r>
              <a:rPr sz="1600" b="1" spc="-15" dirty="0">
                <a:latin typeface="Calibri"/>
                <a:cs typeface="Calibri"/>
              </a:rPr>
              <a:t>program </a:t>
            </a:r>
            <a:r>
              <a:rPr sz="1600" b="1" spc="-10" dirty="0">
                <a:latin typeface="Calibri"/>
                <a:cs typeface="Calibri"/>
              </a:rPr>
              <a:t>to </a:t>
            </a:r>
            <a:r>
              <a:rPr sz="1600" b="1" spc="-15" dirty="0">
                <a:latin typeface="Calibri"/>
                <a:cs typeface="Calibri"/>
              </a:rPr>
              <a:t>enter </a:t>
            </a:r>
            <a:r>
              <a:rPr sz="1600" b="1" spc="-5" dirty="0">
                <a:latin typeface="Calibri"/>
                <a:cs typeface="Calibri"/>
              </a:rPr>
              <a:t>a </a:t>
            </a:r>
            <a:r>
              <a:rPr sz="1600" b="1" spc="-15" dirty="0">
                <a:latin typeface="Calibri"/>
                <a:cs typeface="Calibri"/>
              </a:rPr>
              <a:t>festival </a:t>
            </a:r>
            <a:r>
              <a:rPr sz="1600" b="1" spc="-5" dirty="0">
                <a:latin typeface="Calibri"/>
                <a:cs typeface="Calibri"/>
              </a:rPr>
              <a:t>name and </a:t>
            </a:r>
            <a:r>
              <a:rPr sz="1600" b="1" spc="-10" dirty="0">
                <a:latin typeface="Calibri"/>
                <a:cs typeface="Calibri"/>
              </a:rPr>
              <a:t>search whether the </a:t>
            </a:r>
            <a:r>
              <a:rPr sz="1600" b="1" spc="-5" dirty="0">
                <a:latin typeface="Calibri"/>
                <a:cs typeface="Calibri"/>
              </a:rPr>
              <a:t>name </a:t>
            </a:r>
            <a:r>
              <a:rPr sz="1600" b="1" spc="-15" dirty="0">
                <a:latin typeface="Calibri"/>
                <a:cs typeface="Calibri"/>
              </a:rPr>
              <a:t>present </a:t>
            </a:r>
            <a:r>
              <a:rPr sz="1600" b="1" spc="-5" dirty="0">
                <a:latin typeface="Calibri"/>
                <a:cs typeface="Calibri"/>
              </a:rPr>
              <a:t>in </a:t>
            </a:r>
            <a:r>
              <a:rPr sz="1600" b="1" spc="-10" dirty="0">
                <a:latin typeface="Calibri"/>
                <a:cs typeface="Calibri"/>
              </a:rPr>
              <a:t>the </a:t>
            </a:r>
            <a:r>
              <a:rPr sz="1600" b="1" spc="-5" dirty="0">
                <a:latin typeface="Calibri"/>
                <a:cs typeface="Calibri"/>
              </a:rPr>
              <a:t>tuple or  not </a:t>
            </a:r>
            <a:r>
              <a:rPr sz="1600" b="1" spc="-10" dirty="0">
                <a:latin typeface="Calibri"/>
                <a:cs typeface="Calibri"/>
              </a:rPr>
              <a:t>without </a:t>
            </a:r>
            <a:r>
              <a:rPr sz="1600" b="1" spc="-5" dirty="0">
                <a:latin typeface="Calibri"/>
                <a:cs typeface="Calibri"/>
              </a:rPr>
              <a:t>using </a:t>
            </a:r>
            <a:r>
              <a:rPr sz="1600" b="1" spc="-10" dirty="0">
                <a:latin typeface="Calibri"/>
                <a:cs typeface="Calibri"/>
              </a:rPr>
              <a:t>membership </a:t>
            </a:r>
            <a:r>
              <a:rPr sz="1600" b="1" spc="-30" dirty="0">
                <a:latin typeface="Calibri"/>
                <a:cs typeface="Calibri"/>
              </a:rPr>
              <a:t>operator. </a:t>
            </a:r>
            <a:r>
              <a:rPr sz="1600" b="1" spc="-10" dirty="0">
                <a:latin typeface="Calibri"/>
                <a:cs typeface="Calibri"/>
              </a:rPr>
              <a:t>Print appropriate</a:t>
            </a:r>
            <a:r>
              <a:rPr sz="1600" b="1" spc="185" dirty="0">
                <a:latin typeface="Calibri"/>
                <a:cs typeface="Calibri"/>
              </a:rPr>
              <a:t> </a:t>
            </a:r>
            <a:r>
              <a:rPr sz="1600" b="1" spc="-10" dirty="0">
                <a:latin typeface="Calibri"/>
                <a:cs typeface="Calibri"/>
              </a:rPr>
              <a:t>message.</a:t>
            </a:r>
            <a:endParaRPr sz="1600">
              <a:latin typeface="Calibri"/>
              <a:cs typeface="Calibri"/>
            </a:endParaRPr>
          </a:p>
          <a:p>
            <a:pPr>
              <a:lnSpc>
                <a:spcPct val="100000"/>
              </a:lnSpc>
              <a:spcBef>
                <a:spcPts val="50"/>
              </a:spcBef>
            </a:pPr>
            <a:endParaRPr sz="2000">
              <a:latin typeface="Times New Roman"/>
              <a:cs typeface="Times New Roman"/>
            </a:endParaRPr>
          </a:p>
          <a:p>
            <a:pPr marL="12700">
              <a:lnSpc>
                <a:spcPct val="100000"/>
              </a:lnSpc>
            </a:pPr>
            <a:r>
              <a:rPr sz="1600" spc="-10" dirty="0">
                <a:latin typeface="Calibri"/>
                <a:cs typeface="Calibri"/>
              </a:rPr>
              <a:t>Festival </a:t>
            </a:r>
            <a:r>
              <a:rPr sz="1600" spc="-5" dirty="0">
                <a:latin typeface="Calibri"/>
                <a:cs typeface="Calibri"/>
              </a:rPr>
              <a:t>= ('</a:t>
            </a:r>
            <a:r>
              <a:rPr sz="1600" spc="-5" dirty="0">
                <a:solidFill>
                  <a:srgbClr val="006FC0"/>
                </a:solidFill>
                <a:latin typeface="Calibri"/>
                <a:cs typeface="Calibri"/>
              </a:rPr>
              <a:t>Lumbini</a:t>
            </a:r>
            <a:r>
              <a:rPr sz="1600" spc="-5" dirty="0">
                <a:latin typeface="Calibri"/>
                <a:cs typeface="Calibri"/>
              </a:rPr>
              <a:t>', '</a:t>
            </a:r>
            <a:r>
              <a:rPr sz="1600" spc="-5" dirty="0">
                <a:solidFill>
                  <a:srgbClr val="006FC0"/>
                </a:solidFill>
                <a:latin typeface="Calibri"/>
                <a:cs typeface="Calibri"/>
              </a:rPr>
              <a:t>Mopin</a:t>
            </a:r>
            <a:r>
              <a:rPr sz="1600" spc="-5" dirty="0">
                <a:latin typeface="Calibri"/>
                <a:cs typeface="Calibri"/>
              </a:rPr>
              <a:t>', '</a:t>
            </a:r>
            <a:r>
              <a:rPr sz="1600" spc="-5" dirty="0">
                <a:solidFill>
                  <a:srgbClr val="006FC0"/>
                </a:solidFill>
                <a:latin typeface="Calibri"/>
                <a:cs typeface="Calibri"/>
              </a:rPr>
              <a:t>Bihu</a:t>
            </a:r>
            <a:r>
              <a:rPr sz="1600" spc="-5" dirty="0">
                <a:latin typeface="Calibri"/>
                <a:cs typeface="Calibri"/>
              </a:rPr>
              <a:t>', '</a:t>
            </a:r>
            <a:r>
              <a:rPr sz="1600" spc="-5" dirty="0">
                <a:solidFill>
                  <a:srgbClr val="006FC0"/>
                </a:solidFill>
                <a:latin typeface="Calibri"/>
                <a:cs typeface="Calibri"/>
              </a:rPr>
              <a:t>Chhath</a:t>
            </a:r>
            <a:r>
              <a:rPr sz="1600" spc="-5" dirty="0">
                <a:latin typeface="Calibri"/>
                <a:cs typeface="Calibri"/>
              </a:rPr>
              <a:t>', '</a:t>
            </a:r>
            <a:r>
              <a:rPr sz="1600" spc="-5" dirty="0">
                <a:solidFill>
                  <a:srgbClr val="006FC0"/>
                </a:solidFill>
                <a:latin typeface="Calibri"/>
                <a:cs typeface="Calibri"/>
              </a:rPr>
              <a:t>Onam</a:t>
            </a:r>
            <a:r>
              <a:rPr sz="1600" spc="-5" dirty="0">
                <a:latin typeface="Calibri"/>
                <a:cs typeface="Calibri"/>
              </a:rPr>
              <a:t>', '</a:t>
            </a:r>
            <a:r>
              <a:rPr sz="1600" spc="-5" dirty="0">
                <a:solidFill>
                  <a:srgbClr val="006FC0"/>
                </a:solidFill>
                <a:latin typeface="Calibri"/>
                <a:cs typeface="Calibri"/>
              </a:rPr>
              <a:t>Lohri</a:t>
            </a:r>
            <a:r>
              <a:rPr sz="1600" spc="-5" dirty="0">
                <a:latin typeface="Calibri"/>
                <a:cs typeface="Calibri"/>
              </a:rPr>
              <a:t>', </a:t>
            </a:r>
            <a:r>
              <a:rPr sz="1600" spc="-10" dirty="0">
                <a:latin typeface="Calibri"/>
                <a:cs typeface="Calibri"/>
              </a:rPr>
              <a:t>'</a:t>
            </a:r>
            <a:r>
              <a:rPr sz="1600" spc="-10" dirty="0">
                <a:solidFill>
                  <a:srgbClr val="006FC0"/>
                </a:solidFill>
                <a:latin typeface="Calibri"/>
                <a:cs typeface="Calibri"/>
              </a:rPr>
              <a:t>Pongal</a:t>
            </a:r>
            <a:r>
              <a:rPr sz="1600" spc="-10" dirty="0">
                <a:latin typeface="Calibri"/>
                <a:cs typeface="Calibri"/>
              </a:rPr>
              <a:t>',</a:t>
            </a:r>
            <a:r>
              <a:rPr sz="1600" spc="-5" dirty="0">
                <a:latin typeface="Calibri"/>
                <a:cs typeface="Calibri"/>
              </a:rPr>
              <a:t> '</a:t>
            </a:r>
            <a:r>
              <a:rPr sz="1600" spc="-5" dirty="0">
                <a:solidFill>
                  <a:srgbClr val="006FC0"/>
                </a:solidFill>
                <a:latin typeface="Calibri"/>
                <a:cs typeface="Calibri"/>
              </a:rPr>
              <a:t>Garba</a:t>
            </a:r>
            <a:r>
              <a:rPr sz="1600" spc="-5" dirty="0">
                <a:latin typeface="Calibri"/>
                <a:cs typeface="Calibri"/>
              </a:rPr>
              <a:t>')</a:t>
            </a:r>
            <a:endParaRPr sz="1600">
              <a:latin typeface="Calibri"/>
              <a:cs typeface="Calibri"/>
            </a:endParaRPr>
          </a:p>
        </p:txBody>
      </p:sp>
      <p:sp>
        <p:nvSpPr>
          <p:cNvPr id="4" name="object 4"/>
          <p:cNvSpPr txBox="1"/>
          <p:nvPr/>
        </p:nvSpPr>
        <p:spPr>
          <a:xfrm>
            <a:off x="5266182" y="2148586"/>
            <a:ext cx="186055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#input value</a:t>
            </a:r>
            <a:r>
              <a:rPr sz="1600" spc="-40" dirty="0">
                <a:latin typeface="Calibri"/>
                <a:cs typeface="Calibri"/>
              </a:rPr>
              <a:t> </a:t>
            </a:r>
            <a:r>
              <a:rPr sz="1600" spc="-10" dirty="0">
                <a:latin typeface="Calibri"/>
                <a:cs typeface="Calibri"/>
              </a:rPr>
              <a:t>capitalize</a:t>
            </a:r>
            <a:endParaRPr sz="160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12065" rIns="0" bIns="0" rtlCol="0">
            <a:spAutoFit/>
          </a:bodyPr>
          <a:lstStyle/>
          <a:p>
            <a:pPr marL="12700">
              <a:lnSpc>
                <a:spcPct val="100000"/>
              </a:lnSpc>
              <a:spcBef>
                <a:spcPts val="95"/>
              </a:spcBef>
            </a:pPr>
            <a:r>
              <a:rPr spc="-15" dirty="0"/>
              <a:t>nfest </a:t>
            </a:r>
            <a:r>
              <a:rPr spc="-5" dirty="0"/>
              <a:t>= input('Enter </a:t>
            </a:r>
            <a:r>
              <a:rPr spc="-15" dirty="0"/>
              <a:t>festival </a:t>
            </a:r>
            <a:r>
              <a:rPr spc="-10" dirty="0"/>
              <a:t>name:</a:t>
            </a:r>
            <a:r>
              <a:rPr spc="35" dirty="0"/>
              <a:t> </a:t>
            </a:r>
            <a:r>
              <a:rPr spc="-10" dirty="0"/>
              <a:t>').capitalize()</a:t>
            </a:r>
          </a:p>
          <a:p>
            <a:pPr marL="12700">
              <a:lnSpc>
                <a:spcPct val="100000"/>
              </a:lnSpc>
            </a:pPr>
            <a:r>
              <a:rPr spc="-10" dirty="0"/>
              <a:t>Length </a:t>
            </a:r>
            <a:r>
              <a:rPr spc="-5" dirty="0"/>
              <a:t>=</a:t>
            </a:r>
            <a:r>
              <a:rPr spc="10" dirty="0"/>
              <a:t> </a:t>
            </a:r>
            <a:r>
              <a:rPr spc="-10" dirty="0"/>
              <a:t>len(Festival)</a:t>
            </a:r>
          </a:p>
          <a:p>
            <a:pPr marL="12700">
              <a:lnSpc>
                <a:spcPct val="100000"/>
              </a:lnSpc>
            </a:pPr>
            <a:r>
              <a:rPr spc="-5" dirty="0"/>
              <a:t>Flag =</a:t>
            </a:r>
            <a:r>
              <a:rPr dirty="0"/>
              <a:t> </a:t>
            </a:r>
            <a:r>
              <a:rPr spc="-15" dirty="0">
                <a:solidFill>
                  <a:srgbClr val="C00000"/>
                </a:solidFill>
              </a:rPr>
              <a:t>False</a:t>
            </a:r>
          </a:p>
          <a:p>
            <a:pPr marL="12700">
              <a:lnSpc>
                <a:spcPct val="100000"/>
              </a:lnSpc>
            </a:pPr>
            <a:r>
              <a:rPr spc="-15" dirty="0">
                <a:solidFill>
                  <a:srgbClr val="C00000"/>
                </a:solidFill>
              </a:rPr>
              <a:t>for </a:t>
            </a:r>
            <a:r>
              <a:rPr spc="-5" dirty="0"/>
              <a:t>x </a:t>
            </a:r>
            <a:r>
              <a:rPr spc="-5" dirty="0">
                <a:solidFill>
                  <a:srgbClr val="C00000"/>
                </a:solidFill>
              </a:rPr>
              <a:t>in</a:t>
            </a:r>
            <a:r>
              <a:rPr spc="-70" dirty="0">
                <a:solidFill>
                  <a:srgbClr val="C00000"/>
                </a:solidFill>
              </a:rPr>
              <a:t> </a:t>
            </a:r>
            <a:r>
              <a:rPr spc="-10" dirty="0">
                <a:solidFill>
                  <a:srgbClr val="C00000"/>
                </a:solidFill>
              </a:rPr>
              <a:t>range</a:t>
            </a:r>
            <a:r>
              <a:rPr spc="-10" dirty="0"/>
              <a:t>(Length):</a:t>
            </a:r>
          </a:p>
          <a:p>
            <a:pPr marL="927100" marR="1636395" indent="-457834">
              <a:lnSpc>
                <a:spcPct val="100000"/>
              </a:lnSpc>
            </a:pPr>
            <a:r>
              <a:rPr dirty="0">
                <a:solidFill>
                  <a:srgbClr val="C00000"/>
                </a:solidFill>
              </a:rPr>
              <a:t>if </a:t>
            </a:r>
            <a:r>
              <a:rPr spc="-10" dirty="0"/>
              <a:t>Festival[x] </a:t>
            </a:r>
            <a:r>
              <a:rPr spc="-5" dirty="0"/>
              <a:t>== </a:t>
            </a:r>
            <a:r>
              <a:rPr spc="-15" dirty="0"/>
              <a:t>nfest</a:t>
            </a:r>
            <a:r>
              <a:rPr spc="-60" dirty="0"/>
              <a:t> </a:t>
            </a:r>
            <a:r>
              <a:rPr spc="-5" dirty="0"/>
              <a:t>:  Flag =</a:t>
            </a:r>
            <a:r>
              <a:rPr spc="-15" dirty="0"/>
              <a:t> </a:t>
            </a:r>
            <a:r>
              <a:rPr spc="-30" dirty="0">
                <a:solidFill>
                  <a:srgbClr val="C00000"/>
                </a:solidFill>
              </a:rPr>
              <a:t>True</a:t>
            </a:r>
          </a:p>
        </p:txBody>
      </p:sp>
      <p:sp>
        <p:nvSpPr>
          <p:cNvPr id="6" name="object 6"/>
          <p:cNvSpPr txBox="1"/>
          <p:nvPr/>
        </p:nvSpPr>
        <p:spPr>
          <a:xfrm>
            <a:off x="688340" y="3573659"/>
            <a:ext cx="6153150" cy="2416175"/>
          </a:xfrm>
          <a:prstGeom prst="rect">
            <a:avLst/>
          </a:prstGeom>
        </p:spPr>
        <p:txBody>
          <a:bodyPr vert="horz" wrap="square" lIns="0" tIns="50165" rIns="0" bIns="0" rtlCol="0">
            <a:spAutoFit/>
          </a:bodyPr>
          <a:lstStyle/>
          <a:p>
            <a:pPr marL="932180">
              <a:lnSpc>
                <a:spcPct val="100000"/>
              </a:lnSpc>
              <a:spcBef>
                <a:spcPts val="395"/>
              </a:spcBef>
              <a:tabLst>
                <a:tab pos="1846580" algn="l"/>
              </a:tabLst>
            </a:pPr>
            <a:r>
              <a:rPr sz="1600" spc="-10" dirty="0">
                <a:solidFill>
                  <a:srgbClr val="C00000"/>
                </a:solidFill>
                <a:latin typeface="Calibri"/>
                <a:cs typeface="Calibri"/>
              </a:rPr>
              <a:t>break</a:t>
            </a:r>
            <a:r>
              <a:rPr sz="1600" spc="-10" dirty="0">
                <a:latin typeface="Calibri"/>
                <a:cs typeface="Calibri"/>
              </a:rPr>
              <a:t>;	</a:t>
            </a:r>
            <a:r>
              <a:rPr sz="1600" spc="-5" dirty="0">
                <a:latin typeface="Calibri"/>
                <a:cs typeface="Calibri"/>
              </a:rPr>
              <a:t># if the </a:t>
            </a:r>
            <a:r>
              <a:rPr sz="1600" spc="-15" dirty="0">
                <a:latin typeface="Calibri"/>
                <a:cs typeface="Calibri"/>
              </a:rPr>
              <a:t>festival </a:t>
            </a:r>
            <a:r>
              <a:rPr sz="1600" spc="-5" dirty="0">
                <a:latin typeface="Calibri"/>
                <a:cs typeface="Calibri"/>
              </a:rPr>
              <a:t>name </a:t>
            </a:r>
            <a:r>
              <a:rPr sz="1600" spc="-10" dirty="0">
                <a:latin typeface="Calibri"/>
                <a:cs typeface="Calibri"/>
              </a:rPr>
              <a:t>exists, </a:t>
            </a:r>
            <a:r>
              <a:rPr sz="1600" spc="-5" dirty="0">
                <a:latin typeface="Calibri"/>
                <a:cs typeface="Calibri"/>
              </a:rPr>
              <a:t>then </a:t>
            </a:r>
            <a:r>
              <a:rPr sz="1600" spc="-10" dirty="0">
                <a:latin typeface="Calibri"/>
                <a:cs typeface="Calibri"/>
              </a:rPr>
              <a:t>terminate </a:t>
            </a:r>
            <a:r>
              <a:rPr sz="1600" spc="-5" dirty="0">
                <a:latin typeface="Calibri"/>
                <a:cs typeface="Calibri"/>
              </a:rPr>
              <a:t>the</a:t>
            </a:r>
            <a:r>
              <a:rPr sz="1600" spc="25" dirty="0">
                <a:latin typeface="Calibri"/>
                <a:cs typeface="Calibri"/>
              </a:rPr>
              <a:t> </a:t>
            </a:r>
            <a:r>
              <a:rPr sz="1600" spc="-10" dirty="0">
                <a:latin typeface="Calibri"/>
                <a:cs typeface="Calibri"/>
              </a:rPr>
              <a:t>loop</a:t>
            </a:r>
            <a:endParaRPr sz="1600">
              <a:latin typeface="Calibri"/>
              <a:cs typeface="Calibri"/>
            </a:endParaRPr>
          </a:p>
          <a:p>
            <a:pPr marL="17780">
              <a:lnSpc>
                <a:spcPct val="100000"/>
              </a:lnSpc>
              <a:spcBef>
                <a:spcPts val="300"/>
              </a:spcBef>
            </a:pPr>
            <a:r>
              <a:rPr sz="1600" dirty="0">
                <a:solidFill>
                  <a:srgbClr val="C00000"/>
                </a:solidFill>
                <a:latin typeface="Calibri"/>
                <a:cs typeface="Calibri"/>
              </a:rPr>
              <a:t>if </a:t>
            </a:r>
            <a:r>
              <a:rPr sz="1600" spc="-5" dirty="0">
                <a:latin typeface="Calibri"/>
                <a:cs typeface="Calibri"/>
              </a:rPr>
              <a:t>Flag ==</a:t>
            </a:r>
            <a:r>
              <a:rPr sz="1600" spc="-15" dirty="0">
                <a:latin typeface="Calibri"/>
                <a:cs typeface="Calibri"/>
              </a:rPr>
              <a:t> </a:t>
            </a:r>
            <a:r>
              <a:rPr sz="1600" spc="-25" dirty="0">
                <a:solidFill>
                  <a:srgbClr val="C00000"/>
                </a:solidFill>
                <a:latin typeface="Calibri"/>
                <a:cs typeface="Calibri"/>
              </a:rPr>
              <a:t>True</a:t>
            </a:r>
            <a:r>
              <a:rPr sz="1600" spc="-25" dirty="0">
                <a:latin typeface="Calibri"/>
                <a:cs typeface="Calibri"/>
              </a:rPr>
              <a:t>:</a:t>
            </a:r>
            <a:endParaRPr sz="1600">
              <a:latin typeface="Calibri"/>
              <a:cs typeface="Calibri"/>
            </a:endParaRPr>
          </a:p>
          <a:p>
            <a:pPr marL="474980">
              <a:lnSpc>
                <a:spcPct val="100000"/>
              </a:lnSpc>
              <a:spcBef>
                <a:spcPts val="5"/>
              </a:spcBef>
            </a:pPr>
            <a:r>
              <a:rPr sz="1600" spc="-15" dirty="0">
                <a:solidFill>
                  <a:srgbClr val="C00000"/>
                </a:solidFill>
                <a:latin typeface="Calibri"/>
                <a:cs typeface="Calibri"/>
              </a:rPr>
              <a:t>print</a:t>
            </a:r>
            <a:r>
              <a:rPr sz="1600" spc="-15" dirty="0">
                <a:latin typeface="Calibri"/>
                <a:cs typeface="Calibri"/>
              </a:rPr>
              <a:t>(</a:t>
            </a:r>
            <a:r>
              <a:rPr sz="1600" spc="-15" dirty="0">
                <a:solidFill>
                  <a:srgbClr val="006FC0"/>
                </a:solidFill>
                <a:latin typeface="Calibri"/>
                <a:cs typeface="Calibri"/>
              </a:rPr>
              <a:t>"Yes,"</a:t>
            </a:r>
            <a:r>
              <a:rPr sz="1600" spc="-15" dirty="0">
                <a:latin typeface="Calibri"/>
                <a:cs typeface="Calibri"/>
              </a:rPr>
              <a:t>, nfest, </a:t>
            </a:r>
            <a:r>
              <a:rPr sz="1600" spc="-5" dirty="0">
                <a:solidFill>
                  <a:srgbClr val="006FC0"/>
                </a:solidFill>
                <a:latin typeface="Calibri"/>
                <a:cs typeface="Calibri"/>
              </a:rPr>
              <a:t>' is in the</a:t>
            </a:r>
            <a:r>
              <a:rPr sz="1600" spc="20" dirty="0">
                <a:solidFill>
                  <a:srgbClr val="006FC0"/>
                </a:solidFill>
                <a:latin typeface="Calibri"/>
                <a:cs typeface="Calibri"/>
              </a:rPr>
              <a:t> </a:t>
            </a:r>
            <a:r>
              <a:rPr sz="1600" spc="-5" dirty="0">
                <a:solidFill>
                  <a:srgbClr val="006FC0"/>
                </a:solidFill>
                <a:latin typeface="Calibri"/>
                <a:cs typeface="Calibri"/>
              </a:rPr>
              <a:t>tuple.'</a:t>
            </a:r>
            <a:r>
              <a:rPr sz="1600" spc="-5" dirty="0">
                <a:latin typeface="Calibri"/>
                <a:cs typeface="Calibri"/>
              </a:rPr>
              <a:t>)</a:t>
            </a:r>
            <a:endParaRPr sz="1600">
              <a:latin typeface="Calibri"/>
              <a:cs typeface="Calibri"/>
            </a:endParaRPr>
          </a:p>
          <a:p>
            <a:pPr marL="17780">
              <a:lnSpc>
                <a:spcPct val="100000"/>
              </a:lnSpc>
            </a:pPr>
            <a:r>
              <a:rPr sz="1600" spc="-5" dirty="0">
                <a:solidFill>
                  <a:srgbClr val="C00000"/>
                </a:solidFill>
                <a:latin typeface="Calibri"/>
                <a:cs typeface="Calibri"/>
              </a:rPr>
              <a:t>else</a:t>
            </a:r>
            <a:r>
              <a:rPr sz="1600" spc="-5" dirty="0">
                <a:latin typeface="Calibri"/>
                <a:cs typeface="Calibri"/>
              </a:rPr>
              <a:t>:</a:t>
            </a:r>
            <a:endParaRPr sz="1600">
              <a:latin typeface="Calibri"/>
              <a:cs typeface="Calibri"/>
            </a:endParaRPr>
          </a:p>
          <a:p>
            <a:pPr marL="474980">
              <a:lnSpc>
                <a:spcPct val="100000"/>
              </a:lnSpc>
            </a:pPr>
            <a:r>
              <a:rPr sz="1600" spc="-10" dirty="0">
                <a:solidFill>
                  <a:srgbClr val="C00000"/>
                </a:solidFill>
                <a:latin typeface="Calibri"/>
                <a:cs typeface="Calibri"/>
              </a:rPr>
              <a:t>print</a:t>
            </a:r>
            <a:r>
              <a:rPr sz="1600" spc="-10" dirty="0">
                <a:latin typeface="Calibri"/>
                <a:cs typeface="Calibri"/>
              </a:rPr>
              <a:t>(</a:t>
            </a:r>
            <a:r>
              <a:rPr sz="1600" spc="-10" dirty="0">
                <a:solidFill>
                  <a:srgbClr val="006FC0"/>
                </a:solidFill>
                <a:latin typeface="Calibri"/>
                <a:cs typeface="Calibri"/>
              </a:rPr>
              <a:t>"There </a:t>
            </a:r>
            <a:r>
              <a:rPr sz="1600" spc="-5" dirty="0">
                <a:solidFill>
                  <a:srgbClr val="006FC0"/>
                </a:solidFill>
                <a:latin typeface="Calibri"/>
                <a:cs typeface="Calibri"/>
              </a:rPr>
              <a:t>is no such name in the</a:t>
            </a:r>
            <a:r>
              <a:rPr sz="1600" spc="45" dirty="0">
                <a:solidFill>
                  <a:srgbClr val="006FC0"/>
                </a:solidFill>
                <a:latin typeface="Calibri"/>
                <a:cs typeface="Calibri"/>
              </a:rPr>
              <a:t> </a:t>
            </a:r>
            <a:r>
              <a:rPr sz="1600" spc="-10" dirty="0">
                <a:solidFill>
                  <a:srgbClr val="006FC0"/>
                </a:solidFill>
                <a:latin typeface="Calibri"/>
                <a:cs typeface="Calibri"/>
              </a:rPr>
              <a:t>tuple."</a:t>
            </a:r>
            <a:r>
              <a:rPr sz="1600" spc="-10" dirty="0">
                <a:latin typeface="Calibri"/>
                <a:cs typeface="Calibri"/>
              </a:rPr>
              <a:t>)</a:t>
            </a:r>
            <a:endParaRPr sz="1600">
              <a:latin typeface="Calibri"/>
              <a:cs typeface="Calibri"/>
            </a:endParaRPr>
          </a:p>
          <a:p>
            <a:pPr>
              <a:lnSpc>
                <a:spcPct val="100000"/>
              </a:lnSpc>
              <a:spcBef>
                <a:spcPts val="5"/>
              </a:spcBef>
            </a:pPr>
            <a:endParaRPr sz="1700">
              <a:latin typeface="Times New Roman"/>
              <a:cs typeface="Times New Roman"/>
            </a:endParaRPr>
          </a:p>
          <a:p>
            <a:pPr marL="12700">
              <a:lnSpc>
                <a:spcPct val="100000"/>
              </a:lnSpc>
            </a:pPr>
            <a:r>
              <a:rPr sz="1600" b="1" spc="-10" dirty="0">
                <a:solidFill>
                  <a:srgbClr val="001F5F"/>
                </a:solidFill>
                <a:latin typeface="Calibri"/>
                <a:cs typeface="Calibri"/>
              </a:rPr>
              <a:t>Output:</a:t>
            </a:r>
            <a:endParaRPr sz="1600">
              <a:latin typeface="Calibri"/>
              <a:cs typeface="Calibri"/>
            </a:endParaRPr>
          </a:p>
          <a:p>
            <a:pPr marL="12700">
              <a:lnSpc>
                <a:spcPct val="100000"/>
              </a:lnSpc>
              <a:spcBef>
                <a:spcPts val="900"/>
              </a:spcBef>
            </a:pPr>
            <a:r>
              <a:rPr sz="1600" spc="-10" dirty="0">
                <a:solidFill>
                  <a:srgbClr val="404040"/>
                </a:solidFill>
                <a:latin typeface="Calibri"/>
                <a:cs typeface="Calibri"/>
              </a:rPr>
              <a:t>Enter </a:t>
            </a:r>
            <a:r>
              <a:rPr sz="1600" spc="-15" dirty="0">
                <a:solidFill>
                  <a:srgbClr val="404040"/>
                </a:solidFill>
                <a:latin typeface="Calibri"/>
                <a:cs typeface="Calibri"/>
              </a:rPr>
              <a:t>festival </a:t>
            </a:r>
            <a:r>
              <a:rPr sz="1600" spc="-10" dirty="0">
                <a:solidFill>
                  <a:srgbClr val="404040"/>
                </a:solidFill>
                <a:latin typeface="Calibri"/>
                <a:cs typeface="Calibri"/>
              </a:rPr>
              <a:t>name:</a:t>
            </a:r>
            <a:r>
              <a:rPr sz="1600" spc="10" dirty="0">
                <a:solidFill>
                  <a:srgbClr val="404040"/>
                </a:solidFill>
                <a:latin typeface="Calibri"/>
                <a:cs typeface="Calibri"/>
              </a:rPr>
              <a:t> </a:t>
            </a:r>
            <a:r>
              <a:rPr sz="1600" spc="-10" dirty="0">
                <a:solidFill>
                  <a:srgbClr val="404040"/>
                </a:solidFill>
                <a:latin typeface="Calibri"/>
                <a:cs typeface="Calibri"/>
              </a:rPr>
              <a:t>onam</a:t>
            </a:r>
            <a:endParaRPr sz="1600">
              <a:latin typeface="Calibri"/>
              <a:cs typeface="Calibri"/>
            </a:endParaRPr>
          </a:p>
          <a:p>
            <a:pPr marL="12700">
              <a:lnSpc>
                <a:spcPct val="100000"/>
              </a:lnSpc>
            </a:pPr>
            <a:r>
              <a:rPr sz="1600" spc="-35" dirty="0">
                <a:solidFill>
                  <a:srgbClr val="404040"/>
                </a:solidFill>
                <a:latin typeface="Calibri"/>
                <a:cs typeface="Calibri"/>
              </a:rPr>
              <a:t>Yes, </a:t>
            </a:r>
            <a:r>
              <a:rPr sz="1600" spc="-5" dirty="0">
                <a:solidFill>
                  <a:srgbClr val="404040"/>
                </a:solidFill>
                <a:latin typeface="Calibri"/>
                <a:cs typeface="Calibri"/>
              </a:rPr>
              <a:t>Onam is in the</a:t>
            </a:r>
            <a:r>
              <a:rPr sz="1600" spc="35" dirty="0">
                <a:solidFill>
                  <a:srgbClr val="404040"/>
                </a:solidFill>
                <a:latin typeface="Calibri"/>
                <a:cs typeface="Calibri"/>
              </a:rPr>
              <a:t> </a:t>
            </a:r>
            <a:r>
              <a:rPr sz="1600" spc="-5" dirty="0">
                <a:solidFill>
                  <a:srgbClr val="404040"/>
                </a:solidFill>
                <a:latin typeface="Calibri"/>
                <a:cs typeface="Calibri"/>
              </a:rPr>
              <a:t>tuple.</a:t>
            </a:r>
            <a:endParaRPr sz="1600">
              <a:latin typeface="Calibri"/>
              <a:cs typeface="Calibri"/>
            </a:endParaRPr>
          </a:p>
        </p:txBody>
      </p:sp>
      <p:sp>
        <p:nvSpPr>
          <p:cNvPr id="7" name="object 7"/>
          <p:cNvSpPr txBox="1"/>
          <p:nvPr/>
        </p:nvSpPr>
        <p:spPr>
          <a:xfrm>
            <a:off x="688340" y="6208572"/>
            <a:ext cx="2916555" cy="51308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040"/>
                </a:solidFill>
                <a:latin typeface="Calibri"/>
                <a:cs typeface="Calibri"/>
              </a:rPr>
              <a:t>Enter </a:t>
            </a:r>
            <a:r>
              <a:rPr sz="1600" spc="-15" dirty="0">
                <a:solidFill>
                  <a:srgbClr val="404040"/>
                </a:solidFill>
                <a:latin typeface="Calibri"/>
                <a:cs typeface="Calibri"/>
              </a:rPr>
              <a:t>festival </a:t>
            </a:r>
            <a:r>
              <a:rPr sz="1600" spc="-10" dirty="0">
                <a:solidFill>
                  <a:srgbClr val="404040"/>
                </a:solidFill>
                <a:latin typeface="Calibri"/>
                <a:cs typeface="Calibri"/>
              </a:rPr>
              <a:t>name:</a:t>
            </a:r>
            <a:r>
              <a:rPr sz="1600" spc="10" dirty="0">
                <a:solidFill>
                  <a:srgbClr val="404040"/>
                </a:solidFill>
                <a:latin typeface="Calibri"/>
                <a:cs typeface="Calibri"/>
              </a:rPr>
              <a:t> </a:t>
            </a:r>
            <a:r>
              <a:rPr sz="1600" spc="-10" dirty="0">
                <a:solidFill>
                  <a:srgbClr val="404040"/>
                </a:solidFill>
                <a:latin typeface="Calibri"/>
                <a:cs typeface="Calibri"/>
              </a:rPr>
              <a:t>Thrissur</a:t>
            </a:r>
            <a:endParaRPr sz="1600">
              <a:latin typeface="Calibri"/>
              <a:cs typeface="Calibri"/>
            </a:endParaRPr>
          </a:p>
          <a:p>
            <a:pPr marL="12700">
              <a:lnSpc>
                <a:spcPct val="100000"/>
              </a:lnSpc>
            </a:pPr>
            <a:r>
              <a:rPr sz="1600" spc="-10" dirty="0">
                <a:solidFill>
                  <a:srgbClr val="404040"/>
                </a:solidFill>
                <a:latin typeface="Calibri"/>
                <a:cs typeface="Calibri"/>
              </a:rPr>
              <a:t>There </a:t>
            </a:r>
            <a:r>
              <a:rPr sz="1600" spc="-5" dirty="0">
                <a:solidFill>
                  <a:srgbClr val="404040"/>
                </a:solidFill>
                <a:latin typeface="Calibri"/>
                <a:cs typeface="Calibri"/>
              </a:rPr>
              <a:t>is no </a:t>
            </a:r>
            <a:r>
              <a:rPr sz="1600" spc="-10" dirty="0">
                <a:solidFill>
                  <a:srgbClr val="404040"/>
                </a:solidFill>
                <a:latin typeface="Calibri"/>
                <a:cs typeface="Calibri"/>
              </a:rPr>
              <a:t>such </a:t>
            </a:r>
            <a:r>
              <a:rPr sz="1600" spc="-5" dirty="0">
                <a:solidFill>
                  <a:srgbClr val="404040"/>
                </a:solidFill>
                <a:latin typeface="Calibri"/>
                <a:cs typeface="Calibri"/>
              </a:rPr>
              <a:t>name in the</a:t>
            </a:r>
            <a:r>
              <a:rPr sz="1600" spc="-10" dirty="0">
                <a:solidFill>
                  <a:srgbClr val="404040"/>
                </a:solidFill>
                <a:latin typeface="Calibri"/>
                <a:cs typeface="Calibri"/>
              </a:rPr>
              <a:t> </a:t>
            </a:r>
            <a:r>
              <a:rPr sz="1600" spc="-5" dirty="0">
                <a:solidFill>
                  <a:srgbClr val="404040"/>
                </a:solidFill>
                <a:latin typeface="Calibri"/>
                <a:cs typeface="Calibri"/>
              </a:rPr>
              <a:t>tuple.</a:t>
            </a:r>
            <a:endParaRPr sz="1600">
              <a:latin typeface="Calibri"/>
              <a:cs typeface="Calibri"/>
            </a:endParaRPr>
          </a:p>
        </p:txBody>
      </p:sp>
      <p:sp>
        <p:nvSpPr>
          <p:cNvPr id="8" name="object 8"/>
          <p:cNvSpPr/>
          <p:nvPr/>
        </p:nvSpPr>
        <p:spPr>
          <a:xfrm>
            <a:off x="107442" y="686562"/>
            <a:ext cx="426720" cy="228600"/>
          </a:xfrm>
          <a:custGeom>
            <a:avLst/>
            <a:gdLst/>
            <a:ahLst/>
            <a:cxnLst/>
            <a:rect l="l" t="t" r="r" b="b"/>
            <a:pathLst>
              <a:path w="426720" h="228600">
                <a:moveTo>
                  <a:pt x="213360" y="0"/>
                </a:moveTo>
                <a:lnTo>
                  <a:pt x="156642" y="4083"/>
                </a:lnTo>
                <a:lnTo>
                  <a:pt x="105675" y="15606"/>
                </a:lnTo>
                <a:lnTo>
                  <a:pt x="62493" y="33480"/>
                </a:lnTo>
                <a:lnTo>
                  <a:pt x="29130" y="56613"/>
                </a:lnTo>
                <a:lnTo>
                  <a:pt x="0" y="114300"/>
                </a:lnTo>
                <a:lnTo>
                  <a:pt x="7621" y="144682"/>
                </a:lnTo>
                <a:lnTo>
                  <a:pt x="62493" y="195119"/>
                </a:lnTo>
                <a:lnTo>
                  <a:pt x="105675" y="212993"/>
                </a:lnTo>
                <a:lnTo>
                  <a:pt x="156642" y="224516"/>
                </a:lnTo>
                <a:lnTo>
                  <a:pt x="213360" y="228600"/>
                </a:lnTo>
                <a:lnTo>
                  <a:pt x="270077" y="224516"/>
                </a:lnTo>
                <a:lnTo>
                  <a:pt x="321044" y="212993"/>
                </a:lnTo>
                <a:lnTo>
                  <a:pt x="364226" y="195119"/>
                </a:lnTo>
                <a:lnTo>
                  <a:pt x="397589" y="171986"/>
                </a:lnTo>
                <a:lnTo>
                  <a:pt x="426720" y="114300"/>
                </a:lnTo>
                <a:lnTo>
                  <a:pt x="419098" y="83917"/>
                </a:lnTo>
                <a:lnTo>
                  <a:pt x="364226" y="33480"/>
                </a:lnTo>
                <a:lnTo>
                  <a:pt x="321044" y="15606"/>
                </a:lnTo>
                <a:lnTo>
                  <a:pt x="270077" y="4083"/>
                </a:lnTo>
                <a:lnTo>
                  <a:pt x="213360" y="0"/>
                </a:lnTo>
                <a:close/>
              </a:path>
            </a:pathLst>
          </a:custGeom>
          <a:solidFill>
            <a:srgbClr val="001F5F"/>
          </a:solidFill>
        </p:spPr>
        <p:txBody>
          <a:bodyPr wrap="square" lIns="0" tIns="0" rIns="0" bIns="0" rtlCol="0"/>
          <a:lstStyle/>
          <a:p>
            <a:endParaRPr/>
          </a:p>
        </p:txBody>
      </p:sp>
      <p:sp>
        <p:nvSpPr>
          <p:cNvPr id="9" name="object 9"/>
          <p:cNvSpPr/>
          <p:nvPr/>
        </p:nvSpPr>
        <p:spPr>
          <a:xfrm>
            <a:off x="107442" y="686562"/>
            <a:ext cx="426720" cy="228600"/>
          </a:xfrm>
          <a:custGeom>
            <a:avLst/>
            <a:gdLst/>
            <a:ahLst/>
            <a:cxnLst/>
            <a:rect l="l" t="t" r="r" b="b"/>
            <a:pathLst>
              <a:path w="426720" h="228600">
                <a:moveTo>
                  <a:pt x="0" y="114300"/>
                </a:moveTo>
                <a:lnTo>
                  <a:pt x="29130" y="56613"/>
                </a:lnTo>
                <a:lnTo>
                  <a:pt x="62493" y="33480"/>
                </a:lnTo>
                <a:lnTo>
                  <a:pt x="105675" y="15606"/>
                </a:lnTo>
                <a:lnTo>
                  <a:pt x="156642" y="4083"/>
                </a:lnTo>
                <a:lnTo>
                  <a:pt x="213360" y="0"/>
                </a:lnTo>
                <a:lnTo>
                  <a:pt x="270077" y="4083"/>
                </a:lnTo>
                <a:lnTo>
                  <a:pt x="321044" y="15606"/>
                </a:lnTo>
                <a:lnTo>
                  <a:pt x="364226" y="33480"/>
                </a:lnTo>
                <a:lnTo>
                  <a:pt x="397589" y="56613"/>
                </a:lnTo>
                <a:lnTo>
                  <a:pt x="426720" y="114300"/>
                </a:lnTo>
                <a:lnTo>
                  <a:pt x="419098" y="144682"/>
                </a:lnTo>
                <a:lnTo>
                  <a:pt x="364226" y="195119"/>
                </a:lnTo>
                <a:lnTo>
                  <a:pt x="321044" y="212993"/>
                </a:lnTo>
                <a:lnTo>
                  <a:pt x="270077" y="224516"/>
                </a:lnTo>
                <a:lnTo>
                  <a:pt x="213360" y="228600"/>
                </a:lnTo>
                <a:lnTo>
                  <a:pt x="156642" y="224516"/>
                </a:lnTo>
                <a:lnTo>
                  <a:pt x="105675" y="212993"/>
                </a:lnTo>
                <a:lnTo>
                  <a:pt x="62493" y="195119"/>
                </a:lnTo>
                <a:lnTo>
                  <a:pt x="29130" y="171986"/>
                </a:lnTo>
                <a:lnTo>
                  <a:pt x="0" y="114300"/>
                </a:lnTo>
                <a:close/>
              </a:path>
            </a:pathLst>
          </a:custGeom>
          <a:ln w="25908">
            <a:solidFill>
              <a:srgbClr val="C00000"/>
            </a:solidFill>
          </a:ln>
        </p:spPr>
        <p:txBody>
          <a:bodyPr wrap="square" lIns="0" tIns="0" rIns="0" bIns="0" rtlCol="0"/>
          <a:lstStyle/>
          <a:p>
            <a:endParaRPr/>
          </a:p>
        </p:txBody>
      </p:sp>
      <p:sp>
        <p:nvSpPr>
          <p:cNvPr id="10" name="object 10"/>
          <p:cNvSpPr/>
          <p:nvPr/>
        </p:nvSpPr>
        <p:spPr>
          <a:xfrm>
            <a:off x="224027" y="693419"/>
            <a:ext cx="191262" cy="2567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35" dirty="0"/>
              <a:t>Tuple</a:t>
            </a:r>
            <a:r>
              <a:rPr spc="10" dirty="0"/>
              <a:t> </a:t>
            </a:r>
            <a:r>
              <a:rPr spc="-5" dirty="0"/>
              <a:t>Functions</a:t>
            </a:r>
          </a:p>
        </p:txBody>
      </p:sp>
      <p:sp>
        <p:nvSpPr>
          <p:cNvPr id="3" name="object 3"/>
          <p:cNvSpPr txBox="1"/>
          <p:nvPr/>
        </p:nvSpPr>
        <p:spPr>
          <a:xfrm>
            <a:off x="225958" y="783081"/>
            <a:ext cx="8477885"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Calibri"/>
                <a:cs typeface="Calibri"/>
              </a:rPr>
              <a:t>A lot of functions that </a:t>
            </a:r>
            <a:r>
              <a:rPr sz="1600" spc="-10" dirty="0">
                <a:latin typeface="Calibri"/>
                <a:cs typeface="Calibri"/>
              </a:rPr>
              <a:t>work </a:t>
            </a:r>
            <a:r>
              <a:rPr sz="1600" spc="-5" dirty="0">
                <a:latin typeface="Calibri"/>
                <a:cs typeface="Calibri"/>
              </a:rPr>
              <a:t>on lists </a:t>
            </a:r>
            <a:r>
              <a:rPr sz="1600" spc="-10" dirty="0">
                <a:latin typeface="Calibri"/>
                <a:cs typeface="Calibri"/>
              </a:rPr>
              <a:t>work </a:t>
            </a:r>
            <a:r>
              <a:rPr sz="1600" spc="-5" dirty="0">
                <a:latin typeface="Calibri"/>
                <a:cs typeface="Calibri"/>
              </a:rPr>
              <a:t>on tuples too. A function applies on a construct and </a:t>
            </a:r>
            <a:r>
              <a:rPr sz="1600" spc="-10" dirty="0">
                <a:latin typeface="Calibri"/>
                <a:cs typeface="Calibri"/>
              </a:rPr>
              <a:t>returns </a:t>
            </a:r>
            <a:r>
              <a:rPr sz="1600" spc="-5" dirty="0">
                <a:latin typeface="Calibri"/>
                <a:cs typeface="Calibri"/>
              </a:rPr>
              <a:t>a  result. It does not </a:t>
            </a:r>
            <a:r>
              <a:rPr sz="1600" dirty="0">
                <a:latin typeface="Calibri"/>
                <a:cs typeface="Calibri"/>
              </a:rPr>
              <a:t>modify </a:t>
            </a:r>
            <a:r>
              <a:rPr sz="1600" spc="-5" dirty="0">
                <a:latin typeface="Calibri"/>
                <a:cs typeface="Calibri"/>
              </a:rPr>
              <a:t>the</a:t>
            </a:r>
            <a:r>
              <a:rPr sz="1600" spc="40" dirty="0">
                <a:latin typeface="Calibri"/>
                <a:cs typeface="Calibri"/>
              </a:rPr>
              <a:t> </a:t>
            </a:r>
            <a:r>
              <a:rPr sz="1600" spc="-5" dirty="0">
                <a:latin typeface="Calibri"/>
                <a:cs typeface="Calibri"/>
              </a:rPr>
              <a:t>construct.</a:t>
            </a:r>
            <a:endParaRPr sz="1600">
              <a:latin typeface="Calibri"/>
              <a:cs typeface="Calibri"/>
            </a:endParaRPr>
          </a:p>
        </p:txBody>
      </p:sp>
      <p:graphicFrame>
        <p:nvGraphicFramePr>
          <p:cNvPr id="4" name="object 4"/>
          <p:cNvGraphicFramePr>
            <a:graphicFrameLocks noGrp="1"/>
          </p:cNvGraphicFramePr>
          <p:nvPr/>
        </p:nvGraphicFramePr>
        <p:xfrm>
          <a:off x="527050" y="1487169"/>
          <a:ext cx="8229600" cy="4907277"/>
        </p:xfrm>
        <a:graphic>
          <a:graphicData uri="http://schemas.openxmlformats.org/drawingml/2006/table">
            <a:tbl>
              <a:tblPr firstRow="1" bandRow="1">
                <a:tableStyleId>{2D5ABB26-0587-4C30-8999-92F81FD0307C}</a:tableStyleId>
              </a:tblPr>
              <a:tblGrid>
                <a:gridCol w="1143000"/>
                <a:gridCol w="7086600"/>
              </a:tblGrid>
              <a:tr h="822959">
                <a:tc>
                  <a:txBody>
                    <a:bodyPr/>
                    <a:lstStyle/>
                    <a:p>
                      <a:pPr>
                        <a:lnSpc>
                          <a:spcPct val="100000"/>
                        </a:lnSpc>
                        <a:spcBef>
                          <a:spcPts val="50"/>
                        </a:spcBef>
                      </a:pPr>
                      <a:endParaRPr sz="1850">
                        <a:latin typeface="Times New Roman"/>
                        <a:cs typeface="Times New Roman"/>
                      </a:endParaRPr>
                    </a:p>
                    <a:p>
                      <a:pPr marL="1270" algn="ctr">
                        <a:lnSpc>
                          <a:spcPct val="100000"/>
                        </a:lnSpc>
                        <a:spcBef>
                          <a:spcPts val="5"/>
                        </a:spcBef>
                      </a:pPr>
                      <a:r>
                        <a:rPr sz="1600" b="1" spc="-5" dirty="0">
                          <a:solidFill>
                            <a:srgbClr val="C00000"/>
                          </a:solidFill>
                          <a:latin typeface="Calibri"/>
                          <a:cs typeface="Calibri"/>
                        </a:rPr>
                        <a:t>Function</a:t>
                      </a:r>
                      <a:endParaRPr sz="1600">
                        <a:latin typeface="Calibri"/>
                        <a:cs typeface="Calibri"/>
                      </a:endParaRPr>
                    </a:p>
                  </a:txBody>
                  <a:tcPr marL="0" marR="0" marT="6350"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c>
                  <a:txBody>
                    <a:bodyPr/>
                    <a:lstStyle/>
                    <a:p>
                      <a:pPr algn="ctr">
                        <a:lnSpc>
                          <a:spcPct val="100000"/>
                        </a:lnSpc>
                        <a:spcBef>
                          <a:spcPts val="260"/>
                        </a:spcBef>
                      </a:pPr>
                      <a:r>
                        <a:rPr sz="1600" b="1" spc="-5" dirty="0">
                          <a:solidFill>
                            <a:srgbClr val="C00000"/>
                          </a:solidFill>
                          <a:latin typeface="Calibri"/>
                          <a:cs typeface="Calibri"/>
                        </a:rPr>
                        <a:t>Description</a:t>
                      </a:r>
                      <a:endParaRPr sz="1600">
                        <a:latin typeface="Calibri"/>
                        <a:cs typeface="Calibri"/>
                      </a:endParaRPr>
                    </a:p>
                    <a:p>
                      <a:pPr algn="ctr">
                        <a:lnSpc>
                          <a:spcPct val="100000"/>
                        </a:lnSpc>
                      </a:pPr>
                      <a:r>
                        <a:rPr sz="1600" spc="-5" dirty="0">
                          <a:latin typeface="Calibri"/>
                          <a:cs typeface="Calibri"/>
                        </a:rPr>
                        <a:t>Name = ['Anmol', </a:t>
                      </a:r>
                      <a:r>
                        <a:rPr sz="1600" spc="-10" dirty="0">
                          <a:latin typeface="Calibri"/>
                          <a:cs typeface="Calibri"/>
                        </a:rPr>
                        <a:t>'Kiran', </a:t>
                      </a:r>
                      <a:r>
                        <a:rPr sz="1600" spc="-5" dirty="0">
                          <a:latin typeface="Calibri"/>
                          <a:cs typeface="Calibri"/>
                        </a:rPr>
                        <a:t>'Vimal', 'Sidharth',</a:t>
                      </a:r>
                      <a:r>
                        <a:rPr sz="1600" spc="20" dirty="0">
                          <a:latin typeface="Calibri"/>
                          <a:cs typeface="Calibri"/>
                        </a:rPr>
                        <a:t> </a:t>
                      </a:r>
                      <a:r>
                        <a:rPr sz="1600" spc="-10" dirty="0">
                          <a:latin typeface="Calibri"/>
                          <a:cs typeface="Calibri"/>
                        </a:rPr>
                        <a:t>'Riya']</a:t>
                      </a:r>
                      <a:endParaRPr sz="1600">
                        <a:latin typeface="Calibri"/>
                        <a:cs typeface="Calibri"/>
                      </a:endParaRPr>
                    </a:p>
                    <a:p>
                      <a:pPr algn="ctr">
                        <a:lnSpc>
                          <a:spcPct val="100000"/>
                        </a:lnSpc>
                      </a:pPr>
                      <a:r>
                        <a:rPr sz="1600" spc="-5" dirty="0">
                          <a:latin typeface="Calibri"/>
                          <a:cs typeface="Calibri"/>
                        </a:rPr>
                        <a:t>Num = [23, </a:t>
                      </a:r>
                      <a:r>
                        <a:rPr sz="1600" spc="-10" dirty="0">
                          <a:latin typeface="Calibri"/>
                          <a:cs typeface="Calibri"/>
                        </a:rPr>
                        <a:t>54, 34, 44, 35, 66, 27, 88, 69,</a:t>
                      </a:r>
                      <a:r>
                        <a:rPr sz="1600" spc="204" dirty="0">
                          <a:latin typeface="Calibri"/>
                          <a:cs typeface="Calibri"/>
                        </a:rPr>
                        <a:t> </a:t>
                      </a:r>
                      <a:r>
                        <a:rPr sz="1600" spc="-10" dirty="0">
                          <a:latin typeface="Calibri"/>
                          <a:cs typeface="Calibri"/>
                        </a:rPr>
                        <a:t>54]</a:t>
                      </a:r>
                      <a:endParaRPr sz="1600">
                        <a:latin typeface="Calibri"/>
                        <a:cs typeface="Calibri"/>
                      </a:endParaRPr>
                    </a:p>
                  </a:txBody>
                  <a:tcPr marL="0" marR="0" marT="33020"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r>
              <a:tr h="731520">
                <a:tc>
                  <a:txBody>
                    <a:bodyPr/>
                    <a:lstStyle/>
                    <a:p>
                      <a:pPr algn="ctr">
                        <a:lnSpc>
                          <a:spcPct val="100000"/>
                        </a:lnSpc>
                        <a:spcBef>
                          <a:spcPts val="270"/>
                        </a:spcBef>
                      </a:pPr>
                      <a:r>
                        <a:rPr sz="1400" b="1" spc="-5" dirty="0">
                          <a:latin typeface="Calibri"/>
                          <a:cs typeface="Calibri"/>
                        </a:rPr>
                        <a:t>len()</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c>
                  <a:txBody>
                    <a:bodyPr/>
                    <a:lstStyle/>
                    <a:p>
                      <a:pPr marL="91440">
                        <a:lnSpc>
                          <a:spcPct val="100000"/>
                        </a:lnSpc>
                        <a:spcBef>
                          <a:spcPts val="270"/>
                        </a:spcBef>
                      </a:pPr>
                      <a:r>
                        <a:rPr sz="1400" spc="-5" dirty="0">
                          <a:latin typeface="Calibri"/>
                          <a:cs typeface="Calibri"/>
                        </a:rPr>
                        <a:t>This method </a:t>
                      </a:r>
                      <a:r>
                        <a:rPr sz="1400" spc="-10" dirty="0">
                          <a:latin typeface="Calibri"/>
                          <a:cs typeface="Calibri"/>
                        </a:rPr>
                        <a:t>returns </a:t>
                      </a:r>
                      <a:r>
                        <a:rPr sz="1400" spc="-5" dirty="0">
                          <a:latin typeface="Calibri"/>
                          <a:cs typeface="Calibri"/>
                        </a:rPr>
                        <a:t>the length of the</a:t>
                      </a:r>
                      <a:r>
                        <a:rPr sz="1400" spc="70" dirty="0">
                          <a:latin typeface="Calibri"/>
                          <a:cs typeface="Calibri"/>
                        </a:rPr>
                        <a:t> </a:t>
                      </a:r>
                      <a:r>
                        <a:rPr sz="1400" spc="-5" dirty="0">
                          <a:latin typeface="Calibri"/>
                          <a:cs typeface="Calibri"/>
                        </a:rPr>
                        <a:t>tuple.</a:t>
                      </a:r>
                      <a:endParaRPr sz="1400">
                        <a:latin typeface="Calibri"/>
                        <a:cs typeface="Calibri"/>
                      </a:endParaRPr>
                    </a:p>
                    <a:p>
                      <a:pPr marL="91440" marR="461645">
                        <a:lnSpc>
                          <a:spcPct val="100000"/>
                        </a:lnSpc>
                        <a:tabLst>
                          <a:tab pos="2108200" algn="l"/>
                        </a:tabLst>
                      </a:pPr>
                      <a:r>
                        <a:rPr sz="1400" b="1" spc="-15" dirty="0">
                          <a:latin typeface="Calibri"/>
                          <a:cs typeface="Calibri"/>
                        </a:rPr>
                        <a:t>WeekDays </a:t>
                      </a:r>
                      <a:r>
                        <a:rPr sz="1400" b="1" dirty="0">
                          <a:latin typeface="Calibri"/>
                          <a:cs typeface="Calibri"/>
                        </a:rPr>
                        <a:t>= </a:t>
                      </a:r>
                      <a:r>
                        <a:rPr sz="1400" b="1" spc="-5" dirty="0">
                          <a:latin typeface="Calibri"/>
                          <a:cs typeface="Calibri"/>
                        </a:rPr>
                        <a:t>('Sunday', 'Monday', </a:t>
                      </a:r>
                      <a:r>
                        <a:rPr sz="1400" b="1" spc="-10" dirty="0">
                          <a:latin typeface="Calibri"/>
                          <a:cs typeface="Calibri"/>
                        </a:rPr>
                        <a:t>'Tuesday', 'Wednesday', </a:t>
                      </a:r>
                      <a:r>
                        <a:rPr sz="1400" b="1" spc="-5" dirty="0">
                          <a:latin typeface="Calibri"/>
                          <a:cs typeface="Calibri"/>
                        </a:rPr>
                        <a:t>'Thursday', 'Friday', 'Saturday')  </a:t>
                      </a:r>
                      <a:r>
                        <a:rPr sz="1400" b="1" dirty="0">
                          <a:latin typeface="Calibri"/>
                          <a:cs typeface="Calibri"/>
                        </a:rPr>
                        <a:t>print</a:t>
                      </a:r>
                      <a:r>
                        <a:rPr sz="1400" b="1" spc="-20" dirty="0">
                          <a:latin typeface="Calibri"/>
                          <a:cs typeface="Calibri"/>
                        </a:rPr>
                        <a:t> </a:t>
                      </a:r>
                      <a:r>
                        <a:rPr sz="1400" b="1" spc="-10" dirty="0">
                          <a:latin typeface="Calibri"/>
                          <a:cs typeface="Calibri"/>
                        </a:rPr>
                        <a:t>(len(WeekDays))	</a:t>
                      </a:r>
                      <a:r>
                        <a:rPr sz="1400" dirty="0">
                          <a:latin typeface="Calibri"/>
                          <a:cs typeface="Calibri"/>
                        </a:rPr>
                        <a:t># </a:t>
                      </a:r>
                      <a:r>
                        <a:rPr sz="1400" spc="-5" dirty="0">
                          <a:latin typeface="Calibri"/>
                          <a:cs typeface="Calibri"/>
                        </a:rPr>
                        <a:t>prints:</a:t>
                      </a:r>
                      <a:r>
                        <a:rPr sz="1400" dirty="0">
                          <a:latin typeface="Calibri"/>
                          <a:cs typeface="Calibri"/>
                        </a:rPr>
                        <a:t> 7</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r>
              <a:tr h="944880">
                <a:tc>
                  <a:txBody>
                    <a:bodyPr/>
                    <a:lstStyle/>
                    <a:p>
                      <a:pPr algn="ctr">
                        <a:lnSpc>
                          <a:spcPct val="100000"/>
                        </a:lnSpc>
                        <a:spcBef>
                          <a:spcPts val="270"/>
                        </a:spcBef>
                      </a:pPr>
                      <a:r>
                        <a:rPr sz="1400" b="1" spc="-5" dirty="0">
                          <a:latin typeface="Calibri"/>
                          <a:cs typeface="Calibri"/>
                        </a:rPr>
                        <a:t>Index()</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marR="530225">
                        <a:lnSpc>
                          <a:spcPct val="100000"/>
                        </a:lnSpc>
                        <a:spcBef>
                          <a:spcPts val="270"/>
                        </a:spcBef>
                      </a:pPr>
                      <a:r>
                        <a:rPr sz="1400" spc="-5" dirty="0">
                          <a:latin typeface="Calibri"/>
                          <a:cs typeface="Calibri"/>
                        </a:rPr>
                        <a:t>This function finds the first </a:t>
                      </a:r>
                      <a:r>
                        <a:rPr sz="1400" spc="-10" dirty="0">
                          <a:latin typeface="Calibri"/>
                          <a:cs typeface="Calibri"/>
                        </a:rPr>
                        <a:t>occurrence </a:t>
                      </a:r>
                      <a:r>
                        <a:rPr sz="1400" spc="-5" dirty="0">
                          <a:latin typeface="Calibri"/>
                          <a:cs typeface="Calibri"/>
                        </a:rPr>
                        <a:t>of </a:t>
                      </a:r>
                      <a:r>
                        <a:rPr sz="1400" dirty="0">
                          <a:latin typeface="Calibri"/>
                          <a:cs typeface="Calibri"/>
                        </a:rPr>
                        <a:t>a </a:t>
                      </a:r>
                      <a:r>
                        <a:rPr sz="1400" spc="-5" dirty="0">
                          <a:latin typeface="Calibri"/>
                          <a:cs typeface="Calibri"/>
                        </a:rPr>
                        <a:t>value </a:t>
                      </a:r>
                      <a:r>
                        <a:rPr sz="1400" dirty="0">
                          <a:latin typeface="Calibri"/>
                          <a:cs typeface="Calibri"/>
                        </a:rPr>
                        <a:t>in </a:t>
                      </a:r>
                      <a:r>
                        <a:rPr sz="1400" spc="-5" dirty="0">
                          <a:latin typeface="Calibri"/>
                          <a:cs typeface="Calibri"/>
                        </a:rPr>
                        <a:t>the tuple and </a:t>
                      </a:r>
                      <a:r>
                        <a:rPr sz="1400" spc="-10" dirty="0">
                          <a:latin typeface="Calibri"/>
                          <a:cs typeface="Calibri"/>
                        </a:rPr>
                        <a:t>returns </a:t>
                      </a:r>
                      <a:r>
                        <a:rPr sz="1400" spc="-5" dirty="0">
                          <a:latin typeface="Calibri"/>
                          <a:cs typeface="Calibri"/>
                        </a:rPr>
                        <a:t>the </a:t>
                      </a:r>
                      <a:r>
                        <a:rPr sz="1400" spc="-10" dirty="0">
                          <a:latin typeface="Calibri"/>
                          <a:cs typeface="Calibri"/>
                        </a:rPr>
                        <a:t>index </a:t>
                      </a:r>
                      <a:r>
                        <a:rPr sz="1400" spc="-5" dirty="0">
                          <a:latin typeface="Calibri"/>
                          <a:cs typeface="Calibri"/>
                        </a:rPr>
                        <a:t>value.  </a:t>
                      </a:r>
                      <a:r>
                        <a:rPr sz="1400" spc="-15" dirty="0">
                          <a:latin typeface="Calibri"/>
                          <a:cs typeface="Calibri"/>
                        </a:rPr>
                        <a:t>WeekDays </a:t>
                      </a:r>
                      <a:r>
                        <a:rPr sz="1400" dirty="0">
                          <a:latin typeface="Calibri"/>
                          <a:cs typeface="Calibri"/>
                        </a:rPr>
                        <a:t>= </a:t>
                      </a:r>
                      <a:r>
                        <a:rPr sz="1400" spc="-5" dirty="0">
                          <a:latin typeface="Calibri"/>
                          <a:cs typeface="Calibri"/>
                        </a:rPr>
                        <a:t>('Sunday', 'Monday', </a:t>
                      </a:r>
                      <a:r>
                        <a:rPr sz="1400" spc="-15" dirty="0">
                          <a:latin typeface="Calibri"/>
                          <a:cs typeface="Calibri"/>
                        </a:rPr>
                        <a:t>'Tuesday', </a:t>
                      </a:r>
                      <a:r>
                        <a:rPr sz="1400" spc="-10" dirty="0">
                          <a:latin typeface="Calibri"/>
                          <a:cs typeface="Calibri"/>
                        </a:rPr>
                        <a:t>'Wednesday', 'Thursday', </a:t>
                      </a:r>
                      <a:r>
                        <a:rPr sz="1400" spc="-5" dirty="0">
                          <a:latin typeface="Calibri"/>
                          <a:cs typeface="Calibri"/>
                        </a:rPr>
                        <a:t>'Friday', </a:t>
                      </a:r>
                      <a:r>
                        <a:rPr sz="1400" spc="-10" dirty="0">
                          <a:latin typeface="Calibri"/>
                          <a:cs typeface="Calibri"/>
                        </a:rPr>
                        <a:t>'Saturday')  </a:t>
                      </a:r>
                      <a:r>
                        <a:rPr sz="1400" spc="-5" dirty="0">
                          <a:latin typeface="Calibri"/>
                          <a:cs typeface="Calibri"/>
                        </a:rPr>
                        <a:t>print ("The </a:t>
                      </a:r>
                      <a:r>
                        <a:rPr sz="1400" spc="-10" dirty="0">
                          <a:latin typeface="Calibri"/>
                          <a:cs typeface="Calibri"/>
                        </a:rPr>
                        <a:t>index </a:t>
                      </a:r>
                      <a:r>
                        <a:rPr sz="1400" dirty="0">
                          <a:latin typeface="Calibri"/>
                          <a:cs typeface="Calibri"/>
                        </a:rPr>
                        <a:t>position of </a:t>
                      </a:r>
                      <a:r>
                        <a:rPr sz="1400" spc="-15" dirty="0">
                          <a:latin typeface="Calibri"/>
                          <a:cs typeface="Calibri"/>
                        </a:rPr>
                        <a:t>'Tuesday' </a:t>
                      </a:r>
                      <a:r>
                        <a:rPr sz="1400" dirty="0">
                          <a:latin typeface="Calibri"/>
                          <a:cs typeface="Calibri"/>
                        </a:rPr>
                        <a:t>is:",</a:t>
                      </a:r>
                      <a:r>
                        <a:rPr sz="1400" spc="30" dirty="0">
                          <a:latin typeface="Calibri"/>
                          <a:cs typeface="Calibri"/>
                        </a:rPr>
                        <a:t> </a:t>
                      </a:r>
                      <a:r>
                        <a:rPr sz="1400" spc="-10" dirty="0">
                          <a:latin typeface="Calibri"/>
                          <a:cs typeface="Calibri"/>
                        </a:rPr>
                        <a:t>WeekDays.index('Tuesday'))</a:t>
                      </a:r>
                      <a:endParaRPr sz="1400">
                        <a:latin typeface="Calibri"/>
                        <a:cs typeface="Calibri"/>
                      </a:endParaRPr>
                    </a:p>
                    <a:p>
                      <a:pPr marL="91440">
                        <a:lnSpc>
                          <a:spcPct val="100000"/>
                        </a:lnSpc>
                        <a:spcBef>
                          <a:spcPts val="5"/>
                        </a:spcBef>
                      </a:pPr>
                      <a:r>
                        <a:rPr sz="1400" spc="-5" dirty="0">
                          <a:latin typeface="Calibri"/>
                          <a:cs typeface="Calibri"/>
                        </a:rPr>
                        <a:t>The </a:t>
                      </a:r>
                      <a:r>
                        <a:rPr sz="1400" spc="-10" dirty="0">
                          <a:latin typeface="Calibri"/>
                          <a:cs typeface="Calibri"/>
                        </a:rPr>
                        <a:t>index </a:t>
                      </a:r>
                      <a:r>
                        <a:rPr sz="1400" dirty="0">
                          <a:latin typeface="Calibri"/>
                          <a:cs typeface="Calibri"/>
                        </a:rPr>
                        <a:t>position </a:t>
                      </a:r>
                      <a:r>
                        <a:rPr sz="1400" spc="-5" dirty="0">
                          <a:latin typeface="Calibri"/>
                          <a:cs typeface="Calibri"/>
                        </a:rPr>
                        <a:t>of </a:t>
                      </a:r>
                      <a:r>
                        <a:rPr sz="1400" spc="-15" dirty="0">
                          <a:latin typeface="Calibri"/>
                          <a:cs typeface="Calibri"/>
                        </a:rPr>
                        <a:t>'Tuesday' </a:t>
                      </a:r>
                      <a:r>
                        <a:rPr sz="1400" dirty="0">
                          <a:latin typeface="Calibri"/>
                          <a:cs typeface="Calibri"/>
                        </a:rPr>
                        <a:t>is:</a:t>
                      </a:r>
                      <a:r>
                        <a:rPr sz="1400" spc="50" dirty="0">
                          <a:latin typeface="Calibri"/>
                          <a:cs typeface="Calibri"/>
                        </a:rPr>
                        <a:t> </a:t>
                      </a:r>
                      <a:r>
                        <a:rPr sz="1400" dirty="0">
                          <a:latin typeface="Calibri"/>
                          <a:cs typeface="Calibri"/>
                        </a:rPr>
                        <a:t>2</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r h="731519">
                <a:tc>
                  <a:txBody>
                    <a:bodyPr/>
                    <a:lstStyle/>
                    <a:p>
                      <a:pPr algn="ctr">
                        <a:lnSpc>
                          <a:spcPct val="100000"/>
                        </a:lnSpc>
                        <a:spcBef>
                          <a:spcPts val="275"/>
                        </a:spcBef>
                      </a:pPr>
                      <a:r>
                        <a:rPr sz="1400" b="1" spc="-10" dirty="0">
                          <a:latin typeface="Calibri"/>
                          <a:cs typeface="Calibri"/>
                        </a:rPr>
                        <a:t>max()</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a:lnSpc>
                          <a:spcPct val="100000"/>
                        </a:lnSpc>
                        <a:spcBef>
                          <a:spcPts val="275"/>
                        </a:spcBef>
                      </a:pPr>
                      <a:r>
                        <a:rPr sz="1400" spc="-5" dirty="0">
                          <a:latin typeface="Calibri"/>
                          <a:cs typeface="Calibri"/>
                        </a:rPr>
                        <a:t>This function </a:t>
                      </a:r>
                      <a:r>
                        <a:rPr sz="1400" spc="-10" dirty="0">
                          <a:latin typeface="Calibri"/>
                          <a:cs typeface="Calibri"/>
                        </a:rPr>
                        <a:t>returns </a:t>
                      </a:r>
                      <a:r>
                        <a:rPr sz="1400" spc="-5" dirty="0">
                          <a:latin typeface="Calibri"/>
                          <a:cs typeface="Calibri"/>
                        </a:rPr>
                        <a:t>the </a:t>
                      </a:r>
                      <a:r>
                        <a:rPr sz="1400" spc="-10" dirty="0">
                          <a:latin typeface="Calibri"/>
                          <a:cs typeface="Calibri"/>
                        </a:rPr>
                        <a:t>maximum/largest </a:t>
                      </a:r>
                      <a:r>
                        <a:rPr sz="1400" spc="-5" dirty="0">
                          <a:latin typeface="Calibri"/>
                          <a:cs typeface="Calibri"/>
                        </a:rPr>
                        <a:t>value from the</a:t>
                      </a:r>
                      <a:r>
                        <a:rPr sz="1400" spc="60" dirty="0">
                          <a:latin typeface="Calibri"/>
                          <a:cs typeface="Calibri"/>
                        </a:rPr>
                        <a:t> </a:t>
                      </a:r>
                      <a:r>
                        <a:rPr sz="1400" spc="-5" dirty="0">
                          <a:latin typeface="Calibri"/>
                          <a:cs typeface="Calibri"/>
                        </a:rPr>
                        <a:t>tuple.</a:t>
                      </a:r>
                      <a:endParaRPr sz="1400">
                        <a:latin typeface="Calibri"/>
                        <a:cs typeface="Calibri"/>
                      </a:endParaRPr>
                    </a:p>
                    <a:p>
                      <a:pPr marL="91440">
                        <a:lnSpc>
                          <a:spcPct val="100000"/>
                        </a:lnSpc>
                      </a:pPr>
                      <a:r>
                        <a:rPr sz="1400" b="1" spc="-15" dirty="0">
                          <a:latin typeface="Calibri"/>
                          <a:cs typeface="Calibri"/>
                        </a:rPr>
                        <a:t>TotalMarks </a:t>
                      </a:r>
                      <a:r>
                        <a:rPr sz="1400" b="1" dirty="0">
                          <a:latin typeface="Calibri"/>
                          <a:cs typeface="Calibri"/>
                        </a:rPr>
                        <a:t>= </a:t>
                      </a:r>
                      <a:r>
                        <a:rPr sz="1400" b="1" spc="-5" dirty="0">
                          <a:latin typeface="Calibri"/>
                          <a:cs typeface="Calibri"/>
                        </a:rPr>
                        <a:t>(450, 460, 460, 486, 466, 482,</a:t>
                      </a:r>
                      <a:r>
                        <a:rPr sz="1400" b="1" spc="30" dirty="0">
                          <a:latin typeface="Calibri"/>
                          <a:cs typeface="Calibri"/>
                        </a:rPr>
                        <a:t> </a:t>
                      </a:r>
                      <a:r>
                        <a:rPr sz="1400" b="1" spc="-5" dirty="0">
                          <a:latin typeface="Calibri"/>
                          <a:cs typeface="Calibri"/>
                        </a:rPr>
                        <a:t>489,476)</a:t>
                      </a:r>
                      <a:endParaRPr sz="1400">
                        <a:latin typeface="Calibri"/>
                        <a:cs typeface="Calibri"/>
                      </a:endParaRPr>
                    </a:p>
                    <a:p>
                      <a:pPr marL="91440">
                        <a:lnSpc>
                          <a:spcPct val="100000"/>
                        </a:lnSpc>
                      </a:pPr>
                      <a:r>
                        <a:rPr sz="1400" b="1" dirty="0">
                          <a:latin typeface="Calibri"/>
                          <a:cs typeface="Calibri"/>
                        </a:rPr>
                        <a:t>print </a:t>
                      </a:r>
                      <a:r>
                        <a:rPr sz="1400" b="1" spc="-5" dirty="0">
                          <a:latin typeface="Calibri"/>
                          <a:cs typeface="Calibri"/>
                        </a:rPr>
                        <a:t>("Maximum mark </a:t>
                      </a:r>
                      <a:r>
                        <a:rPr sz="1400" b="1" dirty="0">
                          <a:latin typeface="Calibri"/>
                          <a:cs typeface="Calibri"/>
                        </a:rPr>
                        <a:t>is:", </a:t>
                      </a:r>
                      <a:r>
                        <a:rPr sz="1400" b="1" spc="-10" dirty="0">
                          <a:latin typeface="Calibri"/>
                          <a:cs typeface="Calibri"/>
                        </a:rPr>
                        <a:t>max(TotalMarks)) </a:t>
                      </a:r>
                      <a:r>
                        <a:rPr sz="1400" dirty="0">
                          <a:latin typeface="Calibri"/>
                          <a:cs typeface="Calibri"/>
                        </a:rPr>
                        <a:t># </a:t>
                      </a:r>
                      <a:r>
                        <a:rPr sz="1400" spc="-5" dirty="0">
                          <a:latin typeface="Calibri"/>
                          <a:cs typeface="Calibri"/>
                        </a:rPr>
                        <a:t>prints: Maximum mark </a:t>
                      </a:r>
                      <a:r>
                        <a:rPr sz="1400" dirty="0">
                          <a:latin typeface="Calibri"/>
                          <a:cs typeface="Calibri"/>
                        </a:rPr>
                        <a:t>is:</a:t>
                      </a:r>
                      <a:r>
                        <a:rPr sz="1400" spc="-95" dirty="0">
                          <a:latin typeface="Calibri"/>
                          <a:cs typeface="Calibri"/>
                        </a:rPr>
                        <a:t> </a:t>
                      </a:r>
                      <a:r>
                        <a:rPr sz="1400" spc="-5" dirty="0">
                          <a:latin typeface="Calibri"/>
                          <a:cs typeface="Calibri"/>
                        </a:rPr>
                        <a:t>489</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r h="731519">
                <a:tc>
                  <a:txBody>
                    <a:bodyPr/>
                    <a:lstStyle/>
                    <a:p>
                      <a:pPr algn="ctr">
                        <a:lnSpc>
                          <a:spcPct val="100000"/>
                        </a:lnSpc>
                        <a:spcBef>
                          <a:spcPts val="275"/>
                        </a:spcBef>
                      </a:pPr>
                      <a:r>
                        <a:rPr sz="1400" b="1" spc="-5" dirty="0">
                          <a:latin typeface="Calibri"/>
                          <a:cs typeface="Calibri"/>
                        </a:rPr>
                        <a:t>mix()</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a:lnSpc>
                          <a:spcPct val="100000"/>
                        </a:lnSpc>
                        <a:spcBef>
                          <a:spcPts val="275"/>
                        </a:spcBef>
                      </a:pPr>
                      <a:r>
                        <a:rPr sz="1400" spc="-5" dirty="0">
                          <a:latin typeface="Calibri"/>
                          <a:cs typeface="Calibri"/>
                        </a:rPr>
                        <a:t>This function </a:t>
                      </a:r>
                      <a:r>
                        <a:rPr sz="1400" spc="-10" dirty="0">
                          <a:latin typeface="Calibri"/>
                          <a:cs typeface="Calibri"/>
                        </a:rPr>
                        <a:t>returns </a:t>
                      </a:r>
                      <a:r>
                        <a:rPr sz="1400" spc="-5" dirty="0">
                          <a:latin typeface="Calibri"/>
                          <a:cs typeface="Calibri"/>
                        </a:rPr>
                        <a:t>the minimum/smallest value </a:t>
                      </a:r>
                      <a:r>
                        <a:rPr sz="1400" spc="-10" dirty="0">
                          <a:latin typeface="Calibri"/>
                          <a:cs typeface="Calibri"/>
                        </a:rPr>
                        <a:t>from </a:t>
                      </a:r>
                      <a:r>
                        <a:rPr sz="1400" spc="-5" dirty="0">
                          <a:latin typeface="Calibri"/>
                          <a:cs typeface="Calibri"/>
                        </a:rPr>
                        <a:t>the</a:t>
                      </a:r>
                      <a:r>
                        <a:rPr sz="1400" spc="50" dirty="0">
                          <a:latin typeface="Calibri"/>
                          <a:cs typeface="Calibri"/>
                        </a:rPr>
                        <a:t> </a:t>
                      </a:r>
                      <a:r>
                        <a:rPr sz="1400" spc="-5" dirty="0">
                          <a:latin typeface="Calibri"/>
                          <a:cs typeface="Calibri"/>
                        </a:rPr>
                        <a:t>tuple.</a:t>
                      </a:r>
                      <a:endParaRPr sz="1400">
                        <a:latin typeface="Calibri"/>
                        <a:cs typeface="Calibri"/>
                      </a:endParaRPr>
                    </a:p>
                    <a:p>
                      <a:pPr marL="91440">
                        <a:lnSpc>
                          <a:spcPct val="100000"/>
                        </a:lnSpc>
                      </a:pPr>
                      <a:r>
                        <a:rPr sz="1400" b="1" spc="-15" dirty="0">
                          <a:latin typeface="Calibri"/>
                          <a:cs typeface="Calibri"/>
                        </a:rPr>
                        <a:t>TotalMarks </a:t>
                      </a:r>
                      <a:r>
                        <a:rPr sz="1400" b="1" dirty="0">
                          <a:latin typeface="Calibri"/>
                          <a:cs typeface="Calibri"/>
                        </a:rPr>
                        <a:t>= </a:t>
                      </a:r>
                      <a:r>
                        <a:rPr sz="1400" b="1" spc="-5" dirty="0">
                          <a:latin typeface="Calibri"/>
                          <a:cs typeface="Calibri"/>
                        </a:rPr>
                        <a:t>(450, 460, 460, 486, 466, 482,</a:t>
                      </a:r>
                      <a:r>
                        <a:rPr sz="1400" b="1" spc="30" dirty="0">
                          <a:latin typeface="Calibri"/>
                          <a:cs typeface="Calibri"/>
                        </a:rPr>
                        <a:t> </a:t>
                      </a:r>
                      <a:r>
                        <a:rPr sz="1400" b="1" spc="-5" dirty="0">
                          <a:latin typeface="Calibri"/>
                          <a:cs typeface="Calibri"/>
                        </a:rPr>
                        <a:t>489,476)</a:t>
                      </a:r>
                      <a:endParaRPr sz="1400">
                        <a:latin typeface="Calibri"/>
                        <a:cs typeface="Calibri"/>
                      </a:endParaRPr>
                    </a:p>
                    <a:p>
                      <a:pPr marL="91440">
                        <a:lnSpc>
                          <a:spcPct val="100000"/>
                        </a:lnSpc>
                      </a:pPr>
                      <a:r>
                        <a:rPr sz="1400" b="1" dirty="0">
                          <a:latin typeface="Calibri"/>
                          <a:cs typeface="Calibri"/>
                        </a:rPr>
                        <a:t>print </a:t>
                      </a:r>
                      <a:r>
                        <a:rPr sz="1400" b="1" spc="-5" dirty="0">
                          <a:latin typeface="Calibri"/>
                          <a:cs typeface="Calibri"/>
                        </a:rPr>
                        <a:t>("Minimum mark </a:t>
                      </a:r>
                      <a:r>
                        <a:rPr sz="1400" b="1" dirty="0">
                          <a:latin typeface="Calibri"/>
                          <a:cs typeface="Calibri"/>
                        </a:rPr>
                        <a:t>is:", </a:t>
                      </a:r>
                      <a:r>
                        <a:rPr sz="1400" b="1" spc="-10" dirty="0">
                          <a:latin typeface="Calibri"/>
                          <a:cs typeface="Calibri"/>
                        </a:rPr>
                        <a:t>min(TotalMarks)) </a:t>
                      </a:r>
                      <a:r>
                        <a:rPr sz="1400" dirty="0">
                          <a:latin typeface="Calibri"/>
                          <a:cs typeface="Calibri"/>
                        </a:rPr>
                        <a:t># </a:t>
                      </a:r>
                      <a:r>
                        <a:rPr sz="1400" spc="-5" dirty="0">
                          <a:latin typeface="Calibri"/>
                          <a:cs typeface="Calibri"/>
                        </a:rPr>
                        <a:t>prints: Minimum </a:t>
                      </a:r>
                      <a:r>
                        <a:rPr sz="1400" dirty="0">
                          <a:latin typeface="Calibri"/>
                          <a:cs typeface="Calibri"/>
                        </a:rPr>
                        <a:t>mark is:</a:t>
                      </a:r>
                      <a:r>
                        <a:rPr sz="1400" spc="-60" dirty="0">
                          <a:latin typeface="Calibri"/>
                          <a:cs typeface="Calibri"/>
                        </a:rPr>
                        <a:t> </a:t>
                      </a:r>
                      <a:r>
                        <a:rPr sz="1400" spc="-5" dirty="0">
                          <a:latin typeface="Calibri"/>
                          <a:cs typeface="Calibri"/>
                        </a:rPr>
                        <a:t>450</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r h="944880">
                <a:tc>
                  <a:txBody>
                    <a:bodyPr/>
                    <a:lstStyle/>
                    <a:p>
                      <a:pPr algn="ctr">
                        <a:lnSpc>
                          <a:spcPct val="100000"/>
                        </a:lnSpc>
                        <a:spcBef>
                          <a:spcPts val="275"/>
                        </a:spcBef>
                      </a:pPr>
                      <a:r>
                        <a:rPr sz="1400" b="1" spc="-5" dirty="0">
                          <a:latin typeface="Calibri"/>
                          <a:cs typeface="Calibri"/>
                        </a:rPr>
                        <a:t>sum()</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marR="140970">
                        <a:lnSpc>
                          <a:spcPct val="100000"/>
                        </a:lnSpc>
                        <a:spcBef>
                          <a:spcPts val="275"/>
                        </a:spcBef>
                      </a:pPr>
                      <a:r>
                        <a:rPr sz="1400" spc="-5" dirty="0">
                          <a:latin typeface="Calibri"/>
                          <a:cs typeface="Calibri"/>
                        </a:rPr>
                        <a:t>This function </a:t>
                      </a:r>
                      <a:r>
                        <a:rPr sz="1400" spc="-10" dirty="0">
                          <a:latin typeface="Calibri"/>
                          <a:cs typeface="Calibri"/>
                        </a:rPr>
                        <a:t>returns </a:t>
                      </a:r>
                      <a:r>
                        <a:rPr sz="1400" spc="-5" dirty="0">
                          <a:latin typeface="Calibri"/>
                          <a:cs typeface="Calibri"/>
                        </a:rPr>
                        <a:t>the sum of </a:t>
                      </a:r>
                      <a:r>
                        <a:rPr sz="1400" dirty="0">
                          <a:latin typeface="Calibri"/>
                          <a:cs typeface="Calibri"/>
                        </a:rPr>
                        <a:t>a </a:t>
                      </a:r>
                      <a:r>
                        <a:rPr sz="1400" spc="-5" dirty="0">
                          <a:latin typeface="Calibri"/>
                          <a:cs typeface="Calibri"/>
                        </a:rPr>
                        <a:t>sequence or tuple. The sequence elements </a:t>
                      </a:r>
                      <a:r>
                        <a:rPr sz="1400" spc="-10" dirty="0">
                          <a:latin typeface="Calibri"/>
                          <a:cs typeface="Calibri"/>
                        </a:rPr>
                        <a:t>must </a:t>
                      </a:r>
                      <a:r>
                        <a:rPr sz="1400" spc="-5" dirty="0">
                          <a:latin typeface="Calibri"/>
                          <a:cs typeface="Calibri"/>
                        </a:rPr>
                        <a:t>be numeric  type.</a:t>
                      </a:r>
                      <a:endParaRPr sz="1400">
                        <a:latin typeface="Calibri"/>
                        <a:cs typeface="Calibri"/>
                      </a:endParaRPr>
                    </a:p>
                    <a:p>
                      <a:pPr marL="91440">
                        <a:lnSpc>
                          <a:spcPct val="100000"/>
                        </a:lnSpc>
                      </a:pPr>
                      <a:r>
                        <a:rPr sz="1400" b="1" dirty="0">
                          <a:latin typeface="Calibri"/>
                          <a:cs typeface="Calibri"/>
                        </a:rPr>
                        <a:t>Subject5 = </a:t>
                      </a:r>
                      <a:r>
                        <a:rPr sz="1400" b="1" spc="-5" dirty="0">
                          <a:latin typeface="Calibri"/>
                          <a:cs typeface="Calibri"/>
                        </a:rPr>
                        <a:t>(76, 78, 87, 89, 92)</a:t>
                      </a:r>
                      <a:endParaRPr sz="1400">
                        <a:latin typeface="Calibri"/>
                        <a:cs typeface="Calibri"/>
                      </a:endParaRPr>
                    </a:p>
                    <a:p>
                      <a:pPr marL="91440">
                        <a:lnSpc>
                          <a:spcPct val="100000"/>
                        </a:lnSpc>
                        <a:tabLst>
                          <a:tab pos="3011805" algn="l"/>
                        </a:tabLst>
                      </a:pPr>
                      <a:r>
                        <a:rPr sz="1400" b="1" dirty="0">
                          <a:latin typeface="Calibri"/>
                          <a:cs typeface="Calibri"/>
                        </a:rPr>
                        <a:t>print </a:t>
                      </a:r>
                      <a:r>
                        <a:rPr sz="1400" b="1" spc="-20" dirty="0">
                          <a:latin typeface="Calibri"/>
                          <a:cs typeface="Calibri"/>
                        </a:rPr>
                        <a:t>('Total </a:t>
                      </a:r>
                      <a:r>
                        <a:rPr sz="1400" b="1" spc="-5" dirty="0">
                          <a:latin typeface="Calibri"/>
                          <a:cs typeface="Calibri"/>
                        </a:rPr>
                        <a:t>mark</a:t>
                      </a:r>
                      <a:r>
                        <a:rPr sz="1400" b="1" spc="-35" dirty="0">
                          <a:latin typeface="Calibri"/>
                          <a:cs typeface="Calibri"/>
                        </a:rPr>
                        <a:t> </a:t>
                      </a:r>
                      <a:r>
                        <a:rPr sz="1400" b="1" dirty="0">
                          <a:latin typeface="Calibri"/>
                          <a:cs typeface="Calibri"/>
                        </a:rPr>
                        <a:t>is:',</a:t>
                      </a:r>
                      <a:r>
                        <a:rPr sz="1400" b="1" spc="-5" dirty="0">
                          <a:latin typeface="Calibri"/>
                          <a:cs typeface="Calibri"/>
                        </a:rPr>
                        <a:t> </a:t>
                      </a:r>
                      <a:r>
                        <a:rPr sz="1400" b="1" dirty="0">
                          <a:latin typeface="Calibri"/>
                          <a:cs typeface="Calibri"/>
                        </a:rPr>
                        <a:t>sum(Subject5))	</a:t>
                      </a:r>
                      <a:r>
                        <a:rPr sz="1400" dirty="0">
                          <a:latin typeface="Calibri"/>
                          <a:cs typeface="Calibri"/>
                        </a:rPr>
                        <a:t># </a:t>
                      </a:r>
                      <a:r>
                        <a:rPr sz="1400" spc="-5" dirty="0">
                          <a:latin typeface="Calibri"/>
                          <a:cs typeface="Calibri"/>
                        </a:rPr>
                        <a:t>prints: </a:t>
                      </a:r>
                      <a:r>
                        <a:rPr sz="1400" spc="-30" dirty="0">
                          <a:latin typeface="Calibri"/>
                          <a:cs typeface="Calibri"/>
                        </a:rPr>
                        <a:t>Total </a:t>
                      </a:r>
                      <a:r>
                        <a:rPr sz="1400" spc="-5" dirty="0">
                          <a:latin typeface="Calibri"/>
                          <a:cs typeface="Calibri"/>
                        </a:rPr>
                        <a:t>mark </a:t>
                      </a:r>
                      <a:r>
                        <a:rPr sz="1400" dirty="0">
                          <a:latin typeface="Calibri"/>
                          <a:cs typeface="Calibri"/>
                        </a:rPr>
                        <a:t>is:</a:t>
                      </a:r>
                      <a:r>
                        <a:rPr sz="1400" spc="5" dirty="0">
                          <a:latin typeface="Calibri"/>
                          <a:cs typeface="Calibri"/>
                        </a:rPr>
                        <a:t> </a:t>
                      </a:r>
                      <a:r>
                        <a:rPr sz="1400" spc="-5" dirty="0">
                          <a:latin typeface="Calibri"/>
                          <a:cs typeface="Calibri"/>
                        </a:rPr>
                        <a:t>422</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27050" y="679450"/>
          <a:ext cx="8229600" cy="5281471"/>
        </p:xfrm>
        <a:graphic>
          <a:graphicData uri="http://schemas.openxmlformats.org/drawingml/2006/table">
            <a:tbl>
              <a:tblPr firstRow="1" bandRow="1">
                <a:tableStyleId>{2D5ABB26-0587-4C30-8999-92F81FD0307C}</a:tableStyleId>
              </a:tblPr>
              <a:tblGrid>
                <a:gridCol w="1143000"/>
                <a:gridCol w="7086600"/>
              </a:tblGrid>
              <a:tr h="343662">
                <a:tc>
                  <a:txBody>
                    <a:bodyPr/>
                    <a:lstStyle/>
                    <a:p>
                      <a:pPr marL="1270" algn="ctr">
                        <a:lnSpc>
                          <a:spcPct val="100000"/>
                        </a:lnSpc>
                        <a:spcBef>
                          <a:spcPts val="295"/>
                        </a:spcBef>
                      </a:pPr>
                      <a:r>
                        <a:rPr sz="1600" b="1" spc="-5" dirty="0">
                          <a:solidFill>
                            <a:srgbClr val="C00000"/>
                          </a:solidFill>
                          <a:latin typeface="Calibri"/>
                          <a:cs typeface="Calibri"/>
                        </a:rPr>
                        <a:t>Function</a:t>
                      </a:r>
                      <a:endParaRPr sz="1600">
                        <a:latin typeface="Calibri"/>
                        <a:cs typeface="Calibri"/>
                      </a:endParaRPr>
                    </a:p>
                  </a:txBody>
                  <a:tcPr marL="0" marR="0" marT="37465"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c>
                  <a:txBody>
                    <a:bodyPr/>
                    <a:lstStyle/>
                    <a:p>
                      <a:pPr algn="ctr">
                        <a:lnSpc>
                          <a:spcPct val="100000"/>
                        </a:lnSpc>
                        <a:spcBef>
                          <a:spcPts val="295"/>
                        </a:spcBef>
                      </a:pPr>
                      <a:r>
                        <a:rPr sz="1600" b="1" spc="-10" dirty="0">
                          <a:solidFill>
                            <a:srgbClr val="C00000"/>
                          </a:solidFill>
                          <a:latin typeface="Calibri"/>
                          <a:cs typeface="Calibri"/>
                        </a:rPr>
                        <a:t>Description</a:t>
                      </a:r>
                      <a:endParaRPr sz="1600">
                        <a:latin typeface="Calibri"/>
                        <a:cs typeface="Calibri"/>
                      </a:endParaRPr>
                    </a:p>
                  </a:txBody>
                  <a:tcPr marL="0" marR="0" marT="37465"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r>
              <a:tr h="944879">
                <a:tc>
                  <a:txBody>
                    <a:bodyPr/>
                    <a:lstStyle/>
                    <a:p>
                      <a:pPr marL="1270" algn="ctr">
                        <a:lnSpc>
                          <a:spcPct val="100000"/>
                        </a:lnSpc>
                        <a:spcBef>
                          <a:spcPts val="265"/>
                        </a:spcBef>
                      </a:pPr>
                      <a:r>
                        <a:rPr sz="1400" b="1" spc="-5" dirty="0">
                          <a:latin typeface="Calibri"/>
                          <a:cs typeface="Calibri"/>
                        </a:rPr>
                        <a:t>count()</a:t>
                      </a:r>
                      <a:endParaRPr sz="1400">
                        <a:latin typeface="Calibri"/>
                        <a:cs typeface="Calibri"/>
                      </a:endParaRPr>
                    </a:p>
                  </a:txBody>
                  <a:tcPr marL="0" marR="0" marT="33655"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c>
                  <a:txBody>
                    <a:bodyPr/>
                    <a:lstStyle/>
                    <a:p>
                      <a:pPr marL="91440">
                        <a:lnSpc>
                          <a:spcPct val="100000"/>
                        </a:lnSpc>
                        <a:spcBef>
                          <a:spcPts val="265"/>
                        </a:spcBef>
                      </a:pPr>
                      <a:r>
                        <a:rPr sz="1400" spc="-5" dirty="0">
                          <a:latin typeface="Calibri"/>
                          <a:cs typeface="Calibri"/>
                        </a:rPr>
                        <a:t>This method </a:t>
                      </a:r>
                      <a:r>
                        <a:rPr sz="1400" spc="-10" dirty="0">
                          <a:latin typeface="Calibri"/>
                          <a:cs typeface="Calibri"/>
                        </a:rPr>
                        <a:t>counts </a:t>
                      </a:r>
                      <a:r>
                        <a:rPr sz="1400" spc="-5" dirty="0">
                          <a:latin typeface="Calibri"/>
                          <a:cs typeface="Calibri"/>
                        </a:rPr>
                        <a:t>how </a:t>
                      </a:r>
                      <a:r>
                        <a:rPr sz="1400" spc="-10" dirty="0">
                          <a:latin typeface="Calibri"/>
                          <a:cs typeface="Calibri"/>
                        </a:rPr>
                        <a:t>many </a:t>
                      </a:r>
                      <a:r>
                        <a:rPr sz="1400" spc="-5" dirty="0">
                          <a:latin typeface="Calibri"/>
                          <a:cs typeface="Calibri"/>
                        </a:rPr>
                        <a:t>times </a:t>
                      </a:r>
                      <a:r>
                        <a:rPr sz="1400" dirty="0">
                          <a:latin typeface="Calibri"/>
                          <a:cs typeface="Calibri"/>
                        </a:rPr>
                        <a:t>of an </a:t>
                      </a:r>
                      <a:r>
                        <a:rPr sz="1400" spc="-5" dirty="0">
                          <a:latin typeface="Calibri"/>
                          <a:cs typeface="Calibri"/>
                        </a:rPr>
                        <a:t>object </a:t>
                      </a:r>
                      <a:r>
                        <a:rPr sz="1400" spc="-10" dirty="0">
                          <a:latin typeface="Calibri"/>
                          <a:cs typeface="Calibri"/>
                        </a:rPr>
                        <a:t>occurs </a:t>
                      </a:r>
                      <a:r>
                        <a:rPr sz="1400" dirty="0">
                          <a:latin typeface="Calibri"/>
                          <a:cs typeface="Calibri"/>
                        </a:rPr>
                        <a:t>in a</a:t>
                      </a:r>
                      <a:r>
                        <a:rPr sz="1400" spc="15" dirty="0">
                          <a:latin typeface="Calibri"/>
                          <a:cs typeface="Calibri"/>
                        </a:rPr>
                        <a:t> </a:t>
                      </a:r>
                      <a:r>
                        <a:rPr sz="1400" spc="-5" dirty="0">
                          <a:latin typeface="Calibri"/>
                          <a:cs typeface="Calibri"/>
                        </a:rPr>
                        <a:t>tuple.</a:t>
                      </a:r>
                      <a:endParaRPr sz="1400">
                        <a:latin typeface="Calibri"/>
                        <a:cs typeface="Calibri"/>
                      </a:endParaRPr>
                    </a:p>
                    <a:p>
                      <a:pPr marL="91440">
                        <a:lnSpc>
                          <a:spcPct val="100000"/>
                        </a:lnSpc>
                        <a:spcBef>
                          <a:spcPts val="5"/>
                        </a:spcBef>
                      </a:pPr>
                      <a:r>
                        <a:rPr sz="1400" b="1" dirty="0">
                          <a:latin typeface="Calibri"/>
                          <a:cs typeface="Calibri"/>
                        </a:rPr>
                        <a:t>ntuple = </a:t>
                      </a:r>
                      <a:r>
                        <a:rPr sz="1400" b="1" spc="-5" dirty="0">
                          <a:latin typeface="Calibri"/>
                          <a:cs typeface="Calibri"/>
                        </a:rPr>
                        <a:t>(1, </a:t>
                      </a:r>
                      <a:r>
                        <a:rPr sz="1400" b="1" dirty="0">
                          <a:latin typeface="Calibri"/>
                          <a:cs typeface="Calibri"/>
                        </a:rPr>
                        <a:t>3, 7, 8, 7, 5, 4, 6, 8,</a:t>
                      </a:r>
                      <a:r>
                        <a:rPr sz="1400" b="1" spc="-80" dirty="0">
                          <a:latin typeface="Calibri"/>
                          <a:cs typeface="Calibri"/>
                        </a:rPr>
                        <a:t> </a:t>
                      </a:r>
                      <a:r>
                        <a:rPr sz="1400" b="1" dirty="0">
                          <a:latin typeface="Calibri"/>
                          <a:cs typeface="Calibri"/>
                        </a:rPr>
                        <a:t>5)</a:t>
                      </a:r>
                      <a:endParaRPr sz="1400">
                        <a:latin typeface="Calibri"/>
                        <a:cs typeface="Calibri"/>
                      </a:endParaRPr>
                    </a:p>
                    <a:p>
                      <a:pPr marL="91440" marR="5048250">
                        <a:lnSpc>
                          <a:spcPct val="100000"/>
                        </a:lnSpc>
                        <a:tabLst>
                          <a:tab pos="1197610" algn="l"/>
                        </a:tabLst>
                      </a:pPr>
                      <a:r>
                        <a:rPr sz="1400" b="1" dirty="0">
                          <a:latin typeface="Calibri"/>
                          <a:cs typeface="Calibri"/>
                        </a:rPr>
                        <a:t>x = </a:t>
                      </a:r>
                      <a:r>
                        <a:rPr sz="1400" b="1" spc="-5" dirty="0">
                          <a:latin typeface="Calibri"/>
                          <a:cs typeface="Calibri"/>
                        </a:rPr>
                        <a:t>ntuple.count(5)  print(x)	</a:t>
                      </a:r>
                      <a:r>
                        <a:rPr sz="1400" dirty="0">
                          <a:latin typeface="Calibri"/>
                          <a:cs typeface="Calibri"/>
                        </a:rPr>
                        <a:t># </a:t>
                      </a:r>
                      <a:r>
                        <a:rPr sz="1400" spc="-5" dirty="0">
                          <a:latin typeface="Calibri"/>
                          <a:cs typeface="Calibri"/>
                        </a:rPr>
                        <a:t>returns:</a:t>
                      </a:r>
                      <a:r>
                        <a:rPr sz="1400" spc="-90" dirty="0">
                          <a:latin typeface="Calibri"/>
                          <a:cs typeface="Calibri"/>
                        </a:rPr>
                        <a:t> </a:t>
                      </a:r>
                      <a:r>
                        <a:rPr sz="1400" dirty="0">
                          <a:latin typeface="Calibri"/>
                          <a:cs typeface="Calibri"/>
                        </a:rPr>
                        <a:t>2</a:t>
                      </a:r>
                      <a:endParaRPr sz="1400">
                        <a:latin typeface="Calibri"/>
                        <a:cs typeface="Calibri"/>
                      </a:endParaRPr>
                    </a:p>
                  </a:txBody>
                  <a:tcPr marL="0" marR="0" marT="33655"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r>
              <a:tr h="1798320">
                <a:tc>
                  <a:txBody>
                    <a:bodyPr/>
                    <a:lstStyle/>
                    <a:p>
                      <a:pPr algn="ctr">
                        <a:lnSpc>
                          <a:spcPct val="100000"/>
                        </a:lnSpc>
                        <a:spcBef>
                          <a:spcPts val="270"/>
                        </a:spcBef>
                      </a:pPr>
                      <a:r>
                        <a:rPr sz="1400" b="1" spc="-5" dirty="0">
                          <a:latin typeface="Calibri"/>
                          <a:cs typeface="Calibri"/>
                        </a:rPr>
                        <a:t>sorted()</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marR="363855">
                        <a:lnSpc>
                          <a:spcPct val="100000"/>
                        </a:lnSpc>
                        <a:spcBef>
                          <a:spcPts val="270"/>
                        </a:spcBef>
                      </a:pPr>
                      <a:r>
                        <a:rPr sz="1400" spc="-5" dirty="0">
                          <a:latin typeface="Calibri"/>
                          <a:cs typeface="Calibri"/>
                        </a:rPr>
                        <a:t>This method </a:t>
                      </a:r>
                      <a:r>
                        <a:rPr sz="1400" dirty="0">
                          <a:latin typeface="Calibri"/>
                          <a:cs typeface="Calibri"/>
                        </a:rPr>
                        <a:t>is </a:t>
                      </a:r>
                      <a:r>
                        <a:rPr sz="1400" spc="-5" dirty="0">
                          <a:latin typeface="Calibri"/>
                          <a:cs typeface="Calibri"/>
                        </a:rPr>
                        <a:t>used </a:t>
                      </a:r>
                      <a:r>
                        <a:rPr sz="1400" spc="-10" dirty="0">
                          <a:latin typeface="Calibri"/>
                          <a:cs typeface="Calibri"/>
                        </a:rPr>
                        <a:t>to return </a:t>
                      </a:r>
                      <a:r>
                        <a:rPr sz="1400" dirty="0">
                          <a:latin typeface="Calibri"/>
                          <a:cs typeface="Calibri"/>
                        </a:rPr>
                        <a:t>a </a:t>
                      </a:r>
                      <a:r>
                        <a:rPr sz="1400" spc="-5" dirty="0">
                          <a:latin typeface="Calibri"/>
                          <a:cs typeface="Calibri"/>
                        </a:rPr>
                        <a:t>sorted list of </a:t>
                      </a:r>
                      <a:r>
                        <a:rPr sz="1400" dirty="0">
                          <a:latin typeface="Calibri"/>
                          <a:cs typeface="Calibri"/>
                        </a:rPr>
                        <a:t>a </a:t>
                      </a:r>
                      <a:r>
                        <a:rPr sz="1400" spc="-5" dirty="0">
                          <a:latin typeface="Calibri"/>
                          <a:cs typeface="Calibri"/>
                        </a:rPr>
                        <a:t>tuple. Since tuples </a:t>
                      </a:r>
                      <a:r>
                        <a:rPr sz="1400" spc="-10" dirty="0">
                          <a:latin typeface="Calibri"/>
                          <a:cs typeface="Calibri"/>
                        </a:rPr>
                        <a:t>are arrays </a:t>
                      </a:r>
                      <a:r>
                        <a:rPr sz="1400" spc="-5" dirty="0">
                          <a:latin typeface="Calibri"/>
                          <a:cs typeface="Calibri"/>
                        </a:rPr>
                        <a:t>that you </a:t>
                      </a:r>
                      <a:r>
                        <a:rPr sz="1400" spc="-10" dirty="0">
                          <a:latin typeface="Calibri"/>
                          <a:cs typeface="Calibri"/>
                        </a:rPr>
                        <a:t>cannot  </a:t>
                      </a:r>
                      <a:r>
                        <a:rPr sz="1400" spc="-15" dirty="0">
                          <a:latin typeface="Calibri"/>
                          <a:cs typeface="Calibri"/>
                        </a:rPr>
                        <a:t>modify, </a:t>
                      </a:r>
                      <a:r>
                        <a:rPr sz="1400" spc="-5" dirty="0">
                          <a:latin typeface="Calibri"/>
                          <a:cs typeface="Calibri"/>
                        </a:rPr>
                        <a:t>they do not </a:t>
                      </a:r>
                      <a:r>
                        <a:rPr sz="1400" spc="-15" dirty="0">
                          <a:latin typeface="Calibri"/>
                          <a:cs typeface="Calibri"/>
                        </a:rPr>
                        <a:t>have </a:t>
                      </a:r>
                      <a:r>
                        <a:rPr sz="1400" dirty="0">
                          <a:latin typeface="Calibri"/>
                          <a:cs typeface="Calibri"/>
                        </a:rPr>
                        <a:t>an </a:t>
                      </a:r>
                      <a:r>
                        <a:rPr sz="1400" spc="-5" dirty="0">
                          <a:latin typeface="Calibri"/>
                          <a:cs typeface="Calibri"/>
                        </a:rPr>
                        <a:t>in-place </a:t>
                      </a:r>
                      <a:r>
                        <a:rPr sz="1400" dirty="0">
                          <a:latin typeface="Calibri"/>
                          <a:cs typeface="Calibri"/>
                        </a:rPr>
                        <a:t>sort </a:t>
                      </a:r>
                      <a:r>
                        <a:rPr sz="1400" spc="-5" dirty="0">
                          <a:latin typeface="Calibri"/>
                          <a:cs typeface="Calibri"/>
                        </a:rPr>
                        <a:t>function that can be called directly on</a:t>
                      </a:r>
                      <a:r>
                        <a:rPr sz="1400" spc="100" dirty="0">
                          <a:latin typeface="Calibri"/>
                          <a:cs typeface="Calibri"/>
                        </a:rPr>
                        <a:t> </a:t>
                      </a:r>
                      <a:r>
                        <a:rPr sz="1400" spc="-5" dirty="0">
                          <a:latin typeface="Calibri"/>
                          <a:cs typeface="Calibri"/>
                        </a:rPr>
                        <a:t>them.</a:t>
                      </a:r>
                      <a:endParaRPr sz="1400">
                        <a:latin typeface="Calibri"/>
                        <a:cs typeface="Calibri"/>
                      </a:endParaRPr>
                    </a:p>
                    <a:p>
                      <a:pPr marL="91440" marR="1852930">
                        <a:lnSpc>
                          <a:spcPct val="100000"/>
                        </a:lnSpc>
                        <a:tabLst>
                          <a:tab pos="2834640" algn="l"/>
                        </a:tabLst>
                      </a:pPr>
                      <a:r>
                        <a:rPr sz="1400" b="1" dirty="0">
                          <a:latin typeface="Calibri"/>
                          <a:cs typeface="Calibri"/>
                        </a:rPr>
                        <a:t>Name = ('Anmol', </a:t>
                      </a:r>
                      <a:r>
                        <a:rPr sz="1400" b="1" spc="-5" dirty="0">
                          <a:latin typeface="Calibri"/>
                          <a:cs typeface="Calibri"/>
                        </a:rPr>
                        <a:t>'Kiran', 'Vimal', </a:t>
                      </a:r>
                      <a:r>
                        <a:rPr sz="1400" b="1" dirty="0">
                          <a:latin typeface="Calibri"/>
                          <a:cs typeface="Calibri"/>
                        </a:rPr>
                        <a:t>'Amit', 'Sidharth', </a:t>
                      </a:r>
                      <a:r>
                        <a:rPr sz="1400" b="1" spc="-5" dirty="0">
                          <a:latin typeface="Calibri"/>
                          <a:cs typeface="Calibri"/>
                        </a:rPr>
                        <a:t>'Riya', 'Sneha')  sorted(Name)	</a:t>
                      </a:r>
                      <a:r>
                        <a:rPr sz="1400" dirty="0">
                          <a:latin typeface="Calibri"/>
                          <a:cs typeface="Calibri"/>
                        </a:rPr>
                        <a:t># </a:t>
                      </a:r>
                      <a:r>
                        <a:rPr sz="1400" spc="-5" dirty="0">
                          <a:latin typeface="Calibri"/>
                          <a:cs typeface="Calibri"/>
                        </a:rPr>
                        <a:t>Or </a:t>
                      </a:r>
                      <a:r>
                        <a:rPr sz="1400" b="1" dirty="0">
                          <a:latin typeface="Calibri"/>
                          <a:cs typeface="Calibri"/>
                        </a:rPr>
                        <a:t>NewNames =</a:t>
                      </a:r>
                      <a:r>
                        <a:rPr sz="1400" b="1" spc="-85" dirty="0">
                          <a:latin typeface="Calibri"/>
                          <a:cs typeface="Calibri"/>
                        </a:rPr>
                        <a:t> </a:t>
                      </a:r>
                      <a:r>
                        <a:rPr sz="1400" b="1" spc="-5" dirty="0">
                          <a:latin typeface="Calibri"/>
                          <a:cs typeface="Calibri"/>
                        </a:rPr>
                        <a:t>sorted(Name)  </a:t>
                      </a:r>
                      <a:r>
                        <a:rPr sz="1400" dirty="0">
                          <a:latin typeface="Calibri"/>
                          <a:cs typeface="Calibri"/>
                        </a:rPr>
                        <a:t># </a:t>
                      </a:r>
                      <a:r>
                        <a:rPr sz="1400" spc="-10" dirty="0">
                          <a:latin typeface="Calibri"/>
                          <a:cs typeface="Calibri"/>
                        </a:rPr>
                        <a:t>returns: </a:t>
                      </a:r>
                      <a:r>
                        <a:rPr sz="1400" dirty="0">
                          <a:latin typeface="Calibri"/>
                          <a:cs typeface="Calibri"/>
                        </a:rPr>
                        <a:t>['Amit', 'Anmol', </a:t>
                      </a:r>
                      <a:r>
                        <a:rPr sz="1400" spc="-5" dirty="0">
                          <a:latin typeface="Calibri"/>
                          <a:cs typeface="Calibri"/>
                        </a:rPr>
                        <a:t>'Kiran', 'Riya', 'Sidharth', 'Sneha', </a:t>
                      </a:r>
                      <a:r>
                        <a:rPr sz="1400" dirty="0">
                          <a:latin typeface="Calibri"/>
                          <a:cs typeface="Calibri"/>
                        </a:rPr>
                        <a:t>'Vimal']  </a:t>
                      </a:r>
                      <a:r>
                        <a:rPr sz="1400" b="1" spc="-15" dirty="0">
                          <a:latin typeface="Calibri"/>
                          <a:cs typeface="Calibri"/>
                        </a:rPr>
                        <a:t>TotalMarks </a:t>
                      </a:r>
                      <a:r>
                        <a:rPr sz="1400" b="1" dirty="0">
                          <a:latin typeface="Calibri"/>
                          <a:cs typeface="Calibri"/>
                        </a:rPr>
                        <a:t>= </a:t>
                      </a:r>
                      <a:r>
                        <a:rPr sz="1400" b="1" spc="-5" dirty="0">
                          <a:latin typeface="Calibri"/>
                          <a:cs typeface="Calibri"/>
                        </a:rPr>
                        <a:t>(450, 460, 460, 486, 466, 482,</a:t>
                      </a:r>
                      <a:r>
                        <a:rPr sz="1400" b="1" spc="35" dirty="0">
                          <a:latin typeface="Calibri"/>
                          <a:cs typeface="Calibri"/>
                        </a:rPr>
                        <a:t> </a:t>
                      </a:r>
                      <a:r>
                        <a:rPr sz="1400" b="1" spc="-5" dirty="0">
                          <a:latin typeface="Calibri"/>
                          <a:cs typeface="Calibri"/>
                        </a:rPr>
                        <a:t>489,476)</a:t>
                      </a:r>
                      <a:endParaRPr sz="1400">
                        <a:latin typeface="Calibri"/>
                        <a:cs typeface="Calibri"/>
                      </a:endParaRPr>
                    </a:p>
                    <a:p>
                      <a:pPr marL="91440">
                        <a:lnSpc>
                          <a:spcPct val="100000"/>
                        </a:lnSpc>
                      </a:pPr>
                      <a:r>
                        <a:rPr sz="1400" b="1" dirty="0">
                          <a:latin typeface="Calibri"/>
                          <a:cs typeface="Calibri"/>
                        </a:rPr>
                        <a:t>print </a:t>
                      </a:r>
                      <a:r>
                        <a:rPr sz="1400" b="1" spc="-5" dirty="0">
                          <a:latin typeface="Calibri"/>
                          <a:cs typeface="Calibri"/>
                        </a:rPr>
                        <a:t>('Sorted marks:',</a:t>
                      </a:r>
                      <a:r>
                        <a:rPr sz="1400" b="1" spc="-55" dirty="0">
                          <a:latin typeface="Calibri"/>
                          <a:cs typeface="Calibri"/>
                        </a:rPr>
                        <a:t> </a:t>
                      </a:r>
                      <a:r>
                        <a:rPr sz="1400" b="1" spc="-10" dirty="0">
                          <a:latin typeface="Calibri"/>
                          <a:cs typeface="Calibri"/>
                        </a:rPr>
                        <a:t>sorted(TotalMarks))</a:t>
                      </a:r>
                      <a:endParaRPr sz="1400">
                        <a:latin typeface="Calibri"/>
                        <a:cs typeface="Calibri"/>
                      </a:endParaRPr>
                    </a:p>
                    <a:p>
                      <a:pPr marL="91440">
                        <a:lnSpc>
                          <a:spcPct val="100000"/>
                        </a:lnSpc>
                        <a:spcBef>
                          <a:spcPts val="5"/>
                        </a:spcBef>
                      </a:pPr>
                      <a:r>
                        <a:rPr sz="1400" dirty="0">
                          <a:latin typeface="Calibri"/>
                          <a:cs typeface="Calibri"/>
                        </a:rPr>
                        <a:t># </a:t>
                      </a:r>
                      <a:r>
                        <a:rPr sz="1400" spc="-5" dirty="0">
                          <a:latin typeface="Calibri"/>
                          <a:cs typeface="Calibri"/>
                        </a:rPr>
                        <a:t>prints: Sorted marks: </a:t>
                      </a:r>
                      <a:r>
                        <a:rPr sz="1400" dirty="0">
                          <a:latin typeface="Calibri"/>
                          <a:cs typeface="Calibri"/>
                        </a:rPr>
                        <a:t>[450, 460, 460, 466, 476, 482, 486,</a:t>
                      </a:r>
                      <a:r>
                        <a:rPr sz="1400" spc="5" dirty="0">
                          <a:latin typeface="Calibri"/>
                          <a:cs typeface="Calibri"/>
                        </a:rPr>
                        <a:t> </a:t>
                      </a:r>
                      <a:r>
                        <a:rPr sz="1400" dirty="0">
                          <a:latin typeface="Calibri"/>
                          <a:cs typeface="Calibri"/>
                        </a:rPr>
                        <a:t>489]</a:t>
                      </a:r>
                      <a:endParaRPr sz="1400">
                        <a:latin typeface="Calibri"/>
                        <a:cs typeface="Calibri"/>
                      </a:endParaRPr>
                    </a:p>
                  </a:txBody>
                  <a:tcPr marL="0" marR="0" marT="3429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r h="2194610">
                <a:tc>
                  <a:txBody>
                    <a:bodyPr/>
                    <a:lstStyle/>
                    <a:p>
                      <a:pPr algn="ctr">
                        <a:lnSpc>
                          <a:spcPct val="100000"/>
                        </a:lnSpc>
                        <a:spcBef>
                          <a:spcPts val="275"/>
                        </a:spcBef>
                      </a:pPr>
                      <a:r>
                        <a:rPr sz="1400" b="1" spc="-5" dirty="0">
                          <a:latin typeface="Calibri"/>
                          <a:cs typeface="Calibri"/>
                        </a:rPr>
                        <a:t>reversed()</a:t>
                      </a:r>
                      <a:endParaRPr sz="1400">
                        <a:latin typeface="Calibri"/>
                        <a:cs typeface="Calibri"/>
                      </a:endParaRPr>
                    </a:p>
                  </a:txBody>
                  <a:tcPr marL="0" marR="0" marT="3492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marR="839469">
                        <a:lnSpc>
                          <a:spcPct val="100000"/>
                        </a:lnSpc>
                        <a:spcBef>
                          <a:spcPts val="245"/>
                        </a:spcBef>
                      </a:pPr>
                      <a:r>
                        <a:rPr sz="1800" spc="-5" dirty="0">
                          <a:latin typeface="Calibri"/>
                          <a:cs typeface="Calibri"/>
                        </a:rPr>
                        <a:t>The method is used </a:t>
                      </a:r>
                      <a:r>
                        <a:rPr sz="1800" spc="-10" dirty="0">
                          <a:latin typeface="Calibri"/>
                          <a:cs typeface="Calibri"/>
                        </a:rPr>
                        <a:t>to </a:t>
                      </a:r>
                      <a:r>
                        <a:rPr sz="1800" spc="-15" dirty="0">
                          <a:latin typeface="Calibri"/>
                          <a:cs typeface="Calibri"/>
                        </a:rPr>
                        <a:t>reverse </a:t>
                      </a:r>
                      <a:r>
                        <a:rPr sz="1800" dirty="0">
                          <a:latin typeface="Calibri"/>
                          <a:cs typeface="Calibri"/>
                        </a:rPr>
                        <a:t>a tuple and </a:t>
                      </a:r>
                      <a:r>
                        <a:rPr sz="1800" spc="-10" dirty="0">
                          <a:latin typeface="Calibri"/>
                          <a:cs typeface="Calibri"/>
                        </a:rPr>
                        <a:t>returns </a:t>
                      </a:r>
                      <a:r>
                        <a:rPr sz="1800" dirty="0">
                          <a:latin typeface="Calibri"/>
                          <a:cs typeface="Calibri"/>
                        </a:rPr>
                        <a:t>an </a:t>
                      </a:r>
                      <a:r>
                        <a:rPr sz="1800" spc="-35" dirty="0">
                          <a:latin typeface="Calibri"/>
                          <a:cs typeface="Calibri"/>
                        </a:rPr>
                        <a:t>iterator. </a:t>
                      </a:r>
                      <a:r>
                        <a:rPr sz="1800" spc="-5" dirty="0">
                          <a:latin typeface="Calibri"/>
                          <a:cs typeface="Calibri"/>
                        </a:rPr>
                        <a:t>The  method gets </a:t>
                      </a:r>
                      <a:r>
                        <a:rPr sz="1800" dirty="0">
                          <a:latin typeface="Calibri"/>
                          <a:cs typeface="Calibri"/>
                        </a:rPr>
                        <a:t>a </a:t>
                      </a:r>
                      <a:r>
                        <a:rPr sz="1800" spc="-10" dirty="0">
                          <a:latin typeface="Calibri"/>
                          <a:cs typeface="Calibri"/>
                        </a:rPr>
                        <a:t>return value </a:t>
                      </a:r>
                      <a:r>
                        <a:rPr sz="1800" spc="-5" dirty="0">
                          <a:latin typeface="Calibri"/>
                          <a:cs typeface="Calibri"/>
                        </a:rPr>
                        <a:t>and they </a:t>
                      </a:r>
                      <a:r>
                        <a:rPr sz="1800" spc="-10" dirty="0">
                          <a:latin typeface="Calibri"/>
                          <a:cs typeface="Calibri"/>
                        </a:rPr>
                        <a:t>will leave </a:t>
                      </a:r>
                      <a:r>
                        <a:rPr sz="1800" dirty="0">
                          <a:latin typeface="Calibri"/>
                          <a:cs typeface="Calibri"/>
                        </a:rPr>
                        <a:t>the </a:t>
                      </a:r>
                      <a:r>
                        <a:rPr sz="1800" spc="-5" dirty="0">
                          <a:latin typeface="Calibri"/>
                          <a:cs typeface="Calibri"/>
                        </a:rPr>
                        <a:t>original tuple  unmodified.</a:t>
                      </a:r>
                      <a:endParaRPr sz="1800">
                        <a:latin typeface="Calibri"/>
                        <a:cs typeface="Calibri"/>
                      </a:endParaRPr>
                    </a:p>
                    <a:p>
                      <a:pPr marL="91440">
                        <a:lnSpc>
                          <a:spcPct val="100000"/>
                        </a:lnSpc>
                        <a:spcBef>
                          <a:spcPts val="30"/>
                        </a:spcBef>
                      </a:pPr>
                      <a:r>
                        <a:rPr sz="1400" b="1" dirty="0">
                          <a:latin typeface="Calibri"/>
                          <a:cs typeface="Calibri"/>
                        </a:rPr>
                        <a:t>Name </a:t>
                      </a:r>
                      <a:r>
                        <a:rPr sz="1400" b="1">
                          <a:latin typeface="Calibri"/>
                          <a:cs typeface="Calibri"/>
                        </a:rPr>
                        <a:t>= </a:t>
                      </a:r>
                      <a:r>
                        <a:rPr lang="en-US" sz="1400" b="1" dirty="0" smtClean="0">
                          <a:latin typeface="Calibri"/>
                          <a:cs typeface="Calibri"/>
                        </a:rPr>
                        <a:t>(</a:t>
                      </a:r>
                      <a:r>
                        <a:rPr sz="1400" b="1" smtClean="0">
                          <a:latin typeface="Calibri"/>
                          <a:cs typeface="Calibri"/>
                        </a:rPr>
                        <a:t>'Anmol</a:t>
                      </a:r>
                      <a:r>
                        <a:rPr sz="1400" b="1" dirty="0">
                          <a:latin typeface="Calibri"/>
                          <a:cs typeface="Calibri"/>
                        </a:rPr>
                        <a:t>', </a:t>
                      </a:r>
                      <a:r>
                        <a:rPr sz="1400" b="1" spc="-5" dirty="0">
                          <a:latin typeface="Calibri"/>
                          <a:cs typeface="Calibri"/>
                        </a:rPr>
                        <a:t>'Kiran', 'Vimal', </a:t>
                      </a:r>
                      <a:r>
                        <a:rPr sz="1400" b="1" dirty="0">
                          <a:latin typeface="Calibri"/>
                          <a:cs typeface="Calibri"/>
                        </a:rPr>
                        <a:t>'Amit', 'Sidharth', </a:t>
                      </a:r>
                      <a:r>
                        <a:rPr sz="1400" b="1" spc="-5" dirty="0">
                          <a:latin typeface="Calibri"/>
                          <a:cs typeface="Calibri"/>
                        </a:rPr>
                        <a:t>'Riya',</a:t>
                      </a:r>
                      <a:r>
                        <a:rPr sz="1400" b="1" spc="-155" dirty="0">
                          <a:latin typeface="Calibri"/>
                          <a:cs typeface="Calibri"/>
                        </a:rPr>
                        <a:t> </a:t>
                      </a:r>
                      <a:r>
                        <a:rPr sz="1400" b="1" spc="-5">
                          <a:latin typeface="Calibri"/>
                          <a:cs typeface="Calibri"/>
                        </a:rPr>
                        <a:t>'Sneha</a:t>
                      </a:r>
                      <a:r>
                        <a:rPr sz="1400" b="1" spc="-5" smtClean="0">
                          <a:latin typeface="Calibri"/>
                          <a:cs typeface="Calibri"/>
                        </a:rPr>
                        <a:t>'</a:t>
                      </a:r>
                      <a:r>
                        <a:rPr lang="en-US" sz="1400" b="1" spc="-5" dirty="0" smtClean="0">
                          <a:latin typeface="Calibri"/>
                          <a:cs typeface="Calibri"/>
                        </a:rPr>
                        <a:t>)</a:t>
                      </a:r>
                      <a:endParaRPr sz="1400">
                        <a:latin typeface="Calibri"/>
                        <a:cs typeface="Calibri"/>
                      </a:endParaRPr>
                    </a:p>
                    <a:p>
                      <a:pPr marL="91440">
                        <a:lnSpc>
                          <a:spcPct val="100000"/>
                        </a:lnSpc>
                        <a:tabLst>
                          <a:tab pos="2066925" algn="l"/>
                        </a:tabLst>
                      </a:pPr>
                      <a:r>
                        <a:rPr sz="1400" b="1" dirty="0">
                          <a:latin typeface="Calibri"/>
                          <a:cs typeface="Calibri"/>
                        </a:rPr>
                        <a:t>Nm</a:t>
                      </a:r>
                      <a:r>
                        <a:rPr sz="1400" b="1" spc="-10" dirty="0">
                          <a:latin typeface="Calibri"/>
                          <a:cs typeface="Calibri"/>
                        </a:rPr>
                        <a:t> </a:t>
                      </a:r>
                      <a:r>
                        <a:rPr sz="1400" b="1" dirty="0">
                          <a:latin typeface="Calibri"/>
                          <a:cs typeface="Calibri"/>
                        </a:rPr>
                        <a:t>=</a:t>
                      </a:r>
                      <a:r>
                        <a:rPr sz="1400" b="1" spc="-5" dirty="0">
                          <a:latin typeface="Calibri"/>
                          <a:cs typeface="Calibri"/>
                        </a:rPr>
                        <a:t> reversed(Name)	</a:t>
                      </a:r>
                      <a:r>
                        <a:rPr sz="1400" dirty="0">
                          <a:latin typeface="Calibri"/>
                          <a:cs typeface="Calibri"/>
                        </a:rPr>
                        <a:t># Nm is an</a:t>
                      </a:r>
                      <a:r>
                        <a:rPr sz="1400" spc="-50" dirty="0">
                          <a:latin typeface="Calibri"/>
                          <a:cs typeface="Calibri"/>
                        </a:rPr>
                        <a:t> </a:t>
                      </a:r>
                      <a:r>
                        <a:rPr sz="1400" spc="-10" dirty="0">
                          <a:latin typeface="Calibri"/>
                          <a:cs typeface="Calibri"/>
                        </a:rPr>
                        <a:t>iterator</a:t>
                      </a:r>
                      <a:endParaRPr sz="1400">
                        <a:latin typeface="Calibri"/>
                        <a:cs typeface="Calibri"/>
                      </a:endParaRPr>
                    </a:p>
                    <a:p>
                      <a:pPr marL="91440">
                        <a:lnSpc>
                          <a:spcPct val="100000"/>
                        </a:lnSpc>
                        <a:tabLst>
                          <a:tab pos="1339215" algn="l"/>
                        </a:tabLst>
                      </a:pPr>
                      <a:r>
                        <a:rPr sz="1400" b="1" dirty="0">
                          <a:latin typeface="Calibri"/>
                          <a:cs typeface="Calibri"/>
                        </a:rPr>
                        <a:t>print</a:t>
                      </a:r>
                      <a:r>
                        <a:rPr sz="1400" b="1" spc="-30" dirty="0">
                          <a:latin typeface="Calibri"/>
                          <a:cs typeface="Calibri"/>
                        </a:rPr>
                        <a:t> </a:t>
                      </a:r>
                      <a:r>
                        <a:rPr sz="1400" b="1" dirty="0">
                          <a:latin typeface="Calibri"/>
                          <a:cs typeface="Calibri"/>
                        </a:rPr>
                        <a:t>(Nm)	</a:t>
                      </a:r>
                      <a:r>
                        <a:rPr sz="1400" dirty="0">
                          <a:latin typeface="Calibri"/>
                          <a:cs typeface="Calibri"/>
                        </a:rPr>
                        <a:t># </a:t>
                      </a:r>
                      <a:r>
                        <a:rPr sz="1400" spc="-5" dirty="0">
                          <a:latin typeface="Calibri"/>
                          <a:cs typeface="Calibri"/>
                        </a:rPr>
                        <a:t>prints: </a:t>
                      </a:r>
                      <a:r>
                        <a:rPr sz="1400" spc="-10" dirty="0">
                          <a:latin typeface="Calibri"/>
                          <a:cs typeface="Calibri"/>
                        </a:rPr>
                        <a:t>&lt;reversed </a:t>
                      </a:r>
                      <a:r>
                        <a:rPr sz="1400" spc="-5" dirty="0">
                          <a:latin typeface="Calibri"/>
                          <a:cs typeface="Calibri"/>
                        </a:rPr>
                        <a:t>object at</a:t>
                      </a:r>
                      <a:r>
                        <a:rPr sz="1400" spc="35" dirty="0">
                          <a:latin typeface="Calibri"/>
                          <a:cs typeface="Calibri"/>
                        </a:rPr>
                        <a:t> </a:t>
                      </a:r>
                      <a:r>
                        <a:rPr sz="1400" spc="-5" dirty="0">
                          <a:latin typeface="Calibri"/>
                          <a:cs typeface="Calibri"/>
                        </a:rPr>
                        <a:t>0x024DCD50&gt;</a:t>
                      </a:r>
                      <a:endParaRPr sz="1400">
                        <a:latin typeface="Calibri"/>
                        <a:cs typeface="Calibri"/>
                      </a:endParaRPr>
                    </a:p>
                    <a:p>
                      <a:pPr marL="91440">
                        <a:lnSpc>
                          <a:spcPct val="100000"/>
                        </a:lnSpc>
                      </a:pPr>
                      <a:r>
                        <a:rPr sz="1400" b="1" spc="-10" dirty="0">
                          <a:latin typeface="Calibri"/>
                          <a:cs typeface="Calibri"/>
                        </a:rPr>
                        <a:t>for </a:t>
                      </a:r>
                      <a:r>
                        <a:rPr sz="1400" b="1" dirty="0">
                          <a:latin typeface="Calibri"/>
                          <a:cs typeface="Calibri"/>
                        </a:rPr>
                        <a:t>i in</a:t>
                      </a:r>
                      <a:r>
                        <a:rPr sz="1400" b="1" spc="-10" dirty="0">
                          <a:latin typeface="Calibri"/>
                          <a:cs typeface="Calibri"/>
                        </a:rPr>
                        <a:t> </a:t>
                      </a:r>
                      <a:r>
                        <a:rPr sz="1400" b="1" spc="-5" dirty="0">
                          <a:latin typeface="Calibri"/>
                          <a:cs typeface="Calibri"/>
                        </a:rPr>
                        <a:t>Nm:</a:t>
                      </a:r>
                      <a:endParaRPr sz="1400">
                        <a:latin typeface="Calibri"/>
                        <a:cs typeface="Calibri"/>
                      </a:endParaRPr>
                    </a:p>
                    <a:p>
                      <a:pPr marL="527050">
                        <a:lnSpc>
                          <a:spcPct val="100000"/>
                        </a:lnSpc>
                      </a:pPr>
                      <a:r>
                        <a:rPr sz="1400" b="1" dirty="0">
                          <a:latin typeface="Calibri"/>
                          <a:cs typeface="Calibri"/>
                        </a:rPr>
                        <a:t>print </a:t>
                      </a:r>
                      <a:r>
                        <a:rPr sz="1400" b="1" spc="-5" dirty="0">
                          <a:latin typeface="Calibri"/>
                          <a:cs typeface="Calibri"/>
                        </a:rPr>
                        <a:t>(i, end="</a:t>
                      </a:r>
                      <a:r>
                        <a:rPr sz="1400" b="1" spc="-45" dirty="0">
                          <a:latin typeface="Calibri"/>
                          <a:cs typeface="Calibri"/>
                        </a:rPr>
                        <a:t> </a:t>
                      </a:r>
                      <a:r>
                        <a:rPr sz="1400" b="1" spc="-5" dirty="0">
                          <a:latin typeface="Calibri"/>
                          <a:cs typeface="Calibri"/>
                        </a:rPr>
                        <a:t>")</a:t>
                      </a:r>
                      <a:endParaRPr sz="1400">
                        <a:latin typeface="Calibri"/>
                        <a:cs typeface="Calibri"/>
                      </a:endParaRPr>
                    </a:p>
                    <a:p>
                      <a:pPr marL="91440">
                        <a:lnSpc>
                          <a:spcPct val="100000"/>
                        </a:lnSpc>
                      </a:pPr>
                      <a:r>
                        <a:rPr sz="1400" dirty="0">
                          <a:latin typeface="Calibri"/>
                          <a:cs typeface="Calibri"/>
                        </a:rPr>
                        <a:t># </a:t>
                      </a:r>
                      <a:r>
                        <a:rPr sz="1400" spc="-5" dirty="0">
                          <a:latin typeface="Calibri"/>
                          <a:cs typeface="Calibri"/>
                        </a:rPr>
                        <a:t>prints: Sneha Riya Sidharth </a:t>
                      </a:r>
                      <a:r>
                        <a:rPr sz="1400" dirty="0">
                          <a:latin typeface="Calibri"/>
                          <a:cs typeface="Calibri"/>
                        </a:rPr>
                        <a:t>Amit </a:t>
                      </a:r>
                      <a:r>
                        <a:rPr sz="1400" spc="-5" dirty="0">
                          <a:latin typeface="Calibri"/>
                          <a:cs typeface="Calibri"/>
                        </a:rPr>
                        <a:t>Vimal Kiran</a:t>
                      </a:r>
                      <a:r>
                        <a:rPr sz="1400" spc="-10" dirty="0">
                          <a:latin typeface="Calibri"/>
                          <a:cs typeface="Calibri"/>
                        </a:rPr>
                        <a:t> </a:t>
                      </a:r>
                      <a:r>
                        <a:rPr sz="1400" spc="-5" dirty="0">
                          <a:latin typeface="Calibri"/>
                          <a:cs typeface="Calibri"/>
                        </a:rPr>
                        <a:t>Anmol</a:t>
                      </a:r>
                      <a:endParaRPr sz="1400">
                        <a:latin typeface="Calibri"/>
                        <a:cs typeface="Calibri"/>
                      </a:endParaRPr>
                    </a:p>
                  </a:txBody>
                  <a:tcPr marL="0" marR="0" marT="3111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bl>
          </a:graphicData>
        </a:graphic>
      </p:graphicFrame>
      <p:sp>
        <p:nvSpPr>
          <p:cNvPr id="3" name="object 3"/>
          <p:cNvSpPr txBox="1"/>
          <p:nvPr/>
        </p:nvSpPr>
        <p:spPr>
          <a:xfrm>
            <a:off x="154939" y="139700"/>
            <a:ext cx="238887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C00000"/>
                </a:solidFill>
                <a:latin typeface="Calibri"/>
                <a:cs typeface="Calibri"/>
              </a:rPr>
              <a:t>List </a:t>
            </a:r>
            <a:r>
              <a:rPr sz="1800" b="1" spc="-5" dirty="0">
                <a:solidFill>
                  <a:srgbClr val="C00000"/>
                </a:solidFill>
                <a:latin typeface="Calibri"/>
                <a:cs typeface="Calibri"/>
              </a:rPr>
              <a:t>function</a:t>
            </a:r>
            <a:r>
              <a:rPr sz="1800" b="1" spc="-85" dirty="0">
                <a:solidFill>
                  <a:srgbClr val="C00000"/>
                </a:solidFill>
                <a:latin typeface="Calibri"/>
                <a:cs typeface="Calibri"/>
              </a:rPr>
              <a:t> </a:t>
            </a:r>
            <a:r>
              <a:rPr sz="1800" b="1" spc="-5" dirty="0">
                <a:solidFill>
                  <a:srgbClr val="C00000"/>
                </a:solidFill>
                <a:latin typeface="Calibri"/>
                <a:cs typeface="Calibri"/>
              </a:rPr>
              <a:t>continues….</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5" dirty="0"/>
              <a:t>Accessing </a:t>
            </a:r>
            <a:r>
              <a:rPr spc="-35" dirty="0"/>
              <a:t>Tuple</a:t>
            </a:r>
            <a:r>
              <a:rPr spc="20" dirty="0"/>
              <a:t> </a:t>
            </a:r>
            <a:r>
              <a:rPr spc="-10" dirty="0"/>
              <a:t>Elements</a:t>
            </a:r>
          </a:p>
        </p:txBody>
      </p:sp>
      <p:sp>
        <p:nvSpPr>
          <p:cNvPr id="3" name="object 3"/>
          <p:cNvSpPr txBox="1"/>
          <p:nvPr/>
        </p:nvSpPr>
        <p:spPr>
          <a:xfrm>
            <a:off x="225958" y="932434"/>
            <a:ext cx="8660130" cy="2098675"/>
          </a:xfrm>
          <a:prstGeom prst="rect">
            <a:avLst/>
          </a:prstGeom>
        </p:spPr>
        <p:txBody>
          <a:bodyPr vert="horz" wrap="square" lIns="0" tIns="12700" rIns="0" bIns="0" rtlCol="0">
            <a:spAutoFit/>
          </a:bodyPr>
          <a:lstStyle/>
          <a:p>
            <a:pPr marL="12700" marR="253365">
              <a:lnSpc>
                <a:spcPct val="100000"/>
              </a:lnSpc>
              <a:spcBef>
                <a:spcPts val="100"/>
              </a:spcBef>
            </a:pPr>
            <a:r>
              <a:rPr sz="1800" dirty="0">
                <a:latin typeface="Calibri"/>
                <a:cs typeface="Calibri"/>
              </a:rPr>
              <a:t>Accessing the </a:t>
            </a:r>
            <a:r>
              <a:rPr sz="1800" spc="-5" dirty="0">
                <a:latin typeface="Calibri"/>
                <a:cs typeface="Calibri"/>
              </a:rPr>
              <a:t>elements </a:t>
            </a:r>
            <a:r>
              <a:rPr sz="1800" dirty="0">
                <a:latin typeface="Calibri"/>
                <a:cs typeface="Calibri"/>
              </a:rPr>
              <a:t>in a tuple </a:t>
            </a:r>
            <a:r>
              <a:rPr sz="1800" spc="-5" dirty="0">
                <a:latin typeface="Calibri"/>
                <a:cs typeface="Calibri"/>
              </a:rPr>
              <a:t>is </a:t>
            </a:r>
            <a:r>
              <a:rPr sz="1800" spc="-10" dirty="0">
                <a:latin typeface="Calibri"/>
                <a:cs typeface="Calibri"/>
              </a:rPr>
              <a:t>just </a:t>
            </a:r>
            <a:r>
              <a:rPr sz="1800" spc="-20" dirty="0">
                <a:latin typeface="Calibri"/>
                <a:cs typeface="Calibri"/>
              </a:rPr>
              <a:t>like </a:t>
            </a:r>
            <a:r>
              <a:rPr sz="1800" dirty="0">
                <a:latin typeface="Calibri"/>
                <a:cs typeface="Calibri"/>
              </a:rPr>
              <a:t>a </a:t>
            </a:r>
            <a:r>
              <a:rPr sz="1800" spc="-10" dirty="0">
                <a:latin typeface="Calibri"/>
                <a:cs typeface="Calibri"/>
              </a:rPr>
              <a:t>list. </a:t>
            </a:r>
            <a:r>
              <a:rPr sz="1800" spc="-35" dirty="0">
                <a:latin typeface="Calibri"/>
                <a:cs typeface="Calibri"/>
              </a:rPr>
              <a:t>We </a:t>
            </a:r>
            <a:r>
              <a:rPr sz="1800" spc="-5" dirty="0">
                <a:latin typeface="Calibri"/>
                <a:cs typeface="Calibri"/>
              </a:rPr>
              <a:t>can access individual </a:t>
            </a:r>
            <a:r>
              <a:rPr sz="1800" dirty="0">
                <a:latin typeface="Calibri"/>
                <a:cs typeface="Calibri"/>
              </a:rPr>
              <a:t>tuple </a:t>
            </a:r>
            <a:r>
              <a:rPr sz="1800" spc="-5" dirty="0">
                <a:latin typeface="Calibri"/>
                <a:cs typeface="Calibri"/>
              </a:rPr>
              <a:t>elements  </a:t>
            </a:r>
            <a:r>
              <a:rPr sz="1800" dirty="0">
                <a:latin typeface="Calibri"/>
                <a:cs typeface="Calibri"/>
              </a:rPr>
              <a:t>using </a:t>
            </a:r>
            <a:r>
              <a:rPr sz="1800" spc="-5" dirty="0">
                <a:latin typeface="Calibri"/>
                <a:cs typeface="Calibri"/>
              </a:rPr>
              <a:t>indexing </a:t>
            </a:r>
            <a:r>
              <a:rPr sz="1800" dirty="0">
                <a:latin typeface="Calibri"/>
                <a:cs typeface="Calibri"/>
              </a:rPr>
              <a:t>and a </a:t>
            </a:r>
            <a:r>
              <a:rPr sz="1800" spc="-10" dirty="0">
                <a:latin typeface="Calibri"/>
                <a:cs typeface="Calibri"/>
              </a:rPr>
              <a:t>range </a:t>
            </a:r>
            <a:r>
              <a:rPr sz="1800" spc="-5" dirty="0">
                <a:latin typeface="Calibri"/>
                <a:cs typeface="Calibri"/>
              </a:rPr>
              <a:t>of elements </a:t>
            </a:r>
            <a:r>
              <a:rPr sz="1800" dirty="0">
                <a:latin typeface="Calibri"/>
                <a:cs typeface="Calibri"/>
              </a:rPr>
              <a:t>using </a:t>
            </a:r>
            <a:r>
              <a:rPr sz="1800" spc="-5" dirty="0">
                <a:latin typeface="Calibri"/>
                <a:cs typeface="Calibri"/>
              </a:rPr>
              <a:t>slicing. </a:t>
            </a:r>
            <a:r>
              <a:rPr sz="1800" dirty="0">
                <a:latin typeface="Calibri"/>
                <a:cs typeface="Calibri"/>
              </a:rPr>
              <a:t>A tuple </a:t>
            </a:r>
            <a:r>
              <a:rPr sz="1800" spc="-5" dirty="0">
                <a:latin typeface="Calibri"/>
                <a:cs typeface="Calibri"/>
              </a:rPr>
              <a:t>index </a:t>
            </a:r>
            <a:r>
              <a:rPr sz="1800" spc="-10" dirty="0">
                <a:latin typeface="Calibri"/>
                <a:cs typeface="Calibri"/>
              </a:rPr>
              <a:t>starts from</a:t>
            </a:r>
            <a:r>
              <a:rPr sz="1800" spc="120" dirty="0">
                <a:latin typeface="Calibri"/>
                <a:cs typeface="Calibri"/>
              </a:rPr>
              <a:t> </a:t>
            </a:r>
            <a:r>
              <a:rPr sz="1800" dirty="0">
                <a:latin typeface="Calibri"/>
                <a:cs typeface="Calibri"/>
              </a:rPr>
              <a:t>0.</a:t>
            </a:r>
            <a:endParaRPr sz="1800">
              <a:latin typeface="Calibri"/>
              <a:cs typeface="Calibri"/>
            </a:endParaRPr>
          </a:p>
          <a:p>
            <a:pPr marL="12700" marR="5080">
              <a:lnSpc>
                <a:spcPct val="100000"/>
              </a:lnSpc>
              <a:spcBef>
                <a:spcPts val="600"/>
              </a:spcBef>
            </a:pPr>
            <a:r>
              <a:rPr sz="1800" dirty="0">
                <a:latin typeface="Calibri"/>
                <a:cs typeface="Calibri"/>
              </a:rPr>
              <a:t>Python </a:t>
            </a:r>
            <a:r>
              <a:rPr sz="1800" spc="-10" dirty="0">
                <a:latin typeface="Calibri"/>
                <a:cs typeface="Calibri"/>
              </a:rPr>
              <a:t>indexes </a:t>
            </a:r>
            <a:r>
              <a:rPr sz="1800" dirty="0">
                <a:latin typeface="Calibri"/>
                <a:cs typeface="Calibri"/>
              </a:rPr>
              <a:t>the tuple </a:t>
            </a:r>
            <a:r>
              <a:rPr sz="1800" spc="-5" dirty="0">
                <a:latin typeface="Calibri"/>
                <a:cs typeface="Calibri"/>
              </a:rPr>
              <a:t>element </a:t>
            </a:r>
            <a:r>
              <a:rPr sz="1800" spc="-10" dirty="0">
                <a:latin typeface="Calibri"/>
                <a:cs typeface="Calibri"/>
              </a:rPr>
              <a:t>from </a:t>
            </a:r>
            <a:r>
              <a:rPr sz="1800" spc="-5" dirty="0">
                <a:latin typeface="Calibri"/>
                <a:cs typeface="Calibri"/>
              </a:rPr>
              <a:t>left </a:t>
            </a:r>
            <a:r>
              <a:rPr sz="1800" spc="-10" dirty="0">
                <a:latin typeface="Calibri"/>
                <a:cs typeface="Calibri"/>
              </a:rPr>
              <a:t>to </a:t>
            </a:r>
            <a:r>
              <a:rPr sz="1800" spc="-5" dirty="0">
                <a:latin typeface="Calibri"/>
                <a:cs typeface="Calibri"/>
              </a:rPr>
              <a:t>right </a:t>
            </a:r>
            <a:r>
              <a:rPr sz="1800" dirty="0">
                <a:latin typeface="Calibri"/>
                <a:cs typeface="Calibri"/>
              </a:rPr>
              <a:t>and </a:t>
            </a:r>
            <a:r>
              <a:rPr sz="1800" spc="-10" dirty="0">
                <a:latin typeface="Calibri"/>
                <a:cs typeface="Calibri"/>
              </a:rPr>
              <a:t>from </a:t>
            </a:r>
            <a:r>
              <a:rPr sz="1800" spc="-5" dirty="0">
                <a:latin typeface="Calibri"/>
                <a:cs typeface="Calibri"/>
              </a:rPr>
              <a:t>right </a:t>
            </a:r>
            <a:r>
              <a:rPr sz="1800" dirty="0">
                <a:latin typeface="Calibri"/>
                <a:cs typeface="Calibri"/>
              </a:rPr>
              <a:t>end </a:t>
            </a:r>
            <a:r>
              <a:rPr sz="1800" spc="-10" dirty="0">
                <a:latin typeface="Calibri"/>
                <a:cs typeface="Calibri"/>
              </a:rPr>
              <a:t>to </a:t>
            </a:r>
            <a:r>
              <a:rPr sz="1800" spc="-5" dirty="0">
                <a:latin typeface="Calibri"/>
                <a:cs typeface="Calibri"/>
              </a:rPr>
              <a:t>left. </a:t>
            </a:r>
            <a:r>
              <a:rPr sz="1800" spc="-10" dirty="0">
                <a:latin typeface="Calibri"/>
                <a:cs typeface="Calibri"/>
              </a:rPr>
              <a:t>From </a:t>
            </a:r>
            <a:r>
              <a:rPr sz="1800" spc="-5" dirty="0">
                <a:latin typeface="Calibri"/>
                <a:cs typeface="Calibri"/>
              </a:rPr>
              <a:t>left </a:t>
            </a:r>
            <a:r>
              <a:rPr sz="1800" spc="-10" dirty="0">
                <a:latin typeface="Calibri"/>
                <a:cs typeface="Calibri"/>
              </a:rPr>
              <a:t>to  </a:t>
            </a:r>
            <a:r>
              <a:rPr sz="1800" spc="-5" dirty="0">
                <a:latin typeface="Calibri"/>
                <a:cs typeface="Calibri"/>
              </a:rPr>
              <a:t>right, </a:t>
            </a:r>
            <a:r>
              <a:rPr sz="1800" dirty="0">
                <a:latin typeface="Calibri"/>
                <a:cs typeface="Calibri"/>
              </a:rPr>
              <a:t>the </a:t>
            </a:r>
            <a:r>
              <a:rPr sz="1800" spc="-15" dirty="0">
                <a:latin typeface="Calibri"/>
                <a:cs typeface="Calibri"/>
              </a:rPr>
              <a:t>first </a:t>
            </a:r>
            <a:r>
              <a:rPr sz="1800" spc="-5" dirty="0">
                <a:latin typeface="Calibri"/>
                <a:cs typeface="Calibri"/>
              </a:rPr>
              <a:t>element of </a:t>
            </a:r>
            <a:r>
              <a:rPr sz="1800" dirty="0">
                <a:latin typeface="Calibri"/>
                <a:cs typeface="Calibri"/>
              </a:rPr>
              <a:t>a </a:t>
            </a:r>
            <a:r>
              <a:rPr sz="1800" spc="-5" dirty="0">
                <a:latin typeface="Calibri"/>
                <a:cs typeface="Calibri"/>
              </a:rPr>
              <a:t>tuple has </a:t>
            </a:r>
            <a:r>
              <a:rPr sz="1800" dirty="0">
                <a:latin typeface="Calibri"/>
                <a:cs typeface="Calibri"/>
              </a:rPr>
              <a:t>the </a:t>
            </a:r>
            <a:r>
              <a:rPr sz="1800" spc="-10" dirty="0">
                <a:latin typeface="Calibri"/>
                <a:cs typeface="Calibri"/>
              </a:rPr>
              <a:t>index </a:t>
            </a:r>
            <a:r>
              <a:rPr sz="1800" dirty="0">
                <a:latin typeface="Calibri"/>
                <a:cs typeface="Calibri"/>
              </a:rPr>
              <a:t>0 and </a:t>
            </a:r>
            <a:r>
              <a:rPr sz="1800" spc="-10" dirty="0">
                <a:latin typeface="Calibri"/>
                <a:cs typeface="Calibri"/>
              </a:rPr>
              <a:t>from </a:t>
            </a:r>
            <a:r>
              <a:rPr sz="1800" spc="-5" dirty="0">
                <a:latin typeface="Calibri"/>
                <a:cs typeface="Calibri"/>
              </a:rPr>
              <a:t>right </a:t>
            </a:r>
            <a:r>
              <a:rPr sz="1800" dirty="0">
                <a:latin typeface="Calibri"/>
                <a:cs typeface="Calibri"/>
              </a:rPr>
              <a:t>end </a:t>
            </a:r>
            <a:r>
              <a:rPr sz="1800" spc="-10" dirty="0">
                <a:latin typeface="Calibri"/>
                <a:cs typeface="Calibri"/>
              </a:rPr>
              <a:t>to </a:t>
            </a:r>
            <a:r>
              <a:rPr sz="1800" spc="-5" dirty="0">
                <a:latin typeface="Calibri"/>
                <a:cs typeface="Calibri"/>
              </a:rPr>
              <a:t>left, </a:t>
            </a:r>
            <a:r>
              <a:rPr sz="1800" dirty="0">
                <a:latin typeface="Calibri"/>
                <a:cs typeface="Calibri"/>
              </a:rPr>
              <a:t>the </a:t>
            </a:r>
            <a:r>
              <a:rPr sz="1800" spc="-10" dirty="0">
                <a:latin typeface="Calibri"/>
                <a:cs typeface="Calibri"/>
              </a:rPr>
              <a:t>extreme </a:t>
            </a:r>
            <a:r>
              <a:rPr sz="1800" spc="-5" dirty="0">
                <a:latin typeface="Calibri"/>
                <a:cs typeface="Calibri"/>
              </a:rPr>
              <a:t>right  index element of </a:t>
            </a:r>
            <a:r>
              <a:rPr sz="1800" dirty="0">
                <a:latin typeface="Calibri"/>
                <a:cs typeface="Calibri"/>
              </a:rPr>
              <a:t>a </a:t>
            </a:r>
            <a:r>
              <a:rPr sz="1800" spc="-5" dirty="0">
                <a:latin typeface="Calibri"/>
                <a:cs typeface="Calibri"/>
              </a:rPr>
              <a:t>tuple is </a:t>
            </a:r>
            <a:r>
              <a:rPr sz="1800" dirty="0">
                <a:latin typeface="Calibri"/>
                <a:cs typeface="Calibri"/>
              </a:rPr>
              <a:t>–1. </a:t>
            </a:r>
            <a:r>
              <a:rPr sz="1800" spc="-5" dirty="0">
                <a:latin typeface="Calibri"/>
                <a:cs typeface="Calibri"/>
              </a:rPr>
              <a:t>Individual elements </a:t>
            </a:r>
            <a:r>
              <a:rPr sz="1800" dirty="0">
                <a:latin typeface="Calibri"/>
                <a:cs typeface="Calibri"/>
              </a:rPr>
              <a:t>in a </a:t>
            </a:r>
            <a:r>
              <a:rPr sz="1800" spc="-5" dirty="0">
                <a:latin typeface="Calibri"/>
                <a:cs typeface="Calibri"/>
              </a:rPr>
              <a:t>tuple </a:t>
            </a:r>
            <a:r>
              <a:rPr sz="1800" spc="-10" dirty="0">
                <a:latin typeface="Calibri"/>
                <a:cs typeface="Calibri"/>
              </a:rPr>
              <a:t>can </a:t>
            </a:r>
            <a:r>
              <a:rPr sz="1800" spc="-5" dirty="0">
                <a:latin typeface="Calibri"/>
                <a:cs typeface="Calibri"/>
              </a:rPr>
              <a:t>be accessed by specifying  </a:t>
            </a:r>
            <a:r>
              <a:rPr sz="1800" dirty="0">
                <a:latin typeface="Calibri"/>
                <a:cs typeface="Calibri"/>
              </a:rPr>
              <a:t>the tuple </a:t>
            </a:r>
            <a:r>
              <a:rPr sz="1800" spc="-5" dirty="0">
                <a:latin typeface="Calibri"/>
                <a:cs typeface="Calibri"/>
              </a:rPr>
              <a:t>name</a:t>
            </a:r>
            <a:r>
              <a:rPr sz="1800" spc="15" dirty="0">
                <a:latin typeface="Calibri"/>
                <a:cs typeface="Calibri"/>
              </a:rPr>
              <a:t> </a:t>
            </a:r>
            <a:r>
              <a:rPr sz="1800" spc="-10" dirty="0">
                <a:latin typeface="Calibri"/>
                <a:cs typeface="Calibri"/>
              </a:rPr>
              <a:t>followed</a:t>
            </a:r>
            <a:endParaRPr sz="1800">
              <a:latin typeface="Calibri"/>
              <a:cs typeface="Calibri"/>
            </a:endParaRPr>
          </a:p>
          <a:p>
            <a:pPr marL="12700">
              <a:lnSpc>
                <a:spcPct val="100000"/>
              </a:lnSpc>
              <a:spcBef>
                <a:spcPts val="600"/>
              </a:spcBef>
            </a:pPr>
            <a:r>
              <a:rPr sz="1800" spc="-5" dirty="0">
                <a:latin typeface="Calibri"/>
                <a:cs typeface="Calibri"/>
              </a:rPr>
              <a:t>Let us </a:t>
            </a:r>
            <a:r>
              <a:rPr sz="1800" spc="-10" dirty="0">
                <a:latin typeface="Calibri"/>
                <a:cs typeface="Calibri"/>
              </a:rPr>
              <a:t>two </a:t>
            </a:r>
            <a:r>
              <a:rPr sz="1800" spc="-15" dirty="0">
                <a:latin typeface="Calibri"/>
                <a:cs typeface="Calibri"/>
              </a:rPr>
              <a:t>different </a:t>
            </a:r>
            <a:r>
              <a:rPr sz="1800" spc="-10" dirty="0">
                <a:latin typeface="Calibri"/>
                <a:cs typeface="Calibri"/>
              </a:rPr>
              <a:t>lists </a:t>
            </a:r>
            <a:r>
              <a:rPr sz="1800" spc="-5" dirty="0">
                <a:latin typeface="Calibri"/>
                <a:cs typeface="Calibri"/>
              </a:rPr>
              <a:t>with </a:t>
            </a:r>
            <a:r>
              <a:rPr sz="1800" spc="-15" dirty="0">
                <a:latin typeface="Calibri"/>
                <a:cs typeface="Calibri"/>
              </a:rPr>
              <a:t>different</a:t>
            </a:r>
            <a:r>
              <a:rPr sz="1800" spc="70" dirty="0">
                <a:latin typeface="Calibri"/>
                <a:cs typeface="Calibri"/>
              </a:rPr>
              <a:t> </a:t>
            </a:r>
            <a:r>
              <a:rPr sz="1800" spc="-5" dirty="0">
                <a:latin typeface="Calibri"/>
                <a:cs typeface="Calibri"/>
              </a:rPr>
              <a:t>values</a:t>
            </a:r>
            <a:endParaRPr sz="1800">
              <a:latin typeface="Calibri"/>
              <a:cs typeface="Calibri"/>
            </a:endParaRPr>
          </a:p>
        </p:txBody>
      </p:sp>
      <p:sp>
        <p:nvSpPr>
          <p:cNvPr id="4" name="object 4"/>
          <p:cNvSpPr txBox="1"/>
          <p:nvPr/>
        </p:nvSpPr>
        <p:spPr>
          <a:xfrm>
            <a:off x="266801" y="5098745"/>
            <a:ext cx="2085339" cy="1245235"/>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Calibri"/>
                <a:cs typeface="Calibri"/>
              </a:rPr>
              <a:t>For</a:t>
            </a:r>
            <a:r>
              <a:rPr sz="1600" b="1" spc="15" dirty="0">
                <a:latin typeface="Calibri"/>
                <a:cs typeface="Calibri"/>
              </a:rPr>
              <a:t> </a:t>
            </a:r>
            <a:r>
              <a:rPr sz="1600" b="1" spc="-10" dirty="0">
                <a:latin typeface="Calibri"/>
                <a:cs typeface="Calibri"/>
              </a:rPr>
              <a:t>example:</a:t>
            </a:r>
            <a:endParaRPr sz="1600">
              <a:latin typeface="Calibri"/>
              <a:cs typeface="Calibri"/>
            </a:endParaRPr>
          </a:p>
          <a:p>
            <a:pPr marL="12700">
              <a:lnSpc>
                <a:spcPct val="100000"/>
              </a:lnSpc>
              <a:spcBef>
                <a:spcPts val="5"/>
              </a:spcBef>
            </a:pPr>
            <a:r>
              <a:rPr sz="1600" spc="-10" dirty="0">
                <a:latin typeface="Calibri"/>
                <a:cs typeface="Calibri"/>
              </a:rPr>
              <a:t>&gt;&gt;&gt; </a:t>
            </a:r>
            <a:r>
              <a:rPr sz="1600" spc="-10" dirty="0">
                <a:solidFill>
                  <a:srgbClr val="C00000"/>
                </a:solidFill>
                <a:latin typeface="Calibri"/>
                <a:cs typeface="Calibri"/>
              </a:rPr>
              <a:t>print</a:t>
            </a:r>
            <a:r>
              <a:rPr sz="1600" spc="20" dirty="0">
                <a:solidFill>
                  <a:srgbClr val="C00000"/>
                </a:solidFill>
                <a:latin typeface="Calibri"/>
                <a:cs typeface="Calibri"/>
              </a:rPr>
              <a:t> </a:t>
            </a:r>
            <a:r>
              <a:rPr sz="1600" spc="-10" dirty="0">
                <a:latin typeface="Calibri"/>
                <a:cs typeface="Calibri"/>
              </a:rPr>
              <a:t>(Num[3])</a:t>
            </a:r>
            <a:endParaRPr sz="1600">
              <a:latin typeface="Calibri"/>
              <a:cs typeface="Calibri"/>
            </a:endParaRPr>
          </a:p>
          <a:p>
            <a:pPr marL="12700">
              <a:lnSpc>
                <a:spcPct val="100000"/>
              </a:lnSpc>
            </a:pPr>
            <a:r>
              <a:rPr sz="1600" spc="-10" dirty="0">
                <a:latin typeface="Calibri"/>
                <a:cs typeface="Calibri"/>
              </a:rPr>
              <a:t>&gt;&gt;&gt; </a:t>
            </a:r>
            <a:r>
              <a:rPr sz="1600" spc="-10" dirty="0">
                <a:solidFill>
                  <a:srgbClr val="C00000"/>
                </a:solidFill>
                <a:latin typeface="Calibri"/>
                <a:cs typeface="Calibri"/>
              </a:rPr>
              <a:t>print</a:t>
            </a:r>
            <a:r>
              <a:rPr sz="1600" spc="20" dirty="0">
                <a:solidFill>
                  <a:srgbClr val="C00000"/>
                </a:solidFill>
                <a:latin typeface="Calibri"/>
                <a:cs typeface="Calibri"/>
              </a:rPr>
              <a:t> </a:t>
            </a:r>
            <a:r>
              <a:rPr sz="1600" spc="-5" dirty="0">
                <a:latin typeface="Calibri"/>
                <a:cs typeface="Calibri"/>
              </a:rPr>
              <a:t>(Num[-1])</a:t>
            </a:r>
            <a:endParaRPr sz="1600">
              <a:latin typeface="Calibri"/>
              <a:cs typeface="Calibri"/>
            </a:endParaRPr>
          </a:p>
          <a:p>
            <a:pPr marL="12700">
              <a:lnSpc>
                <a:spcPct val="100000"/>
              </a:lnSpc>
            </a:pPr>
            <a:r>
              <a:rPr sz="1600" spc="-10" dirty="0">
                <a:latin typeface="Calibri"/>
                <a:cs typeface="Calibri"/>
              </a:rPr>
              <a:t>&gt;&gt;&gt; print</a:t>
            </a:r>
            <a:r>
              <a:rPr sz="1600" dirty="0">
                <a:latin typeface="Calibri"/>
                <a:cs typeface="Calibri"/>
              </a:rPr>
              <a:t> </a:t>
            </a:r>
            <a:r>
              <a:rPr sz="1600" spc="-15" dirty="0">
                <a:latin typeface="Calibri"/>
                <a:cs typeface="Calibri"/>
              </a:rPr>
              <a:t>(WeekDays[4])</a:t>
            </a:r>
            <a:endParaRPr sz="1600">
              <a:latin typeface="Calibri"/>
              <a:cs typeface="Calibri"/>
            </a:endParaRPr>
          </a:p>
          <a:p>
            <a:pPr marL="12700">
              <a:lnSpc>
                <a:spcPct val="100000"/>
              </a:lnSpc>
            </a:pPr>
            <a:r>
              <a:rPr sz="1600" spc="-10" dirty="0">
                <a:latin typeface="Calibri"/>
                <a:cs typeface="Calibri"/>
              </a:rPr>
              <a:t>&gt;&gt;&gt; </a:t>
            </a:r>
            <a:r>
              <a:rPr sz="1600" spc="-10" dirty="0">
                <a:solidFill>
                  <a:srgbClr val="C00000"/>
                </a:solidFill>
                <a:latin typeface="Calibri"/>
                <a:cs typeface="Calibri"/>
              </a:rPr>
              <a:t>print</a:t>
            </a:r>
            <a:r>
              <a:rPr sz="1600" spc="10" dirty="0">
                <a:solidFill>
                  <a:srgbClr val="C00000"/>
                </a:solidFill>
                <a:latin typeface="Calibri"/>
                <a:cs typeface="Calibri"/>
              </a:rPr>
              <a:t> </a:t>
            </a:r>
            <a:r>
              <a:rPr sz="1600" spc="-15" dirty="0">
                <a:latin typeface="Calibri"/>
                <a:cs typeface="Calibri"/>
              </a:rPr>
              <a:t>(WeekDays[-1])</a:t>
            </a:r>
            <a:endParaRPr sz="1600">
              <a:latin typeface="Calibri"/>
              <a:cs typeface="Calibri"/>
            </a:endParaRPr>
          </a:p>
        </p:txBody>
      </p:sp>
      <p:sp>
        <p:nvSpPr>
          <p:cNvPr id="5" name="object 5"/>
          <p:cNvSpPr txBox="1"/>
          <p:nvPr/>
        </p:nvSpPr>
        <p:spPr>
          <a:xfrm>
            <a:off x="2984880" y="5343271"/>
            <a:ext cx="2587625" cy="1000125"/>
          </a:xfrm>
          <a:prstGeom prst="rect">
            <a:avLst/>
          </a:prstGeom>
        </p:spPr>
        <p:txBody>
          <a:bodyPr vert="horz" wrap="square" lIns="0" tIns="12065" rIns="0" bIns="0" rtlCol="0">
            <a:spAutoFit/>
          </a:bodyPr>
          <a:lstStyle/>
          <a:p>
            <a:pPr marL="38100" marR="548640">
              <a:lnSpc>
                <a:spcPct val="100000"/>
              </a:lnSpc>
              <a:spcBef>
                <a:spcPts val="95"/>
              </a:spcBef>
            </a:pPr>
            <a:r>
              <a:rPr sz="1600" spc="-5" dirty="0">
                <a:solidFill>
                  <a:srgbClr val="C00000"/>
                </a:solidFill>
                <a:latin typeface="Calibri"/>
                <a:cs typeface="Calibri"/>
              </a:rPr>
              <a:t># </a:t>
            </a:r>
            <a:r>
              <a:rPr sz="1600" spc="-10" dirty="0">
                <a:solidFill>
                  <a:srgbClr val="C00000"/>
                </a:solidFill>
                <a:latin typeface="Calibri"/>
                <a:cs typeface="Calibri"/>
              </a:rPr>
              <a:t>prints </a:t>
            </a:r>
            <a:r>
              <a:rPr sz="1600" spc="5" dirty="0">
                <a:solidFill>
                  <a:srgbClr val="C00000"/>
                </a:solidFill>
                <a:latin typeface="Calibri"/>
                <a:cs typeface="Calibri"/>
              </a:rPr>
              <a:t>4</a:t>
            </a:r>
            <a:r>
              <a:rPr sz="1575" spc="7" baseline="26455" dirty="0">
                <a:solidFill>
                  <a:srgbClr val="C00000"/>
                </a:solidFill>
                <a:latin typeface="Calibri"/>
                <a:cs typeface="Calibri"/>
              </a:rPr>
              <a:t>th </a:t>
            </a:r>
            <a:r>
              <a:rPr sz="1600" spc="-5" dirty="0">
                <a:solidFill>
                  <a:srgbClr val="C00000"/>
                </a:solidFill>
                <a:latin typeface="Calibri"/>
                <a:cs typeface="Calibri"/>
              </a:rPr>
              <a:t>element: 92  # </a:t>
            </a:r>
            <a:r>
              <a:rPr sz="1600" spc="-10" dirty="0">
                <a:solidFill>
                  <a:srgbClr val="C00000"/>
                </a:solidFill>
                <a:latin typeface="Calibri"/>
                <a:cs typeface="Calibri"/>
              </a:rPr>
              <a:t>prints </a:t>
            </a:r>
            <a:r>
              <a:rPr sz="1600" spc="-5" dirty="0">
                <a:solidFill>
                  <a:srgbClr val="C00000"/>
                </a:solidFill>
                <a:latin typeface="Calibri"/>
                <a:cs typeface="Calibri"/>
              </a:rPr>
              <a:t>last element:</a:t>
            </a:r>
            <a:r>
              <a:rPr sz="1600" spc="-65" dirty="0">
                <a:solidFill>
                  <a:srgbClr val="C00000"/>
                </a:solidFill>
                <a:latin typeface="Calibri"/>
                <a:cs typeface="Calibri"/>
              </a:rPr>
              <a:t> </a:t>
            </a:r>
            <a:r>
              <a:rPr sz="1600" spc="-5" dirty="0">
                <a:solidFill>
                  <a:srgbClr val="C00000"/>
                </a:solidFill>
                <a:latin typeface="Calibri"/>
                <a:cs typeface="Calibri"/>
              </a:rPr>
              <a:t>82</a:t>
            </a:r>
            <a:endParaRPr sz="1600">
              <a:latin typeface="Calibri"/>
              <a:cs typeface="Calibri"/>
            </a:endParaRPr>
          </a:p>
          <a:p>
            <a:pPr marL="38100">
              <a:lnSpc>
                <a:spcPct val="100000"/>
              </a:lnSpc>
            </a:pPr>
            <a:r>
              <a:rPr sz="1600" spc="-5" dirty="0">
                <a:solidFill>
                  <a:srgbClr val="C00000"/>
                </a:solidFill>
                <a:latin typeface="Calibri"/>
                <a:cs typeface="Calibri"/>
              </a:rPr>
              <a:t># </a:t>
            </a:r>
            <a:r>
              <a:rPr sz="1600" spc="-10" dirty="0">
                <a:solidFill>
                  <a:srgbClr val="C00000"/>
                </a:solidFill>
                <a:latin typeface="Calibri"/>
                <a:cs typeface="Calibri"/>
              </a:rPr>
              <a:t>prints </a:t>
            </a:r>
            <a:r>
              <a:rPr sz="1600" dirty="0">
                <a:solidFill>
                  <a:srgbClr val="C00000"/>
                </a:solidFill>
                <a:latin typeface="Calibri"/>
                <a:cs typeface="Calibri"/>
              </a:rPr>
              <a:t>5</a:t>
            </a:r>
            <a:r>
              <a:rPr sz="1575" baseline="26455" dirty="0">
                <a:solidFill>
                  <a:srgbClr val="C00000"/>
                </a:solidFill>
                <a:latin typeface="Calibri"/>
                <a:cs typeface="Calibri"/>
              </a:rPr>
              <a:t>th </a:t>
            </a:r>
            <a:r>
              <a:rPr sz="1600" spc="-5" dirty="0">
                <a:solidFill>
                  <a:srgbClr val="C00000"/>
                </a:solidFill>
                <a:latin typeface="Calibri"/>
                <a:cs typeface="Calibri"/>
              </a:rPr>
              <a:t>element:</a:t>
            </a:r>
            <a:r>
              <a:rPr sz="1600" spc="-114" dirty="0">
                <a:solidFill>
                  <a:srgbClr val="C00000"/>
                </a:solidFill>
                <a:latin typeface="Calibri"/>
                <a:cs typeface="Calibri"/>
              </a:rPr>
              <a:t> </a:t>
            </a:r>
            <a:r>
              <a:rPr sz="1600" spc="-25" dirty="0">
                <a:solidFill>
                  <a:srgbClr val="C00000"/>
                </a:solidFill>
                <a:latin typeface="Calibri"/>
                <a:cs typeface="Calibri"/>
              </a:rPr>
              <a:t>Tursday</a:t>
            </a:r>
            <a:endParaRPr sz="1600">
              <a:latin typeface="Calibri"/>
              <a:cs typeface="Calibri"/>
            </a:endParaRPr>
          </a:p>
          <a:p>
            <a:pPr marL="38100">
              <a:lnSpc>
                <a:spcPct val="100000"/>
              </a:lnSpc>
            </a:pPr>
            <a:r>
              <a:rPr sz="1600" spc="-5" dirty="0">
                <a:solidFill>
                  <a:srgbClr val="C00000"/>
                </a:solidFill>
                <a:latin typeface="Calibri"/>
                <a:cs typeface="Calibri"/>
              </a:rPr>
              <a:t># </a:t>
            </a:r>
            <a:r>
              <a:rPr sz="1600" spc="-10" dirty="0">
                <a:solidFill>
                  <a:srgbClr val="C00000"/>
                </a:solidFill>
                <a:latin typeface="Calibri"/>
                <a:cs typeface="Calibri"/>
              </a:rPr>
              <a:t>prints </a:t>
            </a:r>
            <a:r>
              <a:rPr sz="1600" spc="-5" dirty="0">
                <a:solidFill>
                  <a:srgbClr val="C00000"/>
                </a:solidFill>
                <a:latin typeface="Calibri"/>
                <a:cs typeface="Calibri"/>
              </a:rPr>
              <a:t>last element:</a:t>
            </a:r>
            <a:r>
              <a:rPr sz="1600" spc="-35" dirty="0">
                <a:solidFill>
                  <a:srgbClr val="C00000"/>
                </a:solidFill>
                <a:latin typeface="Calibri"/>
                <a:cs typeface="Calibri"/>
              </a:rPr>
              <a:t> </a:t>
            </a:r>
            <a:r>
              <a:rPr sz="1600" spc="-15" dirty="0">
                <a:solidFill>
                  <a:srgbClr val="C00000"/>
                </a:solidFill>
                <a:latin typeface="Calibri"/>
                <a:cs typeface="Calibri"/>
              </a:rPr>
              <a:t>Saturday</a:t>
            </a:r>
            <a:endParaRPr sz="1600">
              <a:latin typeface="Calibri"/>
              <a:cs typeface="Calibri"/>
            </a:endParaRPr>
          </a:p>
        </p:txBody>
      </p:sp>
      <p:graphicFrame>
        <p:nvGraphicFramePr>
          <p:cNvPr id="6" name="object 6"/>
          <p:cNvGraphicFramePr>
            <a:graphicFrameLocks noGrp="1"/>
          </p:cNvGraphicFramePr>
          <p:nvPr/>
        </p:nvGraphicFramePr>
        <p:xfrm>
          <a:off x="450850" y="3270250"/>
          <a:ext cx="8305799" cy="1483358"/>
        </p:xfrm>
        <a:graphic>
          <a:graphicData uri="http://schemas.openxmlformats.org/drawingml/2006/table">
            <a:tbl>
              <a:tblPr firstRow="1" bandRow="1">
                <a:tableStyleId>{2D5ABB26-0587-4C30-8999-92F81FD0307C}</a:tableStyleId>
              </a:tblPr>
              <a:tblGrid>
                <a:gridCol w="1797050"/>
                <a:gridCol w="790575"/>
                <a:gridCol w="862329"/>
                <a:gridCol w="893445"/>
                <a:gridCol w="1219200"/>
                <a:gridCol w="990600"/>
                <a:gridCol w="762000"/>
                <a:gridCol w="990600"/>
              </a:tblGrid>
              <a:tr h="370839">
                <a:tc>
                  <a:txBody>
                    <a:bodyPr/>
                    <a:lstStyle/>
                    <a:p>
                      <a:pPr marL="91440">
                        <a:lnSpc>
                          <a:spcPct val="100000"/>
                        </a:lnSpc>
                        <a:spcBef>
                          <a:spcPts val="270"/>
                        </a:spcBef>
                      </a:pPr>
                      <a:r>
                        <a:rPr sz="1400" b="1" spc="-5" dirty="0">
                          <a:solidFill>
                            <a:srgbClr val="E36C09"/>
                          </a:solidFill>
                          <a:latin typeface="Calibri"/>
                          <a:cs typeface="Calibri"/>
                        </a:rPr>
                        <a:t>Index from</a:t>
                      </a:r>
                      <a:r>
                        <a:rPr sz="1400" b="1" spc="-65" dirty="0">
                          <a:solidFill>
                            <a:srgbClr val="E36C09"/>
                          </a:solidFill>
                          <a:latin typeface="Calibri"/>
                          <a:cs typeface="Calibri"/>
                        </a:rPr>
                        <a:t> </a:t>
                      </a:r>
                      <a:r>
                        <a:rPr sz="1400" b="1" spc="-5" dirty="0">
                          <a:solidFill>
                            <a:srgbClr val="E36C09"/>
                          </a:solidFill>
                          <a:latin typeface="Calibri"/>
                          <a:cs typeface="Calibri"/>
                        </a:rPr>
                        <a:t>left</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dirty="0">
                          <a:latin typeface="Calibri"/>
                          <a:cs typeface="Calibri"/>
                        </a:rPr>
                        <a:t>0</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dirty="0">
                          <a:latin typeface="Calibri"/>
                          <a:cs typeface="Calibri"/>
                        </a:rPr>
                        <a:t>1</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dirty="0">
                          <a:latin typeface="Calibri"/>
                          <a:cs typeface="Calibri"/>
                        </a:rPr>
                        <a:t>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3</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4</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5</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6</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91440">
                        <a:lnSpc>
                          <a:spcPct val="100000"/>
                        </a:lnSpc>
                        <a:spcBef>
                          <a:spcPts val="275"/>
                        </a:spcBef>
                      </a:pPr>
                      <a:r>
                        <a:rPr sz="1400" b="1" spc="-5" dirty="0">
                          <a:solidFill>
                            <a:srgbClr val="E36C09"/>
                          </a:solidFill>
                          <a:latin typeface="Calibri"/>
                          <a:cs typeface="Calibri"/>
                        </a:rPr>
                        <a:t>List with</a:t>
                      </a:r>
                      <a:r>
                        <a:rPr sz="1400" b="1" spc="-40" dirty="0">
                          <a:solidFill>
                            <a:srgbClr val="E36C09"/>
                          </a:solidFill>
                          <a:latin typeface="Calibri"/>
                          <a:cs typeface="Calibri"/>
                        </a:rPr>
                        <a:t> </a:t>
                      </a:r>
                      <a:r>
                        <a:rPr sz="1400" b="1" dirty="0">
                          <a:solidFill>
                            <a:srgbClr val="E36C09"/>
                          </a:solidFill>
                          <a:latin typeface="Calibri"/>
                          <a:cs typeface="Calibri"/>
                        </a:rPr>
                        <a:t>numbers</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b="1" spc="-5" dirty="0">
                          <a:latin typeface="Calibri"/>
                          <a:cs typeface="Calibri"/>
                        </a:rPr>
                        <a:t>67</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5"/>
                        </a:spcBef>
                      </a:pPr>
                      <a:r>
                        <a:rPr sz="1400" b="1" spc="-5" dirty="0">
                          <a:latin typeface="Calibri"/>
                          <a:cs typeface="Calibri"/>
                        </a:rPr>
                        <a:t>82</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5"/>
                        </a:spcBef>
                      </a:pPr>
                      <a:r>
                        <a:rPr sz="1400" b="1" spc="-5" dirty="0">
                          <a:latin typeface="Calibri"/>
                          <a:cs typeface="Calibri"/>
                        </a:rPr>
                        <a:t>98</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9370" algn="ctr">
                        <a:lnSpc>
                          <a:spcPct val="100000"/>
                        </a:lnSpc>
                        <a:spcBef>
                          <a:spcPts val="275"/>
                        </a:spcBef>
                      </a:pPr>
                      <a:r>
                        <a:rPr sz="1400" b="1" spc="-5" dirty="0">
                          <a:latin typeface="Calibri"/>
                          <a:cs typeface="Calibri"/>
                        </a:rPr>
                        <a:t>92</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b="1" spc="-5" dirty="0">
                          <a:latin typeface="Calibri"/>
                          <a:cs typeface="Calibri"/>
                        </a:rPr>
                        <a:t>78</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b="1" spc="-5" dirty="0">
                          <a:latin typeface="Calibri"/>
                          <a:cs typeface="Calibri"/>
                        </a:rPr>
                        <a:t>87</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b="1" spc="-5" dirty="0">
                          <a:latin typeface="Calibri"/>
                          <a:cs typeface="Calibri"/>
                        </a:rPr>
                        <a:t>82</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91440">
                        <a:lnSpc>
                          <a:spcPct val="100000"/>
                        </a:lnSpc>
                        <a:spcBef>
                          <a:spcPts val="270"/>
                        </a:spcBef>
                      </a:pPr>
                      <a:r>
                        <a:rPr sz="1400" b="1" spc="-5" dirty="0">
                          <a:solidFill>
                            <a:srgbClr val="E36C09"/>
                          </a:solidFill>
                          <a:latin typeface="Calibri"/>
                          <a:cs typeface="Calibri"/>
                        </a:rPr>
                        <a:t>List with</a:t>
                      </a:r>
                      <a:r>
                        <a:rPr sz="1400" b="1" spc="-35" dirty="0">
                          <a:solidFill>
                            <a:srgbClr val="E36C09"/>
                          </a:solidFill>
                          <a:latin typeface="Calibri"/>
                          <a:cs typeface="Calibri"/>
                        </a:rPr>
                        <a:t> </a:t>
                      </a:r>
                      <a:r>
                        <a:rPr sz="1400" b="1" spc="-5" dirty="0">
                          <a:solidFill>
                            <a:srgbClr val="E36C09"/>
                          </a:solidFill>
                          <a:latin typeface="Calibri"/>
                          <a:cs typeface="Calibri"/>
                        </a:rPr>
                        <a:t>strings</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solidFill>
                            <a:srgbClr val="006FC0"/>
                          </a:solidFill>
                          <a:latin typeface="Calibri"/>
                          <a:cs typeface="Calibri"/>
                        </a:rPr>
                        <a:t>Sunday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solidFill>
                            <a:srgbClr val="006FC0"/>
                          </a:solidFill>
                          <a:latin typeface="Calibri"/>
                          <a:cs typeface="Calibri"/>
                        </a:rPr>
                        <a:t>Monday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spc="-15" dirty="0">
                          <a:solidFill>
                            <a:srgbClr val="006FC0"/>
                          </a:solidFill>
                          <a:latin typeface="Calibri"/>
                          <a:cs typeface="Calibri"/>
                        </a:rPr>
                        <a:t>Tuesday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10" dirty="0">
                          <a:solidFill>
                            <a:srgbClr val="006FC0"/>
                          </a:solidFill>
                          <a:latin typeface="Calibri"/>
                          <a:cs typeface="Calibri"/>
                        </a:rPr>
                        <a:t>Wednesday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solidFill>
                            <a:srgbClr val="006FC0"/>
                          </a:solidFill>
                          <a:latin typeface="Calibri"/>
                          <a:cs typeface="Calibri"/>
                        </a:rPr>
                        <a:t>Thursday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spc="-5" dirty="0">
                          <a:solidFill>
                            <a:srgbClr val="006FC0"/>
                          </a:solidFill>
                          <a:latin typeface="Calibri"/>
                          <a:cs typeface="Calibri"/>
                        </a:rPr>
                        <a:t>Friday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spc="-5" dirty="0">
                          <a:solidFill>
                            <a:srgbClr val="006FC0"/>
                          </a:solidFill>
                          <a:latin typeface="Calibri"/>
                          <a:cs typeface="Calibri"/>
                        </a:rPr>
                        <a:t>Saturday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91440">
                        <a:lnSpc>
                          <a:spcPct val="100000"/>
                        </a:lnSpc>
                        <a:spcBef>
                          <a:spcPts val="275"/>
                        </a:spcBef>
                      </a:pPr>
                      <a:r>
                        <a:rPr sz="1400" b="1" spc="-5" dirty="0">
                          <a:solidFill>
                            <a:srgbClr val="E36C09"/>
                          </a:solidFill>
                          <a:latin typeface="Calibri"/>
                          <a:cs typeface="Calibri"/>
                        </a:rPr>
                        <a:t>Index from right</a:t>
                      </a:r>
                      <a:r>
                        <a:rPr sz="1400" b="1" spc="-85" dirty="0">
                          <a:solidFill>
                            <a:srgbClr val="E36C09"/>
                          </a:solidFill>
                          <a:latin typeface="Calibri"/>
                          <a:cs typeface="Calibri"/>
                        </a:rPr>
                        <a:t> </a:t>
                      </a:r>
                      <a:r>
                        <a:rPr sz="1400" b="1" spc="-5" dirty="0">
                          <a:solidFill>
                            <a:srgbClr val="E36C09"/>
                          </a:solidFill>
                          <a:latin typeface="Calibri"/>
                          <a:cs typeface="Calibri"/>
                        </a:rPr>
                        <a:t>end</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spc="-5" dirty="0">
                          <a:latin typeface="Calibri"/>
                          <a:cs typeface="Calibri"/>
                        </a:rPr>
                        <a:t>–7</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5"/>
                        </a:spcBef>
                      </a:pPr>
                      <a:r>
                        <a:rPr sz="1400" spc="-5" dirty="0">
                          <a:latin typeface="Calibri"/>
                          <a:cs typeface="Calibri"/>
                        </a:rPr>
                        <a:t>–6</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5"/>
                        </a:spcBef>
                      </a:pPr>
                      <a:r>
                        <a:rPr sz="1400" spc="-5" dirty="0">
                          <a:latin typeface="Calibri"/>
                          <a:cs typeface="Calibri"/>
                        </a:rPr>
                        <a:t>–5</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400" spc="-5" dirty="0">
                          <a:latin typeface="Calibri"/>
                          <a:cs typeface="Calibri"/>
                        </a:rPr>
                        <a:t>–4</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400" spc="-5" dirty="0">
                          <a:latin typeface="Calibri"/>
                          <a:cs typeface="Calibri"/>
                        </a:rPr>
                        <a:t>–3</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400" spc="-5" dirty="0">
                          <a:latin typeface="Calibri"/>
                          <a:cs typeface="Calibri"/>
                        </a:rPr>
                        <a:t>–2</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5"/>
                        </a:spcBef>
                      </a:pPr>
                      <a:r>
                        <a:rPr sz="1400" spc="-5" dirty="0">
                          <a:latin typeface="Calibri"/>
                          <a:cs typeface="Calibri"/>
                        </a:rPr>
                        <a:t>–1</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5" dirty="0"/>
              <a:t>Slicing </a:t>
            </a:r>
            <a:r>
              <a:rPr spc="-35" dirty="0"/>
              <a:t>Tuple</a:t>
            </a:r>
            <a:r>
              <a:rPr spc="25" dirty="0"/>
              <a:t> </a:t>
            </a:r>
            <a:r>
              <a:rPr spc="-10" dirty="0"/>
              <a:t>Elements</a:t>
            </a:r>
          </a:p>
        </p:txBody>
      </p:sp>
      <p:sp>
        <p:nvSpPr>
          <p:cNvPr id="3" name="object 3"/>
          <p:cNvSpPr txBox="1"/>
          <p:nvPr/>
        </p:nvSpPr>
        <p:spPr>
          <a:xfrm>
            <a:off x="200558" y="944117"/>
            <a:ext cx="8562975" cy="820419"/>
          </a:xfrm>
          <a:prstGeom prst="rect">
            <a:avLst/>
          </a:prstGeom>
        </p:spPr>
        <p:txBody>
          <a:bodyPr vert="horz" wrap="square" lIns="0" tIns="12065" rIns="0" bIns="0" rtlCol="0">
            <a:spAutoFit/>
          </a:bodyPr>
          <a:lstStyle/>
          <a:p>
            <a:pPr marL="38100" marR="30480">
              <a:lnSpc>
                <a:spcPct val="100000"/>
              </a:lnSpc>
              <a:spcBef>
                <a:spcPts val="95"/>
              </a:spcBef>
            </a:pPr>
            <a:r>
              <a:rPr sz="1600" spc="-5" dirty="0">
                <a:latin typeface="Calibri"/>
                <a:cs typeface="Calibri"/>
              </a:rPr>
              <a:t>Selecting a </a:t>
            </a:r>
            <a:r>
              <a:rPr sz="1600" b="1" spc="-5" dirty="0">
                <a:solidFill>
                  <a:srgbClr val="C00000"/>
                </a:solidFill>
                <a:latin typeface="Calibri"/>
                <a:cs typeface="Calibri"/>
              </a:rPr>
              <a:t>slice </a:t>
            </a:r>
            <a:r>
              <a:rPr sz="1600" spc="-5" dirty="0">
                <a:latin typeface="Calibri"/>
                <a:cs typeface="Calibri"/>
              </a:rPr>
              <a:t>is similar </a:t>
            </a:r>
            <a:r>
              <a:rPr sz="1600" spc="-10" dirty="0">
                <a:latin typeface="Calibri"/>
                <a:cs typeface="Calibri"/>
              </a:rPr>
              <a:t>to selecting </a:t>
            </a:r>
            <a:r>
              <a:rPr sz="1600" spc="-5" dirty="0">
                <a:latin typeface="Calibri"/>
                <a:cs typeface="Calibri"/>
              </a:rPr>
              <a:t>an </a:t>
            </a:r>
            <a:r>
              <a:rPr sz="1600" spc="-10" dirty="0">
                <a:latin typeface="Calibri"/>
                <a:cs typeface="Calibri"/>
              </a:rPr>
              <a:t>element(s) </a:t>
            </a:r>
            <a:r>
              <a:rPr sz="1600" spc="-5" dirty="0">
                <a:latin typeface="Calibri"/>
                <a:cs typeface="Calibri"/>
              </a:rPr>
              <a:t>of a list. </a:t>
            </a:r>
            <a:r>
              <a:rPr sz="1600" spc="-10" dirty="0">
                <a:latin typeface="Calibri"/>
                <a:cs typeface="Calibri"/>
              </a:rPr>
              <a:t>Subsets </a:t>
            </a:r>
            <a:r>
              <a:rPr sz="1600" spc="-5" dirty="0">
                <a:latin typeface="Calibri"/>
                <a:cs typeface="Calibri"/>
              </a:rPr>
              <a:t>of lists </a:t>
            </a:r>
            <a:r>
              <a:rPr sz="1600" spc="-10" dirty="0">
                <a:latin typeface="Calibri"/>
                <a:cs typeface="Calibri"/>
              </a:rPr>
              <a:t>can </a:t>
            </a:r>
            <a:r>
              <a:rPr sz="1600" spc="-5" dirty="0">
                <a:latin typeface="Calibri"/>
                <a:cs typeface="Calibri"/>
              </a:rPr>
              <a:t>be </a:t>
            </a:r>
            <a:r>
              <a:rPr sz="1600" spc="-20" dirty="0">
                <a:latin typeface="Calibri"/>
                <a:cs typeface="Calibri"/>
              </a:rPr>
              <a:t>taken </a:t>
            </a:r>
            <a:r>
              <a:rPr sz="1600" spc="-5" dirty="0">
                <a:latin typeface="Calibri"/>
                <a:cs typeface="Calibri"/>
              </a:rPr>
              <a:t>using the slice  </a:t>
            </a:r>
            <a:r>
              <a:rPr sz="1600" spc="-10" dirty="0">
                <a:latin typeface="Calibri"/>
                <a:cs typeface="Calibri"/>
              </a:rPr>
              <a:t>operator </a:t>
            </a:r>
            <a:r>
              <a:rPr sz="1600" dirty="0">
                <a:latin typeface="Calibri"/>
                <a:cs typeface="Calibri"/>
              </a:rPr>
              <a:t>with </a:t>
            </a:r>
            <a:r>
              <a:rPr sz="1600" spc="-10" dirty="0">
                <a:latin typeface="Calibri"/>
                <a:cs typeface="Calibri"/>
              </a:rPr>
              <a:t>two </a:t>
            </a:r>
            <a:r>
              <a:rPr sz="1600" spc="-5" dirty="0">
                <a:latin typeface="Calibri"/>
                <a:cs typeface="Calibri"/>
              </a:rPr>
              <a:t>indices in </a:t>
            </a:r>
            <a:r>
              <a:rPr sz="1600" spc="-10" dirty="0">
                <a:latin typeface="Calibri"/>
                <a:cs typeface="Calibri"/>
              </a:rPr>
              <a:t>square </a:t>
            </a:r>
            <a:r>
              <a:rPr sz="1600" spc="-15" dirty="0">
                <a:latin typeface="Calibri"/>
                <a:cs typeface="Calibri"/>
              </a:rPr>
              <a:t>brackets </a:t>
            </a:r>
            <a:r>
              <a:rPr sz="1600" spc="-10" dirty="0">
                <a:latin typeface="Calibri"/>
                <a:cs typeface="Calibri"/>
              </a:rPr>
              <a:t>separated by </a:t>
            </a:r>
            <a:r>
              <a:rPr sz="1600" spc="-5" dirty="0">
                <a:latin typeface="Calibri"/>
                <a:cs typeface="Calibri"/>
              </a:rPr>
              <a:t>a </a:t>
            </a:r>
            <a:r>
              <a:rPr sz="1600" spc="-10" dirty="0">
                <a:latin typeface="Calibri"/>
                <a:cs typeface="Calibri"/>
              </a:rPr>
              <a:t>colon </a:t>
            </a:r>
            <a:r>
              <a:rPr sz="1600" spc="-5" dirty="0">
                <a:latin typeface="Calibri"/>
                <a:cs typeface="Calibri"/>
              </a:rPr>
              <a:t>( </a:t>
            </a:r>
            <a:r>
              <a:rPr sz="1600" b="1" spc="-10" dirty="0">
                <a:solidFill>
                  <a:srgbClr val="C00000"/>
                </a:solidFill>
                <a:latin typeface="Calibri"/>
                <a:cs typeface="Calibri"/>
              </a:rPr>
              <a:t>[m:n]</a:t>
            </a:r>
            <a:r>
              <a:rPr sz="1600" b="1" spc="90" dirty="0">
                <a:solidFill>
                  <a:srgbClr val="C00000"/>
                </a:solidFill>
                <a:latin typeface="Calibri"/>
                <a:cs typeface="Calibri"/>
              </a:rPr>
              <a:t> </a:t>
            </a:r>
            <a:r>
              <a:rPr sz="1600" spc="-10" dirty="0">
                <a:latin typeface="Calibri"/>
                <a:cs typeface="Calibri"/>
              </a:rPr>
              <a:t>).</a:t>
            </a:r>
            <a:endParaRPr sz="1600">
              <a:latin typeface="Calibri"/>
              <a:cs typeface="Calibri"/>
            </a:endParaRPr>
          </a:p>
          <a:p>
            <a:pPr marL="38100">
              <a:lnSpc>
                <a:spcPct val="100000"/>
              </a:lnSpc>
              <a:spcBef>
                <a:spcPts val="505"/>
              </a:spcBef>
            </a:pPr>
            <a:r>
              <a:rPr sz="1600" spc="-5" dirty="0">
                <a:latin typeface="Calibri"/>
                <a:cs typeface="Calibri"/>
              </a:rPr>
              <a:t>The </a:t>
            </a:r>
            <a:r>
              <a:rPr sz="1600" spc="-10" dirty="0">
                <a:latin typeface="Calibri"/>
                <a:cs typeface="Calibri"/>
              </a:rPr>
              <a:t>operator </a:t>
            </a:r>
            <a:r>
              <a:rPr sz="1600" b="1" spc="-5" dirty="0">
                <a:solidFill>
                  <a:srgbClr val="C00000"/>
                </a:solidFill>
                <a:latin typeface="Calibri"/>
                <a:cs typeface="Calibri"/>
              </a:rPr>
              <a:t>[m:n] </a:t>
            </a:r>
            <a:r>
              <a:rPr sz="1600" spc="-15" dirty="0">
                <a:latin typeface="Calibri"/>
                <a:cs typeface="Calibri"/>
              </a:rPr>
              <a:t>returns </a:t>
            </a:r>
            <a:r>
              <a:rPr sz="1600" spc="-5" dirty="0">
                <a:latin typeface="Calibri"/>
                <a:cs typeface="Calibri"/>
              </a:rPr>
              <a:t>the part of the list </a:t>
            </a:r>
            <a:r>
              <a:rPr sz="1600" spc="-15" dirty="0">
                <a:latin typeface="Calibri"/>
                <a:cs typeface="Calibri"/>
              </a:rPr>
              <a:t>from </a:t>
            </a:r>
            <a:r>
              <a:rPr sz="1600" spc="-5" dirty="0">
                <a:latin typeface="Calibri"/>
                <a:cs typeface="Calibri"/>
              </a:rPr>
              <a:t>the </a:t>
            </a:r>
            <a:r>
              <a:rPr sz="1600" dirty="0">
                <a:latin typeface="Calibri"/>
                <a:cs typeface="Calibri"/>
              </a:rPr>
              <a:t>m</a:t>
            </a:r>
            <a:r>
              <a:rPr sz="1575" baseline="26455" dirty="0">
                <a:latin typeface="Calibri"/>
                <a:cs typeface="Calibri"/>
              </a:rPr>
              <a:t>th </a:t>
            </a:r>
            <a:r>
              <a:rPr sz="1600" spc="-5" dirty="0">
                <a:latin typeface="Calibri"/>
                <a:cs typeface="Calibri"/>
              </a:rPr>
              <a:t>position and up </a:t>
            </a:r>
            <a:r>
              <a:rPr sz="1600" spc="-10" dirty="0">
                <a:latin typeface="Calibri"/>
                <a:cs typeface="Calibri"/>
              </a:rPr>
              <a:t>to but not</a:t>
            </a:r>
            <a:r>
              <a:rPr sz="1600" spc="114" dirty="0">
                <a:latin typeface="Calibri"/>
                <a:cs typeface="Calibri"/>
              </a:rPr>
              <a:t> </a:t>
            </a:r>
            <a:r>
              <a:rPr sz="1600" spc="-5" dirty="0">
                <a:latin typeface="Calibri"/>
                <a:cs typeface="Calibri"/>
              </a:rPr>
              <a:t>including</a:t>
            </a:r>
            <a:endParaRPr sz="1600">
              <a:latin typeface="Calibri"/>
              <a:cs typeface="Calibri"/>
            </a:endParaRPr>
          </a:p>
        </p:txBody>
      </p:sp>
      <p:sp>
        <p:nvSpPr>
          <p:cNvPr id="4" name="object 4"/>
          <p:cNvSpPr txBox="1"/>
          <p:nvPr/>
        </p:nvSpPr>
        <p:spPr>
          <a:xfrm>
            <a:off x="225958" y="1739645"/>
            <a:ext cx="174625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position </a:t>
            </a:r>
            <a:r>
              <a:rPr sz="1600" b="1" spc="-5" dirty="0">
                <a:solidFill>
                  <a:srgbClr val="C00000"/>
                </a:solidFill>
                <a:latin typeface="Calibri"/>
                <a:cs typeface="Calibri"/>
              </a:rPr>
              <a:t>n</a:t>
            </a:r>
            <a:r>
              <a:rPr sz="1600" spc="-5" dirty="0">
                <a:latin typeface="Calibri"/>
                <a:cs typeface="Calibri"/>
              </a:rPr>
              <a:t>, i.e., n –</a:t>
            </a:r>
            <a:r>
              <a:rPr sz="1600" spc="-40" dirty="0">
                <a:latin typeface="Calibri"/>
                <a:cs typeface="Calibri"/>
              </a:rPr>
              <a:t> </a:t>
            </a:r>
            <a:r>
              <a:rPr sz="1600" spc="-5" dirty="0">
                <a:latin typeface="Calibri"/>
                <a:cs typeface="Calibri"/>
              </a:rPr>
              <a:t>1.</a:t>
            </a:r>
            <a:endParaRPr sz="1600">
              <a:latin typeface="Calibri"/>
              <a:cs typeface="Calibri"/>
            </a:endParaRPr>
          </a:p>
        </p:txBody>
      </p:sp>
      <p:sp>
        <p:nvSpPr>
          <p:cNvPr id="5" name="object 5"/>
          <p:cNvSpPr txBox="1"/>
          <p:nvPr/>
        </p:nvSpPr>
        <p:spPr>
          <a:xfrm>
            <a:off x="225958" y="3992016"/>
            <a:ext cx="3117215" cy="665480"/>
          </a:xfrm>
          <a:prstGeom prst="rect">
            <a:avLst/>
          </a:prstGeom>
        </p:spPr>
        <p:txBody>
          <a:bodyPr vert="horz" wrap="square" lIns="0" tIns="88900" rIns="0" bIns="0" rtlCol="0">
            <a:spAutoFit/>
          </a:bodyPr>
          <a:lstStyle/>
          <a:p>
            <a:pPr marL="12700">
              <a:lnSpc>
                <a:spcPct val="100000"/>
              </a:lnSpc>
              <a:spcBef>
                <a:spcPts val="700"/>
              </a:spcBef>
            </a:pPr>
            <a:r>
              <a:rPr sz="1600" b="1" spc="-10" dirty="0">
                <a:latin typeface="Calibri"/>
                <a:cs typeface="Calibri"/>
              </a:rPr>
              <a:t>For</a:t>
            </a:r>
            <a:r>
              <a:rPr sz="1600" b="1" spc="10" dirty="0">
                <a:latin typeface="Calibri"/>
                <a:cs typeface="Calibri"/>
              </a:rPr>
              <a:t> </a:t>
            </a:r>
            <a:r>
              <a:rPr sz="1600" b="1" spc="-10" dirty="0">
                <a:latin typeface="Calibri"/>
                <a:cs typeface="Calibri"/>
              </a:rPr>
              <a:t>example:</a:t>
            </a:r>
            <a:endParaRPr sz="1600">
              <a:latin typeface="Calibri"/>
              <a:cs typeface="Calibri"/>
            </a:endParaRPr>
          </a:p>
          <a:p>
            <a:pPr marL="12700">
              <a:lnSpc>
                <a:spcPct val="100000"/>
              </a:lnSpc>
              <a:spcBef>
                <a:spcPts val="600"/>
              </a:spcBef>
            </a:pPr>
            <a:r>
              <a:rPr sz="1600" spc="-10" dirty="0">
                <a:latin typeface="Calibri"/>
                <a:cs typeface="Calibri"/>
              </a:rPr>
              <a:t>&gt;&gt;&gt; </a:t>
            </a:r>
            <a:r>
              <a:rPr sz="1600" spc="-5" dirty="0">
                <a:latin typeface="Calibri"/>
                <a:cs typeface="Calibri"/>
              </a:rPr>
              <a:t>Num = </a:t>
            </a:r>
            <a:r>
              <a:rPr sz="1600" spc="-10" dirty="0">
                <a:latin typeface="Calibri"/>
                <a:cs typeface="Calibri"/>
              </a:rPr>
              <a:t>(67, </a:t>
            </a:r>
            <a:r>
              <a:rPr sz="1600" spc="-5" dirty="0">
                <a:latin typeface="Calibri"/>
                <a:cs typeface="Calibri"/>
              </a:rPr>
              <a:t>82, 98, 92, 78, 87,</a:t>
            </a:r>
            <a:r>
              <a:rPr sz="1600" spc="140" dirty="0">
                <a:latin typeface="Calibri"/>
                <a:cs typeface="Calibri"/>
              </a:rPr>
              <a:t> </a:t>
            </a:r>
            <a:r>
              <a:rPr sz="1600" spc="-20" dirty="0">
                <a:latin typeface="Calibri"/>
                <a:cs typeface="Calibri"/>
              </a:rPr>
              <a:t>82)</a:t>
            </a:r>
            <a:endParaRPr sz="1600">
              <a:latin typeface="Calibri"/>
              <a:cs typeface="Calibri"/>
            </a:endParaRPr>
          </a:p>
        </p:txBody>
      </p:sp>
      <p:sp>
        <p:nvSpPr>
          <p:cNvPr id="6" name="object 6"/>
          <p:cNvSpPr txBox="1"/>
          <p:nvPr/>
        </p:nvSpPr>
        <p:spPr>
          <a:xfrm>
            <a:off x="225958" y="4632096"/>
            <a:ext cx="1850389" cy="1626235"/>
          </a:xfrm>
          <a:prstGeom prst="rect">
            <a:avLst/>
          </a:prstGeom>
        </p:spPr>
        <p:txBody>
          <a:bodyPr vert="horz" wrap="square" lIns="0" tIns="88900" rIns="0" bIns="0" rtlCol="0">
            <a:spAutoFit/>
          </a:bodyPr>
          <a:lstStyle/>
          <a:p>
            <a:pPr marL="12700">
              <a:lnSpc>
                <a:spcPct val="100000"/>
              </a:lnSpc>
              <a:spcBef>
                <a:spcPts val="700"/>
              </a:spcBef>
            </a:pPr>
            <a:r>
              <a:rPr sz="1600" spc="-10" dirty="0">
                <a:latin typeface="Calibri"/>
                <a:cs typeface="Calibri"/>
              </a:rPr>
              <a:t>&gt;&gt;&gt; print</a:t>
            </a:r>
            <a:r>
              <a:rPr sz="1600" spc="20" dirty="0">
                <a:latin typeface="Calibri"/>
                <a:cs typeface="Calibri"/>
              </a:rPr>
              <a:t> </a:t>
            </a:r>
            <a:r>
              <a:rPr sz="1600" spc="-10" dirty="0">
                <a:latin typeface="Calibri"/>
                <a:cs typeface="Calibri"/>
              </a:rPr>
              <a:t>(Num[2:6])</a:t>
            </a:r>
            <a:endParaRPr sz="1600">
              <a:latin typeface="Calibri"/>
              <a:cs typeface="Calibri"/>
            </a:endParaRPr>
          </a:p>
          <a:p>
            <a:pPr marL="12700">
              <a:lnSpc>
                <a:spcPct val="100000"/>
              </a:lnSpc>
              <a:spcBef>
                <a:spcPts val="600"/>
              </a:spcBef>
            </a:pPr>
            <a:r>
              <a:rPr sz="1600" spc="-10" dirty="0">
                <a:latin typeface="Calibri"/>
                <a:cs typeface="Calibri"/>
              </a:rPr>
              <a:t>&gt;&gt;&gt; print</a:t>
            </a:r>
            <a:r>
              <a:rPr sz="1600" spc="20" dirty="0">
                <a:latin typeface="Calibri"/>
                <a:cs typeface="Calibri"/>
              </a:rPr>
              <a:t> </a:t>
            </a:r>
            <a:r>
              <a:rPr sz="1600" spc="-10" dirty="0">
                <a:latin typeface="Calibri"/>
                <a:cs typeface="Calibri"/>
              </a:rPr>
              <a:t>(Num[:4])</a:t>
            </a:r>
            <a:endParaRPr sz="1600">
              <a:latin typeface="Calibri"/>
              <a:cs typeface="Calibri"/>
            </a:endParaRPr>
          </a:p>
          <a:p>
            <a:pPr marL="12700">
              <a:lnSpc>
                <a:spcPct val="100000"/>
              </a:lnSpc>
              <a:spcBef>
                <a:spcPts val="600"/>
              </a:spcBef>
            </a:pPr>
            <a:r>
              <a:rPr sz="1600" spc="-10" dirty="0">
                <a:latin typeface="Calibri"/>
                <a:cs typeface="Calibri"/>
              </a:rPr>
              <a:t>&gt;&gt;&gt; print</a:t>
            </a:r>
            <a:r>
              <a:rPr sz="1600" spc="-25" dirty="0">
                <a:latin typeface="Calibri"/>
                <a:cs typeface="Calibri"/>
              </a:rPr>
              <a:t> </a:t>
            </a:r>
            <a:r>
              <a:rPr sz="1600" spc="-5" dirty="0">
                <a:latin typeface="Calibri"/>
                <a:cs typeface="Calibri"/>
              </a:rPr>
              <a:t>(Num[-5:-1])</a:t>
            </a:r>
            <a:endParaRPr sz="1600">
              <a:latin typeface="Calibri"/>
              <a:cs typeface="Calibri"/>
            </a:endParaRPr>
          </a:p>
          <a:p>
            <a:pPr marL="12700">
              <a:lnSpc>
                <a:spcPct val="100000"/>
              </a:lnSpc>
              <a:spcBef>
                <a:spcPts val="600"/>
              </a:spcBef>
            </a:pPr>
            <a:r>
              <a:rPr sz="1600" spc="-10" dirty="0">
                <a:latin typeface="Calibri"/>
                <a:cs typeface="Calibri"/>
              </a:rPr>
              <a:t>&gt;&gt;&gt; print</a:t>
            </a:r>
            <a:r>
              <a:rPr sz="1600" spc="5" dirty="0">
                <a:latin typeface="Calibri"/>
                <a:cs typeface="Calibri"/>
              </a:rPr>
              <a:t> </a:t>
            </a:r>
            <a:r>
              <a:rPr sz="1600" spc="-5" dirty="0">
                <a:latin typeface="Calibri"/>
                <a:cs typeface="Calibri"/>
              </a:rPr>
              <a:t>(Num[-5:])</a:t>
            </a:r>
            <a:endParaRPr sz="1600">
              <a:latin typeface="Calibri"/>
              <a:cs typeface="Calibri"/>
            </a:endParaRPr>
          </a:p>
          <a:p>
            <a:pPr marL="12700">
              <a:lnSpc>
                <a:spcPct val="100000"/>
              </a:lnSpc>
              <a:spcBef>
                <a:spcPts val="600"/>
              </a:spcBef>
            </a:pPr>
            <a:r>
              <a:rPr sz="1600" spc="-10" dirty="0">
                <a:latin typeface="Calibri"/>
                <a:cs typeface="Calibri"/>
              </a:rPr>
              <a:t>&gt;&gt;&gt; print</a:t>
            </a:r>
            <a:r>
              <a:rPr sz="1600" spc="-25" dirty="0">
                <a:latin typeface="Calibri"/>
                <a:cs typeface="Calibri"/>
              </a:rPr>
              <a:t> </a:t>
            </a:r>
            <a:r>
              <a:rPr sz="1600" spc="-5" dirty="0">
                <a:latin typeface="Calibri"/>
                <a:cs typeface="Calibri"/>
              </a:rPr>
              <a:t>(Num[-4:-2])</a:t>
            </a:r>
            <a:endParaRPr sz="1600">
              <a:latin typeface="Calibri"/>
              <a:cs typeface="Calibri"/>
            </a:endParaRPr>
          </a:p>
        </p:txBody>
      </p:sp>
      <p:sp>
        <p:nvSpPr>
          <p:cNvPr id="7" name="object 7"/>
          <p:cNvSpPr txBox="1"/>
          <p:nvPr/>
        </p:nvSpPr>
        <p:spPr>
          <a:xfrm>
            <a:off x="2969767" y="4632096"/>
            <a:ext cx="5328920" cy="1626235"/>
          </a:xfrm>
          <a:prstGeom prst="rect">
            <a:avLst/>
          </a:prstGeom>
        </p:spPr>
        <p:txBody>
          <a:bodyPr vert="horz" wrap="square" lIns="0" tIns="88900" rIns="0" bIns="0" rtlCol="0">
            <a:spAutoFit/>
          </a:bodyPr>
          <a:lstStyle/>
          <a:p>
            <a:pPr marL="12700">
              <a:lnSpc>
                <a:spcPct val="100000"/>
              </a:lnSpc>
              <a:spcBef>
                <a:spcPts val="700"/>
              </a:spcBef>
            </a:pPr>
            <a:r>
              <a:rPr sz="1600" spc="-5" dirty="0">
                <a:latin typeface="Calibri"/>
                <a:cs typeface="Calibri"/>
              </a:rPr>
              <a:t># </a:t>
            </a:r>
            <a:r>
              <a:rPr sz="1600" spc="-10" dirty="0">
                <a:latin typeface="Calibri"/>
                <a:cs typeface="Calibri"/>
              </a:rPr>
              <a:t>prints: </a:t>
            </a:r>
            <a:r>
              <a:rPr sz="1600" spc="-5" dirty="0">
                <a:latin typeface="Calibri"/>
                <a:cs typeface="Calibri"/>
              </a:rPr>
              <a:t>(98, 92, 78,</a:t>
            </a:r>
            <a:r>
              <a:rPr sz="1600" spc="60" dirty="0">
                <a:latin typeface="Calibri"/>
                <a:cs typeface="Calibri"/>
              </a:rPr>
              <a:t> </a:t>
            </a:r>
            <a:r>
              <a:rPr sz="1600" spc="-10" dirty="0">
                <a:latin typeface="Calibri"/>
                <a:cs typeface="Calibri"/>
              </a:rPr>
              <a:t>87)</a:t>
            </a:r>
            <a:endParaRPr sz="1600">
              <a:latin typeface="Calibri"/>
              <a:cs typeface="Calibri"/>
            </a:endParaRPr>
          </a:p>
          <a:p>
            <a:pPr marL="12700">
              <a:lnSpc>
                <a:spcPct val="100000"/>
              </a:lnSpc>
              <a:spcBef>
                <a:spcPts val="600"/>
              </a:spcBef>
            </a:pPr>
            <a:r>
              <a:rPr sz="1600" spc="-5" dirty="0">
                <a:latin typeface="Calibri"/>
                <a:cs typeface="Calibri"/>
              </a:rPr>
              <a:t># </a:t>
            </a:r>
            <a:r>
              <a:rPr sz="1600" spc="-10" dirty="0">
                <a:latin typeface="Calibri"/>
                <a:cs typeface="Calibri"/>
              </a:rPr>
              <a:t>prints every </a:t>
            </a:r>
            <a:r>
              <a:rPr sz="1600" spc="-5" dirty="0">
                <a:latin typeface="Calibri"/>
                <a:cs typeface="Calibri"/>
              </a:rPr>
              <a:t>thing </a:t>
            </a:r>
            <a:r>
              <a:rPr sz="1600" spc="-10" dirty="0">
                <a:latin typeface="Calibri"/>
                <a:cs typeface="Calibri"/>
              </a:rPr>
              <a:t>upto but not </a:t>
            </a:r>
            <a:r>
              <a:rPr sz="1600" spc="-5" dirty="0">
                <a:latin typeface="Calibri"/>
                <a:cs typeface="Calibri"/>
              </a:rPr>
              <a:t>including 4, i.e., </a:t>
            </a:r>
            <a:r>
              <a:rPr sz="1600" dirty="0">
                <a:latin typeface="Calibri"/>
                <a:cs typeface="Calibri"/>
              </a:rPr>
              <a:t>(67, </a:t>
            </a:r>
            <a:r>
              <a:rPr sz="1600" spc="-5" dirty="0">
                <a:latin typeface="Calibri"/>
                <a:cs typeface="Calibri"/>
              </a:rPr>
              <a:t>82, 98,</a:t>
            </a:r>
            <a:r>
              <a:rPr sz="1600" spc="150" dirty="0">
                <a:latin typeface="Calibri"/>
                <a:cs typeface="Calibri"/>
              </a:rPr>
              <a:t> </a:t>
            </a:r>
            <a:r>
              <a:rPr sz="1600" spc="-10" dirty="0">
                <a:latin typeface="Calibri"/>
                <a:cs typeface="Calibri"/>
              </a:rPr>
              <a:t>92)</a:t>
            </a:r>
            <a:endParaRPr sz="1600">
              <a:latin typeface="Calibri"/>
              <a:cs typeface="Calibri"/>
            </a:endParaRPr>
          </a:p>
          <a:p>
            <a:pPr marL="12700">
              <a:lnSpc>
                <a:spcPct val="100000"/>
              </a:lnSpc>
              <a:spcBef>
                <a:spcPts val="600"/>
              </a:spcBef>
            </a:pPr>
            <a:r>
              <a:rPr sz="1600" spc="-5" dirty="0">
                <a:latin typeface="Calibri"/>
                <a:cs typeface="Calibri"/>
              </a:rPr>
              <a:t># </a:t>
            </a:r>
            <a:r>
              <a:rPr sz="1600" spc="-10" dirty="0">
                <a:latin typeface="Calibri"/>
                <a:cs typeface="Calibri"/>
              </a:rPr>
              <a:t>prints: (98, </a:t>
            </a:r>
            <a:r>
              <a:rPr sz="1600" spc="-5" dirty="0">
                <a:latin typeface="Calibri"/>
                <a:cs typeface="Calibri"/>
              </a:rPr>
              <a:t>92, 78,</a:t>
            </a:r>
            <a:r>
              <a:rPr sz="1600" spc="70" dirty="0">
                <a:latin typeface="Calibri"/>
                <a:cs typeface="Calibri"/>
              </a:rPr>
              <a:t> </a:t>
            </a:r>
            <a:r>
              <a:rPr sz="1600" spc="-10" dirty="0">
                <a:latin typeface="Calibri"/>
                <a:cs typeface="Calibri"/>
              </a:rPr>
              <a:t>87)</a:t>
            </a:r>
            <a:endParaRPr sz="1600">
              <a:latin typeface="Calibri"/>
              <a:cs typeface="Calibri"/>
            </a:endParaRPr>
          </a:p>
          <a:p>
            <a:pPr marL="12700">
              <a:lnSpc>
                <a:spcPct val="100000"/>
              </a:lnSpc>
              <a:spcBef>
                <a:spcPts val="600"/>
              </a:spcBef>
            </a:pPr>
            <a:r>
              <a:rPr sz="1600" spc="-5" dirty="0">
                <a:latin typeface="Calibri"/>
                <a:cs typeface="Calibri"/>
              </a:rPr>
              <a:t># </a:t>
            </a:r>
            <a:r>
              <a:rPr sz="1600" spc="-10" dirty="0">
                <a:latin typeface="Calibri"/>
                <a:cs typeface="Calibri"/>
              </a:rPr>
              <a:t>prints </a:t>
            </a:r>
            <a:r>
              <a:rPr sz="1600" spc="-5" dirty="0">
                <a:latin typeface="Calibri"/>
                <a:cs typeface="Calibri"/>
              </a:rPr>
              <a:t>last </a:t>
            </a:r>
            <a:r>
              <a:rPr sz="1600" spc="-10" dirty="0">
                <a:latin typeface="Calibri"/>
                <a:cs typeface="Calibri"/>
              </a:rPr>
              <a:t>five elements: </a:t>
            </a:r>
            <a:r>
              <a:rPr sz="1600" spc="-5" dirty="0">
                <a:latin typeface="Calibri"/>
                <a:cs typeface="Calibri"/>
              </a:rPr>
              <a:t>(98, 92, 78, 87,</a:t>
            </a:r>
            <a:r>
              <a:rPr sz="1600" spc="100" dirty="0">
                <a:latin typeface="Calibri"/>
                <a:cs typeface="Calibri"/>
              </a:rPr>
              <a:t> </a:t>
            </a:r>
            <a:r>
              <a:rPr sz="1600" spc="-10" dirty="0">
                <a:latin typeface="Calibri"/>
                <a:cs typeface="Calibri"/>
              </a:rPr>
              <a:t>82)</a:t>
            </a:r>
            <a:endParaRPr sz="1600">
              <a:latin typeface="Calibri"/>
              <a:cs typeface="Calibri"/>
            </a:endParaRPr>
          </a:p>
          <a:p>
            <a:pPr marL="12700">
              <a:lnSpc>
                <a:spcPct val="100000"/>
              </a:lnSpc>
              <a:spcBef>
                <a:spcPts val="600"/>
              </a:spcBef>
            </a:pPr>
            <a:r>
              <a:rPr sz="1600" spc="-5" dirty="0">
                <a:latin typeface="Calibri"/>
                <a:cs typeface="Calibri"/>
              </a:rPr>
              <a:t># </a:t>
            </a:r>
            <a:r>
              <a:rPr sz="1600" spc="-10" dirty="0">
                <a:latin typeface="Calibri"/>
                <a:cs typeface="Calibri"/>
              </a:rPr>
              <a:t>prints third </a:t>
            </a:r>
            <a:r>
              <a:rPr sz="1600" spc="-5" dirty="0">
                <a:latin typeface="Calibri"/>
                <a:cs typeface="Calibri"/>
              </a:rPr>
              <a:t>and </a:t>
            </a:r>
            <a:r>
              <a:rPr sz="1600" spc="-10" dirty="0">
                <a:latin typeface="Calibri"/>
                <a:cs typeface="Calibri"/>
              </a:rPr>
              <a:t>fourth element </a:t>
            </a:r>
            <a:r>
              <a:rPr sz="1600" spc="-15" dirty="0">
                <a:latin typeface="Calibri"/>
                <a:cs typeface="Calibri"/>
              </a:rPr>
              <a:t>from </a:t>
            </a:r>
            <a:r>
              <a:rPr sz="1600" spc="-5" dirty="0">
                <a:latin typeface="Calibri"/>
                <a:cs typeface="Calibri"/>
              </a:rPr>
              <a:t>the last: </a:t>
            </a:r>
            <a:r>
              <a:rPr sz="1600" spc="5" dirty="0">
                <a:latin typeface="Calibri"/>
                <a:cs typeface="Calibri"/>
              </a:rPr>
              <a:t>(92,</a:t>
            </a:r>
            <a:r>
              <a:rPr sz="1600" spc="75" dirty="0">
                <a:latin typeface="Calibri"/>
                <a:cs typeface="Calibri"/>
              </a:rPr>
              <a:t> </a:t>
            </a:r>
            <a:r>
              <a:rPr sz="1600" spc="-10" dirty="0">
                <a:latin typeface="Calibri"/>
                <a:cs typeface="Calibri"/>
              </a:rPr>
              <a:t>78)</a:t>
            </a:r>
            <a:endParaRPr sz="1600">
              <a:latin typeface="Calibri"/>
              <a:cs typeface="Calibri"/>
            </a:endParaRPr>
          </a:p>
        </p:txBody>
      </p:sp>
      <p:sp>
        <p:nvSpPr>
          <p:cNvPr id="8" name="object 8"/>
          <p:cNvSpPr/>
          <p:nvPr/>
        </p:nvSpPr>
        <p:spPr>
          <a:xfrm>
            <a:off x="3810000" y="1837944"/>
            <a:ext cx="3581400" cy="2133600"/>
          </a:xfrm>
          <a:custGeom>
            <a:avLst/>
            <a:gdLst/>
            <a:ahLst/>
            <a:cxnLst/>
            <a:rect l="l" t="t" r="r" b="b"/>
            <a:pathLst>
              <a:path w="3581400" h="2133600">
                <a:moveTo>
                  <a:pt x="3225800" y="0"/>
                </a:moveTo>
                <a:lnTo>
                  <a:pt x="355600" y="0"/>
                </a:lnTo>
                <a:lnTo>
                  <a:pt x="307357" y="3247"/>
                </a:lnTo>
                <a:lnTo>
                  <a:pt x="261084" y="12705"/>
                </a:lnTo>
                <a:lnTo>
                  <a:pt x="217205" y="27951"/>
                </a:lnTo>
                <a:lnTo>
                  <a:pt x="176144" y="48561"/>
                </a:lnTo>
                <a:lnTo>
                  <a:pt x="138324" y="74109"/>
                </a:lnTo>
                <a:lnTo>
                  <a:pt x="104171" y="104171"/>
                </a:lnTo>
                <a:lnTo>
                  <a:pt x="74109" y="138324"/>
                </a:lnTo>
                <a:lnTo>
                  <a:pt x="48561" y="176144"/>
                </a:lnTo>
                <a:lnTo>
                  <a:pt x="27951" y="217205"/>
                </a:lnTo>
                <a:lnTo>
                  <a:pt x="12705" y="261084"/>
                </a:lnTo>
                <a:lnTo>
                  <a:pt x="3247" y="307357"/>
                </a:lnTo>
                <a:lnTo>
                  <a:pt x="0" y="355600"/>
                </a:lnTo>
                <a:lnTo>
                  <a:pt x="0" y="1777999"/>
                </a:lnTo>
                <a:lnTo>
                  <a:pt x="3247" y="1826242"/>
                </a:lnTo>
                <a:lnTo>
                  <a:pt x="12705" y="1872515"/>
                </a:lnTo>
                <a:lnTo>
                  <a:pt x="27951" y="1916394"/>
                </a:lnTo>
                <a:lnTo>
                  <a:pt x="48561" y="1957455"/>
                </a:lnTo>
                <a:lnTo>
                  <a:pt x="74109" y="1995275"/>
                </a:lnTo>
                <a:lnTo>
                  <a:pt x="104171" y="2029428"/>
                </a:lnTo>
                <a:lnTo>
                  <a:pt x="138324" y="2059490"/>
                </a:lnTo>
                <a:lnTo>
                  <a:pt x="176144" y="2085038"/>
                </a:lnTo>
                <a:lnTo>
                  <a:pt x="217205" y="2105648"/>
                </a:lnTo>
                <a:lnTo>
                  <a:pt x="261084" y="2120894"/>
                </a:lnTo>
                <a:lnTo>
                  <a:pt x="307357" y="2130352"/>
                </a:lnTo>
                <a:lnTo>
                  <a:pt x="355600" y="2133599"/>
                </a:lnTo>
                <a:lnTo>
                  <a:pt x="3225800" y="2133599"/>
                </a:lnTo>
                <a:lnTo>
                  <a:pt x="3274042" y="2130352"/>
                </a:lnTo>
                <a:lnTo>
                  <a:pt x="3320315" y="2120894"/>
                </a:lnTo>
                <a:lnTo>
                  <a:pt x="3364194" y="2105648"/>
                </a:lnTo>
                <a:lnTo>
                  <a:pt x="3405255" y="2085038"/>
                </a:lnTo>
                <a:lnTo>
                  <a:pt x="3443075" y="2059490"/>
                </a:lnTo>
                <a:lnTo>
                  <a:pt x="3477228" y="2029428"/>
                </a:lnTo>
                <a:lnTo>
                  <a:pt x="3507290" y="1995275"/>
                </a:lnTo>
                <a:lnTo>
                  <a:pt x="3532838" y="1957455"/>
                </a:lnTo>
                <a:lnTo>
                  <a:pt x="3553448" y="1916394"/>
                </a:lnTo>
                <a:lnTo>
                  <a:pt x="3568694" y="1872515"/>
                </a:lnTo>
                <a:lnTo>
                  <a:pt x="3578152" y="1826242"/>
                </a:lnTo>
                <a:lnTo>
                  <a:pt x="3581400" y="1777999"/>
                </a:lnTo>
                <a:lnTo>
                  <a:pt x="3581400" y="355600"/>
                </a:lnTo>
                <a:lnTo>
                  <a:pt x="3578152" y="307357"/>
                </a:lnTo>
                <a:lnTo>
                  <a:pt x="3568694" y="261084"/>
                </a:lnTo>
                <a:lnTo>
                  <a:pt x="3553448" y="217205"/>
                </a:lnTo>
                <a:lnTo>
                  <a:pt x="3532838" y="176144"/>
                </a:lnTo>
                <a:lnTo>
                  <a:pt x="3507290" y="138324"/>
                </a:lnTo>
                <a:lnTo>
                  <a:pt x="3477228" y="104171"/>
                </a:lnTo>
                <a:lnTo>
                  <a:pt x="3443075" y="74109"/>
                </a:lnTo>
                <a:lnTo>
                  <a:pt x="3405255" y="48561"/>
                </a:lnTo>
                <a:lnTo>
                  <a:pt x="3364194" y="27951"/>
                </a:lnTo>
                <a:lnTo>
                  <a:pt x="3320315" y="12705"/>
                </a:lnTo>
                <a:lnTo>
                  <a:pt x="3274042" y="3247"/>
                </a:lnTo>
                <a:lnTo>
                  <a:pt x="3225800" y="0"/>
                </a:lnTo>
                <a:close/>
              </a:path>
            </a:pathLst>
          </a:custGeom>
          <a:solidFill>
            <a:srgbClr val="B7DEE8"/>
          </a:solidFill>
        </p:spPr>
        <p:txBody>
          <a:bodyPr wrap="square" lIns="0" tIns="0" rIns="0" bIns="0" rtlCol="0"/>
          <a:lstStyle/>
          <a:p>
            <a:endParaRPr/>
          </a:p>
        </p:txBody>
      </p:sp>
      <p:sp>
        <p:nvSpPr>
          <p:cNvPr id="9" name="object 9"/>
          <p:cNvSpPr txBox="1"/>
          <p:nvPr/>
        </p:nvSpPr>
        <p:spPr>
          <a:xfrm>
            <a:off x="5144515" y="1855470"/>
            <a:ext cx="608965" cy="574040"/>
          </a:xfrm>
          <a:prstGeom prst="rect">
            <a:avLst/>
          </a:prstGeom>
        </p:spPr>
        <p:txBody>
          <a:bodyPr vert="horz" wrap="square" lIns="0" tIns="12700" rIns="0" bIns="0" rtlCol="0">
            <a:spAutoFit/>
          </a:bodyPr>
          <a:lstStyle/>
          <a:p>
            <a:pPr marL="82550">
              <a:lnSpc>
                <a:spcPct val="100000"/>
              </a:lnSpc>
              <a:spcBef>
                <a:spcPts val="100"/>
              </a:spcBef>
            </a:pPr>
            <a:r>
              <a:rPr sz="1800" b="1" dirty="0">
                <a:solidFill>
                  <a:srgbClr val="C00000"/>
                </a:solidFill>
                <a:latin typeface="Calibri"/>
                <a:cs typeface="Calibri"/>
              </a:rPr>
              <a:t>[2:6]</a:t>
            </a:r>
            <a:endParaRPr sz="1800">
              <a:latin typeface="Calibri"/>
              <a:cs typeface="Calibri"/>
            </a:endParaRPr>
          </a:p>
          <a:p>
            <a:pPr marL="12700">
              <a:lnSpc>
                <a:spcPct val="100000"/>
              </a:lnSpc>
            </a:pPr>
            <a:r>
              <a:rPr sz="1800" b="1" dirty="0">
                <a:solidFill>
                  <a:srgbClr val="C00000"/>
                </a:solidFill>
                <a:latin typeface="Calibri"/>
                <a:cs typeface="Calibri"/>
              </a:rPr>
              <a:t>[-</a:t>
            </a:r>
            <a:r>
              <a:rPr sz="1800" b="1" spc="-5" dirty="0">
                <a:solidFill>
                  <a:srgbClr val="C00000"/>
                </a:solidFill>
                <a:latin typeface="Calibri"/>
                <a:cs typeface="Calibri"/>
              </a:rPr>
              <a:t>5:</a:t>
            </a:r>
            <a:r>
              <a:rPr sz="1800" b="1" dirty="0">
                <a:solidFill>
                  <a:srgbClr val="C00000"/>
                </a:solidFill>
                <a:latin typeface="Calibri"/>
                <a:cs typeface="Calibri"/>
              </a:rPr>
              <a:t>-</a:t>
            </a:r>
            <a:r>
              <a:rPr sz="1800" b="1" spc="-5" dirty="0">
                <a:solidFill>
                  <a:srgbClr val="C00000"/>
                </a:solidFill>
                <a:latin typeface="Calibri"/>
                <a:cs typeface="Calibri"/>
              </a:rPr>
              <a:t>1</a:t>
            </a:r>
            <a:r>
              <a:rPr sz="1800" b="1" dirty="0">
                <a:solidFill>
                  <a:srgbClr val="C00000"/>
                </a:solidFill>
                <a:latin typeface="Calibri"/>
                <a:cs typeface="Calibri"/>
              </a:rPr>
              <a:t>]</a:t>
            </a:r>
            <a:endParaRPr sz="1800">
              <a:latin typeface="Calibri"/>
              <a:cs typeface="Calibri"/>
            </a:endParaRPr>
          </a:p>
        </p:txBody>
      </p:sp>
      <p:graphicFrame>
        <p:nvGraphicFramePr>
          <p:cNvPr id="10" name="object 10"/>
          <p:cNvGraphicFramePr>
            <a:graphicFrameLocks noGrp="1"/>
          </p:cNvGraphicFramePr>
          <p:nvPr/>
        </p:nvGraphicFramePr>
        <p:xfrm>
          <a:off x="298450" y="2364358"/>
          <a:ext cx="8305799" cy="1483357"/>
        </p:xfrm>
        <a:graphic>
          <a:graphicData uri="http://schemas.openxmlformats.org/drawingml/2006/table">
            <a:tbl>
              <a:tblPr firstRow="1" bandRow="1">
                <a:tableStyleId>{2D5ABB26-0587-4C30-8999-92F81FD0307C}</a:tableStyleId>
              </a:tblPr>
              <a:tblGrid>
                <a:gridCol w="1797050"/>
                <a:gridCol w="790575"/>
                <a:gridCol w="862329"/>
                <a:gridCol w="893445"/>
                <a:gridCol w="1219200"/>
                <a:gridCol w="990600"/>
                <a:gridCol w="762000"/>
                <a:gridCol w="990600"/>
              </a:tblGrid>
              <a:tr h="370839">
                <a:tc>
                  <a:txBody>
                    <a:bodyPr/>
                    <a:lstStyle/>
                    <a:p>
                      <a:pPr marL="90805">
                        <a:lnSpc>
                          <a:spcPct val="100000"/>
                        </a:lnSpc>
                        <a:spcBef>
                          <a:spcPts val="270"/>
                        </a:spcBef>
                      </a:pPr>
                      <a:r>
                        <a:rPr sz="1400" b="1" spc="-5" dirty="0">
                          <a:solidFill>
                            <a:srgbClr val="E36C09"/>
                          </a:solidFill>
                          <a:latin typeface="Calibri"/>
                          <a:cs typeface="Calibri"/>
                        </a:rPr>
                        <a:t>Index from</a:t>
                      </a:r>
                      <a:r>
                        <a:rPr sz="1400" b="1" spc="-70" dirty="0">
                          <a:solidFill>
                            <a:srgbClr val="E36C09"/>
                          </a:solidFill>
                          <a:latin typeface="Calibri"/>
                          <a:cs typeface="Calibri"/>
                        </a:rPr>
                        <a:t> </a:t>
                      </a:r>
                      <a:r>
                        <a:rPr sz="1400" b="1" spc="-5" dirty="0">
                          <a:solidFill>
                            <a:srgbClr val="E36C09"/>
                          </a:solidFill>
                          <a:latin typeface="Calibri"/>
                          <a:cs typeface="Calibri"/>
                        </a:rPr>
                        <a:t>left</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dirty="0">
                          <a:latin typeface="Calibri"/>
                          <a:cs typeface="Calibri"/>
                        </a:rPr>
                        <a:t>0</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dirty="0">
                          <a:latin typeface="Calibri"/>
                          <a:cs typeface="Calibri"/>
                        </a:rPr>
                        <a:t>1</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dirty="0">
                          <a:latin typeface="Calibri"/>
                          <a:cs typeface="Calibri"/>
                        </a:rPr>
                        <a:t>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3</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dirty="0">
                          <a:latin typeface="Calibri"/>
                          <a:cs typeface="Calibri"/>
                        </a:rPr>
                        <a:t>4</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400" dirty="0">
                          <a:latin typeface="Calibri"/>
                          <a:cs typeface="Calibri"/>
                        </a:rPr>
                        <a:t>5</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400" dirty="0">
                          <a:latin typeface="Calibri"/>
                          <a:cs typeface="Calibri"/>
                        </a:rPr>
                        <a:t>6</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90805">
                        <a:lnSpc>
                          <a:spcPct val="100000"/>
                        </a:lnSpc>
                        <a:spcBef>
                          <a:spcPts val="270"/>
                        </a:spcBef>
                      </a:pPr>
                      <a:r>
                        <a:rPr sz="1400" b="1" spc="-5" dirty="0">
                          <a:solidFill>
                            <a:srgbClr val="E36C09"/>
                          </a:solidFill>
                          <a:latin typeface="Calibri"/>
                          <a:cs typeface="Calibri"/>
                        </a:rPr>
                        <a:t>List with</a:t>
                      </a:r>
                      <a:r>
                        <a:rPr sz="1400" b="1" spc="-40" dirty="0">
                          <a:solidFill>
                            <a:srgbClr val="E36C09"/>
                          </a:solidFill>
                          <a:latin typeface="Calibri"/>
                          <a:cs typeface="Calibri"/>
                        </a:rPr>
                        <a:t> </a:t>
                      </a:r>
                      <a:r>
                        <a:rPr sz="1400" b="1" dirty="0">
                          <a:solidFill>
                            <a:srgbClr val="E36C09"/>
                          </a:solidFill>
                          <a:latin typeface="Calibri"/>
                          <a:cs typeface="Calibri"/>
                        </a:rPr>
                        <a:t>numbers</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latin typeface="Calibri"/>
                          <a:cs typeface="Calibri"/>
                        </a:rPr>
                        <a:t>67</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latin typeface="Calibri"/>
                          <a:cs typeface="Calibri"/>
                        </a:rPr>
                        <a:t>82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latin typeface="Calibri"/>
                          <a:cs typeface="Calibri"/>
                        </a:rPr>
                        <a:t>98</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9370" algn="ctr">
                        <a:lnSpc>
                          <a:spcPct val="100000"/>
                        </a:lnSpc>
                        <a:spcBef>
                          <a:spcPts val="270"/>
                        </a:spcBef>
                      </a:pPr>
                      <a:r>
                        <a:rPr sz="1400" b="1" spc="-5" dirty="0">
                          <a:latin typeface="Calibri"/>
                          <a:cs typeface="Calibri"/>
                        </a:rPr>
                        <a:t>92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latin typeface="Calibri"/>
                          <a:cs typeface="Calibri"/>
                        </a:rPr>
                        <a:t>78</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latin typeface="Calibri"/>
                          <a:cs typeface="Calibri"/>
                        </a:rPr>
                        <a:t>87</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latin typeface="Calibri"/>
                          <a:cs typeface="Calibri"/>
                        </a:rPr>
                        <a:t>82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39">
                <a:tc>
                  <a:txBody>
                    <a:bodyPr/>
                    <a:lstStyle/>
                    <a:p>
                      <a:pPr marL="90805">
                        <a:lnSpc>
                          <a:spcPct val="100000"/>
                        </a:lnSpc>
                        <a:spcBef>
                          <a:spcPts val="270"/>
                        </a:spcBef>
                      </a:pPr>
                      <a:r>
                        <a:rPr sz="1400" b="1" spc="-5" dirty="0">
                          <a:solidFill>
                            <a:srgbClr val="E36C09"/>
                          </a:solidFill>
                          <a:latin typeface="Calibri"/>
                          <a:cs typeface="Calibri"/>
                        </a:rPr>
                        <a:t>List with</a:t>
                      </a:r>
                      <a:r>
                        <a:rPr sz="1400" b="1" spc="-35" dirty="0">
                          <a:solidFill>
                            <a:srgbClr val="E36C09"/>
                          </a:solidFill>
                          <a:latin typeface="Calibri"/>
                          <a:cs typeface="Calibri"/>
                        </a:rPr>
                        <a:t> </a:t>
                      </a:r>
                      <a:r>
                        <a:rPr sz="1400" b="1" spc="-5" dirty="0">
                          <a:solidFill>
                            <a:srgbClr val="E36C09"/>
                          </a:solidFill>
                          <a:latin typeface="Calibri"/>
                          <a:cs typeface="Calibri"/>
                        </a:rPr>
                        <a:t>strings</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spc="-5" dirty="0">
                          <a:solidFill>
                            <a:srgbClr val="006FC0"/>
                          </a:solidFill>
                          <a:latin typeface="Calibri"/>
                          <a:cs typeface="Calibri"/>
                        </a:rPr>
                        <a:t>Sunday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solidFill>
                            <a:srgbClr val="006FC0"/>
                          </a:solidFill>
                          <a:latin typeface="Calibri"/>
                          <a:cs typeface="Calibri"/>
                        </a:rPr>
                        <a:t>Monday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spc="-15" dirty="0">
                          <a:solidFill>
                            <a:srgbClr val="006FC0"/>
                          </a:solidFill>
                          <a:latin typeface="Calibri"/>
                          <a:cs typeface="Calibri"/>
                        </a:rPr>
                        <a:t>Tuesday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10" dirty="0">
                          <a:solidFill>
                            <a:srgbClr val="006FC0"/>
                          </a:solidFill>
                          <a:latin typeface="Calibri"/>
                          <a:cs typeface="Calibri"/>
                        </a:rPr>
                        <a:t>Wednesday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spc="-5" dirty="0">
                          <a:solidFill>
                            <a:srgbClr val="006FC0"/>
                          </a:solidFill>
                          <a:latin typeface="Calibri"/>
                          <a:cs typeface="Calibri"/>
                        </a:rPr>
                        <a:t>Thursday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spc="-5" dirty="0">
                          <a:solidFill>
                            <a:srgbClr val="006FC0"/>
                          </a:solidFill>
                          <a:latin typeface="Calibri"/>
                          <a:cs typeface="Calibri"/>
                        </a:rPr>
                        <a:t>Friday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spc="-5" dirty="0">
                          <a:solidFill>
                            <a:srgbClr val="006FC0"/>
                          </a:solidFill>
                          <a:latin typeface="Calibri"/>
                          <a:cs typeface="Calibri"/>
                        </a:rPr>
                        <a:t>Saturday</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0840">
                <a:tc>
                  <a:txBody>
                    <a:bodyPr/>
                    <a:lstStyle/>
                    <a:p>
                      <a:pPr marL="90805">
                        <a:lnSpc>
                          <a:spcPct val="100000"/>
                        </a:lnSpc>
                        <a:spcBef>
                          <a:spcPts val="270"/>
                        </a:spcBef>
                      </a:pPr>
                      <a:r>
                        <a:rPr sz="1400" b="1" spc="-5" dirty="0">
                          <a:solidFill>
                            <a:srgbClr val="E36C09"/>
                          </a:solidFill>
                          <a:latin typeface="Calibri"/>
                          <a:cs typeface="Calibri"/>
                        </a:rPr>
                        <a:t>Index from right</a:t>
                      </a:r>
                      <a:r>
                        <a:rPr sz="1400" b="1" spc="-85" dirty="0">
                          <a:solidFill>
                            <a:srgbClr val="E36C09"/>
                          </a:solidFill>
                          <a:latin typeface="Calibri"/>
                          <a:cs typeface="Calibri"/>
                        </a:rPr>
                        <a:t> </a:t>
                      </a:r>
                      <a:r>
                        <a:rPr sz="1400" b="1" spc="-5" dirty="0">
                          <a:solidFill>
                            <a:srgbClr val="E36C09"/>
                          </a:solidFill>
                          <a:latin typeface="Calibri"/>
                          <a:cs typeface="Calibri"/>
                        </a:rPr>
                        <a:t>end</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spc="-5" dirty="0">
                          <a:latin typeface="Calibri"/>
                          <a:cs typeface="Calibri"/>
                        </a:rPr>
                        <a:t>–7</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spc="-5" dirty="0">
                          <a:latin typeface="Calibri"/>
                          <a:cs typeface="Calibri"/>
                        </a:rPr>
                        <a:t>–6</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spc="-5" dirty="0">
                          <a:latin typeface="Calibri"/>
                          <a:cs typeface="Calibri"/>
                        </a:rPr>
                        <a:t>–5</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spc="-5" dirty="0">
                          <a:latin typeface="Calibri"/>
                          <a:cs typeface="Calibri"/>
                        </a:rPr>
                        <a:t>–4</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spc="-5" dirty="0">
                          <a:latin typeface="Calibri"/>
                          <a:cs typeface="Calibri"/>
                        </a:rPr>
                        <a:t>–3</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spc="-5" dirty="0">
                          <a:latin typeface="Calibri"/>
                          <a:cs typeface="Calibri"/>
                        </a:rPr>
                        <a:t>–2</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spc="-5" dirty="0">
                          <a:latin typeface="Calibri"/>
                          <a:cs typeface="Calibri"/>
                        </a:rPr>
                        <a:t>–1</a:t>
                      </a:r>
                      <a:endParaRPr sz="14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30" dirty="0"/>
              <a:t>Tuples </a:t>
            </a:r>
            <a:r>
              <a:rPr spc="-15" dirty="0"/>
              <a:t>are</a:t>
            </a:r>
            <a:r>
              <a:rPr spc="60" dirty="0"/>
              <a:t> </a:t>
            </a:r>
            <a:r>
              <a:rPr spc="-5" dirty="0"/>
              <a:t>Immutable</a:t>
            </a:r>
          </a:p>
        </p:txBody>
      </p:sp>
      <p:sp>
        <p:nvSpPr>
          <p:cNvPr id="3" name="object 3"/>
          <p:cNvSpPr txBox="1"/>
          <p:nvPr/>
        </p:nvSpPr>
        <p:spPr>
          <a:xfrm>
            <a:off x="225958" y="935481"/>
            <a:ext cx="8256270" cy="263271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libri"/>
                <a:cs typeface="Calibri"/>
              </a:rPr>
              <a:t>Tuples </a:t>
            </a:r>
            <a:r>
              <a:rPr sz="1600" spc="-15" dirty="0">
                <a:latin typeface="Calibri"/>
                <a:cs typeface="Calibri"/>
              </a:rPr>
              <a:t>are </a:t>
            </a:r>
            <a:r>
              <a:rPr sz="1600" spc="-10" dirty="0">
                <a:latin typeface="Calibri"/>
                <a:cs typeface="Calibri"/>
              </a:rPr>
              <a:t>immutable </a:t>
            </a:r>
            <a:r>
              <a:rPr sz="1600" spc="-5" dirty="0">
                <a:latin typeface="Calibri"/>
                <a:cs typeface="Calibri"/>
              </a:rPr>
              <a:t>which means that </a:t>
            </a:r>
            <a:r>
              <a:rPr sz="1600" spc="-10" dirty="0">
                <a:latin typeface="Calibri"/>
                <a:cs typeface="Calibri"/>
              </a:rPr>
              <a:t>after </a:t>
            </a:r>
            <a:r>
              <a:rPr sz="1600" spc="-5" dirty="0">
                <a:latin typeface="Calibri"/>
                <a:cs typeface="Calibri"/>
              </a:rPr>
              <a:t>initializing a tuple, it is impossible </a:t>
            </a:r>
            <a:r>
              <a:rPr sz="1600" spc="-10" dirty="0">
                <a:latin typeface="Calibri"/>
                <a:cs typeface="Calibri"/>
              </a:rPr>
              <a:t>to update </a:t>
            </a:r>
            <a:r>
              <a:rPr sz="1600" spc="-5" dirty="0">
                <a:latin typeface="Calibri"/>
                <a:cs typeface="Calibri"/>
              </a:rPr>
              <a:t>individual  items </a:t>
            </a:r>
            <a:r>
              <a:rPr sz="1600" dirty="0">
                <a:latin typeface="Calibri"/>
                <a:cs typeface="Calibri"/>
              </a:rPr>
              <a:t>in </a:t>
            </a:r>
            <a:r>
              <a:rPr sz="1600" spc="-5" dirty="0">
                <a:latin typeface="Calibri"/>
                <a:cs typeface="Calibri"/>
              </a:rPr>
              <a:t>a</a:t>
            </a:r>
            <a:r>
              <a:rPr sz="1600" spc="-20" dirty="0">
                <a:latin typeface="Calibri"/>
                <a:cs typeface="Calibri"/>
              </a:rPr>
              <a:t> </a:t>
            </a:r>
            <a:r>
              <a:rPr sz="1600" spc="-5" dirty="0">
                <a:latin typeface="Calibri"/>
                <a:cs typeface="Calibri"/>
              </a:rPr>
              <a:t>tuple.</a:t>
            </a:r>
            <a:endParaRPr sz="1600">
              <a:latin typeface="Calibri"/>
              <a:cs typeface="Calibri"/>
            </a:endParaRPr>
          </a:p>
          <a:p>
            <a:pPr marL="12700">
              <a:lnSpc>
                <a:spcPct val="100000"/>
              </a:lnSpc>
              <a:spcBef>
                <a:spcPts val="505"/>
              </a:spcBef>
            </a:pPr>
            <a:r>
              <a:rPr sz="1600" b="1" spc="-10" dirty="0">
                <a:latin typeface="Calibri"/>
                <a:cs typeface="Calibri"/>
              </a:rPr>
              <a:t>For</a:t>
            </a:r>
            <a:r>
              <a:rPr sz="1600" b="1" spc="10" dirty="0">
                <a:latin typeface="Calibri"/>
                <a:cs typeface="Calibri"/>
              </a:rPr>
              <a:t> </a:t>
            </a:r>
            <a:r>
              <a:rPr sz="1600" b="1" spc="-10" dirty="0">
                <a:latin typeface="Calibri"/>
                <a:cs typeface="Calibri"/>
              </a:rPr>
              <a:t>example:</a:t>
            </a:r>
            <a:endParaRPr sz="1600">
              <a:latin typeface="Calibri"/>
              <a:cs typeface="Calibri"/>
            </a:endParaRPr>
          </a:p>
          <a:p>
            <a:pPr>
              <a:lnSpc>
                <a:spcPct val="100000"/>
              </a:lnSpc>
              <a:spcBef>
                <a:spcPts val="40"/>
              </a:spcBef>
            </a:pPr>
            <a:endParaRPr sz="2350">
              <a:latin typeface="Times New Roman"/>
              <a:cs typeface="Times New Roman"/>
            </a:endParaRPr>
          </a:p>
          <a:p>
            <a:pPr marL="17780">
              <a:lnSpc>
                <a:spcPct val="100000"/>
              </a:lnSpc>
            </a:pPr>
            <a:r>
              <a:rPr sz="1600" spc="-10" dirty="0">
                <a:latin typeface="Calibri"/>
                <a:cs typeface="Calibri"/>
              </a:rPr>
              <a:t>&gt;&gt;&gt; </a:t>
            </a:r>
            <a:r>
              <a:rPr sz="1600" spc="-5" dirty="0">
                <a:latin typeface="Calibri"/>
                <a:cs typeface="Calibri"/>
              </a:rPr>
              <a:t>x = </a:t>
            </a:r>
            <a:r>
              <a:rPr sz="1600" spc="-10" dirty="0">
                <a:latin typeface="Calibri"/>
                <a:cs typeface="Calibri"/>
              </a:rPr>
              <a:t>(1, </a:t>
            </a:r>
            <a:r>
              <a:rPr sz="1600" spc="-5" dirty="0">
                <a:latin typeface="Calibri"/>
                <a:cs typeface="Calibri"/>
              </a:rPr>
              <a:t>2, 3, 4, 5, 6, 7, 8, 9,</a:t>
            </a:r>
            <a:r>
              <a:rPr sz="1600" spc="145" dirty="0">
                <a:latin typeface="Calibri"/>
                <a:cs typeface="Calibri"/>
              </a:rPr>
              <a:t> </a:t>
            </a:r>
            <a:r>
              <a:rPr sz="1600" spc="-10" dirty="0">
                <a:latin typeface="Calibri"/>
                <a:cs typeface="Calibri"/>
              </a:rPr>
              <a:t>10)</a:t>
            </a:r>
            <a:endParaRPr sz="1600">
              <a:latin typeface="Calibri"/>
              <a:cs typeface="Calibri"/>
            </a:endParaRPr>
          </a:p>
          <a:p>
            <a:pPr marL="17780">
              <a:lnSpc>
                <a:spcPct val="100000"/>
              </a:lnSpc>
            </a:pPr>
            <a:r>
              <a:rPr sz="1600" spc="-10" dirty="0">
                <a:latin typeface="Calibri"/>
                <a:cs typeface="Calibri"/>
              </a:rPr>
              <a:t>&gt;&gt;&gt; </a:t>
            </a:r>
            <a:r>
              <a:rPr sz="1600" spc="-5" dirty="0">
                <a:latin typeface="Calibri"/>
                <a:cs typeface="Calibri"/>
              </a:rPr>
              <a:t>x[1] =</a:t>
            </a:r>
            <a:r>
              <a:rPr sz="1600" spc="25" dirty="0">
                <a:latin typeface="Calibri"/>
                <a:cs typeface="Calibri"/>
              </a:rPr>
              <a:t> </a:t>
            </a:r>
            <a:r>
              <a:rPr sz="1600" spc="-10" dirty="0">
                <a:latin typeface="Calibri"/>
                <a:cs typeface="Calibri"/>
              </a:rPr>
              <a:t>100</a:t>
            </a:r>
            <a:endParaRPr sz="1600">
              <a:latin typeface="Calibri"/>
              <a:cs typeface="Calibri"/>
            </a:endParaRPr>
          </a:p>
          <a:p>
            <a:pPr marL="17780">
              <a:lnSpc>
                <a:spcPct val="100000"/>
              </a:lnSpc>
            </a:pPr>
            <a:r>
              <a:rPr sz="1600" spc="-20" dirty="0">
                <a:solidFill>
                  <a:srgbClr val="C00000"/>
                </a:solidFill>
                <a:latin typeface="Calibri"/>
                <a:cs typeface="Calibri"/>
              </a:rPr>
              <a:t>Traceback </a:t>
            </a:r>
            <a:r>
              <a:rPr sz="1600" spc="-10" dirty="0">
                <a:solidFill>
                  <a:srgbClr val="C00000"/>
                </a:solidFill>
                <a:latin typeface="Calibri"/>
                <a:cs typeface="Calibri"/>
              </a:rPr>
              <a:t>(most </a:t>
            </a:r>
            <a:r>
              <a:rPr sz="1600" spc="-15" dirty="0">
                <a:solidFill>
                  <a:srgbClr val="C00000"/>
                </a:solidFill>
                <a:latin typeface="Calibri"/>
                <a:cs typeface="Calibri"/>
              </a:rPr>
              <a:t>recent </a:t>
            </a:r>
            <a:r>
              <a:rPr sz="1600" spc="-5" dirty="0">
                <a:solidFill>
                  <a:srgbClr val="C00000"/>
                </a:solidFill>
                <a:latin typeface="Calibri"/>
                <a:cs typeface="Calibri"/>
              </a:rPr>
              <a:t>call</a:t>
            </a:r>
            <a:r>
              <a:rPr sz="1600" spc="60" dirty="0">
                <a:solidFill>
                  <a:srgbClr val="C00000"/>
                </a:solidFill>
                <a:latin typeface="Calibri"/>
                <a:cs typeface="Calibri"/>
              </a:rPr>
              <a:t> </a:t>
            </a:r>
            <a:r>
              <a:rPr sz="1600" spc="-5" dirty="0">
                <a:solidFill>
                  <a:srgbClr val="C00000"/>
                </a:solidFill>
                <a:latin typeface="Calibri"/>
                <a:cs typeface="Calibri"/>
              </a:rPr>
              <a:t>last):</a:t>
            </a:r>
            <a:endParaRPr sz="1600">
              <a:latin typeface="Calibri"/>
              <a:cs typeface="Calibri"/>
            </a:endParaRPr>
          </a:p>
          <a:p>
            <a:pPr marL="109220">
              <a:lnSpc>
                <a:spcPct val="100000"/>
              </a:lnSpc>
            </a:pPr>
            <a:r>
              <a:rPr sz="1600" spc="-5" dirty="0">
                <a:solidFill>
                  <a:srgbClr val="C00000"/>
                </a:solidFill>
                <a:latin typeface="Calibri"/>
                <a:cs typeface="Calibri"/>
              </a:rPr>
              <a:t>File </a:t>
            </a:r>
            <a:r>
              <a:rPr sz="1600" spc="-10" dirty="0">
                <a:solidFill>
                  <a:srgbClr val="C00000"/>
                </a:solidFill>
                <a:latin typeface="Calibri"/>
                <a:cs typeface="Calibri"/>
              </a:rPr>
              <a:t>"&lt;pyshell#22&gt;", </a:t>
            </a:r>
            <a:r>
              <a:rPr sz="1600" spc="-5" dirty="0">
                <a:solidFill>
                  <a:srgbClr val="C00000"/>
                </a:solidFill>
                <a:latin typeface="Calibri"/>
                <a:cs typeface="Calibri"/>
              </a:rPr>
              <a:t>line 1, in</a:t>
            </a:r>
            <a:r>
              <a:rPr sz="1600" spc="35" dirty="0">
                <a:solidFill>
                  <a:srgbClr val="C00000"/>
                </a:solidFill>
                <a:latin typeface="Calibri"/>
                <a:cs typeface="Calibri"/>
              </a:rPr>
              <a:t> </a:t>
            </a:r>
            <a:r>
              <a:rPr sz="1600" spc="-10" dirty="0">
                <a:solidFill>
                  <a:srgbClr val="C00000"/>
                </a:solidFill>
                <a:latin typeface="Calibri"/>
                <a:cs typeface="Calibri"/>
              </a:rPr>
              <a:t>&lt;module&gt;</a:t>
            </a:r>
            <a:endParaRPr sz="1600">
              <a:latin typeface="Calibri"/>
              <a:cs typeface="Calibri"/>
            </a:endParaRPr>
          </a:p>
          <a:p>
            <a:pPr marL="201930">
              <a:lnSpc>
                <a:spcPct val="100000"/>
              </a:lnSpc>
            </a:pPr>
            <a:r>
              <a:rPr sz="1600" spc="-5" dirty="0">
                <a:solidFill>
                  <a:srgbClr val="C00000"/>
                </a:solidFill>
                <a:latin typeface="Calibri"/>
                <a:cs typeface="Calibri"/>
              </a:rPr>
              <a:t>x[1] =</a:t>
            </a:r>
            <a:r>
              <a:rPr sz="1600" spc="-15" dirty="0">
                <a:solidFill>
                  <a:srgbClr val="C00000"/>
                </a:solidFill>
                <a:latin typeface="Calibri"/>
                <a:cs typeface="Calibri"/>
              </a:rPr>
              <a:t> </a:t>
            </a:r>
            <a:r>
              <a:rPr sz="1600" spc="-10" dirty="0">
                <a:solidFill>
                  <a:srgbClr val="C00000"/>
                </a:solidFill>
                <a:latin typeface="Calibri"/>
                <a:cs typeface="Calibri"/>
              </a:rPr>
              <a:t>100</a:t>
            </a:r>
            <a:endParaRPr sz="1600">
              <a:latin typeface="Calibri"/>
              <a:cs typeface="Calibri"/>
            </a:endParaRPr>
          </a:p>
          <a:p>
            <a:pPr marL="17780">
              <a:lnSpc>
                <a:spcPct val="100000"/>
              </a:lnSpc>
              <a:spcBef>
                <a:spcPts val="5"/>
              </a:spcBef>
            </a:pPr>
            <a:r>
              <a:rPr sz="1600" spc="-15" dirty="0">
                <a:solidFill>
                  <a:srgbClr val="C00000"/>
                </a:solidFill>
                <a:latin typeface="Calibri"/>
                <a:cs typeface="Calibri"/>
              </a:rPr>
              <a:t>TypeError: </a:t>
            </a:r>
            <a:r>
              <a:rPr sz="1600" spc="-5" dirty="0">
                <a:solidFill>
                  <a:srgbClr val="C00000"/>
                </a:solidFill>
                <a:latin typeface="Calibri"/>
                <a:cs typeface="Calibri"/>
              </a:rPr>
              <a:t>'tuple' </a:t>
            </a:r>
            <a:r>
              <a:rPr sz="1600" spc="-10" dirty="0">
                <a:solidFill>
                  <a:srgbClr val="C00000"/>
                </a:solidFill>
                <a:latin typeface="Calibri"/>
                <a:cs typeface="Calibri"/>
              </a:rPr>
              <a:t>object does not support </a:t>
            </a:r>
            <a:r>
              <a:rPr sz="1600" spc="-5" dirty="0">
                <a:solidFill>
                  <a:srgbClr val="C00000"/>
                </a:solidFill>
                <a:latin typeface="Calibri"/>
                <a:cs typeface="Calibri"/>
              </a:rPr>
              <a:t>item</a:t>
            </a:r>
            <a:r>
              <a:rPr sz="1600" spc="130" dirty="0">
                <a:solidFill>
                  <a:srgbClr val="C00000"/>
                </a:solidFill>
                <a:latin typeface="Calibri"/>
                <a:cs typeface="Calibri"/>
              </a:rPr>
              <a:t> </a:t>
            </a:r>
            <a:r>
              <a:rPr sz="1600" spc="-5" dirty="0">
                <a:solidFill>
                  <a:srgbClr val="C00000"/>
                </a:solidFill>
                <a:latin typeface="Calibri"/>
                <a:cs typeface="Calibri"/>
              </a:rPr>
              <a:t>assignment</a:t>
            </a:r>
            <a:endParaRPr sz="16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15" dirty="0"/>
              <a:t>Concatenating </a:t>
            </a:r>
            <a:r>
              <a:rPr spc="-5" dirty="0"/>
              <a:t>&amp; </a:t>
            </a:r>
            <a:r>
              <a:rPr spc="-15" dirty="0"/>
              <a:t>Replicating</a:t>
            </a:r>
            <a:r>
              <a:rPr spc="70" dirty="0"/>
              <a:t> </a:t>
            </a:r>
            <a:r>
              <a:rPr spc="-15" dirty="0"/>
              <a:t>List</a:t>
            </a:r>
          </a:p>
        </p:txBody>
      </p:sp>
      <p:sp>
        <p:nvSpPr>
          <p:cNvPr id="3" name="object 3"/>
          <p:cNvSpPr txBox="1"/>
          <p:nvPr/>
        </p:nvSpPr>
        <p:spPr>
          <a:xfrm>
            <a:off x="231140" y="1011681"/>
            <a:ext cx="8021955" cy="513080"/>
          </a:xfrm>
          <a:prstGeom prst="rect">
            <a:avLst/>
          </a:prstGeom>
        </p:spPr>
        <p:txBody>
          <a:bodyPr vert="horz" wrap="square" lIns="0" tIns="12065" rIns="0" bIns="0" rtlCol="0">
            <a:spAutoFit/>
          </a:bodyPr>
          <a:lstStyle/>
          <a:p>
            <a:pPr marL="12700" marR="5080">
              <a:lnSpc>
                <a:spcPct val="100000"/>
              </a:lnSpc>
              <a:spcBef>
                <a:spcPts val="95"/>
              </a:spcBef>
            </a:pPr>
            <a:r>
              <a:rPr sz="1600" spc="-45" dirty="0">
                <a:latin typeface="Calibri"/>
                <a:cs typeface="Calibri"/>
              </a:rPr>
              <a:t>You </a:t>
            </a:r>
            <a:r>
              <a:rPr sz="1600" spc="-10" dirty="0">
                <a:latin typeface="Calibri"/>
                <a:cs typeface="Calibri"/>
              </a:rPr>
              <a:t>can concatenate </a:t>
            </a:r>
            <a:r>
              <a:rPr sz="1600" spc="-5" dirty="0">
                <a:latin typeface="Calibri"/>
                <a:cs typeface="Calibri"/>
              </a:rPr>
              <a:t>tuples the </a:t>
            </a:r>
            <a:r>
              <a:rPr sz="1600" spc="-10" dirty="0">
                <a:latin typeface="Calibri"/>
                <a:cs typeface="Calibri"/>
              </a:rPr>
              <a:t>same </a:t>
            </a:r>
            <a:r>
              <a:rPr sz="1600" spc="-20" dirty="0">
                <a:latin typeface="Calibri"/>
                <a:cs typeface="Calibri"/>
              </a:rPr>
              <a:t>way </a:t>
            </a:r>
            <a:r>
              <a:rPr sz="1600" spc="-15" dirty="0">
                <a:latin typeface="Calibri"/>
                <a:cs typeface="Calibri"/>
              </a:rPr>
              <a:t>you </a:t>
            </a:r>
            <a:r>
              <a:rPr sz="1600" spc="-10" dirty="0">
                <a:latin typeface="Calibri"/>
                <a:cs typeface="Calibri"/>
              </a:rPr>
              <a:t>concatenate strings. </a:t>
            </a:r>
            <a:r>
              <a:rPr sz="1600" spc="-45" dirty="0">
                <a:latin typeface="Calibri"/>
                <a:cs typeface="Calibri"/>
              </a:rPr>
              <a:t>You </a:t>
            </a:r>
            <a:r>
              <a:rPr sz="1600" spc="-5" dirty="0">
                <a:latin typeface="Calibri"/>
                <a:cs typeface="Calibri"/>
              </a:rPr>
              <a:t>simply join them </a:t>
            </a:r>
            <a:r>
              <a:rPr sz="1600" spc="-10" dirty="0">
                <a:latin typeface="Calibri"/>
                <a:cs typeface="Calibri"/>
              </a:rPr>
              <a:t>together  </a:t>
            </a:r>
            <a:r>
              <a:rPr sz="1600" spc="-5" dirty="0">
                <a:latin typeface="Calibri"/>
                <a:cs typeface="Calibri"/>
              </a:rPr>
              <a:t>with +, the </a:t>
            </a:r>
            <a:r>
              <a:rPr sz="1600" spc="-10" dirty="0">
                <a:latin typeface="Calibri"/>
                <a:cs typeface="Calibri"/>
              </a:rPr>
              <a:t>concatenation </a:t>
            </a:r>
            <a:r>
              <a:rPr sz="1600" spc="-30" dirty="0">
                <a:latin typeface="Calibri"/>
                <a:cs typeface="Calibri"/>
              </a:rPr>
              <a:t>operator. </a:t>
            </a:r>
            <a:r>
              <a:rPr sz="1600" spc="-15" dirty="0">
                <a:latin typeface="Calibri"/>
                <a:cs typeface="Calibri"/>
              </a:rPr>
              <a:t>For</a:t>
            </a:r>
            <a:r>
              <a:rPr sz="1600" spc="70" dirty="0">
                <a:latin typeface="Calibri"/>
                <a:cs typeface="Calibri"/>
              </a:rPr>
              <a:t> </a:t>
            </a:r>
            <a:r>
              <a:rPr sz="1600" spc="-10" dirty="0">
                <a:latin typeface="Calibri"/>
                <a:cs typeface="Calibri"/>
              </a:rPr>
              <a:t>example,</a:t>
            </a:r>
            <a:endParaRPr sz="1600">
              <a:latin typeface="Calibri"/>
              <a:cs typeface="Calibri"/>
            </a:endParaRPr>
          </a:p>
        </p:txBody>
      </p:sp>
      <p:sp>
        <p:nvSpPr>
          <p:cNvPr id="4" name="object 4"/>
          <p:cNvSpPr txBox="1"/>
          <p:nvPr/>
        </p:nvSpPr>
        <p:spPr>
          <a:xfrm>
            <a:off x="4803775" y="3971035"/>
            <a:ext cx="1675130" cy="75692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 </a:t>
            </a:r>
            <a:r>
              <a:rPr sz="1600" spc="-15" dirty="0">
                <a:latin typeface="Calibri"/>
                <a:cs typeface="Calibri"/>
              </a:rPr>
              <a:t>First</a:t>
            </a:r>
            <a:r>
              <a:rPr sz="1600" dirty="0">
                <a:latin typeface="Calibri"/>
                <a:cs typeface="Calibri"/>
              </a:rPr>
              <a:t> </a:t>
            </a:r>
            <a:r>
              <a:rPr sz="1600" spc="-5" dirty="0">
                <a:latin typeface="Calibri"/>
                <a:cs typeface="Calibri"/>
              </a:rPr>
              <a:t>tuple</a:t>
            </a:r>
            <a:endParaRPr sz="1600">
              <a:latin typeface="Calibri"/>
              <a:cs typeface="Calibri"/>
            </a:endParaRPr>
          </a:p>
          <a:p>
            <a:pPr marL="12700">
              <a:lnSpc>
                <a:spcPct val="100000"/>
              </a:lnSpc>
            </a:pPr>
            <a:r>
              <a:rPr sz="1600" spc="-5" dirty="0">
                <a:latin typeface="Calibri"/>
                <a:cs typeface="Calibri"/>
              </a:rPr>
              <a:t># </a:t>
            </a:r>
            <a:r>
              <a:rPr sz="1600" spc="-10" dirty="0">
                <a:latin typeface="Calibri"/>
                <a:cs typeface="Calibri"/>
              </a:rPr>
              <a:t>Second</a:t>
            </a:r>
            <a:r>
              <a:rPr sz="1600" spc="15" dirty="0">
                <a:latin typeface="Calibri"/>
                <a:cs typeface="Calibri"/>
              </a:rPr>
              <a:t> </a:t>
            </a:r>
            <a:r>
              <a:rPr sz="1600" spc="-5" dirty="0">
                <a:latin typeface="Calibri"/>
                <a:cs typeface="Calibri"/>
              </a:rPr>
              <a:t>tuple</a:t>
            </a:r>
            <a:endParaRPr sz="1600">
              <a:latin typeface="Calibri"/>
              <a:cs typeface="Calibri"/>
            </a:endParaRPr>
          </a:p>
          <a:p>
            <a:pPr marL="12700">
              <a:lnSpc>
                <a:spcPct val="100000"/>
              </a:lnSpc>
            </a:pPr>
            <a:r>
              <a:rPr sz="1600" spc="-5" dirty="0">
                <a:latin typeface="Calibri"/>
                <a:cs typeface="Calibri"/>
              </a:rPr>
              <a:t># Adding </a:t>
            </a:r>
            <a:r>
              <a:rPr sz="1600" spc="-10" dirty="0">
                <a:latin typeface="Calibri"/>
                <a:cs typeface="Calibri"/>
              </a:rPr>
              <a:t>two</a:t>
            </a:r>
            <a:r>
              <a:rPr sz="1600" spc="-25" dirty="0">
                <a:latin typeface="Calibri"/>
                <a:cs typeface="Calibri"/>
              </a:rPr>
              <a:t> </a:t>
            </a:r>
            <a:r>
              <a:rPr sz="1600" spc="-5" dirty="0">
                <a:latin typeface="Calibri"/>
                <a:cs typeface="Calibri"/>
              </a:rPr>
              <a:t>tuples</a:t>
            </a:r>
            <a:endParaRPr sz="1600">
              <a:latin typeface="Calibri"/>
              <a:cs typeface="Calibri"/>
            </a:endParaRPr>
          </a:p>
        </p:txBody>
      </p:sp>
      <p:sp>
        <p:nvSpPr>
          <p:cNvPr id="5" name="object 5"/>
          <p:cNvSpPr txBox="1"/>
          <p:nvPr/>
        </p:nvSpPr>
        <p:spPr>
          <a:xfrm>
            <a:off x="231140" y="3727196"/>
            <a:ext cx="3684270" cy="124460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Calibri"/>
                <a:cs typeface="Calibri"/>
              </a:rPr>
              <a:t>For</a:t>
            </a:r>
            <a:r>
              <a:rPr sz="1600" b="1" spc="10" dirty="0">
                <a:latin typeface="Calibri"/>
                <a:cs typeface="Calibri"/>
              </a:rPr>
              <a:t> </a:t>
            </a:r>
            <a:r>
              <a:rPr sz="1600" b="1" spc="-10" dirty="0">
                <a:latin typeface="Calibri"/>
                <a:cs typeface="Calibri"/>
              </a:rPr>
              <a:t>example:</a:t>
            </a:r>
            <a:endParaRPr sz="1600">
              <a:latin typeface="Calibri"/>
              <a:cs typeface="Calibri"/>
            </a:endParaRPr>
          </a:p>
          <a:p>
            <a:pPr marL="12700">
              <a:lnSpc>
                <a:spcPct val="100000"/>
              </a:lnSpc>
            </a:pPr>
            <a:r>
              <a:rPr sz="1600" spc="-10" dirty="0">
                <a:latin typeface="Calibri"/>
                <a:cs typeface="Calibri"/>
              </a:rPr>
              <a:t>&gt;&gt;&gt; Item1 </a:t>
            </a:r>
            <a:r>
              <a:rPr sz="1600" spc="-5" dirty="0">
                <a:latin typeface="Calibri"/>
                <a:cs typeface="Calibri"/>
              </a:rPr>
              <a:t>= </a:t>
            </a:r>
            <a:r>
              <a:rPr sz="1600" spc="-10" dirty="0">
                <a:latin typeface="Calibri"/>
                <a:cs typeface="Calibri"/>
              </a:rPr>
              <a:t>('Pen', 'Pencil', </a:t>
            </a:r>
            <a:r>
              <a:rPr sz="1600" spc="-5" dirty="0">
                <a:latin typeface="Calibri"/>
                <a:cs typeface="Calibri"/>
              </a:rPr>
              <a:t>'Rubber',</a:t>
            </a:r>
            <a:r>
              <a:rPr sz="1600" spc="80" dirty="0">
                <a:latin typeface="Calibri"/>
                <a:cs typeface="Calibri"/>
              </a:rPr>
              <a:t> </a:t>
            </a:r>
            <a:r>
              <a:rPr sz="1600" spc="-5" dirty="0">
                <a:latin typeface="Calibri"/>
                <a:cs typeface="Calibri"/>
              </a:rPr>
              <a:t>'Scale')</a:t>
            </a:r>
            <a:endParaRPr sz="1600">
              <a:latin typeface="Calibri"/>
              <a:cs typeface="Calibri"/>
            </a:endParaRPr>
          </a:p>
          <a:p>
            <a:pPr marL="12700">
              <a:lnSpc>
                <a:spcPct val="100000"/>
              </a:lnSpc>
            </a:pPr>
            <a:r>
              <a:rPr sz="1600" spc="-10" dirty="0">
                <a:latin typeface="Calibri"/>
                <a:cs typeface="Calibri"/>
              </a:rPr>
              <a:t>&gt;&gt;&gt; Item2 </a:t>
            </a:r>
            <a:r>
              <a:rPr sz="1600" spc="-5" dirty="0">
                <a:latin typeface="Calibri"/>
                <a:cs typeface="Calibri"/>
              </a:rPr>
              <a:t>= </a:t>
            </a:r>
            <a:r>
              <a:rPr sz="1600" spc="-10" dirty="0">
                <a:latin typeface="Calibri"/>
                <a:cs typeface="Calibri"/>
              </a:rPr>
              <a:t>('Eraser', </a:t>
            </a:r>
            <a:r>
              <a:rPr sz="1600" spc="-5" dirty="0">
                <a:latin typeface="Calibri"/>
                <a:cs typeface="Calibri"/>
              </a:rPr>
              <a:t>'Clips and Pins',</a:t>
            </a:r>
            <a:r>
              <a:rPr sz="1600" spc="65" dirty="0">
                <a:latin typeface="Calibri"/>
                <a:cs typeface="Calibri"/>
              </a:rPr>
              <a:t> </a:t>
            </a:r>
            <a:r>
              <a:rPr sz="1600" spc="-10" dirty="0">
                <a:latin typeface="Calibri"/>
                <a:cs typeface="Calibri"/>
              </a:rPr>
              <a:t>'Refill')</a:t>
            </a:r>
            <a:endParaRPr sz="1600">
              <a:latin typeface="Calibri"/>
              <a:cs typeface="Calibri"/>
            </a:endParaRPr>
          </a:p>
          <a:p>
            <a:pPr marL="12700">
              <a:lnSpc>
                <a:spcPct val="100000"/>
              </a:lnSpc>
            </a:pPr>
            <a:r>
              <a:rPr sz="1600" spc="-10" dirty="0">
                <a:latin typeface="Calibri"/>
                <a:cs typeface="Calibri"/>
              </a:rPr>
              <a:t>&gt;&gt;&gt; Item1 </a:t>
            </a:r>
            <a:r>
              <a:rPr sz="1600" spc="-5" dirty="0">
                <a:latin typeface="Calibri"/>
                <a:cs typeface="Calibri"/>
              </a:rPr>
              <a:t>= </a:t>
            </a:r>
            <a:r>
              <a:rPr sz="1600" spc="-10" dirty="0">
                <a:latin typeface="Calibri"/>
                <a:cs typeface="Calibri"/>
              </a:rPr>
              <a:t>Item1 </a:t>
            </a:r>
            <a:r>
              <a:rPr sz="1600" spc="-5" dirty="0">
                <a:latin typeface="Calibri"/>
                <a:cs typeface="Calibri"/>
              </a:rPr>
              <a:t>+</a:t>
            </a:r>
            <a:r>
              <a:rPr sz="1600" spc="45" dirty="0">
                <a:latin typeface="Calibri"/>
                <a:cs typeface="Calibri"/>
              </a:rPr>
              <a:t> </a:t>
            </a:r>
            <a:r>
              <a:rPr sz="1600" spc="-10" dirty="0">
                <a:latin typeface="Calibri"/>
                <a:cs typeface="Calibri"/>
              </a:rPr>
              <a:t>Item2</a:t>
            </a:r>
            <a:endParaRPr sz="1600">
              <a:latin typeface="Calibri"/>
              <a:cs typeface="Calibri"/>
            </a:endParaRPr>
          </a:p>
          <a:p>
            <a:pPr marL="12700">
              <a:lnSpc>
                <a:spcPct val="100000"/>
              </a:lnSpc>
            </a:pPr>
            <a:r>
              <a:rPr sz="1600" spc="-10" dirty="0">
                <a:latin typeface="Calibri"/>
                <a:cs typeface="Calibri"/>
              </a:rPr>
              <a:t>&gt;&gt;&gt; print</a:t>
            </a:r>
            <a:r>
              <a:rPr sz="1600" spc="15" dirty="0">
                <a:latin typeface="Calibri"/>
                <a:cs typeface="Calibri"/>
              </a:rPr>
              <a:t> </a:t>
            </a:r>
            <a:r>
              <a:rPr sz="1600" spc="-10" dirty="0">
                <a:latin typeface="Calibri"/>
                <a:cs typeface="Calibri"/>
              </a:rPr>
              <a:t>(Item1)</a:t>
            </a:r>
            <a:endParaRPr sz="1600">
              <a:latin typeface="Calibri"/>
              <a:cs typeface="Calibri"/>
            </a:endParaRPr>
          </a:p>
        </p:txBody>
      </p:sp>
      <p:graphicFrame>
        <p:nvGraphicFramePr>
          <p:cNvPr id="6" name="object 6"/>
          <p:cNvGraphicFramePr>
            <a:graphicFrameLocks noGrp="1"/>
          </p:cNvGraphicFramePr>
          <p:nvPr/>
        </p:nvGraphicFramePr>
        <p:xfrm>
          <a:off x="374650" y="1974850"/>
          <a:ext cx="3657600" cy="370839"/>
        </p:xfrm>
        <a:graphic>
          <a:graphicData uri="http://schemas.openxmlformats.org/drawingml/2006/table">
            <a:tbl>
              <a:tblPr firstRow="1" bandRow="1">
                <a:tableStyleId>{2D5ABB26-0587-4C30-8999-92F81FD0307C}</a:tableStyleId>
              </a:tblPr>
              <a:tblGrid>
                <a:gridCol w="914400"/>
                <a:gridCol w="914400"/>
                <a:gridCol w="914400"/>
                <a:gridCol w="914400"/>
              </a:tblGrid>
              <a:tr h="370839">
                <a:tc>
                  <a:txBody>
                    <a:bodyPr/>
                    <a:lstStyle/>
                    <a:p>
                      <a:pPr marL="277495">
                        <a:lnSpc>
                          <a:spcPct val="100000"/>
                        </a:lnSpc>
                        <a:spcBef>
                          <a:spcPts val="240"/>
                        </a:spcBef>
                      </a:pPr>
                      <a:r>
                        <a:rPr sz="1800" b="1" spc="-15" dirty="0">
                          <a:solidFill>
                            <a:srgbClr val="FFFFFF"/>
                          </a:solidFill>
                          <a:latin typeface="Calibri"/>
                          <a:cs typeface="Calibri"/>
                        </a:rPr>
                        <a:t>Pen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174625">
                        <a:lnSpc>
                          <a:spcPct val="100000"/>
                        </a:lnSpc>
                        <a:spcBef>
                          <a:spcPts val="240"/>
                        </a:spcBef>
                      </a:pPr>
                      <a:r>
                        <a:rPr sz="1800" b="1" spc="-10" dirty="0">
                          <a:solidFill>
                            <a:srgbClr val="FFFFFF"/>
                          </a:solidFill>
                          <a:latin typeface="Calibri"/>
                          <a:cs typeface="Calibri"/>
                        </a:rPr>
                        <a:t>Pencil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108585">
                        <a:lnSpc>
                          <a:spcPct val="100000"/>
                        </a:lnSpc>
                        <a:spcBef>
                          <a:spcPts val="240"/>
                        </a:spcBef>
                      </a:pPr>
                      <a:r>
                        <a:rPr sz="1800" b="1" dirty="0">
                          <a:solidFill>
                            <a:srgbClr val="FFFFFF"/>
                          </a:solidFill>
                          <a:latin typeface="Calibri"/>
                          <a:cs typeface="Calibri"/>
                        </a:rPr>
                        <a:t>Rubber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212725">
                        <a:lnSpc>
                          <a:spcPct val="100000"/>
                        </a:lnSpc>
                        <a:spcBef>
                          <a:spcPts val="240"/>
                        </a:spcBef>
                      </a:pPr>
                      <a:r>
                        <a:rPr sz="1800" b="1" spc="-5" dirty="0">
                          <a:solidFill>
                            <a:srgbClr val="FFFFFF"/>
                          </a:solidFill>
                          <a:latin typeface="Calibri"/>
                          <a:cs typeface="Calibri"/>
                        </a:rPr>
                        <a:t>Scale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r>
            </a:tbl>
          </a:graphicData>
        </a:graphic>
      </p:graphicFrame>
      <p:graphicFrame>
        <p:nvGraphicFramePr>
          <p:cNvPr id="7" name="object 7"/>
          <p:cNvGraphicFramePr>
            <a:graphicFrameLocks noGrp="1"/>
          </p:cNvGraphicFramePr>
          <p:nvPr/>
        </p:nvGraphicFramePr>
        <p:xfrm>
          <a:off x="4641850" y="2000250"/>
          <a:ext cx="3566159" cy="370839"/>
        </p:xfrm>
        <a:graphic>
          <a:graphicData uri="http://schemas.openxmlformats.org/drawingml/2006/table">
            <a:tbl>
              <a:tblPr firstRow="1" bandRow="1">
                <a:tableStyleId>{2D5ABB26-0587-4C30-8999-92F81FD0307C}</a:tableStyleId>
              </a:tblPr>
              <a:tblGrid>
                <a:gridCol w="1188720"/>
                <a:gridCol w="1188720"/>
                <a:gridCol w="1188719"/>
              </a:tblGrid>
              <a:tr h="370839">
                <a:tc>
                  <a:txBody>
                    <a:bodyPr/>
                    <a:lstStyle/>
                    <a:p>
                      <a:pPr marL="299720">
                        <a:lnSpc>
                          <a:spcPct val="100000"/>
                        </a:lnSpc>
                        <a:spcBef>
                          <a:spcPts val="244"/>
                        </a:spcBef>
                      </a:pPr>
                      <a:r>
                        <a:rPr sz="1800" b="1" spc="-10" dirty="0">
                          <a:solidFill>
                            <a:srgbClr val="FFFFFF"/>
                          </a:solidFill>
                          <a:latin typeface="Calibri"/>
                          <a:cs typeface="Calibri"/>
                        </a:rPr>
                        <a:t>Eraser</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115570">
                        <a:lnSpc>
                          <a:spcPct val="100000"/>
                        </a:lnSpc>
                        <a:spcBef>
                          <a:spcPts val="244"/>
                        </a:spcBef>
                      </a:pPr>
                      <a:r>
                        <a:rPr sz="1800" b="1" spc="-10" dirty="0">
                          <a:solidFill>
                            <a:srgbClr val="FFFFFF"/>
                          </a:solidFill>
                          <a:latin typeface="Calibri"/>
                          <a:cs typeface="Calibri"/>
                        </a:rPr>
                        <a:t>Paper</a:t>
                      </a:r>
                      <a:r>
                        <a:rPr sz="1800" b="1" spc="-45" dirty="0">
                          <a:solidFill>
                            <a:srgbClr val="FFFFFF"/>
                          </a:solidFill>
                          <a:latin typeface="Calibri"/>
                          <a:cs typeface="Calibri"/>
                        </a:rPr>
                        <a:t> </a:t>
                      </a:r>
                      <a:r>
                        <a:rPr sz="1800" b="1" spc="-5" dirty="0">
                          <a:solidFill>
                            <a:srgbClr val="FFFFFF"/>
                          </a:solidFill>
                          <a:latin typeface="Calibri"/>
                          <a:cs typeface="Calibri"/>
                        </a:rPr>
                        <a:t>Clip</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354965">
                        <a:lnSpc>
                          <a:spcPct val="100000"/>
                        </a:lnSpc>
                        <a:spcBef>
                          <a:spcPts val="244"/>
                        </a:spcBef>
                      </a:pPr>
                      <a:r>
                        <a:rPr sz="1800" b="1" spc="-10" dirty="0">
                          <a:solidFill>
                            <a:srgbClr val="FFFFFF"/>
                          </a:solidFill>
                          <a:latin typeface="Calibri"/>
                          <a:cs typeface="Calibri"/>
                        </a:rPr>
                        <a:t>Refill</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r>
            </a:tbl>
          </a:graphicData>
        </a:graphic>
      </p:graphicFrame>
      <p:sp>
        <p:nvSpPr>
          <p:cNvPr id="8" name="object 8"/>
          <p:cNvSpPr txBox="1"/>
          <p:nvPr/>
        </p:nvSpPr>
        <p:spPr>
          <a:xfrm>
            <a:off x="1190650" y="1697481"/>
            <a:ext cx="51562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C00000"/>
                </a:solidFill>
                <a:latin typeface="Calibri"/>
                <a:cs typeface="Calibri"/>
              </a:rPr>
              <a:t>I</a:t>
            </a:r>
            <a:r>
              <a:rPr sz="1600" b="1" spc="-30" dirty="0">
                <a:solidFill>
                  <a:srgbClr val="C00000"/>
                </a:solidFill>
                <a:latin typeface="Calibri"/>
                <a:cs typeface="Calibri"/>
              </a:rPr>
              <a:t>t</a:t>
            </a:r>
            <a:r>
              <a:rPr sz="1600" b="1" spc="-10" dirty="0">
                <a:solidFill>
                  <a:srgbClr val="C00000"/>
                </a:solidFill>
                <a:latin typeface="Calibri"/>
                <a:cs typeface="Calibri"/>
              </a:rPr>
              <a:t>em1</a:t>
            </a:r>
            <a:endParaRPr sz="1600">
              <a:latin typeface="Calibri"/>
              <a:cs typeface="Calibri"/>
            </a:endParaRPr>
          </a:p>
        </p:txBody>
      </p:sp>
      <p:sp>
        <p:nvSpPr>
          <p:cNvPr id="9" name="object 9"/>
          <p:cNvSpPr txBox="1"/>
          <p:nvPr/>
        </p:nvSpPr>
        <p:spPr>
          <a:xfrm>
            <a:off x="5534659" y="1723136"/>
            <a:ext cx="51562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C00000"/>
                </a:solidFill>
                <a:latin typeface="Calibri"/>
                <a:cs typeface="Calibri"/>
              </a:rPr>
              <a:t>I</a:t>
            </a:r>
            <a:r>
              <a:rPr sz="1600" b="1" spc="-30" dirty="0">
                <a:solidFill>
                  <a:srgbClr val="C00000"/>
                </a:solidFill>
                <a:latin typeface="Calibri"/>
                <a:cs typeface="Calibri"/>
              </a:rPr>
              <a:t>t</a:t>
            </a:r>
            <a:r>
              <a:rPr sz="1600" b="1" spc="-10" dirty="0">
                <a:solidFill>
                  <a:srgbClr val="C00000"/>
                </a:solidFill>
                <a:latin typeface="Calibri"/>
                <a:cs typeface="Calibri"/>
              </a:rPr>
              <a:t>em2</a:t>
            </a:r>
            <a:endParaRPr sz="1600">
              <a:latin typeface="Calibri"/>
              <a:cs typeface="Calibri"/>
            </a:endParaRPr>
          </a:p>
        </p:txBody>
      </p:sp>
      <p:sp>
        <p:nvSpPr>
          <p:cNvPr id="10" name="object 10"/>
          <p:cNvSpPr txBox="1"/>
          <p:nvPr/>
        </p:nvSpPr>
        <p:spPr>
          <a:xfrm>
            <a:off x="4258817" y="1978913"/>
            <a:ext cx="15240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C00000"/>
                </a:solidFill>
                <a:latin typeface="Calibri"/>
                <a:cs typeface="Calibri"/>
              </a:rPr>
              <a:t>+</a:t>
            </a:r>
            <a:endParaRPr sz="2000">
              <a:latin typeface="Calibri"/>
              <a:cs typeface="Calibri"/>
            </a:endParaRPr>
          </a:p>
        </p:txBody>
      </p:sp>
      <p:sp>
        <p:nvSpPr>
          <p:cNvPr id="11" name="object 11"/>
          <p:cNvSpPr/>
          <p:nvPr/>
        </p:nvSpPr>
        <p:spPr>
          <a:xfrm>
            <a:off x="266700" y="1676400"/>
            <a:ext cx="8115300" cy="762000"/>
          </a:xfrm>
          <a:custGeom>
            <a:avLst/>
            <a:gdLst/>
            <a:ahLst/>
            <a:cxnLst/>
            <a:rect l="l" t="t" r="r" b="b"/>
            <a:pathLst>
              <a:path w="8115300" h="762000">
                <a:moveTo>
                  <a:pt x="0" y="762000"/>
                </a:moveTo>
                <a:lnTo>
                  <a:pt x="8115300" y="762000"/>
                </a:lnTo>
                <a:lnTo>
                  <a:pt x="8115300" y="0"/>
                </a:lnTo>
                <a:lnTo>
                  <a:pt x="0" y="0"/>
                </a:lnTo>
                <a:lnTo>
                  <a:pt x="0" y="762000"/>
                </a:lnTo>
                <a:close/>
              </a:path>
            </a:pathLst>
          </a:custGeom>
          <a:ln w="12192">
            <a:solidFill>
              <a:srgbClr val="000000"/>
            </a:solidFill>
          </a:ln>
        </p:spPr>
        <p:txBody>
          <a:bodyPr wrap="square" lIns="0" tIns="0" rIns="0" bIns="0" rtlCol="0"/>
          <a:lstStyle/>
          <a:p>
            <a:endParaRPr/>
          </a:p>
        </p:txBody>
      </p:sp>
      <p:sp>
        <p:nvSpPr>
          <p:cNvPr id="12" name="object 12"/>
          <p:cNvSpPr txBox="1"/>
          <p:nvPr/>
        </p:nvSpPr>
        <p:spPr>
          <a:xfrm>
            <a:off x="295147" y="2585714"/>
            <a:ext cx="2513965" cy="612140"/>
          </a:xfrm>
          <a:prstGeom prst="rect">
            <a:avLst/>
          </a:prstGeom>
        </p:spPr>
        <p:txBody>
          <a:bodyPr vert="horz" wrap="square" lIns="0" tIns="28575" rIns="0" bIns="0" rtlCol="0">
            <a:spAutoFit/>
          </a:bodyPr>
          <a:lstStyle/>
          <a:p>
            <a:pPr marL="1327150">
              <a:lnSpc>
                <a:spcPct val="100000"/>
              </a:lnSpc>
              <a:spcBef>
                <a:spcPts val="225"/>
              </a:spcBef>
            </a:pPr>
            <a:r>
              <a:rPr sz="1600" b="1" spc="-15" dirty="0">
                <a:solidFill>
                  <a:srgbClr val="C00000"/>
                </a:solidFill>
                <a:latin typeface="Calibri"/>
                <a:cs typeface="Calibri"/>
              </a:rPr>
              <a:t>Item1 </a:t>
            </a:r>
            <a:r>
              <a:rPr sz="1600" b="1" spc="-5" dirty="0">
                <a:solidFill>
                  <a:srgbClr val="C00000"/>
                </a:solidFill>
                <a:latin typeface="Calibri"/>
                <a:cs typeface="Calibri"/>
              </a:rPr>
              <a:t>+</a:t>
            </a:r>
            <a:r>
              <a:rPr sz="1600" b="1" spc="-30" dirty="0">
                <a:solidFill>
                  <a:srgbClr val="C00000"/>
                </a:solidFill>
                <a:latin typeface="Calibri"/>
                <a:cs typeface="Calibri"/>
              </a:rPr>
              <a:t> </a:t>
            </a:r>
            <a:r>
              <a:rPr sz="1600" b="1" spc="-15" dirty="0">
                <a:solidFill>
                  <a:srgbClr val="C00000"/>
                </a:solidFill>
                <a:latin typeface="Calibri"/>
                <a:cs typeface="Calibri"/>
              </a:rPr>
              <a:t>Item2</a:t>
            </a:r>
            <a:endParaRPr sz="1600">
              <a:latin typeface="Calibri"/>
              <a:cs typeface="Calibri"/>
            </a:endParaRPr>
          </a:p>
          <a:p>
            <a:pPr marL="12700">
              <a:lnSpc>
                <a:spcPct val="100000"/>
              </a:lnSpc>
              <a:spcBef>
                <a:spcPts val="170"/>
              </a:spcBef>
            </a:pPr>
            <a:r>
              <a:rPr sz="2000" b="1" dirty="0">
                <a:solidFill>
                  <a:srgbClr val="C00000"/>
                </a:solidFill>
                <a:latin typeface="Calibri"/>
                <a:cs typeface="Calibri"/>
              </a:rPr>
              <a:t>=</a:t>
            </a:r>
            <a:endParaRPr sz="2000">
              <a:latin typeface="Calibri"/>
              <a:cs typeface="Calibri"/>
            </a:endParaRPr>
          </a:p>
        </p:txBody>
      </p:sp>
      <p:graphicFrame>
        <p:nvGraphicFramePr>
          <p:cNvPr id="13" name="object 13"/>
          <p:cNvGraphicFramePr>
            <a:graphicFrameLocks noGrp="1"/>
          </p:cNvGraphicFramePr>
          <p:nvPr/>
        </p:nvGraphicFramePr>
        <p:xfrm>
          <a:off x="679450" y="2899410"/>
          <a:ext cx="7696832" cy="370839"/>
        </p:xfrm>
        <a:graphic>
          <a:graphicData uri="http://schemas.openxmlformats.org/drawingml/2006/table">
            <a:tbl>
              <a:tblPr firstRow="1" bandRow="1">
                <a:tableStyleId>{2D5ABB26-0587-4C30-8999-92F81FD0307C}</a:tableStyleId>
              </a:tblPr>
              <a:tblGrid>
                <a:gridCol w="916305"/>
                <a:gridCol w="986790"/>
                <a:gridCol w="1057275"/>
                <a:gridCol w="1127760"/>
                <a:gridCol w="986789"/>
                <a:gridCol w="1402714"/>
                <a:gridCol w="1219199"/>
              </a:tblGrid>
              <a:tr h="370839">
                <a:tc>
                  <a:txBody>
                    <a:bodyPr/>
                    <a:lstStyle/>
                    <a:p>
                      <a:pPr marL="278130">
                        <a:lnSpc>
                          <a:spcPct val="100000"/>
                        </a:lnSpc>
                        <a:spcBef>
                          <a:spcPts val="240"/>
                        </a:spcBef>
                      </a:pPr>
                      <a:r>
                        <a:rPr sz="1800" b="1" spc="-15" dirty="0">
                          <a:solidFill>
                            <a:srgbClr val="FFFFFF"/>
                          </a:solidFill>
                          <a:latin typeface="Calibri"/>
                          <a:cs typeface="Calibri"/>
                        </a:rPr>
                        <a:t>Pen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210820">
                        <a:lnSpc>
                          <a:spcPct val="100000"/>
                        </a:lnSpc>
                        <a:spcBef>
                          <a:spcPts val="240"/>
                        </a:spcBef>
                      </a:pPr>
                      <a:r>
                        <a:rPr sz="1800" b="1" spc="-10" dirty="0">
                          <a:solidFill>
                            <a:srgbClr val="FFFFFF"/>
                          </a:solidFill>
                          <a:latin typeface="Calibri"/>
                          <a:cs typeface="Calibri"/>
                        </a:rPr>
                        <a:t>Pencil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180975">
                        <a:lnSpc>
                          <a:spcPct val="100000"/>
                        </a:lnSpc>
                        <a:spcBef>
                          <a:spcPts val="240"/>
                        </a:spcBef>
                      </a:pPr>
                      <a:r>
                        <a:rPr sz="1800" b="1" dirty="0">
                          <a:solidFill>
                            <a:srgbClr val="FFFFFF"/>
                          </a:solidFill>
                          <a:latin typeface="Calibri"/>
                          <a:cs typeface="Calibri"/>
                        </a:rPr>
                        <a:t>Rubber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320675">
                        <a:lnSpc>
                          <a:spcPct val="100000"/>
                        </a:lnSpc>
                        <a:spcBef>
                          <a:spcPts val="240"/>
                        </a:spcBef>
                      </a:pPr>
                      <a:r>
                        <a:rPr sz="1800" b="1" spc="-5" dirty="0">
                          <a:solidFill>
                            <a:srgbClr val="FFFFFF"/>
                          </a:solidFill>
                          <a:latin typeface="Calibri"/>
                          <a:cs typeface="Calibri"/>
                        </a:rPr>
                        <a:t>Scale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marL="198755">
                        <a:lnSpc>
                          <a:spcPct val="100000"/>
                        </a:lnSpc>
                        <a:spcBef>
                          <a:spcPts val="240"/>
                        </a:spcBef>
                      </a:pPr>
                      <a:r>
                        <a:rPr sz="1800" b="1" spc="-10" dirty="0">
                          <a:solidFill>
                            <a:srgbClr val="FFFFFF"/>
                          </a:solidFill>
                          <a:latin typeface="Calibri"/>
                          <a:cs typeface="Calibri"/>
                        </a:rPr>
                        <a:t>Eraser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tc>
                  <a:txBody>
                    <a:bodyPr/>
                    <a:lstStyle/>
                    <a:p>
                      <a:pPr marL="223520">
                        <a:lnSpc>
                          <a:spcPct val="100000"/>
                        </a:lnSpc>
                        <a:spcBef>
                          <a:spcPts val="240"/>
                        </a:spcBef>
                      </a:pPr>
                      <a:r>
                        <a:rPr sz="1800" b="1" spc="-5" dirty="0">
                          <a:solidFill>
                            <a:srgbClr val="FFFFFF"/>
                          </a:solidFill>
                          <a:latin typeface="Calibri"/>
                          <a:cs typeface="Calibri"/>
                        </a:rPr>
                        <a:t>Paper</a:t>
                      </a:r>
                      <a:r>
                        <a:rPr sz="1800" b="1" spc="-40" dirty="0">
                          <a:solidFill>
                            <a:srgbClr val="FFFFFF"/>
                          </a:solidFill>
                          <a:latin typeface="Calibri"/>
                          <a:cs typeface="Calibri"/>
                        </a:rPr>
                        <a:t> </a:t>
                      </a:r>
                      <a:r>
                        <a:rPr sz="1800" b="1" spc="-5" dirty="0">
                          <a:solidFill>
                            <a:srgbClr val="FFFFFF"/>
                          </a:solidFill>
                          <a:latin typeface="Calibri"/>
                          <a:cs typeface="Calibri"/>
                        </a:rPr>
                        <a:t>Clip</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tc>
                  <a:txBody>
                    <a:bodyPr/>
                    <a:lstStyle/>
                    <a:p>
                      <a:pPr marL="370205">
                        <a:lnSpc>
                          <a:spcPct val="100000"/>
                        </a:lnSpc>
                        <a:spcBef>
                          <a:spcPts val="240"/>
                        </a:spcBef>
                      </a:pPr>
                      <a:r>
                        <a:rPr sz="1800" b="1" spc="-10" dirty="0">
                          <a:solidFill>
                            <a:srgbClr val="FFFFFF"/>
                          </a:solidFill>
                          <a:latin typeface="Calibri"/>
                          <a:cs typeface="Calibri"/>
                        </a:rPr>
                        <a:t>Refill</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AFEF"/>
                    </a:solidFill>
                  </a:tcPr>
                </a:tc>
              </a:tr>
            </a:tbl>
          </a:graphicData>
        </a:graphic>
      </p:graphicFrame>
      <p:sp>
        <p:nvSpPr>
          <p:cNvPr id="14" name="object 14"/>
          <p:cNvSpPr txBox="1"/>
          <p:nvPr/>
        </p:nvSpPr>
        <p:spPr>
          <a:xfrm>
            <a:off x="231140" y="4946650"/>
            <a:ext cx="7259320" cy="131826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('Pen', 'Pencil', </a:t>
            </a:r>
            <a:r>
              <a:rPr sz="1600" spc="-5" dirty="0">
                <a:latin typeface="Calibri"/>
                <a:cs typeface="Calibri"/>
              </a:rPr>
              <a:t>'Rubber', 'Scale', </a:t>
            </a:r>
            <a:r>
              <a:rPr sz="1600" spc="-10" dirty="0">
                <a:latin typeface="Calibri"/>
                <a:cs typeface="Calibri"/>
              </a:rPr>
              <a:t>'Eraser', </a:t>
            </a:r>
            <a:r>
              <a:rPr sz="1600" spc="-5" dirty="0">
                <a:latin typeface="Calibri"/>
                <a:cs typeface="Calibri"/>
              </a:rPr>
              <a:t>'Clips and Pins',</a:t>
            </a:r>
            <a:r>
              <a:rPr sz="1600" spc="75" dirty="0">
                <a:latin typeface="Calibri"/>
                <a:cs typeface="Calibri"/>
              </a:rPr>
              <a:t> </a:t>
            </a:r>
            <a:r>
              <a:rPr sz="1600" spc="-10" dirty="0">
                <a:latin typeface="Calibri"/>
                <a:cs typeface="Calibri"/>
              </a:rPr>
              <a:t>'Refill')</a:t>
            </a:r>
            <a:endParaRPr sz="1600">
              <a:latin typeface="Calibri"/>
              <a:cs typeface="Calibri"/>
            </a:endParaRPr>
          </a:p>
          <a:p>
            <a:pPr>
              <a:lnSpc>
                <a:spcPct val="100000"/>
              </a:lnSpc>
              <a:spcBef>
                <a:spcPts val="30"/>
              </a:spcBef>
            </a:pPr>
            <a:endParaRPr sz="2150">
              <a:latin typeface="Times New Roman"/>
              <a:cs typeface="Times New Roman"/>
            </a:endParaRPr>
          </a:p>
          <a:p>
            <a:pPr marL="165100">
              <a:lnSpc>
                <a:spcPct val="100000"/>
              </a:lnSpc>
              <a:tabLst>
                <a:tab pos="2028189" algn="l"/>
              </a:tabLst>
            </a:pPr>
            <a:r>
              <a:rPr sz="1600" b="1" spc="-10" dirty="0">
                <a:latin typeface="Calibri"/>
                <a:cs typeface="Calibri"/>
              </a:rPr>
              <a:t>Note </a:t>
            </a:r>
            <a:r>
              <a:rPr sz="1600" b="1" spc="-5" dirty="0">
                <a:latin typeface="Calibri"/>
                <a:cs typeface="Calibri"/>
              </a:rPr>
              <a:t>: </a:t>
            </a:r>
            <a:r>
              <a:rPr sz="1600" b="1" spc="15" dirty="0">
                <a:latin typeface="Calibri"/>
                <a:cs typeface="Calibri"/>
              </a:rPr>
              <a:t> </a:t>
            </a:r>
            <a:r>
              <a:rPr sz="1600" b="1" spc="-5" dirty="0">
                <a:latin typeface="Calibri"/>
                <a:cs typeface="Calibri"/>
              </a:rPr>
              <a:t>In</a:t>
            </a:r>
            <a:r>
              <a:rPr sz="1600" b="1" spc="20" dirty="0">
                <a:latin typeface="Calibri"/>
                <a:cs typeface="Calibri"/>
              </a:rPr>
              <a:t> </a:t>
            </a:r>
            <a:r>
              <a:rPr sz="1600" b="1" spc="-15" dirty="0">
                <a:latin typeface="Calibri"/>
                <a:cs typeface="Calibri"/>
              </a:rPr>
              <a:t>statement,	Item1 </a:t>
            </a:r>
            <a:r>
              <a:rPr sz="1600" b="1" spc="-5" dirty="0">
                <a:latin typeface="Calibri"/>
                <a:cs typeface="Calibri"/>
              </a:rPr>
              <a:t>= </a:t>
            </a:r>
            <a:r>
              <a:rPr sz="1600" b="1" spc="-15" dirty="0">
                <a:latin typeface="Calibri"/>
                <a:cs typeface="Calibri"/>
              </a:rPr>
              <a:t>Item1 </a:t>
            </a:r>
            <a:r>
              <a:rPr sz="1600" b="1" spc="-5" dirty="0">
                <a:latin typeface="Calibri"/>
                <a:cs typeface="Calibri"/>
              </a:rPr>
              <a:t>+</a:t>
            </a:r>
            <a:r>
              <a:rPr sz="1600" b="1" spc="80" dirty="0">
                <a:latin typeface="Calibri"/>
                <a:cs typeface="Calibri"/>
              </a:rPr>
              <a:t> </a:t>
            </a:r>
            <a:r>
              <a:rPr sz="1600" b="1" spc="-15" dirty="0">
                <a:latin typeface="Calibri"/>
                <a:cs typeface="Calibri"/>
              </a:rPr>
              <a:t>Item2</a:t>
            </a:r>
            <a:endParaRPr sz="1600">
              <a:latin typeface="Calibri"/>
              <a:cs typeface="Calibri"/>
            </a:endParaRPr>
          </a:p>
          <a:p>
            <a:pPr marL="165100" marR="5080">
              <a:lnSpc>
                <a:spcPct val="100000"/>
              </a:lnSpc>
            </a:pPr>
            <a:r>
              <a:rPr sz="1600" b="1" spc="-15" dirty="0">
                <a:latin typeface="Calibri"/>
                <a:cs typeface="Calibri"/>
              </a:rPr>
              <a:t>Item1 </a:t>
            </a:r>
            <a:r>
              <a:rPr sz="1600" b="1" dirty="0">
                <a:latin typeface="Calibri"/>
                <a:cs typeface="Calibri"/>
              </a:rPr>
              <a:t>on </a:t>
            </a:r>
            <a:r>
              <a:rPr sz="1600" b="1" spc="-10" dirty="0">
                <a:latin typeface="Calibri"/>
                <a:cs typeface="Calibri"/>
              </a:rPr>
              <a:t>left </a:t>
            </a:r>
            <a:r>
              <a:rPr sz="1600" b="1" spc="-5" dirty="0">
                <a:latin typeface="Calibri"/>
                <a:cs typeface="Calibri"/>
              </a:rPr>
              <a:t>side is a </a:t>
            </a:r>
            <a:r>
              <a:rPr sz="1600" b="1" spc="-10" dirty="0">
                <a:latin typeface="Calibri"/>
                <a:cs typeface="Calibri"/>
              </a:rPr>
              <a:t>new </a:t>
            </a:r>
            <a:r>
              <a:rPr sz="1600" b="1" spc="-5" dirty="0">
                <a:latin typeface="Calibri"/>
                <a:cs typeface="Calibri"/>
              </a:rPr>
              <a:t>variable which is the sum </a:t>
            </a:r>
            <a:r>
              <a:rPr sz="1600" b="1" dirty="0">
                <a:latin typeface="Calibri"/>
                <a:cs typeface="Calibri"/>
              </a:rPr>
              <a:t>of </a:t>
            </a:r>
            <a:r>
              <a:rPr sz="1600" b="1" spc="-5" dirty="0">
                <a:latin typeface="Calibri"/>
                <a:cs typeface="Calibri"/>
              </a:rPr>
              <a:t>previous variables </a:t>
            </a:r>
            <a:r>
              <a:rPr sz="1600" b="1" spc="-10" dirty="0">
                <a:latin typeface="Calibri"/>
                <a:cs typeface="Calibri"/>
              </a:rPr>
              <a:t>Item1 </a:t>
            </a:r>
            <a:r>
              <a:rPr sz="1600" b="1" spc="-5" dirty="0">
                <a:latin typeface="Calibri"/>
                <a:cs typeface="Calibri"/>
              </a:rPr>
              <a:t>and  </a:t>
            </a:r>
            <a:r>
              <a:rPr sz="1600" b="1" spc="-15" dirty="0">
                <a:latin typeface="Calibri"/>
                <a:cs typeface="Calibri"/>
              </a:rPr>
              <a:t>Item2.</a:t>
            </a:r>
            <a:endParaRPr sz="16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718" y="2231262"/>
            <a:ext cx="11176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For</a:t>
            </a:r>
            <a:r>
              <a:rPr sz="1600" b="1" spc="-55" dirty="0">
                <a:latin typeface="Calibri"/>
                <a:cs typeface="Calibri"/>
              </a:rPr>
              <a:t> </a:t>
            </a:r>
            <a:r>
              <a:rPr sz="1600" b="1" spc="-10" dirty="0">
                <a:latin typeface="Calibri"/>
                <a:cs typeface="Calibri"/>
              </a:rPr>
              <a:t>example:</a:t>
            </a:r>
            <a:endParaRPr sz="1600">
              <a:latin typeface="Calibri"/>
              <a:cs typeface="Calibri"/>
            </a:endParaRPr>
          </a:p>
        </p:txBody>
      </p:sp>
      <p:sp>
        <p:nvSpPr>
          <p:cNvPr id="3" name="object 3"/>
          <p:cNvSpPr txBox="1"/>
          <p:nvPr/>
        </p:nvSpPr>
        <p:spPr>
          <a:xfrm>
            <a:off x="2100833" y="2962782"/>
            <a:ext cx="4065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 a tuple </a:t>
            </a:r>
            <a:r>
              <a:rPr sz="1600" spc="-10" dirty="0">
                <a:latin typeface="Calibri"/>
                <a:cs typeface="Calibri"/>
              </a:rPr>
              <a:t>can </a:t>
            </a:r>
            <a:r>
              <a:rPr sz="1600" spc="-5" dirty="0">
                <a:latin typeface="Calibri"/>
                <a:cs typeface="Calibri"/>
              </a:rPr>
              <a:t>only multiplied </a:t>
            </a:r>
            <a:r>
              <a:rPr sz="1600" spc="-10" dirty="0">
                <a:latin typeface="Calibri"/>
                <a:cs typeface="Calibri"/>
              </a:rPr>
              <a:t>by </a:t>
            </a:r>
            <a:r>
              <a:rPr sz="1600" spc="-5" dirty="0">
                <a:latin typeface="Calibri"/>
                <a:cs typeface="Calibri"/>
              </a:rPr>
              <a:t>a positive</a:t>
            </a:r>
            <a:r>
              <a:rPr sz="1600" spc="-35" dirty="0">
                <a:latin typeface="Calibri"/>
                <a:cs typeface="Calibri"/>
              </a:rPr>
              <a:t> </a:t>
            </a:r>
            <a:r>
              <a:rPr sz="1600" spc="-10" dirty="0">
                <a:latin typeface="Calibri"/>
                <a:cs typeface="Calibri"/>
              </a:rPr>
              <a:t>integer</a:t>
            </a:r>
            <a:endParaRPr sz="1600">
              <a:latin typeface="Calibri"/>
              <a:cs typeface="Calibri"/>
            </a:endParaRPr>
          </a:p>
        </p:txBody>
      </p:sp>
      <p:sp>
        <p:nvSpPr>
          <p:cNvPr id="4" name="object 4"/>
          <p:cNvSpPr txBox="1"/>
          <p:nvPr/>
        </p:nvSpPr>
        <p:spPr>
          <a:xfrm>
            <a:off x="210718" y="2718942"/>
            <a:ext cx="1852295" cy="12725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&gt;&gt;&gt; </a:t>
            </a:r>
            <a:r>
              <a:rPr sz="1600" spc="-20" dirty="0">
                <a:latin typeface="Calibri"/>
                <a:cs typeface="Calibri"/>
              </a:rPr>
              <a:t>aTuple </a:t>
            </a:r>
            <a:r>
              <a:rPr sz="1600" spc="-5" dirty="0">
                <a:latin typeface="Calibri"/>
                <a:cs typeface="Calibri"/>
              </a:rPr>
              <a:t>= </a:t>
            </a:r>
            <a:r>
              <a:rPr sz="1600" spc="-10" dirty="0">
                <a:latin typeface="Calibri"/>
                <a:cs typeface="Calibri"/>
              </a:rPr>
              <a:t>(1, </a:t>
            </a:r>
            <a:r>
              <a:rPr sz="1600" spc="-5" dirty="0">
                <a:latin typeface="Calibri"/>
                <a:cs typeface="Calibri"/>
              </a:rPr>
              <a:t>2,</a:t>
            </a:r>
            <a:r>
              <a:rPr sz="1600" spc="30" dirty="0">
                <a:latin typeface="Calibri"/>
                <a:cs typeface="Calibri"/>
              </a:rPr>
              <a:t> </a:t>
            </a:r>
            <a:r>
              <a:rPr sz="1600" spc="-5" dirty="0">
                <a:latin typeface="Calibri"/>
                <a:cs typeface="Calibri"/>
              </a:rPr>
              <a:t>3)</a:t>
            </a:r>
            <a:endParaRPr sz="1600">
              <a:latin typeface="Calibri"/>
              <a:cs typeface="Calibri"/>
            </a:endParaRPr>
          </a:p>
          <a:p>
            <a:pPr marL="12700">
              <a:lnSpc>
                <a:spcPct val="100000"/>
              </a:lnSpc>
            </a:pPr>
            <a:r>
              <a:rPr sz="1600" spc="-10" dirty="0">
                <a:latin typeface="Calibri"/>
                <a:cs typeface="Calibri"/>
              </a:rPr>
              <a:t>&gt;&gt;&gt;</a:t>
            </a:r>
            <a:r>
              <a:rPr sz="1600" spc="5" dirty="0">
                <a:latin typeface="Calibri"/>
                <a:cs typeface="Calibri"/>
              </a:rPr>
              <a:t> </a:t>
            </a:r>
            <a:r>
              <a:rPr sz="1600" spc="-15" dirty="0">
                <a:latin typeface="Calibri"/>
                <a:cs typeface="Calibri"/>
              </a:rPr>
              <a:t>aTuple*3</a:t>
            </a:r>
            <a:endParaRPr sz="1600">
              <a:latin typeface="Calibri"/>
              <a:cs typeface="Calibri"/>
            </a:endParaRPr>
          </a:p>
          <a:p>
            <a:pPr marL="12700">
              <a:lnSpc>
                <a:spcPct val="100000"/>
              </a:lnSpc>
            </a:pPr>
            <a:r>
              <a:rPr sz="1600" spc="-10" dirty="0">
                <a:latin typeface="Calibri"/>
                <a:cs typeface="Calibri"/>
              </a:rPr>
              <a:t>(1, </a:t>
            </a:r>
            <a:r>
              <a:rPr sz="1600" spc="-5" dirty="0">
                <a:latin typeface="Calibri"/>
                <a:cs typeface="Calibri"/>
              </a:rPr>
              <a:t>2, 3, 1, 2, 3, 1, 2,</a:t>
            </a:r>
            <a:r>
              <a:rPr sz="1600" spc="45" dirty="0">
                <a:latin typeface="Calibri"/>
                <a:cs typeface="Calibri"/>
              </a:rPr>
              <a:t> </a:t>
            </a:r>
            <a:r>
              <a:rPr sz="1600" spc="-5" dirty="0">
                <a:latin typeface="Calibri"/>
                <a:cs typeface="Calibri"/>
              </a:rPr>
              <a:t>3)</a:t>
            </a:r>
            <a:endParaRPr sz="1600">
              <a:latin typeface="Calibri"/>
              <a:cs typeface="Calibri"/>
            </a:endParaRPr>
          </a:p>
          <a:p>
            <a:pPr marL="12700">
              <a:lnSpc>
                <a:spcPts val="1910"/>
              </a:lnSpc>
            </a:pPr>
            <a:r>
              <a:rPr sz="1600" spc="-5" dirty="0">
                <a:latin typeface="Calibri"/>
                <a:cs typeface="Calibri"/>
              </a:rPr>
              <a:t>&gt;&gt;&gt;</a:t>
            </a:r>
            <a:r>
              <a:rPr sz="1600" spc="5" dirty="0">
                <a:latin typeface="Calibri"/>
                <a:cs typeface="Calibri"/>
              </a:rPr>
              <a:t> </a:t>
            </a:r>
            <a:r>
              <a:rPr sz="1600" spc="-15" dirty="0">
                <a:latin typeface="Calibri"/>
                <a:cs typeface="Calibri"/>
              </a:rPr>
              <a:t>aTuple*-1</a:t>
            </a:r>
            <a:endParaRPr sz="1600">
              <a:latin typeface="Calibri"/>
              <a:cs typeface="Calibri"/>
            </a:endParaRPr>
          </a:p>
          <a:p>
            <a:pPr marL="12700">
              <a:lnSpc>
                <a:spcPts val="2150"/>
              </a:lnSpc>
            </a:pPr>
            <a:r>
              <a:rPr sz="1800" b="1" dirty="0">
                <a:solidFill>
                  <a:srgbClr val="C00000"/>
                </a:solidFill>
                <a:latin typeface="Calibri"/>
                <a:cs typeface="Calibri"/>
              </a:rPr>
              <a:t>?</a:t>
            </a:r>
            <a:endParaRPr sz="1800">
              <a:latin typeface="Calibri"/>
              <a:cs typeface="Calibri"/>
            </a:endParaRPr>
          </a:p>
        </p:txBody>
      </p:sp>
      <p:sp>
        <p:nvSpPr>
          <p:cNvPr id="5" name="object 5"/>
          <p:cNvSpPr txBox="1"/>
          <p:nvPr/>
        </p:nvSpPr>
        <p:spPr>
          <a:xfrm>
            <a:off x="210718" y="4456557"/>
            <a:ext cx="4973955" cy="124460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&gt;&gt;&gt;</a:t>
            </a:r>
            <a:r>
              <a:rPr sz="1600" spc="10" dirty="0">
                <a:latin typeface="Calibri"/>
                <a:cs typeface="Calibri"/>
              </a:rPr>
              <a:t> </a:t>
            </a:r>
            <a:r>
              <a:rPr sz="1600" spc="-20" dirty="0">
                <a:latin typeface="Calibri"/>
                <a:cs typeface="Calibri"/>
              </a:rPr>
              <a:t>aTuple*aTuple</a:t>
            </a:r>
            <a:endParaRPr sz="1600">
              <a:latin typeface="Calibri"/>
              <a:cs typeface="Calibri"/>
            </a:endParaRPr>
          </a:p>
          <a:p>
            <a:pPr marL="12700">
              <a:lnSpc>
                <a:spcPct val="100000"/>
              </a:lnSpc>
            </a:pPr>
            <a:r>
              <a:rPr sz="1600" spc="-20" dirty="0">
                <a:solidFill>
                  <a:srgbClr val="C00000"/>
                </a:solidFill>
                <a:latin typeface="Calibri"/>
                <a:cs typeface="Calibri"/>
              </a:rPr>
              <a:t>Traceback </a:t>
            </a:r>
            <a:r>
              <a:rPr sz="1600" spc="-10" dirty="0">
                <a:solidFill>
                  <a:srgbClr val="C00000"/>
                </a:solidFill>
                <a:latin typeface="Calibri"/>
                <a:cs typeface="Calibri"/>
              </a:rPr>
              <a:t>(most recent call</a:t>
            </a:r>
            <a:r>
              <a:rPr sz="1600" spc="60" dirty="0">
                <a:solidFill>
                  <a:srgbClr val="C00000"/>
                </a:solidFill>
                <a:latin typeface="Calibri"/>
                <a:cs typeface="Calibri"/>
              </a:rPr>
              <a:t> </a:t>
            </a:r>
            <a:r>
              <a:rPr sz="1600" spc="-5" dirty="0">
                <a:solidFill>
                  <a:srgbClr val="C00000"/>
                </a:solidFill>
                <a:latin typeface="Calibri"/>
                <a:cs typeface="Calibri"/>
              </a:rPr>
              <a:t>last):</a:t>
            </a:r>
            <a:endParaRPr sz="1600">
              <a:latin typeface="Calibri"/>
              <a:cs typeface="Calibri"/>
            </a:endParaRPr>
          </a:p>
          <a:p>
            <a:pPr marL="196850" marR="1609090" indent="-93345">
              <a:lnSpc>
                <a:spcPct val="100000"/>
              </a:lnSpc>
            </a:pPr>
            <a:r>
              <a:rPr sz="1600" spc="-5" dirty="0">
                <a:solidFill>
                  <a:srgbClr val="C00000"/>
                </a:solidFill>
                <a:latin typeface="Calibri"/>
                <a:cs typeface="Calibri"/>
              </a:rPr>
              <a:t>File </a:t>
            </a:r>
            <a:r>
              <a:rPr sz="1600" spc="-10" dirty="0">
                <a:solidFill>
                  <a:srgbClr val="C00000"/>
                </a:solidFill>
                <a:latin typeface="Calibri"/>
                <a:cs typeface="Calibri"/>
              </a:rPr>
              <a:t>"&lt;pyshell#29&gt;", </a:t>
            </a:r>
            <a:r>
              <a:rPr sz="1600" spc="-5" dirty="0">
                <a:solidFill>
                  <a:srgbClr val="C00000"/>
                </a:solidFill>
                <a:latin typeface="Calibri"/>
                <a:cs typeface="Calibri"/>
              </a:rPr>
              <a:t>line 1, in </a:t>
            </a:r>
            <a:r>
              <a:rPr sz="1600" spc="-10" dirty="0">
                <a:solidFill>
                  <a:srgbClr val="C00000"/>
                </a:solidFill>
                <a:latin typeface="Calibri"/>
                <a:cs typeface="Calibri"/>
              </a:rPr>
              <a:t>&lt;module&gt;  </a:t>
            </a:r>
            <a:r>
              <a:rPr sz="1600" spc="-20" dirty="0">
                <a:solidFill>
                  <a:srgbClr val="C00000"/>
                </a:solidFill>
                <a:latin typeface="Calibri"/>
                <a:cs typeface="Calibri"/>
              </a:rPr>
              <a:t>aTuple*aTuple</a:t>
            </a:r>
            <a:endParaRPr sz="1600">
              <a:latin typeface="Calibri"/>
              <a:cs typeface="Calibri"/>
            </a:endParaRPr>
          </a:p>
          <a:p>
            <a:pPr marL="12700">
              <a:lnSpc>
                <a:spcPct val="100000"/>
              </a:lnSpc>
            </a:pPr>
            <a:r>
              <a:rPr sz="1600" spc="-15" dirty="0">
                <a:solidFill>
                  <a:srgbClr val="C00000"/>
                </a:solidFill>
                <a:latin typeface="Calibri"/>
                <a:cs typeface="Calibri"/>
              </a:rPr>
              <a:t>TypeError: </a:t>
            </a:r>
            <a:r>
              <a:rPr sz="1600" spc="-10" dirty="0">
                <a:solidFill>
                  <a:srgbClr val="C00000"/>
                </a:solidFill>
                <a:latin typeface="Calibri"/>
                <a:cs typeface="Calibri"/>
              </a:rPr>
              <a:t>can't </a:t>
            </a:r>
            <a:r>
              <a:rPr sz="1600" spc="-5" dirty="0">
                <a:solidFill>
                  <a:srgbClr val="C00000"/>
                </a:solidFill>
                <a:latin typeface="Calibri"/>
                <a:cs typeface="Calibri"/>
              </a:rPr>
              <a:t>multiply sequence </a:t>
            </a:r>
            <a:r>
              <a:rPr sz="1600" spc="-10" dirty="0">
                <a:solidFill>
                  <a:srgbClr val="C00000"/>
                </a:solidFill>
                <a:latin typeface="Calibri"/>
                <a:cs typeface="Calibri"/>
              </a:rPr>
              <a:t>by </a:t>
            </a:r>
            <a:r>
              <a:rPr sz="1600" spc="-15" dirty="0">
                <a:solidFill>
                  <a:srgbClr val="C00000"/>
                </a:solidFill>
                <a:latin typeface="Calibri"/>
                <a:cs typeface="Calibri"/>
              </a:rPr>
              <a:t>non-int </a:t>
            </a:r>
            <a:r>
              <a:rPr sz="1600" spc="-5" dirty="0">
                <a:solidFill>
                  <a:srgbClr val="C00000"/>
                </a:solidFill>
                <a:latin typeface="Calibri"/>
                <a:cs typeface="Calibri"/>
              </a:rPr>
              <a:t>of type</a:t>
            </a:r>
            <a:r>
              <a:rPr sz="1600" spc="140" dirty="0">
                <a:solidFill>
                  <a:srgbClr val="C00000"/>
                </a:solidFill>
                <a:latin typeface="Calibri"/>
                <a:cs typeface="Calibri"/>
              </a:rPr>
              <a:t> </a:t>
            </a:r>
            <a:r>
              <a:rPr sz="1600" spc="-5" dirty="0">
                <a:solidFill>
                  <a:srgbClr val="C00000"/>
                </a:solidFill>
                <a:latin typeface="Calibri"/>
                <a:cs typeface="Calibri"/>
              </a:rPr>
              <a:t>'tuple'</a:t>
            </a:r>
            <a:endParaRPr sz="1600">
              <a:latin typeface="Calibri"/>
              <a:cs typeface="Calibri"/>
            </a:endParaRPr>
          </a:p>
        </p:txBody>
      </p:sp>
      <p:graphicFrame>
        <p:nvGraphicFramePr>
          <p:cNvPr id="6" name="object 6"/>
          <p:cNvGraphicFramePr>
            <a:graphicFrameLocks noGrp="1"/>
          </p:cNvGraphicFramePr>
          <p:nvPr/>
        </p:nvGraphicFramePr>
        <p:xfrm>
          <a:off x="1593850" y="1544319"/>
          <a:ext cx="1371600" cy="370839"/>
        </p:xfrm>
        <a:graphic>
          <a:graphicData uri="http://schemas.openxmlformats.org/drawingml/2006/table">
            <a:tbl>
              <a:tblPr firstRow="1" bandRow="1">
                <a:tableStyleId>{2D5ABB26-0587-4C30-8999-92F81FD0307C}</a:tableStyleId>
              </a:tblPr>
              <a:tblGrid>
                <a:gridCol w="457200"/>
                <a:gridCol w="457200"/>
                <a:gridCol w="457200"/>
              </a:tblGrid>
              <a:tr h="370839">
                <a:tc>
                  <a:txBody>
                    <a:bodyPr/>
                    <a:lstStyle/>
                    <a:p>
                      <a:pPr algn="ctr">
                        <a:lnSpc>
                          <a:spcPct val="100000"/>
                        </a:lnSpc>
                        <a:spcBef>
                          <a:spcPts val="244"/>
                        </a:spcBef>
                      </a:pPr>
                      <a:r>
                        <a:rPr sz="1800" b="1" dirty="0">
                          <a:solidFill>
                            <a:srgbClr val="FFFFFF"/>
                          </a:solidFill>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algn="ctr">
                        <a:lnSpc>
                          <a:spcPct val="100000"/>
                        </a:lnSpc>
                        <a:spcBef>
                          <a:spcPts val="244"/>
                        </a:spcBef>
                      </a:pPr>
                      <a:r>
                        <a:rPr sz="1800" b="1" dirty="0">
                          <a:solidFill>
                            <a:srgbClr val="FFFFFF"/>
                          </a:solidFill>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c>
                  <a:txBody>
                    <a:bodyPr/>
                    <a:lstStyle/>
                    <a:p>
                      <a:pPr algn="ctr">
                        <a:lnSpc>
                          <a:spcPct val="100000"/>
                        </a:lnSpc>
                        <a:spcBef>
                          <a:spcPts val="244"/>
                        </a:spcBef>
                      </a:pPr>
                      <a:r>
                        <a:rPr sz="1800" b="1" dirty="0">
                          <a:solidFill>
                            <a:srgbClr val="FFFFFF"/>
                          </a:solidFill>
                          <a:latin typeface="Calibri"/>
                          <a:cs typeface="Calibri"/>
                        </a:rPr>
                        <a:t>3</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2F9F"/>
                    </a:solidFill>
                  </a:tcPr>
                </a:tc>
              </a:tr>
            </a:tbl>
          </a:graphicData>
        </a:graphic>
      </p:graphicFrame>
      <p:sp>
        <p:nvSpPr>
          <p:cNvPr id="7" name="object 7"/>
          <p:cNvSpPr/>
          <p:nvPr/>
        </p:nvSpPr>
        <p:spPr>
          <a:xfrm>
            <a:off x="4053840"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C0504D"/>
          </a:solidFill>
        </p:spPr>
        <p:txBody>
          <a:bodyPr wrap="square" lIns="0" tIns="0" rIns="0" bIns="0" rtlCol="0"/>
          <a:lstStyle/>
          <a:p>
            <a:endParaRPr/>
          </a:p>
        </p:txBody>
      </p:sp>
      <p:sp>
        <p:nvSpPr>
          <p:cNvPr id="8" name="object 8"/>
          <p:cNvSpPr/>
          <p:nvPr/>
        </p:nvSpPr>
        <p:spPr>
          <a:xfrm>
            <a:off x="4356989"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C0504D"/>
          </a:solidFill>
        </p:spPr>
        <p:txBody>
          <a:bodyPr wrap="square" lIns="0" tIns="0" rIns="0" bIns="0" rtlCol="0"/>
          <a:lstStyle/>
          <a:p>
            <a:endParaRPr/>
          </a:p>
        </p:txBody>
      </p:sp>
      <p:sp>
        <p:nvSpPr>
          <p:cNvPr id="9" name="object 9"/>
          <p:cNvSpPr/>
          <p:nvPr/>
        </p:nvSpPr>
        <p:spPr>
          <a:xfrm>
            <a:off x="4660010"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C0504D"/>
          </a:solidFill>
        </p:spPr>
        <p:txBody>
          <a:bodyPr wrap="square" lIns="0" tIns="0" rIns="0" bIns="0" rtlCol="0"/>
          <a:lstStyle/>
          <a:p>
            <a:endParaRPr/>
          </a:p>
        </p:txBody>
      </p:sp>
      <p:sp>
        <p:nvSpPr>
          <p:cNvPr id="10" name="object 10"/>
          <p:cNvSpPr/>
          <p:nvPr/>
        </p:nvSpPr>
        <p:spPr>
          <a:xfrm>
            <a:off x="4963159"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48ED4"/>
          </a:solidFill>
        </p:spPr>
        <p:txBody>
          <a:bodyPr wrap="square" lIns="0" tIns="0" rIns="0" bIns="0" rtlCol="0"/>
          <a:lstStyle/>
          <a:p>
            <a:endParaRPr/>
          </a:p>
        </p:txBody>
      </p:sp>
      <p:sp>
        <p:nvSpPr>
          <p:cNvPr id="11" name="object 11"/>
          <p:cNvSpPr/>
          <p:nvPr/>
        </p:nvSpPr>
        <p:spPr>
          <a:xfrm>
            <a:off x="5266309"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48ED4"/>
          </a:solidFill>
        </p:spPr>
        <p:txBody>
          <a:bodyPr wrap="square" lIns="0" tIns="0" rIns="0" bIns="0" rtlCol="0"/>
          <a:lstStyle/>
          <a:p>
            <a:endParaRPr/>
          </a:p>
        </p:txBody>
      </p:sp>
      <p:sp>
        <p:nvSpPr>
          <p:cNvPr id="12" name="object 12"/>
          <p:cNvSpPr/>
          <p:nvPr/>
        </p:nvSpPr>
        <p:spPr>
          <a:xfrm>
            <a:off x="5569330"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48ED4"/>
          </a:solidFill>
        </p:spPr>
        <p:txBody>
          <a:bodyPr wrap="square" lIns="0" tIns="0" rIns="0" bIns="0" rtlCol="0"/>
          <a:lstStyle/>
          <a:p>
            <a:endParaRPr/>
          </a:p>
        </p:txBody>
      </p:sp>
      <p:sp>
        <p:nvSpPr>
          <p:cNvPr id="13" name="object 13"/>
          <p:cNvSpPr/>
          <p:nvPr/>
        </p:nvSpPr>
        <p:spPr>
          <a:xfrm>
            <a:off x="5872479"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85858"/>
          </a:solidFill>
        </p:spPr>
        <p:txBody>
          <a:bodyPr wrap="square" lIns="0" tIns="0" rIns="0" bIns="0" rtlCol="0"/>
          <a:lstStyle/>
          <a:p>
            <a:endParaRPr/>
          </a:p>
        </p:txBody>
      </p:sp>
      <p:sp>
        <p:nvSpPr>
          <p:cNvPr id="14" name="object 14"/>
          <p:cNvSpPr/>
          <p:nvPr/>
        </p:nvSpPr>
        <p:spPr>
          <a:xfrm>
            <a:off x="6175628"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85858"/>
          </a:solidFill>
        </p:spPr>
        <p:txBody>
          <a:bodyPr wrap="square" lIns="0" tIns="0" rIns="0" bIns="0" rtlCol="0"/>
          <a:lstStyle/>
          <a:p>
            <a:endParaRPr/>
          </a:p>
        </p:txBody>
      </p:sp>
      <p:sp>
        <p:nvSpPr>
          <p:cNvPr id="15" name="object 15"/>
          <p:cNvSpPr/>
          <p:nvPr/>
        </p:nvSpPr>
        <p:spPr>
          <a:xfrm>
            <a:off x="6478651" y="1550669"/>
            <a:ext cx="303530" cy="370840"/>
          </a:xfrm>
          <a:custGeom>
            <a:avLst/>
            <a:gdLst/>
            <a:ahLst/>
            <a:cxnLst/>
            <a:rect l="l" t="t" r="r" b="b"/>
            <a:pathLst>
              <a:path w="303529" h="370839">
                <a:moveTo>
                  <a:pt x="0" y="370839"/>
                </a:moveTo>
                <a:lnTo>
                  <a:pt x="303110" y="370839"/>
                </a:lnTo>
                <a:lnTo>
                  <a:pt x="303110" y="0"/>
                </a:lnTo>
                <a:lnTo>
                  <a:pt x="0" y="0"/>
                </a:lnTo>
                <a:lnTo>
                  <a:pt x="0" y="370839"/>
                </a:lnTo>
                <a:close/>
              </a:path>
            </a:pathLst>
          </a:custGeom>
          <a:solidFill>
            <a:srgbClr val="585858"/>
          </a:solidFill>
        </p:spPr>
        <p:txBody>
          <a:bodyPr wrap="square" lIns="0" tIns="0" rIns="0" bIns="0" rtlCol="0"/>
          <a:lstStyle/>
          <a:p>
            <a:endParaRPr/>
          </a:p>
        </p:txBody>
      </p:sp>
      <p:sp>
        <p:nvSpPr>
          <p:cNvPr id="16" name="object 16"/>
          <p:cNvSpPr/>
          <p:nvPr/>
        </p:nvSpPr>
        <p:spPr>
          <a:xfrm>
            <a:off x="4356989"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7" name="object 17"/>
          <p:cNvSpPr/>
          <p:nvPr/>
        </p:nvSpPr>
        <p:spPr>
          <a:xfrm>
            <a:off x="4660010"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8" name="object 18"/>
          <p:cNvSpPr/>
          <p:nvPr/>
        </p:nvSpPr>
        <p:spPr>
          <a:xfrm>
            <a:off x="4963159"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9" name="object 19"/>
          <p:cNvSpPr/>
          <p:nvPr/>
        </p:nvSpPr>
        <p:spPr>
          <a:xfrm>
            <a:off x="5266309"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0" name="object 20"/>
          <p:cNvSpPr/>
          <p:nvPr/>
        </p:nvSpPr>
        <p:spPr>
          <a:xfrm>
            <a:off x="5569330"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1" name="object 21"/>
          <p:cNvSpPr/>
          <p:nvPr/>
        </p:nvSpPr>
        <p:spPr>
          <a:xfrm>
            <a:off x="5872479"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2" name="object 22"/>
          <p:cNvSpPr/>
          <p:nvPr/>
        </p:nvSpPr>
        <p:spPr>
          <a:xfrm>
            <a:off x="6175628"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3" name="object 23"/>
          <p:cNvSpPr/>
          <p:nvPr/>
        </p:nvSpPr>
        <p:spPr>
          <a:xfrm>
            <a:off x="6478651"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4" name="object 24"/>
          <p:cNvSpPr/>
          <p:nvPr/>
        </p:nvSpPr>
        <p:spPr>
          <a:xfrm>
            <a:off x="4053840"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5" name="object 25"/>
          <p:cNvSpPr/>
          <p:nvPr/>
        </p:nvSpPr>
        <p:spPr>
          <a:xfrm>
            <a:off x="6781800" y="154431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6" name="object 26"/>
          <p:cNvSpPr/>
          <p:nvPr/>
        </p:nvSpPr>
        <p:spPr>
          <a:xfrm>
            <a:off x="4047490" y="1550669"/>
            <a:ext cx="2740660" cy="0"/>
          </a:xfrm>
          <a:custGeom>
            <a:avLst/>
            <a:gdLst/>
            <a:ahLst/>
            <a:cxnLst/>
            <a:rect l="l" t="t" r="r" b="b"/>
            <a:pathLst>
              <a:path w="2740659">
                <a:moveTo>
                  <a:pt x="0" y="0"/>
                </a:moveTo>
                <a:lnTo>
                  <a:pt x="2740660" y="0"/>
                </a:lnTo>
              </a:path>
            </a:pathLst>
          </a:custGeom>
          <a:ln w="12700">
            <a:solidFill>
              <a:srgbClr val="FFFFFF"/>
            </a:solidFill>
          </a:ln>
        </p:spPr>
        <p:txBody>
          <a:bodyPr wrap="square" lIns="0" tIns="0" rIns="0" bIns="0" rtlCol="0"/>
          <a:lstStyle/>
          <a:p>
            <a:endParaRPr/>
          </a:p>
        </p:txBody>
      </p:sp>
      <p:sp>
        <p:nvSpPr>
          <p:cNvPr id="27" name="object 27"/>
          <p:cNvSpPr/>
          <p:nvPr/>
        </p:nvSpPr>
        <p:spPr>
          <a:xfrm>
            <a:off x="4047490" y="1921510"/>
            <a:ext cx="2740660" cy="0"/>
          </a:xfrm>
          <a:custGeom>
            <a:avLst/>
            <a:gdLst/>
            <a:ahLst/>
            <a:cxnLst/>
            <a:rect l="l" t="t" r="r" b="b"/>
            <a:pathLst>
              <a:path w="2740659">
                <a:moveTo>
                  <a:pt x="0" y="0"/>
                </a:moveTo>
                <a:lnTo>
                  <a:pt x="2740660" y="0"/>
                </a:lnTo>
              </a:path>
            </a:pathLst>
          </a:custGeom>
          <a:ln w="38100">
            <a:solidFill>
              <a:srgbClr val="FFFFFF"/>
            </a:solidFill>
          </a:ln>
        </p:spPr>
        <p:txBody>
          <a:bodyPr wrap="square" lIns="0" tIns="0" rIns="0" bIns="0" rtlCol="0"/>
          <a:lstStyle/>
          <a:p>
            <a:endParaRPr/>
          </a:p>
        </p:txBody>
      </p:sp>
      <p:sp>
        <p:nvSpPr>
          <p:cNvPr id="28" name="object 28"/>
          <p:cNvSpPr txBox="1"/>
          <p:nvPr/>
        </p:nvSpPr>
        <p:spPr>
          <a:xfrm>
            <a:off x="4135373" y="1568958"/>
            <a:ext cx="2566670" cy="299720"/>
          </a:xfrm>
          <a:prstGeom prst="rect">
            <a:avLst/>
          </a:prstGeom>
        </p:spPr>
        <p:txBody>
          <a:bodyPr vert="horz" wrap="square" lIns="0" tIns="12700" rIns="0" bIns="0" rtlCol="0">
            <a:spAutoFit/>
          </a:bodyPr>
          <a:lstStyle/>
          <a:p>
            <a:pPr marL="12700">
              <a:lnSpc>
                <a:spcPct val="100000"/>
              </a:lnSpc>
              <a:spcBef>
                <a:spcPts val="100"/>
              </a:spcBef>
              <a:tabLst>
                <a:tab pos="315595" algn="l"/>
                <a:tab pos="618490" algn="l"/>
                <a:tab pos="922019" algn="l"/>
                <a:tab pos="1224915" algn="l"/>
                <a:tab pos="1527810" algn="l"/>
                <a:tab pos="1831339" algn="l"/>
                <a:tab pos="2134235" algn="l"/>
                <a:tab pos="2437765" algn="l"/>
              </a:tabLst>
            </a:pPr>
            <a:r>
              <a:rPr sz="1800" b="1" dirty="0">
                <a:solidFill>
                  <a:srgbClr val="FFFFFF"/>
                </a:solidFill>
                <a:latin typeface="Calibri"/>
                <a:cs typeface="Calibri"/>
              </a:rPr>
              <a:t>1	2	3	1	2	3	1	2	3</a:t>
            </a:r>
            <a:endParaRPr sz="1800">
              <a:latin typeface="Calibri"/>
              <a:cs typeface="Calibri"/>
            </a:endParaRPr>
          </a:p>
        </p:txBody>
      </p:sp>
      <p:sp>
        <p:nvSpPr>
          <p:cNvPr id="29" name="object 29"/>
          <p:cNvSpPr txBox="1"/>
          <p:nvPr/>
        </p:nvSpPr>
        <p:spPr>
          <a:xfrm>
            <a:off x="225958" y="783081"/>
            <a:ext cx="7810500" cy="752475"/>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Tuple </a:t>
            </a:r>
            <a:r>
              <a:rPr sz="1600" spc="-10" dirty="0">
                <a:latin typeface="Calibri"/>
                <a:cs typeface="Calibri"/>
              </a:rPr>
              <a:t>can </a:t>
            </a:r>
            <a:r>
              <a:rPr sz="1600" spc="-5" dirty="0">
                <a:latin typeface="Calibri"/>
                <a:cs typeface="Calibri"/>
              </a:rPr>
              <a:t>be </a:t>
            </a:r>
            <a:r>
              <a:rPr sz="1600" spc="-10" dirty="0">
                <a:latin typeface="Calibri"/>
                <a:cs typeface="Calibri"/>
              </a:rPr>
              <a:t>replicated </a:t>
            </a:r>
            <a:r>
              <a:rPr sz="1600" spc="-5" dirty="0">
                <a:latin typeface="Calibri"/>
                <a:cs typeface="Calibri"/>
              </a:rPr>
              <a:t>or </a:t>
            </a:r>
            <a:r>
              <a:rPr sz="1600" spc="-10" dirty="0">
                <a:latin typeface="Calibri"/>
                <a:cs typeface="Calibri"/>
              </a:rPr>
              <a:t>repeated </a:t>
            </a:r>
            <a:r>
              <a:rPr sz="1600" spc="-5" dirty="0">
                <a:latin typeface="Calibri"/>
                <a:cs typeface="Calibri"/>
              </a:rPr>
              <a:t>or </a:t>
            </a:r>
            <a:r>
              <a:rPr sz="1600" spc="-10" dirty="0">
                <a:latin typeface="Calibri"/>
                <a:cs typeface="Calibri"/>
              </a:rPr>
              <a:t>repeatedly concatenated </a:t>
            </a:r>
            <a:r>
              <a:rPr sz="1600" spc="-5" dirty="0">
                <a:latin typeface="Calibri"/>
                <a:cs typeface="Calibri"/>
              </a:rPr>
              <a:t>with the </a:t>
            </a:r>
            <a:r>
              <a:rPr sz="1600" spc="-10" dirty="0">
                <a:latin typeface="Calibri"/>
                <a:cs typeface="Calibri"/>
              </a:rPr>
              <a:t>asterisk </a:t>
            </a:r>
            <a:r>
              <a:rPr sz="1600" spc="-15" dirty="0">
                <a:latin typeface="Calibri"/>
                <a:cs typeface="Calibri"/>
              </a:rPr>
              <a:t>operator</a:t>
            </a:r>
            <a:r>
              <a:rPr sz="1600" spc="215" dirty="0">
                <a:latin typeface="Calibri"/>
                <a:cs typeface="Calibri"/>
              </a:rPr>
              <a:t> </a:t>
            </a:r>
            <a:r>
              <a:rPr sz="1600" spc="-5" dirty="0">
                <a:latin typeface="Calibri"/>
                <a:cs typeface="Calibri"/>
              </a:rPr>
              <a:t>"*".</a:t>
            </a:r>
            <a:endParaRPr sz="1600">
              <a:latin typeface="Calibri"/>
              <a:cs typeface="Calibri"/>
            </a:endParaRPr>
          </a:p>
          <a:p>
            <a:pPr>
              <a:lnSpc>
                <a:spcPct val="100000"/>
              </a:lnSpc>
              <a:spcBef>
                <a:spcPts val="50"/>
              </a:spcBef>
            </a:pPr>
            <a:endParaRPr sz="1600">
              <a:latin typeface="Times New Roman"/>
              <a:cs typeface="Times New Roman"/>
            </a:endParaRPr>
          </a:p>
          <a:p>
            <a:pPr marL="1627505">
              <a:lnSpc>
                <a:spcPct val="100000"/>
              </a:lnSpc>
              <a:tabLst>
                <a:tab pos="4704080" algn="l"/>
              </a:tabLst>
            </a:pPr>
            <a:r>
              <a:rPr sz="2400" b="1" spc="-30" baseline="1736" dirty="0">
                <a:solidFill>
                  <a:srgbClr val="C00000"/>
                </a:solidFill>
                <a:latin typeface="Calibri"/>
                <a:cs typeface="Calibri"/>
              </a:rPr>
              <a:t>aTuple	</a:t>
            </a:r>
            <a:r>
              <a:rPr sz="1600" b="1" spc="-20" dirty="0">
                <a:solidFill>
                  <a:srgbClr val="C00000"/>
                </a:solidFill>
                <a:latin typeface="Calibri"/>
                <a:cs typeface="Calibri"/>
              </a:rPr>
              <a:t>aTuple</a:t>
            </a:r>
            <a:r>
              <a:rPr sz="1600" b="1" spc="-5" dirty="0">
                <a:solidFill>
                  <a:srgbClr val="C00000"/>
                </a:solidFill>
                <a:latin typeface="Calibri"/>
                <a:cs typeface="Calibri"/>
              </a:rPr>
              <a:t> *3</a:t>
            </a:r>
            <a:endParaRPr sz="1600">
              <a:latin typeface="Calibri"/>
              <a:cs typeface="Calibri"/>
            </a:endParaRPr>
          </a:p>
        </p:txBody>
      </p:sp>
      <p:sp>
        <p:nvSpPr>
          <p:cNvPr id="30" name="object 30"/>
          <p:cNvSpPr txBox="1"/>
          <p:nvPr/>
        </p:nvSpPr>
        <p:spPr>
          <a:xfrm>
            <a:off x="3059429" y="1548130"/>
            <a:ext cx="56070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C00000"/>
                </a:solidFill>
                <a:latin typeface="Calibri"/>
                <a:cs typeface="Calibri"/>
              </a:rPr>
              <a:t>* 3</a:t>
            </a:r>
            <a:r>
              <a:rPr sz="2000" b="1" spc="210" dirty="0">
                <a:solidFill>
                  <a:srgbClr val="C00000"/>
                </a:solidFill>
                <a:latin typeface="Calibri"/>
                <a:cs typeface="Calibri"/>
              </a:rPr>
              <a:t> </a:t>
            </a:r>
            <a:r>
              <a:rPr sz="3000" b="1" baseline="4166" dirty="0">
                <a:solidFill>
                  <a:srgbClr val="C00000"/>
                </a:solidFill>
                <a:latin typeface="Calibri"/>
                <a:cs typeface="Calibri"/>
              </a:rPr>
              <a:t>=</a:t>
            </a:r>
            <a:endParaRPr sz="3000" baseline="4166">
              <a:latin typeface="Calibri"/>
              <a:cs typeface="Calibri"/>
            </a:endParaRPr>
          </a:p>
        </p:txBody>
      </p:sp>
      <p:sp>
        <p:nvSpPr>
          <p:cNvPr id="31" name="object 31"/>
          <p:cNvSpPr txBox="1">
            <a:spLocks noGrp="1"/>
          </p:cNvSpPr>
          <p:nvPr>
            <p:ph type="title"/>
          </p:nvPr>
        </p:nvSpPr>
        <p:spPr>
          <a:xfrm>
            <a:off x="180238" y="292100"/>
            <a:ext cx="16414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00000"/>
                </a:solidFill>
              </a:rPr>
              <a:t>Replicating</a:t>
            </a:r>
            <a:r>
              <a:rPr sz="1800" spc="-100" dirty="0">
                <a:solidFill>
                  <a:srgbClr val="C00000"/>
                </a:solidFill>
              </a:rPr>
              <a:t> </a:t>
            </a:r>
            <a:r>
              <a:rPr sz="1800" spc="-20" dirty="0">
                <a:solidFill>
                  <a:srgbClr val="C00000"/>
                </a:solidFill>
              </a:rPr>
              <a:t>Tuple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238" y="215010"/>
            <a:ext cx="448564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C00000"/>
                </a:solidFill>
              </a:rPr>
              <a:t>Programming </a:t>
            </a:r>
            <a:r>
              <a:rPr sz="1800" spc="-5" dirty="0">
                <a:solidFill>
                  <a:srgbClr val="C00000"/>
                </a:solidFill>
              </a:rPr>
              <a:t>examples </a:t>
            </a:r>
            <a:r>
              <a:rPr sz="1800" spc="-10" dirty="0">
                <a:solidFill>
                  <a:srgbClr val="C00000"/>
                </a:solidFill>
              </a:rPr>
              <a:t>(Iterating)</a:t>
            </a:r>
            <a:r>
              <a:rPr sz="1800" spc="-100" dirty="0">
                <a:solidFill>
                  <a:srgbClr val="C00000"/>
                </a:solidFill>
              </a:rPr>
              <a:t> </a:t>
            </a:r>
            <a:r>
              <a:rPr sz="1800" spc="-15" dirty="0">
                <a:solidFill>
                  <a:srgbClr val="C00000"/>
                </a:solidFill>
              </a:rPr>
              <a:t>[Traversing]:</a:t>
            </a:r>
            <a:endParaRPr sz="1800"/>
          </a:p>
        </p:txBody>
      </p:sp>
      <p:sp>
        <p:nvSpPr>
          <p:cNvPr id="3" name="object 3"/>
          <p:cNvSpPr txBox="1"/>
          <p:nvPr/>
        </p:nvSpPr>
        <p:spPr>
          <a:xfrm>
            <a:off x="612140" y="794766"/>
            <a:ext cx="7959725" cy="5569585"/>
          </a:xfrm>
          <a:prstGeom prst="rect">
            <a:avLst/>
          </a:prstGeom>
        </p:spPr>
        <p:txBody>
          <a:bodyPr vert="horz" wrap="square" lIns="0" tIns="12065" rIns="0" bIns="0" rtlCol="0">
            <a:spAutoFit/>
          </a:bodyPr>
          <a:lstStyle/>
          <a:p>
            <a:pPr marL="12700">
              <a:lnSpc>
                <a:spcPct val="100000"/>
              </a:lnSpc>
              <a:spcBef>
                <a:spcPts val="95"/>
              </a:spcBef>
            </a:pPr>
            <a:r>
              <a:rPr sz="1600" b="1" spc="-20" dirty="0">
                <a:latin typeface="Calibri"/>
                <a:cs typeface="Calibri"/>
              </a:rPr>
              <a:t>Write </a:t>
            </a:r>
            <a:r>
              <a:rPr sz="1600" b="1" spc="-5" dirty="0">
                <a:latin typeface="Calibri"/>
                <a:cs typeface="Calibri"/>
              </a:rPr>
              <a:t>a </a:t>
            </a:r>
            <a:r>
              <a:rPr sz="1600" b="1" spc="-15" dirty="0">
                <a:latin typeface="Calibri"/>
                <a:cs typeface="Calibri"/>
              </a:rPr>
              <a:t>program </a:t>
            </a:r>
            <a:r>
              <a:rPr sz="1600" b="1" spc="-10" dirty="0">
                <a:latin typeface="Calibri"/>
                <a:cs typeface="Calibri"/>
              </a:rPr>
              <a:t>to print the following tuple </a:t>
            </a:r>
            <a:r>
              <a:rPr sz="1600" b="1" spc="-5" dirty="0">
                <a:latin typeface="Calibri"/>
                <a:cs typeface="Calibri"/>
              </a:rPr>
              <a:t>elements using </a:t>
            </a:r>
            <a:r>
              <a:rPr sz="1600" b="1" spc="-10" dirty="0">
                <a:latin typeface="Calibri"/>
                <a:cs typeface="Calibri"/>
              </a:rPr>
              <a:t>for</a:t>
            </a:r>
            <a:r>
              <a:rPr sz="1600" b="1" spc="170" dirty="0">
                <a:latin typeface="Calibri"/>
                <a:cs typeface="Calibri"/>
              </a:rPr>
              <a:t> </a:t>
            </a:r>
            <a:r>
              <a:rPr sz="1600" b="1" spc="-5" dirty="0">
                <a:latin typeface="Calibri"/>
                <a:cs typeface="Calibri"/>
              </a:rPr>
              <a:t>loop:</a:t>
            </a:r>
            <a:endParaRPr sz="1600">
              <a:latin typeface="Calibri"/>
              <a:cs typeface="Calibri"/>
            </a:endParaRPr>
          </a:p>
          <a:p>
            <a:pPr marL="469900">
              <a:lnSpc>
                <a:spcPct val="100000"/>
              </a:lnSpc>
            </a:pPr>
            <a:r>
              <a:rPr sz="1600" b="1" spc="-20" dirty="0">
                <a:latin typeface="Calibri"/>
                <a:cs typeface="Calibri"/>
              </a:rPr>
              <a:t>WeekDays </a:t>
            </a:r>
            <a:r>
              <a:rPr sz="1600" b="1" spc="-5" dirty="0">
                <a:latin typeface="Calibri"/>
                <a:cs typeface="Calibri"/>
              </a:rPr>
              <a:t>= </a:t>
            </a:r>
            <a:r>
              <a:rPr sz="1600" b="1" spc="-10" dirty="0">
                <a:latin typeface="Calibri"/>
                <a:cs typeface="Calibri"/>
              </a:rPr>
              <a:t>('Sunday', 'Monday', </a:t>
            </a:r>
            <a:r>
              <a:rPr sz="1600" b="1" spc="-20" dirty="0">
                <a:latin typeface="Calibri"/>
                <a:cs typeface="Calibri"/>
              </a:rPr>
              <a:t>'Tuesday', </a:t>
            </a:r>
            <a:r>
              <a:rPr sz="1600" b="1" spc="-15" dirty="0">
                <a:latin typeface="Calibri"/>
                <a:cs typeface="Calibri"/>
              </a:rPr>
              <a:t>'Wednesday', </a:t>
            </a:r>
            <a:r>
              <a:rPr sz="1600" b="1" spc="-10" dirty="0">
                <a:latin typeface="Calibri"/>
                <a:cs typeface="Calibri"/>
              </a:rPr>
              <a:t>'Thursday', 'Friday',</a:t>
            </a:r>
            <a:r>
              <a:rPr sz="1600" b="1" spc="15" dirty="0">
                <a:latin typeface="Calibri"/>
                <a:cs typeface="Calibri"/>
              </a:rPr>
              <a:t> </a:t>
            </a:r>
            <a:r>
              <a:rPr sz="1600" b="1" spc="-10" dirty="0">
                <a:latin typeface="Calibri"/>
                <a:cs typeface="Calibri"/>
              </a:rPr>
              <a:t>'Saturday')</a:t>
            </a:r>
            <a:endParaRPr sz="1600">
              <a:latin typeface="Calibri"/>
              <a:cs typeface="Calibri"/>
            </a:endParaRPr>
          </a:p>
          <a:p>
            <a:pPr>
              <a:lnSpc>
                <a:spcPct val="100000"/>
              </a:lnSpc>
              <a:spcBef>
                <a:spcPts val="40"/>
              </a:spcBef>
            </a:pPr>
            <a:endParaRPr sz="1500">
              <a:latin typeface="Times New Roman"/>
              <a:cs typeface="Times New Roman"/>
            </a:endParaRPr>
          </a:p>
          <a:p>
            <a:pPr marL="88900" marR="608330">
              <a:lnSpc>
                <a:spcPct val="115599"/>
              </a:lnSpc>
              <a:spcBef>
                <a:spcPts val="5"/>
              </a:spcBef>
            </a:pPr>
            <a:r>
              <a:rPr sz="1600" spc="-20" dirty="0">
                <a:latin typeface="Calibri"/>
                <a:cs typeface="Calibri"/>
              </a:rPr>
              <a:t>WeekDays </a:t>
            </a:r>
            <a:r>
              <a:rPr sz="1600" spc="-5" dirty="0">
                <a:latin typeface="Calibri"/>
                <a:cs typeface="Calibri"/>
              </a:rPr>
              <a:t>= </a:t>
            </a:r>
            <a:r>
              <a:rPr sz="1600" spc="-10" dirty="0">
                <a:latin typeface="Calibri"/>
                <a:cs typeface="Calibri"/>
              </a:rPr>
              <a:t>('Sunday', 'Monday', </a:t>
            </a:r>
            <a:r>
              <a:rPr sz="1600" spc="-20" dirty="0">
                <a:latin typeface="Calibri"/>
                <a:cs typeface="Calibri"/>
              </a:rPr>
              <a:t>'Tuesday', </a:t>
            </a:r>
            <a:r>
              <a:rPr sz="1600" spc="-15" dirty="0">
                <a:latin typeface="Calibri"/>
                <a:cs typeface="Calibri"/>
              </a:rPr>
              <a:t>'Wednesday', </a:t>
            </a:r>
            <a:r>
              <a:rPr sz="1600" spc="-10" dirty="0">
                <a:latin typeface="Calibri"/>
                <a:cs typeface="Calibri"/>
              </a:rPr>
              <a:t>'Thursday', 'Friday', </a:t>
            </a:r>
            <a:r>
              <a:rPr sz="1600" spc="-15" dirty="0">
                <a:latin typeface="Calibri"/>
                <a:cs typeface="Calibri"/>
              </a:rPr>
              <a:t>'Saturday')  </a:t>
            </a:r>
            <a:r>
              <a:rPr sz="1600" spc="-20" dirty="0">
                <a:latin typeface="Calibri"/>
                <a:cs typeface="Calibri"/>
              </a:rPr>
              <a:t>print('Weekdays </a:t>
            </a:r>
            <a:r>
              <a:rPr sz="1600" spc="-10" dirty="0">
                <a:latin typeface="Calibri"/>
                <a:cs typeface="Calibri"/>
              </a:rPr>
              <a:t>are: </a:t>
            </a:r>
            <a:r>
              <a:rPr sz="1600" spc="-5" dirty="0">
                <a:latin typeface="Calibri"/>
                <a:cs typeface="Calibri"/>
              </a:rPr>
              <a:t>',</a:t>
            </a:r>
            <a:r>
              <a:rPr sz="1600" spc="55" dirty="0">
                <a:latin typeface="Calibri"/>
                <a:cs typeface="Calibri"/>
              </a:rPr>
              <a:t> </a:t>
            </a:r>
            <a:r>
              <a:rPr sz="1600" spc="-5" dirty="0">
                <a:latin typeface="Calibri"/>
                <a:cs typeface="Calibri"/>
              </a:rPr>
              <a:t>end='')</a:t>
            </a:r>
            <a:endParaRPr sz="1600">
              <a:latin typeface="Calibri"/>
              <a:cs typeface="Calibri"/>
            </a:endParaRPr>
          </a:p>
          <a:p>
            <a:pPr marL="546100" marR="5942330" indent="-457834">
              <a:lnSpc>
                <a:spcPct val="115599"/>
              </a:lnSpc>
            </a:pPr>
            <a:r>
              <a:rPr sz="1600" spc="-15" dirty="0">
                <a:latin typeface="Calibri"/>
                <a:cs typeface="Calibri"/>
              </a:rPr>
              <a:t>for </a:t>
            </a:r>
            <a:r>
              <a:rPr sz="1600" spc="-10" dirty="0">
                <a:latin typeface="Calibri"/>
                <a:cs typeface="Calibri"/>
              </a:rPr>
              <a:t>wd </a:t>
            </a:r>
            <a:r>
              <a:rPr sz="1600" dirty="0">
                <a:latin typeface="Calibri"/>
                <a:cs typeface="Calibri"/>
              </a:rPr>
              <a:t>in </a:t>
            </a:r>
            <a:r>
              <a:rPr sz="1600" spc="-20" dirty="0">
                <a:latin typeface="Calibri"/>
                <a:cs typeface="Calibri"/>
              </a:rPr>
              <a:t>WeekDays:  </a:t>
            </a:r>
            <a:r>
              <a:rPr sz="1600" spc="-10" dirty="0">
                <a:latin typeface="Calibri"/>
                <a:cs typeface="Calibri"/>
              </a:rPr>
              <a:t>print(wd, </a:t>
            </a:r>
            <a:r>
              <a:rPr sz="1600" spc="-5" dirty="0">
                <a:latin typeface="Calibri"/>
                <a:cs typeface="Calibri"/>
              </a:rPr>
              <a:t>end= '</a:t>
            </a:r>
            <a:r>
              <a:rPr sz="1600" spc="-30" dirty="0">
                <a:latin typeface="Calibri"/>
                <a:cs typeface="Calibri"/>
              </a:rPr>
              <a:t> </a:t>
            </a:r>
            <a:r>
              <a:rPr sz="1600" spc="-10" dirty="0">
                <a:latin typeface="Calibri"/>
                <a:cs typeface="Calibri"/>
              </a:rPr>
              <a:t>')</a:t>
            </a:r>
            <a:endParaRPr sz="1600">
              <a:latin typeface="Calibri"/>
              <a:cs typeface="Calibri"/>
            </a:endParaRPr>
          </a:p>
          <a:p>
            <a:pPr marL="88900">
              <a:lnSpc>
                <a:spcPct val="100000"/>
              </a:lnSpc>
              <a:spcBef>
                <a:spcPts val="300"/>
              </a:spcBef>
            </a:pPr>
            <a:r>
              <a:rPr sz="1600" b="1" spc="-5" dirty="0">
                <a:latin typeface="Calibri"/>
                <a:cs typeface="Calibri"/>
              </a:rPr>
              <a:t>Or</a:t>
            </a:r>
            <a:endParaRPr sz="1600">
              <a:latin typeface="Calibri"/>
              <a:cs typeface="Calibri"/>
            </a:endParaRPr>
          </a:p>
          <a:p>
            <a:pPr marL="88900">
              <a:lnSpc>
                <a:spcPct val="100000"/>
              </a:lnSpc>
              <a:spcBef>
                <a:spcPts val="300"/>
              </a:spcBef>
            </a:pPr>
            <a:r>
              <a:rPr sz="1600" spc="-20" dirty="0">
                <a:latin typeface="Calibri"/>
                <a:cs typeface="Calibri"/>
              </a:rPr>
              <a:t>print('Weekdays </a:t>
            </a:r>
            <a:r>
              <a:rPr sz="1600" spc="-10" dirty="0">
                <a:latin typeface="Calibri"/>
                <a:cs typeface="Calibri"/>
              </a:rPr>
              <a:t>are: </a:t>
            </a:r>
            <a:r>
              <a:rPr sz="1600" spc="-5" dirty="0">
                <a:latin typeface="Calibri"/>
                <a:cs typeface="Calibri"/>
              </a:rPr>
              <a:t>',</a:t>
            </a:r>
            <a:r>
              <a:rPr sz="1600" spc="60" dirty="0">
                <a:latin typeface="Calibri"/>
                <a:cs typeface="Calibri"/>
              </a:rPr>
              <a:t> </a:t>
            </a:r>
            <a:r>
              <a:rPr sz="1600" spc="-5" dirty="0">
                <a:latin typeface="Calibri"/>
                <a:cs typeface="Calibri"/>
              </a:rPr>
              <a:t>end='')</a:t>
            </a:r>
            <a:endParaRPr sz="1600">
              <a:latin typeface="Calibri"/>
              <a:cs typeface="Calibri"/>
            </a:endParaRPr>
          </a:p>
          <a:p>
            <a:pPr marL="88900">
              <a:lnSpc>
                <a:spcPct val="100000"/>
              </a:lnSpc>
              <a:spcBef>
                <a:spcPts val="300"/>
              </a:spcBef>
            </a:pPr>
            <a:r>
              <a:rPr sz="1600" spc="-15" dirty="0">
                <a:latin typeface="Calibri"/>
                <a:cs typeface="Calibri"/>
              </a:rPr>
              <a:t>for </a:t>
            </a:r>
            <a:r>
              <a:rPr sz="1600" spc="-10" dirty="0">
                <a:latin typeface="Calibri"/>
                <a:cs typeface="Calibri"/>
              </a:rPr>
              <a:t>wd </a:t>
            </a:r>
            <a:r>
              <a:rPr sz="1600" dirty="0">
                <a:latin typeface="Calibri"/>
                <a:cs typeface="Calibri"/>
              </a:rPr>
              <a:t>in </a:t>
            </a:r>
            <a:r>
              <a:rPr sz="1600" spc="-10" dirty="0">
                <a:latin typeface="Calibri"/>
                <a:cs typeface="Calibri"/>
              </a:rPr>
              <a:t>('Sunday', 'Monday', </a:t>
            </a:r>
            <a:r>
              <a:rPr sz="1600" spc="-20" dirty="0">
                <a:latin typeface="Calibri"/>
                <a:cs typeface="Calibri"/>
              </a:rPr>
              <a:t>'Tuesday', </a:t>
            </a:r>
            <a:r>
              <a:rPr sz="1600" spc="-15" dirty="0">
                <a:latin typeface="Calibri"/>
                <a:cs typeface="Calibri"/>
              </a:rPr>
              <a:t>'Wednesday', </a:t>
            </a:r>
            <a:r>
              <a:rPr sz="1600" spc="-10" dirty="0">
                <a:latin typeface="Calibri"/>
                <a:cs typeface="Calibri"/>
              </a:rPr>
              <a:t>'Thursday', 'Friday',</a:t>
            </a:r>
            <a:r>
              <a:rPr sz="1600" spc="140" dirty="0">
                <a:latin typeface="Calibri"/>
                <a:cs typeface="Calibri"/>
              </a:rPr>
              <a:t> </a:t>
            </a:r>
            <a:r>
              <a:rPr sz="1600" spc="-10" dirty="0">
                <a:latin typeface="Calibri"/>
                <a:cs typeface="Calibri"/>
              </a:rPr>
              <a:t>'Saturday'):</a:t>
            </a:r>
            <a:endParaRPr sz="1600">
              <a:latin typeface="Calibri"/>
              <a:cs typeface="Calibri"/>
            </a:endParaRPr>
          </a:p>
          <a:p>
            <a:pPr marL="546100">
              <a:lnSpc>
                <a:spcPct val="100000"/>
              </a:lnSpc>
              <a:spcBef>
                <a:spcPts val="300"/>
              </a:spcBef>
            </a:pPr>
            <a:r>
              <a:rPr sz="1600" spc="-10" dirty="0">
                <a:latin typeface="Calibri"/>
                <a:cs typeface="Calibri"/>
              </a:rPr>
              <a:t>print(wd, </a:t>
            </a:r>
            <a:r>
              <a:rPr sz="1600" spc="-5" dirty="0">
                <a:latin typeface="Calibri"/>
                <a:cs typeface="Calibri"/>
              </a:rPr>
              <a:t>end= '</a:t>
            </a:r>
            <a:r>
              <a:rPr sz="1600" spc="5" dirty="0">
                <a:latin typeface="Calibri"/>
                <a:cs typeface="Calibri"/>
              </a:rPr>
              <a:t> </a:t>
            </a:r>
            <a:r>
              <a:rPr sz="1600" spc="-10" dirty="0">
                <a:latin typeface="Calibri"/>
                <a:cs typeface="Calibri"/>
              </a:rPr>
              <a:t>')</a:t>
            </a:r>
            <a:endParaRPr sz="1600">
              <a:latin typeface="Calibri"/>
              <a:cs typeface="Calibri"/>
            </a:endParaRPr>
          </a:p>
          <a:p>
            <a:pPr marL="88900">
              <a:lnSpc>
                <a:spcPct val="100000"/>
              </a:lnSpc>
              <a:spcBef>
                <a:spcPts val="305"/>
              </a:spcBef>
            </a:pPr>
            <a:r>
              <a:rPr sz="1600" b="1" spc="-5" dirty="0">
                <a:latin typeface="Calibri"/>
                <a:cs typeface="Calibri"/>
              </a:rPr>
              <a:t>Or</a:t>
            </a:r>
            <a:endParaRPr sz="1600">
              <a:latin typeface="Calibri"/>
              <a:cs typeface="Calibri"/>
            </a:endParaRPr>
          </a:p>
          <a:p>
            <a:pPr marL="88900" marR="607695">
              <a:lnSpc>
                <a:spcPct val="115599"/>
              </a:lnSpc>
            </a:pPr>
            <a:r>
              <a:rPr sz="1600" spc="-20" dirty="0">
                <a:latin typeface="Calibri"/>
                <a:cs typeface="Calibri"/>
              </a:rPr>
              <a:t>WeekDays </a:t>
            </a:r>
            <a:r>
              <a:rPr sz="1600" spc="-5" dirty="0">
                <a:latin typeface="Calibri"/>
                <a:cs typeface="Calibri"/>
              </a:rPr>
              <a:t>= </a:t>
            </a:r>
            <a:r>
              <a:rPr sz="1600" spc="-10" dirty="0">
                <a:latin typeface="Calibri"/>
                <a:cs typeface="Calibri"/>
              </a:rPr>
              <a:t>('Sunday', 'Monday', </a:t>
            </a:r>
            <a:r>
              <a:rPr sz="1600" spc="-20" dirty="0">
                <a:latin typeface="Calibri"/>
                <a:cs typeface="Calibri"/>
              </a:rPr>
              <a:t>'Tuesday', </a:t>
            </a:r>
            <a:r>
              <a:rPr sz="1600" spc="-15" dirty="0">
                <a:latin typeface="Calibri"/>
                <a:cs typeface="Calibri"/>
              </a:rPr>
              <a:t>'Wednesday', </a:t>
            </a:r>
            <a:r>
              <a:rPr sz="1600" spc="-10" dirty="0">
                <a:latin typeface="Calibri"/>
                <a:cs typeface="Calibri"/>
              </a:rPr>
              <a:t>'Thursday', 'Friday', 'Saturday')  </a:t>
            </a:r>
            <a:r>
              <a:rPr sz="1600" spc="-20" dirty="0">
                <a:latin typeface="Calibri"/>
                <a:cs typeface="Calibri"/>
              </a:rPr>
              <a:t>print('Weekdays </a:t>
            </a:r>
            <a:r>
              <a:rPr sz="1600" spc="-10" dirty="0">
                <a:latin typeface="Calibri"/>
                <a:cs typeface="Calibri"/>
              </a:rPr>
              <a:t>are: </a:t>
            </a:r>
            <a:r>
              <a:rPr sz="1600" spc="-5" dirty="0">
                <a:latin typeface="Calibri"/>
                <a:cs typeface="Calibri"/>
              </a:rPr>
              <a:t>',</a:t>
            </a:r>
            <a:r>
              <a:rPr sz="1600" spc="55" dirty="0">
                <a:latin typeface="Calibri"/>
                <a:cs typeface="Calibri"/>
              </a:rPr>
              <a:t> </a:t>
            </a:r>
            <a:r>
              <a:rPr sz="1600" spc="-5" dirty="0">
                <a:latin typeface="Calibri"/>
                <a:cs typeface="Calibri"/>
              </a:rPr>
              <a:t>end='')</a:t>
            </a:r>
            <a:endParaRPr sz="1600">
              <a:latin typeface="Calibri"/>
              <a:cs typeface="Calibri"/>
            </a:endParaRPr>
          </a:p>
          <a:p>
            <a:pPr marL="88900" marR="5878830">
              <a:lnSpc>
                <a:spcPct val="115599"/>
              </a:lnSpc>
            </a:pPr>
            <a:r>
              <a:rPr sz="1600" spc="-10" dirty="0">
                <a:latin typeface="Calibri"/>
                <a:cs typeface="Calibri"/>
              </a:rPr>
              <a:t>Length </a:t>
            </a:r>
            <a:r>
              <a:rPr sz="1600" spc="-5" dirty="0">
                <a:latin typeface="Calibri"/>
                <a:cs typeface="Calibri"/>
              </a:rPr>
              <a:t>= </a:t>
            </a:r>
            <a:r>
              <a:rPr sz="1600" spc="-15" dirty="0">
                <a:latin typeface="Calibri"/>
                <a:cs typeface="Calibri"/>
              </a:rPr>
              <a:t>len(WeekDays)  </a:t>
            </a:r>
            <a:r>
              <a:rPr sz="1600" spc="-15" dirty="0">
                <a:solidFill>
                  <a:srgbClr val="C00000"/>
                </a:solidFill>
                <a:latin typeface="Calibri"/>
                <a:cs typeface="Calibri"/>
              </a:rPr>
              <a:t>for </a:t>
            </a:r>
            <a:r>
              <a:rPr sz="1600" spc="-5" dirty="0">
                <a:latin typeface="Calibri"/>
                <a:cs typeface="Calibri"/>
              </a:rPr>
              <a:t>i </a:t>
            </a:r>
            <a:r>
              <a:rPr sz="1600" dirty="0">
                <a:solidFill>
                  <a:srgbClr val="C00000"/>
                </a:solidFill>
                <a:latin typeface="Calibri"/>
                <a:cs typeface="Calibri"/>
              </a:rPr>
              <a:t>in </a:t>
            </a:r>
            <a:r>
              <a:rPr sz="1600" spc="-15" dirty="0">
                <a:solidFill>
                  <a:srgbClr val="C00000"/>
                </a:solidFill>
                <a:latin typeface="Calibri"/>
                <a:cs typeface="Calibri"/>
              </a:rPr>
              <a:t>range</a:t>
            </a:r>
            <a:r>
              <a:rPr sz="1600" spc="-15" dirty="0">
                <a:latin typeface="Calibri"/>
                <a:cs typeface="Calibri"/>
              </a:rPr>
              <a:t>(0,</a:t>
            </a:r>
            <a:r>
              <a:rPr sz="1600" spc="-5" dirty="0">
                <a:latin typeface="Calibri"/>
                <a:cs typeface="Calibri"/>
              </a:rPr>
              <a:t> </a:t>
            </a:r>
            <a:r>
              <a:rPr sz="1600" spc="-10" dirty="0">
                <a:latin typeface="Calibri"/>
                <a:cs typeface="Calibri"/>
              </a:rPr>
              <a:t>Length):</a:t>
            </a:r>
            <a:endParaRPr sz="1600">
              <a:latin typeface="Calibri"/>
              <a:cs typeface="Calibri"/>
            </a:endParaRPr>
          </a:p>
          <a:p>
            <a:pPr marL="546100">
              <a:lnSpc>
                <a:spcPct val="100000"/>
              </a:lnSpc>
              <a:spcBef>
                <a:spcPts val="305"/>
              </a:spcBef>
            </a:pPr>
            <a:r>
              <a:rPr sz="1600" spc="-15" dirty="0">
                <a:latin typeface="Calibri"/>
                <a:cs typeface="Calibri"/>
              </a:rPr>
              <a:t>print(WeekDays[x], </a:t>
            </a:r>
            <a:r>
              <a:rPr sz="1600" spc="-5" dirty="0">
                <a:latin typeface="Calibri"/>
                <a:cs typeface="Calibri"/>
              </a:rPr>
              <a:t>end= '</a:t>
            </a:r>
            <a:r>
              <a:rPr sz="1600" spc="40" dirty="0">
                <a:latin typeface="Calibri"/>
                <a:cs typeface="Calibri"/>
              </a:rPr>
              <a:t> </a:t>
            </a:r>
            <a:r>
              <a:rPr sz="1600" spc="-10" dirty="0">
                <a:latin typeface="Calibri"/>
                <a:cs typeface="Calibri"/>
              </a:rPr>
              <a:t>')</a:t>
            </a:r>
            <a:endParaRPr sz="1600">
              <a:latin typeface="Calibri"/>
              <a:cs typeface="Calibri"/>
            </a:endParaRPr>
          </a:p>
          <a:p>
            <a:pPr>
              <a:lnSpc>
                <a:spcPct val="100000"/>
              </a:lnSpc>
              <a:spcBef>
                <a:spcPts val="30"/>
              </a:spcBef>
            </a:pPr>
            <a:endParaRPr sz="1900">
              <a:latin typeface="Times New Roman"/>
              <a:cs typeface="Times New Roman"/>
            </a:endParaRPr>
          </a:p>
          <a:p>
            <a:pPr marL="88900">
              <a:lnSpc>
                <a:spcPct val="100000"/>
              </a:lnSpc>
            </a:pPr>
            <a:r>
              <a:rPr sz="1600" b="1" spc="-10" dirty="0">
                <a:solidFill>
                  <a:srgbClr val="001F5F"/>
                </a:solidFill>
                <a:latin typeface="Calibri"/>
                <a:cs typeface="Calibri"/>
              </a:rPr>
              <a:t>Output:</a:t>
            </a:r>
            <a:endParaRPr sz="1600">
              <a:latin typeface="Calibri"/>
              <a:cs typeface="Calibri"/>
            </a:endParaRPr>
          </a:p>
          <a:p>
            <a:pPr marL="88900">
              <a:lnSpc>
                <a:spcPct val="100000"/>
              </a:lnSpc>
              <a:spcBef>
                <a:spcPts val="900"/>
              </a:spcBef>
            </a:pPr>
            <a:r>
              <a:rPr sz="1600" spc="-25" dirty="0">
                <a:solidFill>
                  <a:srgbClr val="404040"/>
                </a:solidFill>
                <a:latin typeface="Calibri"/>
                <a:cs typeface="Calibri"/>
              </a:rPr>
              <a:t>Weekdays </a:t>
            </a:r>
            <a:r>
              <a:rPr sz="1600" spc="-10" dirty="0">
                <a:solidFill>
                  <a:srgbClr val="404040"/>
                </a:solidFill>
                <a:latin typeface="Calibri"/>
                <a:cs typeface="Calibri"/>
              </a:rPr>
              <a:t>are: Sunday Monday </a:t>
            </a:r>
            <a:r>
              <a:rPr sz="1600" spc="-25" dirty="0">
                <a:solidFill>
                  <a:srgbClr val="404040"/>
                </a:solidFill>
                <a:latin typeface="Calibri"/>
                <a:cs typeface="Calibri"/>
              </a:rPr>
              <a:t>Tuesday </a:t>
            </a:r>
            <a:r>
              <a:rPr sz="1600" spc="-15" dirty="0">
                <a:solidFill>
                  <a:srgbClr val="404040"/>
                </a:solidFill>
                <a:latin typeface="Calibri"/>
                <a:cs typeface="Calibri"/>
              </a:rPr>
              <a:t>Wednesday Thursday </a:t>
            </a:r>
            <a:r>
              <a:rPr sz="1600" spc="-10" dirty="0">
                <a:solidFill>
                  <a:srgbClr val="404040"/>
                </a:solidFill>
                <a:latin typeface="Calibri"/>
                <a:cs typeface="Calibri"/>
              </a:rPr>
              <a:t>Friday</a:t>
            </a:r>
            <a:r>
              <a:rPr sz="1600" spc="135" dirty="0">
                <a:solidFill>
                  <a:srgbClr val="404040"/>
                </a:solidFill>
                <a:latin typeface="Calibri"/>
                <a:cs typeface="Calibri"/>
              </a:rPr>
              <a:t> </a:t>
            </a:r>
            <a:r>
              <a:rPr sz="1600" spc="-15" dirty="0">
                <a:solidFill>
                  <a:srgbClr val="404040"/>
                </a:solidFill>
                <a:latin typeface="Calibri"/>
                <a:cs typeface="Calibri"/>
              </a:rPr>
              <a:t>Saturday</a:t>
            </a:r>
            <a:endParaRPr sz="1600">
              <a:latin typeface="Calibri"/>
              <a:cs typeface="Calibri"/>
            </a:endParaRPr>
          </a:p>
        </p:txBody>
      </p:sp>
      <p:sp>
        <p:nvSpPr>
          <p:cNvPr id="4" name="object 4"/>
          <p:cNvSpPr/>
          <p:nvPr/>
        </p:nvSpPr>
        <p:spPr>
          <a:xfrm>
            <a:off x="107442" y="838961"/>
            <a:ext cx="426720" cy="228600"/>
          </a:xfrm>
          <a:custGeom>
            <a:avLst/>
            <a:gdLst/>
            <a:ahLst/>
            <a:cxnLst/>
            <a:rect l="l" t="t" r="r" b="b"/>
            <a:pathLst>
              <a:path w="426720" h="228600">
                <a:moveTo>
                  <a:pt x="213360" y="0"/>
                </a:moveTo>
                <a:lnTo>
                  <a:pt x="156642" y="4083"/>
                </a:lnTo>
                <a:lnTo>
                  <a:pt x="105675" y="15606"/>
                </a:lnTo>
                <a:lnTo>
                  <a:pt x="62493" y="33480"/>
                </a:lnTo>
                <a:lnTo>
                  <a:pt x="29130" y="56613"/>
                </a:lnTo>
                <a:lnTo>
                  <a:pt x="0" y="114300"/>
                </a:lnTo>
                <a:lnTo>
                  <a:pt x="7621" y="144682"/>
                </a:lnTo>
                <a:lnTo>
                  <a:pt x="62493" y="195119"/>
                </a:lnTo>
                <a:lnTo>
                  <a:pt x="105675" y="212993"/>
                </a:lnTo>
                <a:lnTo>
                  <a:pt x="156642" y="224516"/>
                </a:lnTo>
                <a:lnTo>
                  <a:pt x="213360" y="228600"/>
                </a:lnTo>
                <a:lnTo>
                  <a:pt x="270077" y="224516"/>
                </a:lnTo>
                <a:lnTo>
                  <a:pt x="321044" y="212993"/>
                </a:lnTo>
                <a:lnTo>
                  <a:pt x="364226" y="195119"/>
                </a:lnTo>
                <a:lnTo>
                  <a:pt x="397589" y="171986"/>
                </a:lnTo>
                <a:lnTo>
                  <a:pt x="426720" y="114300"/>
                </a:lnTo>
                <a:lnTo>
                  <a:pt x="419098" y="83917"/>
                </a:lnTo>
                <a:lnTo>
                  <a:pt x="364226" y="33480"/>
                </a:lnTo>
                <a:lnTo>
                  <a:pt x="321044" y="15606"/>
                </a:lnTo>
                <a:lnTo>
                  <a:pt x="270077" y="4083"/>
                </a:lnTo>
                <a:lnTo>
                  <a:pt x="213360" y="0"/>
                </a:lnTo>
                <a:close/>
              </a:path>
            </a:pathLst>
          </a:custGeom>
          <a:solidFill>
            <a:srgbClr val="001F5F"/>
          </a:solidFill>
        </p:spPr>
        <p:txBody>
          <a:bodyPr wrap="square" lIns="0" tIns="0" rIns="0" bIns="0" rtlCol="0"/>
          <a:lstStyle/>
          <a:p>
            <a:endParaRPr/>
          </a:p>
        </p:txBody>
      </p:sp>
      <p:sp>
        <p:nvSpPr>
          <p:cNvPr id="5" name="object 5"/>
          <p:cNvSpPr/>
          <p:nvPr/>
        </p:nvSpPr>
        <p:spPr>
          <a:xfrm>
            <a:off x="107442" y="838961"/>
            <a:ext cx="426720" cy="228600"/>
          </a:xfrm>
          <a:custGeom>
            <a:avLst/>
            <a:gdLst/>
            <a:ahLst/>
            <a:cxnLst/>
            <a:rect l="l" t="t" r="r" b="b"/>
            <a:pathLst>
              <a:path w="426720" h="228600">
                <a:moveTo>
                  <a:pt x="0" y="114300"/>
                </a:moveTo>
                <a:lnTo>
                  <a:pt x="29130" y="56613"/>
                </a:lnTo>
                <a:lnTo>
                  <a:pt x="62493" y="33480"/>
                </a:lnTo>
                <a:lnTo>
                  <a:pt x="105675" y="15606"/>
                </a:lnTo>
                <a:lnTo>
                  <a:pt x="156642" y="4083"/>
                </a:lnTo>
                <a:lnTo>
                  <a:pt x="213360" y="0"/>
                </a:lnTo>
                <a:lnTo>
                  <a:pt x="270077" y="4083"/>
                </a:lnTo>
                <a:lnTo>
                  <a:pt x="321044" y="15606"/>
                </a:lnTo>
                <a:lnTo>
                  <a:pt x="364226" y="33480"/>
                </a:lnTo>
                <a:lnTo>
                  <a:pt x="397589" y="56613"/>
                </a:lnTo>
                <a:lnTo>
                  <a:pt x="426720" y="114300"/>
                </a:lnTo>
                <a:lnTo>
                  <a:pt x="419098" y="144682"/>
                </a:lnTo>
                <a:lnTo>
                  <a:pt x="364226" y="195119"/>
                </a:lnTo>
                <a:lnTo>
                  <a:pt x="321044" y="212993"/>
                </a:lnTo>
                <a:lnTo>
                  <a:pt x="270077" y="224516"/>
                </a:lnTo>
                <a:lnTo>
                  <a:pt x="213360" y="228600"/>
                </a:lnTo>
                <a:lnTo>
                  <a:pt x="156642" y="224516"/>
                </a:lnTo>
                <a:lnTo>
                  <a:pt x="105675" y="212993"/>
                </a:lnTo>
                <a:lnTo>
                  <a:pt x="62493" y="195119"/>
                </a:lnTo>
                <a:lnTo>
                  <a:pt x="29130" y="171986"/>
                </a:lnTo>
                <a:lnTo>
                  <a:pt x="0" y="114300"/>
                </a:lnTo>
                <a:close/>
              </a:path>
            </a:pathLst>
          </a:custGeom>
          <a:ln w="25908">
            <a:solidFill>
              <a:srgbClr val="C00000"/>
            </a:solidFill>
          </a:ln>
        </p:spPr>
        <p:txBody>
          <a:bodyPr wrap="square" lIns="0" tIns="0" rIns="0" bIns="0" rtlCol="0"/>
          <a:lstStyle/>
          <a:p>
            <a:endParaRPr/>
          </a:p>
        </p:txBody>
      </p:sp>
      <p:sp>
        <p:nvSpPr>
          <p:cNvPr id="6" name="object 6"/>
          <p:cNvSpPr/>
          <p:nvPr/>
        </p:nvSpPr>
        <p:spPr>
          <a:xfrm>
            <a:off x="233172" y="847344"/>
            <a:ext cx="180594" cy="2552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453329"/>
          </a:xfrm>
          <a:prstGeom prst="rect">
            <a:avLst/>
          </a:prstGeom>
          <a:solidFill>
            <a:srgbClr val="001F5F"/>
          </a:solidFill>
        </p:spPr>
        <p:txBody>
          <a:bodyPr vert="horz" wrap="square" lIns="0" tIns="22225" rIns="0" bIns="0" rtlCol="0">
            <a:spAutoFit/>
          </a:bodyPr>
          <a:lstStyle/>
          <a:p>
            <a:pPr algn="ctr">
              <a:lnSpc>
                <a:spcPct val="100000"/>
              </a:lnSpc>
              <a:spcBef>
                <a:spcPts val="175"/>
              </a:spcBef>
            </a:pPr>
            <a:r>
              <a:rPr spc="-5" dirty="0"/>
              <a:t>Using </a:t>
            </a:r>
            <a:r>
              <a:rPr spc="-10" dirty="0"/>
              <a:t>Membership </a:t>
            </a:r>
            <a:r>
              <a:rPr spc="-20" dirty="0"/>
              <a:t>Operators </a:t>
            </a:r>
            <a:r>
              <a:rPr spc="-5" dirty="0"/>
              <a:t>with</a:t>
            </a:r>
            <a:r>
              <a:rPr spc="40" dirty="0"/>
              <a:t> </a:t>
            </a:r>
            <a:r>
              <a:rPr spc="-35" dirty="0"/>
              <a:t>Tuple</a:t>
            </a:r>
          </a:p>
        </p:txBody>
      </p:sp>
      <p:sp>
        <p:nvSpPr>
          <p:cNvPr id="3" name="object 3"/>
          <p:cNvSpPr txBox="1"/>
          <p:nvPr/>
        </p:nvSpPr>
        <p:spPr>
          <a:xfrm>
            <a:off x="225958" y="935481"/>
            <a:ext cx="8316595"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Calibri"/>
                <a:cs typeface="Calibri"/>
              </a:rPr>
              <a:t>The implementation of </a:t>
            </a:r>
            <a:r>
              <a:rPr sz="1600" spc="-10" dirty="0">
                <a:latin typeface="Calibri"/>
                <a:cs typeface="Calibri"/>
              </a:rPr>
              <a:t>membership </a:t>
            </a:r>
            <a:r>
              <a:rPr sz="1600" spc="-15" dirty="0">
                <a:latin typeface="Calibri"/>
                <a:cs typeface="Calibri"/>
              </a:rPr>
              <a:t>operators </a:t>
            </a:r>
            <a:r>
              <a:rPr sz="1600" dirty="0">
                <a:latin typeface="Calibri"/>
                <a:cs typeface="Calibri"/>
              </a:rPr>
              <a:t>with </a:t>
            </a:r>
            <a:r>
              <a:rPr sz="1600" spc="-5" dirty="0">
                <a:latin typeface="Calibri"/>
                <a:cs typeface="Calibri"/>
              </a:rPr>
              <a:t>tuple is </a:t>
            </a:r>
            <a:r>
              <a:rPr sz="1600" spc="-10" dirty="0">
                <a:latin typeface="Calibri"/>
                <a:cs typeface="Calibri"/>
              </a:rPr>
              <a:t>exactly </a:t>
            </a:r>
            <a:r>
              <a:rPr sz="1600" spc="-5" dirty="0">
                <a:latin typeface="Calibri"/>
                <a:cs typeface="Calibri"/>
              </a:rPr>
              <a:t>same as other sequence </a:t>
            </a:r>
            <a:r>
              <a:rPr sz="1600" spc="-20" dirty="0">
                <a:latin typeface="Calibri"/>
                <a:cs typeface="Calibri"/>
              </a:rPr>
              <a:t>like </a:t>
            </a:r>
            <a:r>
              <a:rPr sz="1600" spc="-5" dirty="0">
                <a:latin typeface="Calibri"/>
                <a:cs typeface="Calibri"/>
              </a:rPr>
              <a:t>lists  and string. </a:t>
            </a:r>
            <a:r>
              <a:rPr sz="1600" spc="-10" dirty="0">
                <a:latin typeface="Calibri"/>
                <a:cs typeface="Calibri"/>
              </a:rPr>
              <a:t>There </a:t>
            </a:r>
            <a:r>
              <a:rPr sz="1600" spc="-15" dirty="0">
                <a:latin typeface="Calibri"/>
                <a:cs typeface="Calibri"/>
              </a:rPr>
              <a:t>are </a:t>
            </a:r>
            <a:r>
              <a:rPr sz="1600" spc="-10" dirty="0">
                <a:latin typeface="Calibri"/>
                <a:cs typeface="Calibri"/>
              </a:rPr>
              <a:t>two </a:t>
            </a:r>
            <a:r>
              <a:rPr sz="1600" spc="-5" dirty="0">
                <a:latin typeface="Calibri"/>
                <a:cs typeface="Calibri"/>
              </a:rPr>
              <a:t>types of </a:t>
            </a:r>
            <a:r>
              <a:rPr sz="1600" spc="-10" dirty="0">
                <a:latin typeface="Calibri"/>
                <a:cs typeface="Calibri"/>
              </a:rPr>
              <a:t>membership</a:t>
            </a:r>
            <a:r>
              <a:rPr sz="1600" spc="90" dirty="0">
                <a:latin typeface="Calibri"/>
                <a:cs typeface="Calibri"/>
              </a:rPr>
              <a:t> </a:t>
            </a:r>
            <a:r>
              <a:rPr sz="1600" spc="-15" dirty="0">
                <a:latin typeface="Calibri"/>
                <a:cs typeface="Calibri"/>
              </a:rPr>
              <a:t>operators.</a:t>
            </a:r>
            <a:endParaRPr sz="1600">
              <a:latin typeface="Calibri"/>
              <a:cs typeface="Calibri"/>
            </a:endParaRPr>
          </a:p>
        </p:txBody>
      </p:sp>
      <p:graphicFrame>
        <p:nvGraphicFramePr>
          <p:cNvPr id="4" name="object 4"/>
          <p:cNvGraphicFramePr>
            <a:graphicFrameLocks noGrp="1"/>
          </p:cNvGraphicFramePr>
          <p:nvPr/>
        </p:nvGraphicFramePr>
        <p:xfrm>
          <a:off x="374650" y="1822450"/>
          <a:ext cx="8382000" cy="3977640"/>
        </p:xfrm>
        <a:graphic>
          <a:graphicData uri="http://schemas.openxmlformats.org/drawingml/2006/table">
            <a:tbl>
              <a:tblPr firstRow="1" bandRow="1">
                <a:tableStyleId>{2D5ABB26-0587-4C30-8999-92F81FD0307C}</a:tableStyleId>
              </a:tblPr>
              <a:tblGrid>
                <a:gridCol w="1546225"/>
                <a:gridCol w="6835775"/>
              </a:tblGrid>
              <a:tr h="381000">
                <a:tc>
                  <a:txBody>
                    <a:bodyPr/>
                    <a:lstStyle/>
                    <a:p>
                      <a:pPr algn="ctr">
                        <a:lnSpc>
                          <a:spcPct val="100000"/>
                        </a:lnSpc>
                        <a:spcBef>
                          <a:spcPts val="300"/>
                        </a:spcBef>
                      </a:pPr>
                      <a:r>
                        <a:rPr sz="1800" b="1" spc="-15" dirty="0">
                          <a:solidFill>
                            <a:srgbClr val="C00000"/>
                          </a:solidFill>
                          <a:latin typeface="Calibri"/>
                          <a:cs typeface="Calibri"/>
                        </a:rPr>
                        <a:t>Operator</a:t>
                      </a:r>
                      <a:endParaRPr sz="1800">
                        <a:latin typeface="Calibri"/>
                        <a:cs typeface="Calibri"/>
                      </a:endParaRPr>
                    </a:p>
                  </a:txBody>
                  <a:tcPr marL="0" marR="0" marT="38100"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c>
                  <a:txBody>
                    <a:bodyPr/>
                    <a:lstStyle/>
                    <a:p>
                      <a:pPr marL="1905" algn="ctr">
                        <a:lnSpc>
                          <a:spcPct val="100000"/>
                        </a:lnSpc>
                        <a:spcBef>
                          <a:spcPts val="300"/>
                        </a:spcBef>
                      </a:pPr>
                      <a:r>
                        <a:rPr sz="1800" b="1" spc="-5" dirty="0">
                          <a:solidFill>
                            <a:srgbClr val="C00000"/>
                          </a:solidFill>
                          <a:latin typeface="Calibri"/>
                          <a:cs typeface="Calibri"/>
                        </a:rPr>
                        <a:t>Description</a:t>
                      </a:r>
                      <a:endParaRPr sz="1800">
                        <a:latin typeface="Calibri"/>
                        <a:cs typeface="Calibri"/>
                      </a:endParaRPr>
                    </a:p>
                  </a:txBody>
                  <a:tcPr marL="0" marR="0" marT="38100" marB="0">
                    <a:lnL w="12700">
                      <a:solidFill>
                        <a:srgbClr val="4AACC5"/>
                      </a:solidFill>
                      <a:prstDash val="solid"/>
                    </a:lnL>
                    <a:lnR w="12700">
                      <a:solidFill>
                        <a:srgbClr val="4AACC5"/>
                      </a:solidFill>
                      <a:prstDash val="solid"/>
                    </a:lnR>
                    <a:lnT w="12700">
                      <a:solidFill>
                        <a:srgbClr val="4AACC5"/>
                      </a:solidFill>
                      <a:prstDash val="solid"/>
                    </a:lnT>
                    <a:lnB w="28575">
                      <a:solidFill>
                        <a:srgbClr val="4AACC5"/>
                      </a:solidFill>
                      <a:prstDash val="solid"/>
                    </a:lnB>
                    <a:solidFill>
                      <a:srgbClr val="FBD4B5"/>
                    </a:solidFill>
                  </a:tcPr>
                </a:tc>
              </a:tr>
              <a:tr h="1798320">
                <a:tc>
                  <a:txBody>
                    <a:bodyPr/>
                    <a:lstStyle/>
                    <a:p>
                      <a:pPr marL="1905" algn="ctr">
                        <a:lnSpc>
                          <a:spcPct val="100000"/>
                        </a:lnSpc>
                        <a:spcBef>
                          <a:spcPts val="265"/>
                        </a:spcBef>
                      </a:pPr>
                      <a:r>
                        <a:rPr sz="1600" b="1" spc="-5" dirty="0">
                          <a:latin typeface="Calibri"/>
                          <a:cs typeface="Calibri"/>
                        </a:rPr>
                        <a:t>in</a:t>
                      </a:r>
                      <a:endParaRPr sz="1600">
                        <a:latin typeface="Calibri"/>
                        <a:cs typeface="Calibri"/>
                      </a:endParaRPr>
                    </a:p>
                  </a:txBody>
                  <a:tcPr marL="0" marR="0" marT="33655"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c>
                  <a:txBody>
                    <a:bodyPr/>
                    <a:lstStyle/>
                    <a:p>
                      <a:pPr marL="91440" marR="100965">
                        <a:lnSpc>
                          <a:spcPct val="100000"/>
                        </a:lnSpc>
                        <a:spcBef>
                          <a:spcPts val="265"/>
                        </a:spcBef>
                      </a:pPr>
                      <a:r>
                        <a:rPr sz="1600" spc="-5" dirty="0">
                          <a:latin typeface="Calibri"/>
                          <a:cs typeface="Calibri"/>
                        </a:rPr>
                        <a:t>This </a:t>
                      </a:r>
                      <a:r>
                        <a:rPr sz="1600" spc="-15" dirty="0">
                          <a:latin typeface="Calibri"/>
                          <a:cs typeface="Calibri"/>
                        </a:rPr>
                        <a:t>operator </a:t>
                      </a:r>
                      <a:r>
                        <a:rPr sz="1600" spc="-10" dirty="0">
                          <a:latin typeface="Calibri"/>
                          <a:cs typeface="Calibri"/>
                        </a:rPr>
                        <a:t>tests </a:t>
                      </a:r>
                      <a:r>
                        <a:rPr sz="1600" spc="-5" dirty="0">
                          <a:latin typeface="Calibri"/>
                          <a:cs typeface="Calibri"/>
                        </a:rPr>
                        <a:t>if an </a:t>
                      </a:r>
                      <a:r>
                        <a:rPr sz="1600" spc="-10" dirty="0">
                          <a:latin typeface="Calibri"/>
                          <a:cs typeface="Calibri"/>
                        </a:rPr>
                        <a:t>element </a:t>
                      </a:r>
                      <a:r>
                        <a:rPr sz="1600" spc="-5" dirty="0">
                          <a:latin typeface="Calibri"/>
                          <a:cs typeface="Calibri"/>
                        </a:rPr>
                        <a:t>is </a:t>
                      </a:r>
                      <a:r>
                        <a:rPr sz="1600" spc="-15" dirty="0">
                          <a:latin typeface="Calibri"/>
                          <a:cs typeface="Calibri"/>
                        </a:rPr>
                        <a:t>present </a:t>
                      </a:r>
                      <a:r>
                        <a:rPr sz="1600" spc="-5" dirty="0">
                          <a:latin typeface="Calibri"/>
                          <a:cs typeface="Calibri"/>
                        </a:rPr>
                        <a:t>in tuple or not. If an </a:t>
                      </a:r>
                      <a:r>
                        <a:rPr sz="1600" spc="-10" dirty="0">
                          <a:latin typeface="Calibri"/>
                          <a:cs typeface="Calibri"/>
                        </a:rPr>
                        <a:t>element exists </a:t>
                      </a:r>
                      <a:r>
                        <a:rPr sz="1600" spc="-5" dirty="0">
                          <a:latin typeface="Calibri"/>
                          <a:cs typeface="Calibri"/>
                        </a:rPr>
                        <a:t>in  the tuple, it </a:t>
                      </a:r>
                      <a:r>
                        <a:rPr sz="1600" spc="-15" dirty="0">
                          <a:latin typeface="Calibri"/>
                          <a:cs typeface="Calibri"/>
                        </a:rPr>
                        <a:t>returns </a:t>
                      </a:r>
                      <a:r>
                        <a:rPr sz="1600" b="1" spc="-25" dirty="0">
                          <a:latin typeface="Calibri"/>
                          <a:cs typeface="Calibri"/>
                        </a:rPr>
                        <a:t>True</a:t>
                      </a:r>
                      <a:r>
                        <a:rPr sz="1600" spc="-25" dirty="0">
                          <a:latin typeface="Calibri"/>
                          <a:cs typeface="Calibri"/>
                        </a:rPr>
                        <a:t>, </a:t>
                      </a:r>
                      <a:r>
                        <a:rPr sz="1600" spc="-5" dirty="0">
                          <a:latin typeface="Calibri"/>
                          <a:cs typeface="Calibri"/>
                        </a:rPr>
                        <a:t>otherwise </a:t>
                      </a:r>
                      <a:r>
                        <a:rPr sz="1600" b="1" spc="-10" dirty="0">
                          <a:latin typeface="Calibri"/>
                          <a:cs typeface="Calibri"/>
                        </a:rPr>
                        <a:t>False</a:t>
                      </a:r>
                      <a:r>
                        <a:rPr sz="1600" spc="-10" dirty="0">
                          <a:latin typeface="Calibri"/>
                          <a:cs typeface="Calibri"/>
                        </a:rPr>
                        <a:t>. </a:t>
                      </a:r>
                      <a:r>
                        <a:rPr sz="1600" spc="-15" dirty="0">
                          <a:latin typeface="Calibri"/>
                          <a:cs typeface="Calibri"/>
                        </a:rPr>
                        <a:t>For</a:t>
                      </a:r>
                      <a:r>
                        <a:rPr sz="1600" spc="160" dirty="0">
                          <a:latin typeface="Calibri"/>
                          <a:cs typeface="Calibri"/>
                        </a:rPr>
                        <a:t> </a:t>
                      </a:r>
                      <a:r>
                        <a:rPr sz="1600" spc="-10" dirty="0">
                          <a:latin typeface="Calibri"/>
                          <a:cs typeface="Calibri"/>
                        </a:rPr>
                        <a:t>example,</a:t>
                      </a:r>
                      <a:endParaRPr sz="1600">
                        <a:latin typeface="Calibri"/>
                        <a:cs typeface="Calibri"/>
                      </a:endParaRPr>
                    </a:p>
                    <a:p>
                      <a:pPr marL="91440">
                        <a:lnSpc>
                          <a:spcPct val="100000"/>
                        </a:lnSpc>
                      </a:pPr>
                      <a:r>
                        <a:rPr sz="1600" spc="-10" dirty="0">
                          <a:latin typeface="Calibri"/>
                          <a:cs typeface="Calibri"/>
                        </a:rPr>
                        <a:t>&gt;&gt;&gt; </a:t>
                      </a:r>
                      <a:r>
                        <a:rPr sz="1600" spc="-20" dirty="0">
                          <a:latin typeface="Calibri"/>
                          <a:cs typeface="Calibri"/>
                        </a:rPr>
                        <a:t>aTuple </a:t>
                      </a:r>
                      <a:r>
                        <a:rPr sz="1600" spc="-5" dirty="0">
                          <a:latin typeface="Calibri"/>
                          <a:cs typeface="Calibri"/>
                        </a:rPr>
                        <a:t>= </a:t>
                      </a:r>
                      <a:r>
                        <a:rPr sz="1600" spc="-10" dirty="0">
                          <a:latin typeface="Calibri"/>
                          <a:cs typeface="Calibri"/>
                        </a:rPr>
                        <a:t>(1, </a:t>
                      </a:r>
                      <a:r>
                        <a:rPr sz="1600" spc="-5" dirty="0">
                          <a:latin typeface="Calibri"/>
                          <a:cs typeface="Calibri"/>
                        </a:rPr>
                        <a:t>15, 10, 5, -99,</a:t>
                      </a:r>
                      <a:r>
                        <a:rPr sz="1600" spc="120" dirty="0">
                          <a:latin typeface="Calibri"/>
                          <a:cs typeface="Calibri"/>
                        </a:rPr>
                        <a:t> </a:t>
                      </a:r>
                      <a:r>
                        <a:rPr sz="1600" spc="-10" dirty="0">
                          <a:latin typeface="Calibri"/>
                          <a:cs typeface="Calibri"/>
                        </a:rPr>
                        <a:t>100)</a:t>
                      </a:r>
                      <a:endParaRPr sz="1600">
                        <a:latin typeface="Calibri"/>
                        <a:cs typeface="Calibri"/>
                      </a:endParaRPr>
                    </a:p>
                    <a:p>
                      <a:pPr marL="91440">
                        <a:lnSpc>
                          <a:spcPct val="100000"/>
                        </a:lnSpc>
                        <a:tabLst>
                          <a:tab pos="2186940" algn="l"/>
                        </a:tabLst>
                      </a:pPr>
                      <a:r>
                        <a:rPr sz="1600" spc="-10" dirty="0">
                          <a:latin typeface="Calibri"/>
                          <a:cs typeface="Calibri"/>
                        </a:rPr>
                        <a:t>&gt;&gt;&gt; print(10</a:t>
                      </a:r>
                      <a:r>
                        <a:rPr sz="1600" spc="65" dirty="0">
                          <a:latin typeface="Calibri"/>
                          <a:cs typeface="Calibri"/>
                        </a:rPr>
                        <a:t> </a:t>
                      </a:r>
                      <a:r>
                        <a:rPr sz="1600" spc="-5" dirty="0">
                          <a:latin typeface="Calibri"/>
                          <a:cs typeface="Calibri"/>
                        </a:rPr>
                        <a:t>in</a:t>
                      </a:r>
                      <a:r>
                        <a:rPr sz="1600" dirty="0">
                          <a:latin typeface="Calibri"/>
                          <a:cs typeface="Calibri"/>
                        </a:rPr>
                        <a:t> </a:t>
                      </a:r>
                      <a:r>
                        <a:rPr sz="1600" spc="-20" dirty="0">
                          <a:latin typeface="Calibri"/>
                          <a:cs typeface="Calibri"/>
                        </a:rPr>
                        <a:t>aTuple)	</a:t>
                      </a:r>
                      <a:r>
                        <a:rPr sz="1600" spc="-5" dirty="0">
                          <a:solidFill>
                            <a:srgbClr val="C00000"/>
                          </a:solidFill>
                          <a:latin typeface="Calibri"/>
                          <a:cs typeface="Calibri"/>
                        </a:rPr>
                        <a:t># </a:t>
                      </a:r>
                      <a:r>
                        <a:rPr sz="1600" spc="-10" dirty="0">
                          <a:solidFill>
                            <a:srgbClr val="C00000"/>
                          </a:solidFill>
                          <a:latin typeface="Calibri"/>
                          <a:cs typeface="Calibri"/>
                        </a:rPr>
                        <a:t>returns:</a:t>
                      </a:r>
                      <a:r>
                        <a:rPr sz="1600" spc="25" dirty="0">
                          <a:solidFill>
                            <a:srgbClr val="C00000"/>
                          </a:solidFill>
                          <a:latin typeface="Calibri"/>
                          <a:cs typeface="Calibri"/>
                        </a:rPr>
                        <a:t> </a:t>
                      </a:r>
                      <a:r>
                        <a:rPr sz="1600" spc="-30" dirty="0">
                          <a:solidFill>
                            <a:srgbClr val="C00000"/>
                          </a:solidFill>
                          <a:latin typeface="Calibri"/>
                          <a:cs typeface="Calibri"/>
                        </a:rPr>
                        <a:t>True</a:t>
                      </a:r>
                      <a:endParaRPr sz="1600">
                        <a:latin typeface="Calibri"/>
                        <a:cs typeface="Calibri"/>
                      </a:endParaRPr>
                    </a:p>
                    <a:p>
                      <a:pPr marL="91440">
                        <a:lnSpc>
                          <a:spcPct val="100000"/>
                        </a:lnSpc>
                        <a:tabLst>
                          <a:tab pos="2202180" algn="l"/>
                        </a:tabLst>
                      </a:pPr>
                      <a:r>
                        <a:rPr sz="1600" spc="-10" dirty="0">
                          <a:latin typeface="Calibri"/>
                          <a:cs typeface="Calibri"/>
                        </a:rPr>
                        <a:t>&gt;&gt;&gt; </a:t>
                      </a:r>
                      <a:r>
                        <a:rPr sz="1600" spc="-5" dirty="0">
                          <a:latin typeface="Calibri"/>
                          <a:cs typeface="Calibri"/>
                        </a:rPr>
                        <a:t>print(-50</a:t>
                      </a:r>
                      <a:r>
                        <a:rPr sz="1600" spc="40" dirty="0">
                          <a:latin typeface="Calibri"/>
                          <a:cs typeface="Calibri"/>
                        </a:rPr>
                        <a:t> </a:t>
                      </a:r>
                      <a:r>
                        <a:rPr sz="1600" spc="-5" dirty="0">
                          <a:latin typeface="Calibri"/>
                          <a:cs typeface="Calibri"/>
                        </a:rPr>
                        <a:t>in </a:t>
                      </a:r>
                      <a:r>
                        <a:rPr sz="1600" spc="-20" dirty="0">
                          <a:latin typeface="Calibri"/>
                          <a:cs typeface="Calibri"/>
                        </a:rPr>
                        <a:t>aTuple)	</a:t>
                      </a:r>
                      <a:r>
                        <a:rPr sz="1600" spc="-5" dirty="0">
                          <a:solidFill>
                            <a:srgbClr val="C00000"/>
                          </a:solidFill>
                          <a:latin typeface="Calibri"/>
                          <a:cs typeface="Calibri"/>
                        </a:rPr>
                        <a:t># </a:t>
                      </a:r>
                      <a:r>
                        <a:rPr sz="1600" spc="-10" dirty="0">
                          <a:solidFill>
                            <a:srgbClr val="C00000"/>
                          </a:solidFill>
                          <a:latin typeface="Calibri"/>
                          <a:cs typeface="Calibri"/>
                        </a:rPr>
                        <a:t>returns:</a:t>
                      </a:r>
                      <a:r>
                        <a:rPr sz="1600" spc="25" dirty="0">
                          <a:solidFill>
                            <a:srgbClr val="C00000"/>
                          </a:solidFill>
                          <a:latin typeface="Calibri"/>
                          <a:cs typeface="Calibri"/>
                        </a:rPr>
                        <a:t> </a:t>
                      </a:r>
                      <a:r>
                        <a:rPr sz="1600" spc="-15" dirty="0">
                          <a:solidFill>
                            <a:srgbClr val="C00000"/>
                          </a:solidFill>
                          <a:latin typeface="Calibri"/>
                          <a:cs typeface="Calibri"/>
                        </a:rPr>
                        <a:t>False</a:t>
                      </a:r>
                      <a:endParaRPr sz="1600">
                        <a:latin typeface="Calibri"/>
                        <a:cs typeface="Calibri"/>
                      </a:endParaRPr>
                    </a:p>
                    <a:p>
                      <a:pPr marL="91440">
                        <a:lnSpc>
                          <a:spcPct val="100000"/>
                        </a:lnSpc>
                      </a:pPr>
                      <a:r>
                        <a:rPr sz="1600" spc="-10" dirty="0">
                          <a:latin typeface="Calibri"/>
                          <a:cs typeface="Calibri"/>
                        </a:rPr>
                        <a:t>&gt;&gt;&gt; </a:t>
                      </a:r>
                      <a:r>
                        <a:rPr sz="1600" spc="-5" dirty="0">
                          <a:latin typeface="Calibri"/>
                          <a:cs typeface="Calibri"/>
                        </a:rPr>
                        <a:t>Months = ('Jan', </a:t>
                      </a:r>
                      <a:r>
                        <a:rPr sz="1600" spc="-10" dirty="0">
                          <a:latin typeface="Calibri"/>
                          <a:cs typeface="Calibri"/>
                        </a:rPr>
                        <a:t>'Feb', </a:t>
                      </a:r>
                      <a:r>
                        <a:rPr sz="1600" spc="-5" dirty="0">
                          <a:latin typeface="Calibri"/>
                          <a:cs typeface="Calibri"/>
                        </a:rPr>
                        <a:t>'Mar', 'Apr', </a:t>
                      </a:r>
                      <a:r>
                        <a:rPr sz="1600" spc="-10" dirty="0">
                          <a:latin typeface="Calibri"/>
                          <a:cs typeface="Calibri"/>
                        </a:rPr>
                        <a:t>'May',</a:t>
                      </a:r>
                      <a:r>
                        <a:rPr sz="1600" spc="85" dirty="0">
                          <a:latin typeface="Calibri"/>
                          <a:cs typeface="Calibri"/>
                        </a:rPr>
                        <a:t> </a:t>
                      </a:r>
                      <a:r>
                        <a:rPr sz="1600" spc="-10" dirty="0">
                          <a:latin typeface="Calibri"/>
                          <a:cs typeface="Calibri"/>
                        </a:rPr>
                        <a:t>'Jun')</a:t>
                      </a:r>
                      <a:endParaRPr sz="1600">
                        <a:latin typeface="Calibri"/>
                        <a:cs typeface="Calibri"/>
                      </a:endParaRPr>
                    </a:p>
                    <a:p>
                      <a:pPr marL="91440">
                        <a:lnSpc>
                          <a:spcPct val="100000"/>
                        </a:lnSpc>
                        <a:tabLst>
                          <a:tab pos="2049780" algn="l"/>
                        </a:tabLst>
                      </a:pPr>
                      <a:r>
                        <a:rPr sz="1600" spc="-10" dirty="0">
                          <a:latin typeface="Calibri"/>
                          <a:cs typeface="Calibri"/>
                        </a:rPr>
                        <a:t>&gt;&gt;&gt; </a:t>
                      </a:r>
                      <a:r>
                        <a:rPr sz="1600" spc="-5" dirty="0">
                          <a:latin typeface="Calibri"/>
                          <a:cs typeface="Calibri"/>
                        </a:rPr>
                        <a:t>'Dec'</a:t>
                      </a:r>
                      <a:r>
                        <a:rPr sz="1600" spc="45" dirty="0">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Months	</a:t>
                      </a:r>
                      <a:r>
                        <a:rPr sz="1600" spc="-5" dirty="0">
                          <a:solidFill>
                            <a:srgbClr val="C00000"/>
                          </a:solidFill>
                          <a:latin typeface="Calibri"/>
                          <a:cs typeface="Calibri"/>
                        </a:rPr>
                        <a:t># </a:t>
                      </a:r>
                      <a:r>
                        <a:rPr sz="1600" spc="-10" dirty="0">
                          <a:solidFill>
                            <a:srgbClr val="C00000"/>
                          </a:solidFill>
                          <a:latin typeface="Calibri"/>
                          <a:cs typeface="Calibri"/>
                        </a:rPr>
                        <a:t>returns:</a:t>
                      </a:r>
                      <a:r>
                        <a:rPr sz="1600" spc="25" dirty="0">
                          <a:solidFill>
                            <a:srgbClr val="C00000"/>
                          </a:solidFill>
                          <a:latin typeface="Calibri"/>
                          <a:cs typeface="Calibri"/>
                        </a:rPr>
                        <a:t> </a:t>
                      </a:r>
                      <a:r>
                        <a:rPr sz="1600" spc="-15" dirty="0">
                          <a:solidFill>
                            <a:srgbClr val="C00000"/>
                          </a:solidFill>
                          <a:latin typeface="Calibri"/>
                          <a:cs typeface="Calibri"/>
                        </a:rPr>
                        <a:t>False</a:t>
                      </a:r>
                      <a:endParaRPr sz="1600">
                        <a:latin typeface="Calibri"/>
                        <a:cs typeface="Calibri"/>
                      </a:endParaRPr>
                    </a:p>
                  </a:txBody>
                  <a:tcPr marL="0" marR="0" marT="33655" marB="0">
                    <a:lnL w="12700">
                      <a:solidFill>
                        <a:srgbClr val="4AACC5"/>
                      </a:solidFill>
                      <a:prstDash val="solid"/>
                    </a:lnL>
                    <a:lnR w="12700">
                      <a:solidFill>
                        <a:srgbClr val="4AACC5"/>
                      </a:solidFill>
                      <a:prstDash val="solid"/>
                    </a:lnR>
                    <a:lnT w="28575">
                      <a:solidFill>
                        <a:srgbClr val="4AACC5"/>
                      </a:solidFill>
                      <a:prstDash val="solid"/>
                    </a:lnT>
                    <a:lnB w="12700">
                      <a:solidFill>
                        <a:srgbClr val="4AACC5"/>
                      </a:solidFill>
                      <a:prstDash val="solid"/>
                    </a:lnB>
                  </a:tcPr>
                </a:tc>
              </a:tr>
              <a:tr h="1798320">
                <a:tc>
                  <a:txBody>
                    <a:bodyPr/>
                    <a:lstStyle/>
                    <a:p>
                      <a:pPr marL="635" algn="ctr">
                        <a:lnSpc>
                          <a:spcPct val="100000"/>
                        </a:lnSpc>
                        <a:spcBef>
                          <a:spcPts val="265"/>
                        </a:spcBef>
                      </a:pPr>
                      <a:r>
                        <a:rPr sz="1600" b="1" spc="-5" dirty="0">
                          <a:latin typeface="Calibri"/>
                          <a:cs typeface="Calibri"/>
                        </a:rPr>
                        <a:t>not in</a:t>
                      </a:r>
                      <a:endParaRPr sz="1600">
                        <a:latin typeface="Calibri"/>
                        <a:cs typeface="Calibri"/>
                      </a:endParaRPr>
                    </a:p>
                  </a:txBody>
                  <a:tcPr marL="0" marR="0" marT="3365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91440" marR="293370">
                        <a:lnSpc>
                          <a:spcPct val="100000"/>
                        </a:lnSpc>
                        <a:spcBef>
                          <a:spcPts val="265"/>
                        </a:spcBef>
                      </a:pPr>
                      <a:r>
                        <a:rPr sz="1600" spc="-5" dirty="0">
                          <a:latin typeface="Calibri"/>
                          <a:cs typeface="Calibri"/>
                        </a:rPr>
                        <a:t>The </a:t>
                      </a:r>
                      <a:r>
                        <a:rPr sz="1600" spc="-10" dirty="0">
                          <a:latin typeface="Calibri"/>
                          <a:cs typeface="Calibri"/>
                        </a:rPr>
                        <a:t>not </a:t>
                      </a:r>
                      <a:r>
                        <a:rPr sz="1600" spc="-5" dirty="0">
                          <a:latin typeface="Calibri"/>
                          <a:cs typeface="Calibri"/>
                        </a:rPr>
                        <a:t>in </a:t>
                      </a:r>
                      <a:r>
                        <a:rPr sz="1600" spc="-15" dirty="0">
                          <a:latin typeface="Calibri"/>
                          <a:cs typeface="Calibri"/>
                        </a:rPr>
                        <a:t>operator </a:t>
                      </a:r>
                      <a:r>
                        <a:rPr sz="1600" spc="-10" dirty="0">
                          <a:latin typeface="Calibri"/>
                          <a:cs typeface="Calibri"/>
                        </a:rPr>
                        <a:t>evaluates </a:t>
                      </a:r>
                      <a:r>
                        <a:rPr sz="1600" b="1" spc="-30" dirty="0">
                          <a:latin typeface="Calibri"/>
                          <a:cs typeface="Calibri"/>
                        </a:rPr>
                        <a:t>True </a:t>
                      </a:r>
                      <a:r>
                        <a:rPr sz="1600" spc="-5" dirty="0">
                          <a:latin typeface="Calibri"/>
                          <a:cs typeface="Calibri"/>
                        </a:rPr>
                        <a:t>if it </a:t>
                      </a:r>
                      <a:r>
                        <a:rPr sz="1600" spc="-10" dirty="0">
                          <a:latin typeface="Calibri"/>
                          <a:cs typeface="Calibri"/>
                        </a:rPr>
                        <a:t>does not </a:t>
                      </a:r>
                      <a:r>
                        <a:rPr sz="1600" spc="-5" dirty="0">
                          <a:latin typeface="Calibri"/>
                          <a:cs typeface="Calibri"/>
                        </a:rPr>
                        <a:t>find a </a:t>
                      </a:r>
                      <a:r>
                        <a:rPr sz="1600" spc="-10" dirty="0">
                          <a:latin typeface="Calibri"/>
                          <a:cs typeface="Calibri"/>
                        </a:rPr>
                        <a:t>variable </a:t>
                      </a:r>
                      <a:r>
                        <a:rPr sz="1600" spc="-5" dirty="0">
                          <a:latin typeface="Calibri"/>
                          <a:cs typeface="Calibri"/>
                        </a:rPr>
                        <a:t>in the specified  </a:t>
                      </a:r>
                      <a:r>
                        <a:rPr sz="1600" spc="-10" dirty="0">
                          <a:latin typeface="Calibri"/>
                          <a:cs typeface="Calibri"/>
                        </a:rPr>
                        <a:t>sequence, </a:t>
                      </a:r>
                      <a:r>
                        <a:rPr sz="1600" spc="-5" dirty="0">
                          <a:latin typeface="Calibri"/>
                          <a:cs typeface="Calibri"/>
                        </a:rPr>
                        <a:t>otherwise </a:t>
                      </a:r>
                      <a:r>
                        <a:rPr sz="1600" b="1" spc="-10" dirty="0">
                          <a:latin typeface="Calibri"/>
                          <a:cs typeface="Calibri"/>
                        </a:rPr>
                        <a:t>False</a:t>
                      </a:r>
                      <a:r>
                        <a:rPr sz="1600" spc="-10" dirty="0">
                          <a:latin typeface="Calibri"/>
                          <a:cs typeface="Calibri"/>
                        </a:rPr>
                        <a:t>. </a:t>
                      </a:r>
                      <a:r>
                        <a:rPr sz="1600" spc="-15" dirty="0">
                          <a:latin typeface="Calibri"/>
                          <a:cs typeface="Calibri"/>
                        </a:rPr>
                        <a:t>For</a:t>
                      </a:r>
                      <a:r>
                        <a:rPr sz="1600" spc="85" dirty="0">
                          <a:latin typeface="Calibri"/>
                          <a:cs typeface="Calibri"/>
                        </a:rPr>
                        <a:t> </a:t>
                      </a:r>
                      <a:r>
                        <a:rPr sz="1600" spc="-10" dirty="0">
                          <a:latin typeface="Calibri"/>
                          <a:cs typeface="Calibri"/>
                        </a:rPr>
                        <a:t>example,</a:t>
                      </a:r>
                      <a:endParaRPr sz="1600">
                        <a:latin typeface="Calibri"/>
                        <a:cs typeface="Calibri"/>
                      </a:endParaRPr>
                    </a:p>
                    <a:p>
                      <a:pPr marL="91440">
                        <a:lnSpc>
                          <a:spcPct val="100000"/>
                        </a:lnSpc>
                      </a:pPr>
                      <a:r>
                        <a:rPr sz="1600" spc="-10" dirty="0">
                          <a:latin typeface="Calibri"/>
                          <a:cs typeface="Calibri"/>
                        </a:rPr>
                        <a:t>&gt;&gt;&gt; </a:t>
                      </a:r>
                      <a:r>
                        <a:rPr sz="1600" spc="-20" dirty="0">
                          <a:latin typeface="Calibri"/>
                          <a:cs typeface="Calibri"/>
                        </a:rPr>
                        <a:t>aTuple </a:t>
                      </a:r>
                      <a:r>
                        <a:rPr sz="1600" spc="-5" dirty="0">
                          <a:latin typeface="Calibri"/>
                          <a:cs typeface="Calibri"/>
                        </a:rPr>
                        <a:t>= </a:t>
                      </a:r>
                      <a:r>
                        <a:rPr sz="1600" spc="-10" dirty="0">
                          <a:latin typeface="Calibri"/>
                          <a:cs typeface="Calibri"/>
                        </a:rPr>
                        <a:t>(1, </a:t>
                      </a:r>
                      <a:r>
                        <a:rPr sz="1600" spc="-5" dirty="0">
                          <a:latin typeface="Calibri"/>
                          <a:cs typeface="Calibri"/>
                        </a:rPr>
                        <a:t>15, 10, 5, -99,</a:t>
                      </a:r>
                      <a:r>
                        <a:rPr sz="1600" spc="120" dirty="0">
                          <a:latin typeface="Calibri"/>
                          <a:cs typeface="Calibri"/>
                        </a:rPr>
                        <a:t> </a:t>
                      </a:r>
                      <a:r>
                        <a:rPr sz="1600" spc="-10" dirty="0">
                          <a:latin typeface="Calibri"/>
                          <a:cs typeface="Calibri"/>
                        </a:rPr>
                        <a:t>100)</a:t>
                      </a:r>
                      <a:endParaRPr sz="1600">
                        <a:latin typeface="Calibri"/>
                        <a:cs typeface="Calibri"/>
                      </a:endParaRPr>
                    </a:p>
                    <a:p>
                      <a:pPr marL="91440">
                        <a:lnSpc>
                          <a:spcPct val="100000"/>
                        </a:lnSpc>
                        <a:tabLst>
                          <a:tab pos="2516505" algn="l"/>
                        </a:tabLst>
                      </a:pPr>
                      <a:r>
                        <a:rPr sz="1600" spc="-10" dirty="0">
                          <a:latin typeface="Calibri"/>
                          <a:cs typeface="Calibri"/>
                        </a:rPr>
                        <a:t>&gt;&gt;&gt; print(10 not</a:t>
                      </a:r>
                      <a:r>
                        <a:rPr sz="1600" spc="85" dirty="0">
                          <a:latin typeface="Calibri"/>
                          <a:cs typeface="Calibri"/>
                        </a:rPr>
                        <a:t> </a:t>
                      </a:r>
                      <a:r>
                        <a:rPr sz="1600" spc="-5" dirty="0">
                          <a:latin typeface="Calibri"/>
                          <a:cs typeface="Calibri"/>
                        </a:rPr>
                        <a:t>in</a:t>
                      </a:r>
                      <a:r>
                        <a:rPr sz="1600" spc="15" dirty="0">
                          <a:latin typeface="Calibri"/>
                          <a:cs typeface="Calibri"/>
                        </a:rPr>
                        <a:t> </a:t>
                      </a:r>
                      <a:r>
                        <a:rPr sz="1600" spc="-20" dirty="0">
                          <a:latin typeface="Calibri"/>
                          <a:cs typeface="Calibri"/>
                        </a:rPr>
                        <a:t>aTuple)	</a:t>
                      </a:r>
                      <a:r>
                        <a:rPr sz="1600" spc="-5" dirty="0">
                          <a:solidFill>
                            <a:srgbClr val="C00000"/>
                          </a:solidFill>
                          <a:latin typeface="Calibri"/>
                          <a:cs typeface="Calibri"/>
                        </a:rPr>
                        <a:t># </a:t>
                      </a:r>
                      <a:r>
                        <a:rPr sz="1600" spc="-15" dirty="0">
                          <a:solidFill>
                            <a:srgbClr val="C00000"/>
                          </a:solidFill>
                          <a:latin typeface="Calibri"/>
                          <a:cs typeface="Calibri"/>
                        </a:rPr>
                        <a:t>returns:</a:t>
                      </a:r>
                      <a:r>
                        <a:rPr sz="1600" spc="15" dirty="0">
                          <a:solidFill>
                            <a:srgbClr val="C00000"/>
                          </a:solidFill>
                          <a:latin typeface="Calibri"/>
                          <a:cs typeface="Calibri"/>
                        </a:rPr>
                        <a:t> </a:t>
                      </a:r>
                      <a:r>
                        <a:rPr sz="1600" spc="-15" dirty="0">
                          <a:solidFill>
                            <a:srgbClr val="C00000"/>
                          </a:solidFill>
                          <a:latin typeface="Calibri"/>
                          <a:cs typeface="Calibri"/>
                        </a:rPr>
                        <a:t>False</a:t>
                      </a:r>
                      <a:endParaRPr sz="1600">
                        <a:latin typeface="Calibri"/>
                        <a:cs typeface="Calibri"/>
                      </a:endParaRPr>
                    </a:p>
                    <a:p>
                      <a:pPr marL="91440">
                        <a:lnSpc>
                          <a:spcPct val="100000"/>
                        </a:lnSpc>
                        <a:tabLst>
                          <a:tab pos="2635250" algn="l"/>
                        </a:tabLst>
                      </a:pPr>
                      <a:r>
                        <a:rPr sz="1600" spc="-10" dirty="0">
                          <a:latin typeface="Calibri"/>
                          <a:cs typeface="Calibri"/>
                        </a:rPr>
                        <a:t>&gt;&gt;&gt; print(-100 </a:t>
                      </a:r>
                      <a:r>
                        <a:rPr sz="1600" spc="-5" dirty="0">
                          <a:latin typeface="Calibri"/>
                          <a:cs typeface="Calibri"/>
                        </a:rPr>
                        <a:t>not</a:t>
                      </a:r>
                      <a:r>
                        <a:rPr sz="1600" spc="100" dirty="0">
                          <a:latin typeface="Calibri"/>
                          <a:cs typeface="Calibri"/>
                        </a:rPr>
                        <a:t> </a:t>
                      </a:r>
                      <a:r>
                        <a:rPr sz="1600" spc="-5" dirty="0">
                          <a:latin typeface="Calibri"/>
                          <a:cs typeface="Calibri"/>
                        </a:rPr>
                        <a:t>in</a:t>
                      </a:r>
                      <a:r>
                        <a:rPr sz="1600" spc="5" dirty="0">
                          <a:latin typeface="Calibri"/>
                          <a:cs typeface="Calibri"/>
                        </a:rPr>
                        <a:t> </a:t>
                      </a:r>
                      <a:r>
                        <a:rPr sz="1600" spc="-20" dirty="0">
                          <a:latin typeface="Calibri"/>
                          <a:cs typeface="Calibri"/>
                        </a:rPr>
                        <a:t>aTuple)	</a:t>
                      </a:r>
                      <a:r>
                        <a:rPr sz="1600" spc="-5" dirty="0">
                          <a:solidFill>
                            <a:srgbClr val="C00000"/>
                          </a:solidFill>
                          <a:latin typeface="Calibri"/>
                          <a:cs typeface="Calibri"/>
                        </a:rPr>
                        <a:t># </a:t>
                      </a:r>
                      <a:r>
                        <a:rPr sz="1600" spc="-10" dirty="0">
                          <a:solidFill>
                            <a:srgbClr val="C00000"/>
                          </a:solidFill>
                          <a:latin typeface="Calibri"/>
                          <a:cs typeface="Calibri"/>
                        </a:rPr>
                        <a:t>returns:</a:t>
                      </a:r>
                      <a:r>
                        <a:rPr sz="1600" spc="20" dirty="0">
                          <a:solidFill>
                            <a:srgbClr val="C00000"/>
                          </a:solidFill>
                          <a:latin typeface="Calibri"/>
                          <a:cs typeface="Calibri"/>
                        </a:rPr>
                        <a:t> </a:t>
                      </a:r>
                      <a:r>
                        <a:rPr sz="1600" spc="-30" dirty="0">
                          <a:solidFill>
                            <a:srgbClr val="C00000"/>
                          </a:solidFill>
                          <a:latin typeface="Calibri"/>
                          <a:cs typeface="Calibri"/>
                        </a:rPr>
                        <a:t>True</a:t>
                      </a:r>
                      <a:endParaRPr sz="1600">
                        <a:latin typeface="Calibri"/>
                        <a:cs typeface="Calibri"/>
                      </a:endParaRPr>
                    </a:p>
                    <a:p>
                      <a:pPr marL="91440">
                        <a:lnSpc>
                          <a:spcPct val="100000"/>
                        </a:lnSpc>
                        <a:spcBef>
                          <a:spcPts val="5"/>
                        </a:spcBef>
                      </a:pPr>
                      <a:r>
                        <a:rPr sz="1600" spc="-10" dirty="0">
                          <a:latin typeface="Calibri"/>
                          <a:cs typeface="Calibri"/>
                        </a:rPr>
                        <a:t>&gt;&gt;&gt; </a:t>
                      </a:r>
                      <a:r>
                        <a:rPr sz="1600" spc="-5" dirty="0">
                          <a:latin typeface="Calibri"/>
                          <a:cs typeface="Calibri"/>
                        </a:rPr>
                        <a:t>Months = ('Jan', </a:t>
                      </a:r>
                      <a:r>
                        <a:rPr sz="1600" spc="-10" dirty="0">
                          <a:latin typeface="Calibri"/>
                          <a:cs typeface="Calibri"/>
                        </a:rPr>
                        <a:t>'Feb', </a:t>
                      </a:r>
                      <a:r>
                        <a:rPr sz="1600" spc="-5" dirty="0">
                          <a:latin typeface="Calibri"/>
                          <a:cs typeface="Calibri"/>
                        </a:rPr>
                        <a:t>'Mar', </a:t>
                      </a:r>
                      <a:r>
                        <a:rPr sz="1600" spc="-10" dirty="0">
                          <a:latin typeface="Calibri"/>
                          <a:cs typeface="Calibri"/>
                        </a:rPr>
                        <a:t>'Apr', 'May',</a:t>
                      </a:r>
                      <a:r>
                        <a:rPr sz="1600" spc="100" dirty="0">
                          <a:latin typeface="Calibri"/>
                          <a:cs typeface="Calibri"/>
                        </a:rPr>
                        <a:t> </a:t>
                      </a:r>
                      <a:r>
                        <a:rPr sz="1600" spc="-10" dirty="0">
                          <a:latin typeface="Calibri"/>
                          <a:cs typeface="Calibri"/>
                        </a:rPr>
                        <a:t>'Jun')</a:t>
                      </a:r>
                      <a:endParaRPr sz="1600">
                        <a:latin typeface="Calibri"/>
                        <a:cs typeface="Calibri"/>
                      </a:endParaRPr>
                    </a:p>
                    <a:p>
                      <a:pPr marL="91440">
                        <a:lnSpc>
                          <a:spcPct val="100000"/>
                        </a:lnSpc>
                        <a:tabLst>
                          <a:tab pos="2379345" algn="l"/>
                        </a:tabLst>
                      </a:pPr>
                      <a:r>
                        <a:rPr sz="1600" spc="-10" dirty="0">
                          <a:latin typeface="Calibri"/>
                          <a:cs typeface="Calibri"/>
                        </a:rPr>
                        <a:t>&gt;&gt;&gt; </a:t>
                      </a:r>
                      <a:r>
                        <a:rPr sz="1600" spc="-5" dirty="0">
                          <a:latin typeface="Calibri"/>
                          <a:cs typeface="Calibri"/>
                        </a:rPr>
                        <a:t>'Dec' </a:t>
                      </a:r>
                      <a:r>
                        <a:rPr sz="1600" spc="-10" dirty="0">
                          <a:latin typeface="Calibri"/>
                          <a:cs typeface="Calibri"/>
                        </a:rPr>
                        <a:t>not</a:t>
                      </a:r>
                      <a:r>
                        <a:rPr sz="1600" spc="70" dirty="0">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Months	</a:t>
                      </a:r>
                      <a:r>
                        <a:rPr sz="1600" spc="-5" dirty="0">
                          <a:solidFill>
                            <a:srgbClr val="C00000"/>
                          </a:solidFill>
                          <a:latin typeface="Calibri"/>
                          <a:cs typeface="Calibri"/>
                        </a:rPr>
                        <a:t># </a:t>
                      </a:r>
                      <a:r>
                        <a:rPr sz="1600" spc="-10" dirty="0">
                          <a:solidFill>
                            <a:srgbClr val="C00000"/>
                          </a:solidFill>
                          <a:latin typeface="Calibri"/>
                          <a:cs typeface="Calibri"/>
                        </a:rPr>
                        <a:t>returns:</a:t>
                      </a:r>
                      <a:r>
                        <a:rPr sz="1600" spc="25" dirty="0">
                          <a:solidFill>
                            <a:srgbClr val="C00000"/>
                          </a:solidFill>
                          <a:latin typeface="Calibri"/>
                          <a:cs typeface="Calibri"/>
                        </a:rPr>
                        <a:t> </a:t>
                      </a:r>
                      <a:r>
                        <a:rPr sz="1600" spc="-30" dirty="0">
                          <a:solidFill>
                            <a:srgbClr val="C00000"/>
                          </a:solidFill>
                          <a:latin typeface="Calibri"/>
                          <a:cs typeface="Calibri"/>
                        </a:rPr>
                        <a:t>True</a:t>
                      </a:r>
                      <a:endParaRPr sz="1600">
                        <a:latin typeface="Calibri"/>
                        <a:cs typeface="Calibri"/>
                      </a:endParaRPr>
                    </a:p>
                  </a:txBody>
                  <a:tcPr marL="0" marR="0" marT="33655"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238" y="215900"/>
            <a:ext cx="21672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C00000"/>
                </a:solidFill>
              </a:rPr>
              <a:t>Programming</a:t>
            </a:r>
            <a:r>
              <a:rPr sz="1800" spc="-65" dirty="0">
                <a:solidFill>
                  <a:srgbClr val="C00000"/>
                </a:solidFill>
              </a:rPr>
              <a:t> </a:t>
            </a:r>
            <a:r>
              <a:rPr sz="1800" spc="-5" dirty="0">
                <a:solidFill>
                  <a:srgbClr val="C00000"/>
                </a:solidFill>
              </a:rPr>
              <a:t>example</a:t>
            </a:r>
            <a:endParaRPr sz="1800"/>
          </a:p>
        </p:txBody>
      </p:sp>
      <p:sp>
        <p:nvSpPr>
          <p:cNvPr id="3" name="object 3"/>
          <p:cNvSpPr txBox="1"/>
          <p:nvPr/>
        </p:nvSpPr>
        <p:spPr>
          <a:xfrm>
            <a:off x="688340" y="706881"/>
            <a:ext cx="7950200" cy="531495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A tuple called </a:t>
            </a:r>
            <a:r>
              <a:rPr sz="1600" b="1" spc="-15" dirty="0">
                <a:latin typeface="Calibri"/>
                <a:cs typeface="Calibri"/>
              </a:rPr>
              <a:t>Festival </a:t>
            </a:r>
            <a:r>
              <a:rPr sz="1600" b="1" spc="-5" dirty="0">
                <a:latin typeface="Calibri"/>
                <a:cs typeface="Calibri"/>
              </a:rPr>
              <a:t>is </a:t>
            </a:r>
            <a:r>
              <a:rPr sz="1600" b="1" spc="-10" dirty="0">
                <a:latin typeface="Calibri"/>
                <a:cs typeface="Calibri"/>
              </a:rPr>
              <a:t>given with following</a:t>
            </a:r>
            <a:r>
              <a:rPr sz="1600" b="1" spc="35" dirty="0">
                <a:latin typeface="Calibri"/>
                <a:cs typeface="Calibri"/>
              </a:rPr>
              <a:t> </a:t>
            </a:r>
            <a:r>
              <a:rPr sz="1600" b="1" spc="-10" dirty="0">
                <a:latin typeface="Calibri"/>
                <a:cs typeface="Calibri"/>
              </a:rPr>
              <a:t>elements:</a:t>
            </a:r>
            <a:endParaRPr sz="1600">
              <a:latin typeface="Calibri"/>
              <a:cs typeface="Calibri"/>
            </a:endParaRPr>
          </a:p>
          <a:p>
            <a:pPr marL="469900">
              <a:lnSpc>
                <a:spcPct val="100000"/>
              </a:lnSpc>
            </a:pPr>
            <a:r>
              <a:rPr sz="1600" b="1" spc="-15" dirty="0">
                <a:latin typeface="Calibri"/>
                <a:cs typeface="Calibri"/>
              </a:rPr>
              <a:t>Festival </a:t>
            </a:r>
            <a:r>
              <a:rPr sz="1600" b="1" spc="-5" dirty="0">
                <a:latin typeface="Calibri"/>
                <a:cs typeface="Calibri"/>
              </a:rPr>
              <a:t>= </a:t>
            </a:r>
            <a:r>
              <a:rPr sz="1600" b="1" spc="-10" dirty="0">
                <a:latin typeface="Calibri"/>
                <a:cs typeface="Calibri"/>
              </a:rPr>
              <a:t>('Lumbini', 'Mopin', </a:t>
            </a:r>
            <a:r>
              <a:rPr sz="1600" b="1" spc="-5" dirty="0">
                <a:latin typeface="Calibri"/>
                <a:cs typeface="Calibri"/>
              </a:rPr>
              <a:t>'Bihu', </a:t>
            </a:r>
            <a:r>
              <a:rPr sz="1600" b="1" spc="-10" dirty="0">
                <a:latin typeface="Calibri"/>
                <a:cs typeface="Calibri"/>
              </a:rPr>
              <a:t>'Chhath', </a:t>
            </a:r>
            <a:r>
              <a:rPr sz="1600" b="1" spc="-5" dirty="0">
                <a:latin typeface="Calibri"/>
                <a:cs typeface="Calibri"/>
              </a:rPr>
              <a:t>'Onam', 'Lohri', </a:t>
            </a:r>
            <a:r>
              <a:rPr sz="1600" b="1" spc="-10" dirty="0">
                <a:latin typeface="Calibri"/>
                <a:cs typeface="Calibri"/>
              </a:rPr>
              <a:t>'Pongal',</a:t>
            </a:r>
            <a:r>
              <a:rPr sz="1600" b="1" spc="235" dirty="0">
                <a:latin typeface="Calibri"/>
                <a:cs typeface="Calibri"/>
              </a:rPr>
              <a:t> </a:t>
            </a:r>
            <a:r>
              <a:rPr sz="1600" b="1" spc="-10" dirty="0">
                <a:latin typeface="Calibri"/>
                <a:cs typeface="Calibri"/>
              </a:rPr>
              <a:t>'Garba‘)</a:t>
            </a:r>
            <a:endParaRPr sz="1600">
              <a:latin typeface="Calibri"/>
              <a:cs typeface="Calibri"/>
            </a:endParaRPr>
          </a:p>
          <a:p>
            <a:pPr marL="12700" marR="5080">
              <a:lnSpc>
                <a:spcPct val="100000"/>
              </a:lnSpc>
            </a:pPr>
            <a:r>
              <a:rPr sz="1600" b="1" spc="-20" dirty="0">
                <a:latin typeface="Calibri"/>
                <a:cs typeface="Calibri"/>
              </a:rPr>
              <a:t>Write </a:t>
            </a:r>
            <a:r>
              <a:rPr sz="1600" b="1" spc="-5" dirty="0">
                <a:latin typeface="Calibri"/>
                <a:cs typeface="Calibri"/>
              </a:rPr>
              <a:t>a </a:t>
            </a:r>
            <a:r>
              <a:rPr sz="1600" b="1" spc="-15" dirty="0">
                <a:latin typeface="Calibri"/>
                <a:cs typeface="Calibri"/>
              </a:rPr>
              <a:t>program </a:t>
            </a:r>
            <a:r>
              <a:rPr sz="1600" b="1" spc="-10" dirty="0">
                <a:latin typeface="Calibri"/>
                <a:cs typeface="Calibri"/>
              </a:rPr>
              <a:t>to </a:t>
            </a:r>
            <a:r>
              <a:rPr sz="1600" b="1" spc="-15" dirty="0">
                <a:latin typeface="Calibri"/>
                <a:cs typeface="Calibri"/>
              </a:rPr>
              <a:t>enter </a:t>
            </a:r>
            <a:r>
              <a:rPr sz="1600" b="1" spc="-5" dirty="0">
                <a:latin typeface="Calibri"/>
                <a:cs typeface="Calibri"/>
              </a:rPr>
              <a:t>a </a:t>
            </a:r>
            <a:r>
              <a:rPr sz="1600" b="1" spc="-10" dirty="0">
                <a:latin typeface="Calibri"/>
                <a:cs typeface="Calibri"/>
              </a:rPr>
              <a:t>festival </a:t>
            </a:r>
            <a:r>
              <a:rPr sz="1600" b="1" spc="-5" dirty="0">
                <a:latin typeface="Calibri"/>
                <a:cs typeface="Calibri"/>
              </a:rPr>
              <a:t>name and search whether the name </a:t>
            </a:r>
            <a:r>
              <a:rPr sz="1600" b="1" spc="-10" dirty="0">
                <a:latin typeface="Calibri"/>
                <a:cs typeface="Calibri"/>
              </a:rPr>
              <a:t>present </a:t>
            </a:r>
            <a:r>
              <a:rPr sz="1600" b="1" spc="-5" dirty="0">
                <a:latin typeface="Calibri"/>
                <a:cs typeface="Calibri"/>
              </a:rPr>
              <a:t>in the tuple or  not using </a:t>
            </a:r>
            <a:r>
              <a:rPr sz="1600" b="1" spc="-10" dirty="0">
                <a:latin typeface="Calibri"/>
                <a:cs typeface="Calibri"/>
              </a:rPr>
              <a:t>membership </a:t>
            </a:r>
            <a:r>
              <a:rPr sz="1600" b="1" spc="-30" dirty="0">
                <a:latin typeface="Calibri"/>
                <a:cs typeface="Calibri"/>
              </a:rPr>
              <a:t>operator. </a:t>
            </a:r>
            <a:r>
              <a:rPr sz="1600" b="1" spc="-10" dirty="0">
                <a:latin typeface="Calibri"/>
                <a:cs typeface="Calibri"/>
              </a:rPr>
              <a:t>Print appropriate</a:t>
            </a:r>
            <a:r>
              <a:rPr sz="1600" b="1" spc="155" dirty="0">
                <a:latin typeface="Calibri"/>
                <a:cs typeface="Calibri"/>
              </a:rPr>
              <a:t> </a:t>
            </a:r>
            <a:r>
              <a:rPr sz="1600" b="1" spc="-10" dirty="0">
                <a:latin typeface="Calibri"/>
                <a:cs typeface="Calibri"/>
              </a:rPr>
              <a:t>message.</a:t>
            </a:r>
            <a:endParaRPr sz="1600">
              <a:latin typeface="Calibri"/>
              <a:cs typeface="Calibri"/>
            </a:endParaRPr>
          </a:p>
          <a:p>
            <a:pPr>
              <a:lnSpc>
                <a:spcPct val="100000"/>
              </a:lnSpc>
            </a:pPr>
            <a:endParaRPr sz="1350">
              <a:latin typeface="Times New Roman"/>
              <a:cs typeface="Times New Roman"/>
            </a:endParaRPr>
          </a:p>
          <a:p>
            <a:pPr marL="12700" marR="1478280" algn="just">
              <a:lnSpc>
                <a:spcPct val="141600"/>
              </a:lnSpc>
              <a:tabLst>
                <a:tab pos="4585335" algn="l"/>
              </a:tabLst>
            </a:pPr>
            <a:r>
              <a:rPr sz="1600" spc="-10" dirty="0">
                <a:latin typeface="Calibri"/>
                <a:cs typeface="Calibri"/>
              </a:rPr>
              <a:t>Festival </a:t>
            </a:r>
            <a:r>
              <a:rPr sz="1600" spc="-5" dirty="0">
                <a:latin typeface="Calibri"/>
                <a:cs typeface="Calibri"/>
              </a:rPr>
              <a:t>= (</a:t>
            </a:r>
            <a:r>
              <a:rPr sz="1600" spc="-5" dirty="0">
                <a:solidFill>
                  <a:srgbClr val="006FC0"/>
                </a:solidFill>
                <a:latin typeface="Calibri"/>
                <a:cs typeface="Calibri"/>
              </a:rPr>
              <a:t>'Lumbini'</a:t>
            </a:r>
            <a:r>
              <a:rPr sz="1600" spc="-5" dirty="0">
                <a:latin typeface="Calibri"/>
                <a:cs typeface="Calibri"/>
              </a:rPr>
              <a:t>, </a:t>
            </a:r>
            <a:r>
              <a:rPr sz="1600" spc="-5" dirty="0">
                <a:solidFill>
                  <a:srgbClr val="006FC0"/>
                </a:solidFill>
                <a:latin typeface="Calibri"/>
                <a:cs typeface="Calibri"/>
              </a:rPr>
              <a:t>'Mopin'</a:t>
            </a:r>
            <a:r>
              <a:rPr sz="1600" spc="-5" dirty="0">
                <a:latin typeface="Calibri"/>
                <a:cs typeface="Calibri"/>
              </a:rPr>
              <a:t>, </a:t>
            </a:r>
            <a:r>
              <a:rPr sz="1600" spc="-5" dirty="0">
                <a:solidFill>
                  <a:srgbClr val="006FC0"/>
                </a:solidFill>
                <a:latin typeface="Calibri"/>
                <a:cs typeface="Calibri"/>
              </a:rPr>
              <a:t>'Bihu'</a:t>
            </a:r>
            <a:r>
              <a:rPr sz="1600" spc="-5" dirty="0">
                <a:latin typeface="Calibri"/>
                <a:cs typeface="Calibri"/>
              </a:rPr>
              <a:t>, </a:t>
            </a:r>
            <a:r>
              <a:rPr sz="1600" spc="-5" dirty="0">
                <a:solidFill>
                  <a:srgbClr val="006FC0"/>
                </a:solidFill>
                <a:latin typeface="Calibri"/>
                <a:cs typeface="Calibri"/>
              </a:rPr>
              <a:t>'Chhath'</a:t>
            </a:r>
            <a:r>
              <a:rPr sz="1600" spc="-5" dirty="0">
                <a:latin typeface="Calibri"/>
                <a:cs typeface="Calibri"/>
              </a:rPr>
              <a:t>, </a:t>
            </a:r>
            <a:r>
              <a:rPr sz="1600" spc="-10" dirty="0">
                <a:solidFill>
                  <a:srgbClr val="006FC0"/>
                </a:solidFill>
                <a:latin typeface="Calibri"/>
                <a:cs typeface="Calibri"/>
              </a:rPr>
              <a:t>'Onam'</a:t>
            </a:r>
            <a:r>
              <a:rPr sz="1600" spc="-10" dirty="0">
                <a:latin typeface="Calibri"/>
                <a:cs typeface="Calibri"/>
              </a:rPr>
              <a:t>, </a:t>
            </a:r>
            <a:r>
              <a:rPr sz="1600" spc="-10" dirty="0">
                <a:solidFill>
                  <a:srgbClr val="006FC0"/>
                </a:solidFill>
                <a:latin typeface="Calibri"/>
                <a:cs typeface="Calibri"/>
              </a:rPr>
              <a:t>'Lohri'</a:t>
            </a:r>
            <a:r>
              <a:rPr sz="1600" spc="-10" dirty="0">
                <a:latin typeface="Calibri"/>
                <a:cs typeface="Calibri"/>
              </a:rPr>
              <a:t>, </a:t>
            </a:r>
            <a:r>
              <a:rPr sz="1600" spc="-10" dirty="0">
                <a:solidFill>
                  <a:srgbClr val="006FC0"/>
                </a:solidFill>
                <a:latin typeface="Calibri"/>
                <a:cs typeface="Calibri"/>
              </a:rPr>
              <a:t>'Pongal'</a:t>
            </a:r>
            <a:r>
              <a:rPr sz="1600" spc="-10" dirty="0">
                <a:latin typeface="Calibri"/>
                <a:cs typeface="Calibri"/>
              </a:rPr>
              <a:t>, </a:t>
            </a:r>
            <a:r>
              <a:rPr sz="1600" spc="-10" dirty="0">
                <a:solidFill>
                  <a:srgbClr val="006FC0"/>
                </a:solidFill>
                <a:latin typeface="Calibri"/>
                <a:cs typeface="Calibri"/>
              </a:rPr>
              <a:t>'Garba‘</a:t>
            </a:r>
            <a:r>
              <a:rPr sz="1600" spc="-10" dirty="0">
                <a:latin typeface="Calibri"/>
                <a:cs typeface="Calibri"/>
              </a:rPr>
              <a:t>)  </a:t>
            </a:r>
            <a:r>
              <a:rPr sz="1600" spc="-15" dirty="0">
                <a:latin typeface="Calibri"/>
                <a:cs typeface="Calibri"/>
              </a:rPr>
              <a:t>nfest </a:t>
            </a:r>
            <a:r>
              <a:rPr sz="1600" spc="-5" dirty="0">
                <a:latin typeface="Calibri"/>
                <a:cs typeface="Calibri"/>
              </a:rPr>
              <a:t>= </a:t>
            </a:r>
            <a:r>
              <a:rPr sz="1600" spc="-5" dirty="0">
                <a:solidFill>
                  <a:srgbClr val="C00000"/>
                </a:solidFill>
                <a:latin typeface="Calibri"/>
                <a:cs typeface="Calibri"/>
              </a:rPr>
              <a:t>input</a:t>
            </a:r>
            <a:r>
              <a:rPr sz="1600" spc="-5" dirty="0">
                <a:latin typeface="Calibri"/>
                <a:cs typeface="Calibri"/>
              </a:rPr>
              <a:t>(</a:t>
            </a:r>
            <a:r>
              <a:rPr sz="1600" spc="-5" dirty="0">
                <a:solidFill>
                  <a:srgbClr val="006FC0"/>
                </a:solidFill>
                <a:latin typeface="Calibri"/>
                <a:cs typeface="Calibri"/>
              </a:rPr>
              <a:t>'Enter </a:t>
            </a:r>
            <a:r>
              <a:rPr sz="1600" spc="-15" dirty="0">
                <a:solidFill>
                  <a:srgbClr val="006FC0"/>
                </a:solidFill>
                <a:latin typeface="Calibri"/>
                <a:cs typeface="Calibri"/>
              </a:rPr>
              <a:t>festival</a:t>
            </a:r>
            <a:r>
              <a:rPr sz="1600" spc="65" dirty="0">
                <a:solidFill>
                  <a:srgbClr val="006FC0"/>
                </a:solidFill>
                <a:latin typeface="Calibri"/>
                <a:cs typeface="Calibri"/>
              </a:rPr>
              <a:t> </a:t>
            </a:r>
            <a:r>
              <a:rPr sz="1600" spc="-10" dirty="0">
                <a:solidFill>
                  <a:srgbClr val="006FC0"/>
                </a:solidFill>
                <a:latin typeface="Calibri"/>
                <a:cs typeface="Calibri"/>
              </a:rPr>
              <a:t>name:</a:t>
            </a:r>
            <a:r>
              <a:rPr sz="1600" spc="15" dirty="0">
                <a:solidFill>
                  <a:srgbClr val="006FC0"/>
                </a:solidFill>
                <a:latin typeface="Calibri"/>
                <a:cs typeface="Calibri"/>
              </a:rPr>
              <a:t> </a:t>
            </a:r>
            <a:r>
              <a:rPr sz="1600" spc="-10" dirty="0">
                <a:solidFill>
                  <a:srgbClr val="006FC0"/>
                </a:solidFill>
                <a:latin typeface="Calibri"/>
                <a:cs typeface="Calibri"/>
              </a:rPr>
              <a:t>'</a:t>
            </a:r>
            <a:r>
              <a:rPr sz="1600" spc="-10" dirty="0">
                <a:latin typeface="Calibri"/>
                <a:cs typeface="Calibri"/>
              </a:rPr>
              <a:t>).capitalize()	</a:t>
            </a:r>
            <a:r>
              <a:rPr sz="1600" spc="-5" dirty="0">
                <a:solidFill>
                  <a:srgbClr val="C00000"/>
                </a:solidFill>
                <a:latin typeface="Calibri"/>
                <a:cs typeface="Calibri"/>
              </a:rPr>
              <a:t>#input </a:t>
            </a:r>
            <a:r>
              <a:rPr sz="1600" spc="-10" dirty="0">
                <a:solidFill>
                  <a:srgbClr val="C00000"/>
                </a:solidFill>
                <a:latin typeface="Calibri"/>
                <a:cs typeface="Calibri"/>
              </a:rPr>
              <a:t>value capitalize  </a:t>
            </a:r>
            <a:r>
              <a:rPr sz="1600" dirty="0">
                <a:solidFill>
                  <a:srgbClr val="C00000"/>
                </a:solidFill>
                <a:latin typeface="Calibri"/>
                <a:cs typeface="Calibri"/>
              </a:rPr>
              <a:t>if </a:t>
            </a:r>
            <a:r>
              <a:rPr sz="1600" spc="-15" dirty="0">
                <a:latin typeface="Calibri"/>
                <a:cs typeface="Calibri"/>
              </a:rPr>
              <a:t>nfest </a:t>
            </a:r>
            <a:r>
              <a:rPr sz="1600" dirty="0">
                <a:solidFill>
                  <a:srgbClr val="C00000"/>
                </a:solidFill>
                <a:latin typeface="Calibri"/>
                <a:cs typeface="Calibri"/>
              </a:rPr>
              <a:t>in </a:t>
            </a:r>
            <a:r>
              <a:rPr sz="1600" spc="-10" dirty="0">
                <a:latin typeface="Calibri"/>
                <a:cs typeface="Calibri"/>
              </a:rPr>
              <a:t>Festival: </a:t>
            </a:r>
            <a:r>
              <a:rPr sz="1600" spc="-5" dirty="0">
                <a:latin typeface="Calibri"/>
                <a:cs typeface="Calibri"/>
              </a:rPr>
              <a:t># </a:t>
            </a:r>
            <a:r>
              <a:rPr sz="1600" spc="-10" dirty="0">
                <a:latin typeface="Calibri"/>
                <a:cs typeface="Calibri"/>
              </a:rPr>
              <a:t>membership </a:t>
            </a:r>
            <a:r>
              <a:rPr sz="1600" spc="-15" dirty="0">
                <a:latin typeface="Calibri"/>
                <a:cs typeface="Calibri"/>
              </a:rPr>
              <a:t>operator </a:t>
            </a:r>
            <a:r>
              <a:rPr sz="1600" spc="-5" dirty="0">
                <a:latin typeface="Calibri"/>
                <a:cs typeface="Calibri"/>
              </a:rPr>
              <a:t>‘in’ is</a:t>
            </a:r>
            <a:r>
              <a:rPr sz="1600" spc="-10" dirty="0">
                <a:latin typeface="Calibri"/>
                <a:cs typeface="Calibri"/>
              </a:rPr>
              <a:t> used</a:t>
            </a:r>
            <a:endParaRPr sz="1600">
              <a:latin typeface="Calibri"/>
              <a:cs typeface="Calibri"/>
            </a:endParaRPr>
          </a:p>
          <a:p>
            <a:pPr marL="469900" algn="just">
              <a:lnSpc>
                <a:spcPct val="100000"/>
              </a:lnSpc>
              <a:spcBef>
                <a:spcPts val="805"/>
              </a:spcBef>
            </a:pPr>
            <a:r>
              <a:rPr sz="1600" spc="-15" dirty="0">
                <a:latin typeface="Calibri"/>
                <a:cs typeface="Calibri"/>
              </a:rPr>
              <a:t>print(</a:t>
            </a:r>
            <a:r>
              <a:rPr sz="1600" spc="-15" dirty="0">
                <a:solidFill>
                  <a:srgbClr val="006FC0"/>
                </a:solidFill>
                <a:latin typeface="Calibri"/>
                <a:cs typeface="Calibri"/>
              </a:rPr>
              <a:t>"Yes,"</a:t>
            </a:r>
            <a:r>
              <a:rPr sz="1600" spc="-15" dirty="0">
                <a:latin typeface="Calibri"/>
                <a:cs typeface="Calibri"/>
              </a:rPr>
              <a:t>, nfest, </a:t>
            </a:r>
            <a:r>
              <a:rPr sz="1600" spc="-5" dirty="0">
                <a:solidFill>
                  <a:srgbClr val="006FC0"/>
                </a:solidFill>
                <a:latin typeface="Calibri"/>
                <a:cs typeface="Calibri"/>
              </a:rPr>
              <a:t>‘is in the</a:t>
            </a:r>
            <a:r>
              <a:rPr sz="1600" spc="35" dirty="0">
                <a:solidFill>
                  <a:srgbClr val="006FC0"/>
                </a:solidFill>
                <a:latin typeface="Calibri"/>
                <a:cs typeface="Calibri"/>
              </a:rPr>
              <a:t> </a:t>
            </a:r>
            <a:r>
              <a:rPr sz="1600" spc="-5" dirty="0">
                <a:solidFill>
                  <a:srgbClr val="006FC0"/>
                </a:solidFill>
                <a:latin typeface="Calibri"/>
                <a:cs typeface="Calibri"/>
              </a:rPr>
              <a:t>tuple.'</a:t>
            </a:r>
            <a:r>
              <a:rPr sz="1600" spc="-5" dirty="0">
                <a:latin typeface="Calibri"/>
                <a:cs typeface="Calibri"/>
              </a:rPr>
              <a:t>)</a:t>
            </a:r>
            <a:endParaRPr sz="1600">
              <a:latin typeface="Calibri"/>
              <a:cs typeface="Calibri"/>
            </a:endParaRPr>
          </a:p>
          <a:p>
            <a:pPr marL="12700">
              <a:lnSpc>
                <a:spcPct val="100000"/>
              </a:lnSpc>
              <a:spcBef>
                <a:spcPts val="805"/>
              </a:spcBef>
            </a:pPr>
            <a:r>
              <a:rPr sz="1600" spc="-5" dirty="0">
                <a:solidFill>
                  <a:srgbClr val="C00000"/>
                </a:solidFill>
                <a:latin typeface="Calibri"/>
                <a:cs typeface="Calibri"/>
              </a:rPr>
              <a:t>else</a:t>
            </a:r>
            <a:r>
              <a:rPr sz="1600" spc="-5" dirty="0">
                <a:latin typeface="Calibri"/>
                <a:cs typeface="Calibri"/>
              </a:rPr>
              <a:t>:</a:t>
            </a:r>
            <a:endParaRPr sz="1600">
              <a:latin typeface="Calibri"/>
              <a:cs typeface="Calibri"/>
            </a:endParaRPr>
          </a:p>
          <a:p>
            <a:pPr marL="469900">
              <a:lnSpc>
                <a:spcPct val="100000"/>
              </a:lnSpc>
              <a:spcBef>
                <a:spcPts val="790"/>
              </a:spcBef>
            </a:pPr>
            <a:r>
              <a:rPr sz="1600" spc="-10" dirty="0">
                <a:solidFill>
                  <a:srgbClr val="C00000"/>
                </a:solidFill>
                <a:latin typeface="Calibri"/>
                <a:cs typeface="Calibri"/>
              </a:rPr>
              <a:t>print</a:t>
            </a:r>
            <a:r>
              <a:rPr sz="1600" spc="-10" dirty="0">
                <a:latin typeface="Calibri"/>
                <a:cs typeface="Calibri"/>
              </a:rPr>
              <a:t>(</a:t>
            </a:r>
            <a:r>
              <a:rPr sz="1600" spc="-10" dirty="0">
                <a:solidFill>
                  <a:srgbClr val="006FC0"/>
                </a:solidFill>
                <a:latin typeface="Calibri"/>
                <a:cs typeface="Calibri"/>
              </a:rPr>
              <a:t>"There </a:t>
            </a:r>
            <a:r>
              <a:rPr sz="1600" spc="-5" dirty="0">
                <a:solidFill>
                  <a:srgbClr val="006FC0"/>
                </a:solidFill>
                <a:latin typeface="Calibri"/>
                <a:cs typeface="Calibri"/>
              </a:rPr>
              <a:t>is no </a:t>
            </a:r>
            <a:r>
              <a:rPr sz="1600" spc="-10" dirty="0">
                <a:solidFill>
                  <a:srgbClr val="006FC0"/>
                </a:solidFill>
                <a:latin typeface="Calibri"/>
                <a:cs typeface="Calibri"/>
              </a:rPr>
              <a:t>such </a:t>
            </a:r>
            <a:r>
              <a:rPr sz="1600" spc="-5" dirty="0">
                <a:solidFill>
                  <a:srgbClr val="006FC0"/>
                </a:solidFill>
                <a:latin typeface="Calibri"/>
                <a:cs typeface="Calibri"/>
              </a:rPr>
              <a:t>name in the</a:t>
            </a:r>
            <a:r>
              <a:rPr sz="1600" spc="25" dirty="0">
                <a:solidFill>
                  <a:srgbClr val="006FC0"/>
                </a:solidFill>
                <a:latin typeface="Calibri"/>
                <a:cs typeface="Calibri"/>
              </a:rPr>
              <a:t> </a:t>
            </a:r>
            <a:r>
              <a:rPr sz="1600" dirty="0">
                <a:solidFill>
                  <a:srgbClr val="006FC0"/>
                </a:solidFill>
                <a:latin typeface="Calibri"/>
                <a:cs typeface="Calibri"/>
              </a:rPr>
              <a:t>tuple."</a:t>
            </a:r>
            <a:r>
              <a:rPr sz="1600" dirty="0">
                <a:latin typeface="Calibri"/>
                <a:cs typeface="Calibri"/>
              </a:rPr>
              <a:t>)</a:t>
            </a:r>
            <a:endParaRPr sz="1600">
              <a:latin typeface="Calibri"/>
              <a:cs typeface="Calibri"/>
            </a:endParaRPr>
          </a:p>
          <a:p>
            <a:pPr>
              <a:lnSpc>
                <a:spcPct val="100000"/>
              </a:lnSpc>
            </a:pPr>
            <a:endParaRPr sz="1600">
              <a:latin typeface="Times New Roman"/>
              <a:cs typeface="Times New Roman"/>
            </a:endParaRPr>
          </a:p>
          <a:p>
            <a:pPr>
              <a:lnSpc>
                <a:spcPct val="100000"/>
              </a:lnSpc>
              <a:spcBef>
                <a:spcPts val="55"/>
              </a:spcBef>
            </a:pPr>
            <a:endParaRPr sz="1550">
              <a:latin typeface="Times New Roman"/>
              <a:cs typeface="Times New Roman"/>
            </a:endParaRPr>
          </a:p>
          <a:p>
            <a:pPr marL="12700">
              <a:lnSpc>
                <a:spcPct val="100000"/>
              </a:lnSpc>
            </a:pPr>
            <a:r>
              <a:rPr sz="1600" b="1" spc="-10" dirty="0">
                <a:solidFill>
                  <a:srgbClr val="001F5F"/>
                </a:solidFill>
                <a:latin typeface="Calibri"/>
                <a:cs typeface="Calibri"/>
              </a:rPr>
              <a:t>Output:</a:t>
            </a:r>
            <a:endParaRPr sz="1600">
              <a:latin typeface="Calibri"/>
              <a:cs typeface="Calibri"/>
            </a:endParaRPr>
          </a:p>
          <a:p>
            <a:pPr marL="12700">
              <a:lnSpc>
                <a:spcPct val="100000"/>
              </a:lnSpc>
              <a:spcBef>
                <a:spcPts val="900"/>
              </a:spcBef>
            </a:pPr>
            <a:r>
              <a:rPr sz="1600" spc="-10" dirty="0">
                <a:solidFill>
                  <a:srgbClr val="404040"/>
                </a:solidFill>
                <a:latin typeface="Calibri"/>
                <a:cs typeface="Calibri"/>
              </a:rPr>
              <a:t>Enter </a:t>
            </a:r>
            <a:r>
              <a:rPr sz="1600" spc="-15" dirty="0">
                <a:solidFill>
                  <a:srgbClr val="404040"/>
                </a:solidFill>
                <a:latin typeface="Calibri"/>
                <a:cs typeface="Calibri"/>
              </a:rPr>
              <a:t>festival </a:t>
            </a:r>
            <a:r>
              <a:rPr sz="1600" spc="-10" dirty="0">
                <a:solidFill>
                  <a:srgbClr val="404040"/>
                </a:solidFill>
                <a:latin typeface="Calibri"/>
                <a:cs typeface="Calibri"/>
              </a:rPr>
              <a:t>name:</a:t>
            </a:r>
            <a:r>
              <a:rPr sz="1600" spc="5" dirty="0">
                <a:solidFill>
                  <a:srgbClr val="404040"/>
                </a:solidFill>
                <a:latin typeface="Calibri"/>
                <a:cs typeface="Calibri"/>
              </a:rPr>
              <a:t> </a:t>
            </a:r>
            <a:r>
              <a:rPr sz="1600" spc="-10" dirty="0">
                <a:solidFill>
                  <a:srgbClr val="404040"/>
                </a:solidFill>
                <a:latin typeface="Calibri"/>
                <a:cs typeface="Calibri"/>
              </a:rPr>
              <a:t>onam</a:t>
            </a:r>
            <a:endParaRPr sz="1600">
              <a:latin typeface="Calibri"/>
              <a:cs typeface="Calibri"/>
            </a:endParaRPr>
          </a:p>
          <a:p>
            <a:pPr marL="12700">
              <a:lnSpc>
                <a:spcPct val="100000"/>
              </a:lnSpc>
            </a:pPr>
            <a:r>
              <a:rPr sz="1600" spc="-35" dirty="0">
                <a:solidFill>
                  <a:srgbClr val="404040"/>
                </a:solidFill>
                <a:latin typeface="Calibri"/>
                <a:cs typeface="Calibri"/>
              </a:rPr>
              <a:t>Yes, </a:t>
            </a:r>
            <a:r>
              <a:rPr sz="1600" spc="-5" dirty="0">
                <a:solidFill>
                  <a:srgbClr val="404040"/>
                </a:solidFill>
                <a:latin typeface="Calibri"/>
                <a:cs typeface="Calibri"/>
              </a:rPr>
              <a:t>Onam is in the</a:t>
            </a:r>
            <a:r>
              <a:rPr sz="1600" spc="35" dirty="0">
                <a:solidFill>
                  <a:srgbClr val="404040"/>
                </a:solidFill>
                <a:latin typeface="Calibri"/>
                <a:cs typeface="Calibri"/>
              </a:rPr>
              <a:t> </a:t>
            </a:r>
            <a:r>
              <a:rPr sz="1600" spc="-5" dirty="0">
                <a:solidFill>
                  <a:srgbClr val="404040"/>
                </a:solidFill>
                <a:latin typeface="Calibri"/>
                <a:cs typeface="Calibri"/>
              </a:rPr>
              <a:t>tuple.</a:t>
            </a:r>
            <a:endParaRPr sz="1600">
              <a:latin typeface="Calibri"/>
              <a:cs typeface="Calibri"/>
            </a:endParaRPr>
          </a:p>
          <a:p>
            <a:pPr>
              <a:lnSpc>
                <a:spcPct val="100000"/>
              </a:lnSpc>
              <a:spcBef>
                <a:spcPts val="25"/>
              </a:spcBef>
            </a:pPr>
            <a:endParaRPr sz="1650">
              <a:latin typeface="Times New Roman"/>
              <a:cs typeface="Times New Roman"/>
            </a:endParaRPr>
          </a:p>
          <a:p>
            <a:pPr marL="12700">
              <a:lnSpc>
                <a:spcPct val="100000"/>
              </a:lnSpc>
            </a:pPr>
            <a:r>
              <a:rPr sz="1600" spc="-10" dirty="0">
                <a:solidFill>
                  <a:srgbClr val="404040"/>
                </a:solidFill>
                <a:latin typeface="Calibri"/>
                <a:cs typeface="Calibri"/>
              </a:rPr>
              <a:t>Enter </a:t>
            </a:r>
            <a:r>
              <a:rPr sz="1600" spc="-15" dirty="0">
                <a:solidFill>
                  <a:srgbClr val="404040"/>
                </a:solidFill>
                <a:latin typeface="Calibri"/>
                <a:cs typeface="Calibri"/>
              </a:rPr>
              <a:t>festival </a:t>
            </a:r>
            <a:r>
              <a:rPr sz="1600" spc="-10" dirty="0">
                <a:solidFill>
                  <a:srgbClr val="404040"/>
                </a:solidFill>
                <a:latin typeface="Calibri"/>
                <a:cs typeface="Calibri"/>
              </a:rPr>
              <a:t>name:</a:t>
            </a:r>
            <a:r>
              <a:rPr sz="1600" spc="10" dirty="0">
                <a:solidFill>
                  <a:srgbClr val="404040"/>
                </a:solidFill>
                <a:latin typeface="Calibri"/>
                <a:cs typeface="Calibri"/>
              </a:rPr>
              <a:t> </a:t>
            </a:r>
            <a:r>
              <a:rPr sz="1600" spc="-10" dirty="0">
                <a:solidFill>
                  <a:srgbClr val="404040"/>
                </a:solidFill>
                <a:latin typeface="Calibri"/>
                <a:cs typeface="Calibri"/>
              </a:rPr>
              <a:t>Thrissur</a:t>
            </a:r>
            <a:endParaRPr sz="1600">
              <a:latin typeface="Calibri"/>
              <a:cs typeface="Calibri"/>
            </a:endParaRPr>
          </a:p>
          <a:p>
            <a:pPr marL="12700">
              <a:lnSpc>
                <a:spcPct val="100000"/>
              </a:lnSpc>
            </a:pPr>
            <a:r>
              <a:rPr sz="1600" spc="-10" dirty="0">
                <a:solidFill>
                  <a:srgbClr val="404040"/>
                </a:solidFill>
                <a:latin typeface="Calibri"/>
                <a:cs typeface="Calibri"/>
              </a:rPr>
              <a:t>There </a:t>
            </a:r>
            <a:r>
              <a:rPr sz="1600" spc="-5" dirty="0">
                <a:solidFill>
                  <a:srgbClr val="404040"/>
                </a:solidFill>
                <a:latin typeface="Calibri"/>
                <a:cs typeface="Calibri"/>
              </a:rPr>
              <a:t>is no </a:t>
            </a:r>
            <a:r>
              <a:rPr sz="1600" spc="-10" dirty="0">
                <a:solidFill>
                  <a:srgbClr val="404040"/>
                </a:solidFill>
                <a:latin typeface="Calibri"/>
                <a:cs typeface="Calibri"/>
              </a:rPr>
              <a:t>such </a:t>
            </a:r>
            <a:r>
              <a:rPr sz="1600" spc="-5" dirty="0">
                <a:solidFill>
                  <a:srgbClr val="404040"/>
                </a:solidFill>
                <a:latin typeface="Calibri"/>
                <a:cs typeface="Calibri"/>
              </a:rPr>
              <a:t>name in the</a:t>
            </a:r>
            <a:r>
              <a:rPr sz="1600" spc="25" dirty="0">
                <a:solidFill>
                  <a:srgbClr val="404040"/>
                </a:solidFill>
                <a:latin typeface="Calibri"/>
                <a:cs typeface="Calibri"/>
              </a:rPr>
              <a:t> </a:t>
            </a:r>
            <a:r>
              <a:rPr sz="1600" spc="-5" dirty="0">
                <a:solidFill>
                  <a:srgbClr val="404040"/>
                </a:solidFill>
                <a:latin typeface="Calibri"/>
                <a:cs typeface="Calibri"/>
              </a:rPr>
              <a:t>tuple.</a:t>
            </a:r>
            <a:endParaRPr sz="1600">
              <a:latin typeface="Calibri"/>
              <a:cs typeface="Calibri"/>
            </a:endParaRPr>
          </a:p>
        </p:txBody>
      </p:sp>
      <p:sp>
        <p:nvSpPr>
          <p:cNvPr id="4" name="object 4"/>
          <p:cNvSpPr/>
          <p:nvPr/>
        </p:nvSpPr>
        <p:spPr>
          <a:xfrm>
            <a:off x="107442" y="762762"/>
            <a:ext cx="426720" cy="228600"/>
          </a:xfrm>
          <a:custGeom>
            <a:avLst/>
            <a:gdLst/>
            <a:ahLst/>
            <a:cxnLst/>
            <a:rect l="l" t="t" r="r" b="b"/>
            <a:pathLst>
              <a:path w="426720" h="228600">
                <a:moveTo>
                  <a:pt x="213360" y="0"/>
                </a:moveTo>
                <a:lnTo>
                  <a:pt x="156642" y="4083"/>
                </a:lnTo>
                <a:lnTo>
                  <a:pt x="105675" y="15606"/>
                </a:lnTo>
                <a:lnTo>
                  <a:pt x="62493" y="33480"/>
                </a:lnTo>
                <a:lnTo>
                  <a:pt x="29130" y="56613"/>
                </a:lnTo>
                <a:lnTo>
                  <a:pt x="0" y="114300"/>
                </a:lnTo>
                <a:lnTo>
                  <a:pt x="7621" y="144682"/>
                </a:lnTo>
                <a:lnTo>
                  <a:pt x="62493" y="195119"/>
                </a:lnTo>
                <a:lnTo>
                  <a:pt x="105675" y="212993"/>
                </a:lnTo>
                <a:lnTo>
                  <a:pt x="156642" y="224516"/>
                </a:lnTo>
                <a:lnTo>
                  <a:pt x="213360" y="228600"/>
                </a:lnTo>
                <a:lnTo>
                  <a:pt x="270077" y="224516"/>
                </a:lnTo>
                <a:lnTo>
                  <a:pt x="321044" y="212993"/>
                </a:lnTo>
                <a:lnTo>
                  <a:pt x="364226" y="195119"/>
                </a:lnTo>
                <a:lnTo>
                  <a:pt x="397589" y="171986"/>
                </a:lnTo>
                <a:lnTo>
                  <a:pt x="426720" y="114300"/>
                </a:lnTo>
                <a:lnTo>
                  <a:pt x="419098" y="83917"/>
                </a:lnTo>
                <a:lnTo>
                  <a:pt x="364226" y="33480"/>
                </a:lnTo>
                <a:lnTo>
                  <a:pt x="321044" y="15606"/>
                </a:lnTo>
                <a:lnTo>
                  <a:pt x="270077" y="4083"/>
                </a:lnTo>
                <a:lnTo>
                  <a:pt x="213360" y="0"/>
                </a:lnTo>
                <a:close/>
              </a:path>
            </a:pathLst>
          </a:custGeom>
          <a:solidFill>
            <a:srgbClr val="001F5F"/>
          </a:solidFill>
        </p:spPr>
        <p:txBody>
          <a:bodyPr wrap="square" lIns="0" tIns="0" rIns="0" bIns="0" rtlCol="0"/>
          <a:lstStyle/>
          <a:p>
            <a:endParaRPr/>
          </a:p>
        </p:txBody>
      </p:sp>
      <p:sp>
        <p:nvSpPr>
          <p:cNvPr id="5" name="object 5"/>
          <p:cNvSpPr/>
          <p:nvPr/>
        </p:nvSpPr>
        <p:spPr>
          <a:xfrm>
            <a:off x="107442" y="762762"/>
            <a:ext cx="426720" cy="228600"/>
          </a:xfrm>
          <a:custGeom>
            <a:avLst/>
            <a:gdLst/>
            <a:ahLst/>
            <a:cxnLst/>
            <a:rect l="l" t="t" r="r" b="b"/>
            <a:pathLst>
              <a:path w="426720" h="228600">
                <a:moveTo>
                  <a:pt x="0" y="114300"/>
                </a:moveTo>
                <a:lnTo>
                  <a:pt x="29130" y="56613"/>
                </a:lnTo>
                <a:lnTo>
                  <a:pt x="62493" y="33480"/>
                </a:lnTo>
                <a:lnTo>
                  <a:pt x="105675" y="15606"/>
                </a:lnTo>
                <a:lnTo>
                  <a:pt x="156642" y="4083"/>
                </a:lnTo>
                <a:lnTo>
                  <a:pt x="213360" y="0"/>
                </a:lnTo>
                <a:lnTo>
                  <a:pt x="270077" y="4083"/>
                </a:lnTo>
                <a:lnTo>
                  <a:pt x="321044" y="15606"/>
                </a:lnTo>
                <a:lnTo>
                  <a:pt x="364226" y="33480"/>
                </a:lnTo>
                <a:lnTo>
                  <a:pt x="397589" y="56613"/>
                </a:lnTo>
                <a:lnTo>
                  <a:pt x="426720" y="114300"/>
                </a:lnTo>
                <a:lnTo>
                  <a:pt x="419098" y="144682"/>
                </a:lnTo>
                <a:lnTo>
                  <a:pt x="364226" y="195119"/>
                </a:lnTo>
                <a:lnTo>
                  <a:pt x="321044" y="212993"/>
                </a:lnTo>
                <a:lnTo>
                  <a:pt x="270077" y="224516"/>
                </a:lnTo>
                <a:lnTo>
                  <a:pt x="213360" y="228600"/>
                </a:lnTo>
                <a:lnTo>
                  <a:pt x="156642" y="224516"/>
                </a:lnTo>
                <a:lnTo>
                  <a:pt x="105675" y="212993"/>
                </a:lnTo>
                <a:lnTo>
                  <a:pt x="62493" y="195119"/>
                </a:lnTo>
                <a:lnTo>
                  <a:pt x="29130" y="171986"/>
                </a:lnTo>
                <a:lnTo>
                  <a:pt x="0" y="114300"/>
                </a:lnTo>
                <a:close/>
              </a:path>
            </a:pathLst>
          </a:custGeom>
          <a:ln w="25908">
            <a:solidFill>
              <a:srgbClr val="C00000"/>
            </a:solidFill>
          </a:ln>
        </p:spPr>
        <p:txBody>
          <a:bodyPr wrap="square" lIns="0" tIns="0" rIns="0" bIns="0" rtlCol="0"/>
          <a:lstStyle/>
          <a:p>
            <a:endParaRPr/>
          </a:p>
        </p:txBody>
      </p:sp>
      <p:sp>
        <p:nvSpPr>
          <p:cNvPr id="6" name="object 6"/>
          <p:cNvSpPr/>
          <p:nvPr/>
        </p:nvSpPr>
        <p:spPr>
          <a:xfrm>
            <a:off x="233172" y="771144"/>
            <a:ext cx="180594" cy="2552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1959</Words>
  <Application>Microsoft Office PowerPoint</Application>
  <PresentationFormat>On-screen Show (4:3)</PresentationFormat>
  <Paragraphs>292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It is an ordered collection of objects. Tuple is immutable or unchangeable, ordered sequence of  elements. But unlike strings, which can only contain characters, tuples can contain elements of any  type. Unlike lists, however, tuples are enclosed within parentheses [ ( ) ]. Tuples are good to use than  lists because:</vt:lpstr>
      <vt:lpstr>Accessing Tuple Elements</vt:lpstr>
      <vt:lpstr>Slicing Tuple Elements</vt:lpstr>
      <vt:lpstr>Tuples are Immutable</vt:lpstr>
      <vt:lpstr>Concatenating &amp; Replicating List</vt:lpstr>
      <vt:lpstr>Replicating Tuple</vt:lpstr>
      <vt:lpstr>Programming examples (Iterating) [Traversing]:</vt:lpstr>
      <vt:lpstr>Using Membership Operators with Tuple</vt:lpstr>
      <vt:lpstr>Programming example</vt:lpstr>
      <vt:lpstr>Programming example</vt:lpstr>
      <vt:lpstr>Tuple Functions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pearl</dc:creator>
  <cp:lastModifiedBy>rakesh</cp:lastModifiedBy>
  <cp:revision>1</cp:revision>
  <dcterms:created xsi:type="dcterms:W3CDTF">2019-08-30T03:17:22Z</dcterms:created>
  <dcterms:modified xsi:type="dcterms:W3CDTF">2019-08-30T03:26:52Z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2019-06-10T00:00:00Z</vt:filetime>
  </property>
  <property fmtid="{D5CDD505-2E9C-101B-9397-08002B2CF9AE}" pid="3" name="Creator">
    <vt:lpwstr>Microsoft® PowerPoint® for Office 365</vt:lpwstr>
  </property>
  <property fmtid="{D5CDD505-2E9C-101B-9397-08002B2CF9AE}" pid="4" name="LastSaved">
    <vt:filetime>2019-08-30T00:00:00Z</vt:filetime>
  </property>
</Properties>
</file>