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62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E98D9-1F39-4B91-82BD-1A0DC8E2FE15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7DC5B-498F-42C6-919C-7E3EBE63F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7DC5B-498F-42C6-919C-7E3EBE63F7F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9B-88A5-47F0-96C6-CB46744F743E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84BA-135F-4CFA-BFDA-D714E6DEC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9B-88A5-47F0-96C6-CB46744F743E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84BA-135F-4CFA-BFDA-D714E6DEC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9B-88A5-47F0-96C6-CB46744F743E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84BA-135F-4CFA-BFDA-D714E6DEC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9B-88A5-47F0-96C6-CB46744F743E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84BA-135F-4CFA-BFDA-D714E6DEC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9B-88A5-47F0-96C6-CB46744F743E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84BA-135F-4CFA-BFDA-D714E6DEC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9B-88A5-47F0-96C6-CB46744F743E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84BA-135F-4CFA-BFDA-D714E6DEC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9B-88A5-47F0-96C6-CB46744F743E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84BA-135F-4CFA-BFDA-D714E6DEC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9B-88A5-47F0-96C6-CB46744F743E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84BA-135F-4CFA-BFDA-D714E6DEC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9B-88A5-47F0-96C6-CB46744F743E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84BA-135F-4CFA-BFDA-D714E6DEC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9B-88A5-47F0-96C6-CB46744F743E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84BA-135F-4CFA-BFDA-D714E6DEC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9B-88A5-47F0-96C6-CB46744F743E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84BA-135F-4CFA-BFDA-D714E6DEC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9B79B-88A5-47F0-96C6-CB46744F743E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B84BA-135F-4CFA-BFDA-D714E6DEC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>
                <a:solidFill>
                  <a:srgbClr val="C00000"/>
                </a:solidFill>
              </a:rPr>
              <a:t>Looping</a:t>
            </a:r>
            <a:endParaRPr lang="en-US" sz="9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458200" cy="4952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  <a:ea typeface="MS PGothic" pitchFamily="34" charset="-128"/>
              </a:rPr>
              <a:t>count</a:t>
            </a:r>
            <a:r>
              <a:rPr lang="en-US" sz="2400" dirty="0" smtClean="0">
                <a:solidFill>
                  <a:srgbClr val="FF0000"/>
                </a:solidFill>
                <a:ea typeface="MS PGothic" pitchFamily="34" charset="-128"/>
              </a:rPr>
              <a:t> = 0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ea typeface="MS PGothic" pitchFamily="34" charset="-128"/>
              </a:rPr>
              <a:t>sum</a:t>
            </a:r>
            <a:r>
              <a:rPr lang="en-US" sz="2400" dirty="0" smtClean="0">
                <a:solidFill>
                  <a:srgbClr val="FF0000"/>
                </a:solidFill>
                <a:ea typeface="MS PGothic" pitchFamily="34" charset="-128"/>
              </a:rPr>
              <a:t> = 0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ea typeface="MS PGothic" pitchFamily="34" charset="-128"/>
              </a:rPr>
              <a:t>print ('Before', </a:t>
            </a:r>
            <a:r>
              <a:rPr lang="en-US" sz="2400" dirty="0" smtClean="0">
                <a:solidFill>
                  <a:srgbClr val="00B050"/>
                </a:solidFill>
                <a:ea typeface="MS PGothic" pitchFamily="34" charset="-128"/>
              </a:rPr>
              <a:t>count</a:t>
            </a:r>
            <a:r>
              <a:rPr lang="en-US" sz="2400" dirty="0" smtClean="0">
                <a:solidFill>
                  <a:srgbClr val="FF0000"/>
                </a:solidFill>
                <a:ea typeface="MS PGothic" pitchFamily="34" charset="-128"/>
              </a:rPr>
              <a:t>, </a:t>
            </a:r>
            <a:r>
              <a:rPr lang="en-US" sz="2400" dirty="0" smtClean="0">
                <a:solidFill>
                  <a:srgbClr val="002060"/>
                </a:solidFill>
                <a:ea typeface="MS PGothic" pitchFamily="34" charset="-128"/>
              </a:rPr>
              <a:t>sum</a:t>
            </a:r>
            <a:r>
              <a:rPr lang="en-US" sz="2400" dirty="0" smtClean="0">
                <a:solidFill>
                  <a:srgbClr val="FF0000"/>
                </a:solidFill>
                <a:ea typeface="MS PGothic" pitchFamily="34" charset="-128"/>
              </a:rPr>
              <a:t>)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ea typeface="MS PGothic" pitchFamily="34" charset="-128"/>
              </a:rPr>
              <a:t>for </a:t>
            </a:r>
            <a:r>
              <a:rPr lang="en-US" sz="2400" dirty="0" smtClean="0">
                <a:ea typeface="MS PGothic" pitchFamily="34" charset="-128"/>
              </a:rPr>
              <a:t>value</a:t>
            </a:r>
            <a:r>
              <a:rPr lang="en-US" sz="2400" dirty="0" smtClean="0">
                <a:solidFill>
                  <a:srgbClr val="FF0000"/>
                </a:solidFill>
                <a:ea typeface="MS PGothic" pitchFamily="34" charset="-128"/>
              </a:rPr>
              <a:t> in [</a:t>
            </a:r>
            <a:r>
              <a:rPr lang="en-US" sz="2400" dirty="0" smtClean="0">
                <a:solidFill>
                  <a:srgbClr val="00B0F0"/>
                </a:solidFill>
                <a:ea typeface="MS PGothic" pitchFamily="34" charset="-128"/>
              </a:rPr>
              <a:t>9, 41, 12, 3, 74, 15</a:t>
            </a:r>
            <a:r>
              <a:rPr lang="en-US" sz="2400" dirty="0" smtClean="0">
                <a:solidFill>
                  <a:srgbClr val="FF0000"/>
                </a:solidFill>
                <a:ea typeface="MS PGothic" pitchFamily="34" charset="-128"/>
              </a:rPr>
              <a:t>] :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ea typeface="MS PGothic" pitchFamily="34" charset="-128"/>
              </a:rPr>
              <a:t>    </a:t>
            </a:r>
            <a:r>
              <a:rPr lang="en-US" sz="2400" dirty="0" smtClean="0">
                <a:solidFill>
                  <a:srgbClr val="00B050"/>
                </a:solidFill>
                <a:ea typeface="MS PGothic" pitchFamily="34" charset="-128"/>
              </a:rPr>
              <a:t>count</a:t>
            </a:r>
            <a:r>
              <a:rPr lang="en-US" sz="2400" dirty="0" smtClean="0">
                <a:solidFill>
                  <a:srgbClr val="FF0000"/>
                </a:solidFill>
                <a:ea typeface="MS PGothic" pitchFamily="34" charset="-128"/>
              </a:rPr>
              <a:t> = </a:t>
            </a:r>
            <a:r>
              <a:rPr lang="en-US" sz="2400" dirty="0" smtClean="0">
                <a:solidFill>
                  <a:srgbClr val="00B050"/>
                </a:solidFill>
                <a:ea typeface="MS PGothic" pitchFamily="34" charset="-128"/>
              </a:rPr>
              <a:t>count</a:t>
            </a:r>
            <a:r>
              <a:rPr lang="en-US" sz="2400" dirty="0" smtClean="0">
                <a:solidFill>
                  <a:srgbClr val="FF0000"/>
                </a:solidFill>
                <a:ea typeface="MS PGothic" pitchFamily="34" charset="-128"/>
              </a:rPr>
              <a:t> + 1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ea typeface="MS PGothic" pitchFamily="34" charset="-128"/>
              </a:rPr>
              <a:t>    sum = sum + </a:t>
            </a:r>
            <a:r>
              <a:rPr lang="en-US" sz="2400" dirty="0" smtClean="0">
                <a:ea typeface="MS PGothic" pitchFamily="34" charset="-128"/>
              </a:rPr>
              <a:t>value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ea typeface="MS PGothic" pitchFamily="34" charset="-128"/>
              </a:rPr>
              <a:t>    print( </a:t>
            </a:r>
            <a:r>
              <a:rPr lang="en-US" sz="2400" dirty="0" smtClean="0">
                <a:solidFill>
                  <a:srgbClr val="00B050"/>
                </a:solidFill>
                <a:ea typeface="MS PGothic" pitchFamily="34" charset="-128"/>
              </a:rPr>
              <a:t>count</a:t>
            </a:r>
            <a:r>
              <a:rPr lang="en-US" sz="2400" dirty="0" smtClean="0">
                <a:solidFill>
                  <a:srgbClr val="FF0000"/>
                </a:solidFill>
                <a:ea typeface="MS PGothic" pitchFamily="34" charset="-128"/>
              </a:rPr>
              <a:t>, sum, </a:t>
            </a:r>
            <a:r>
              <a:rPr lang="en-US" sz="2400" dirty="0" smtClean="0">
                <a:ea typeface="MS PGothic" pitchFamily="34" charset="-128"/>
              </a:rPr>
              <a:t>value)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ea typeface="MS PGothic" pitchFamily="34" charset="-128"/>
              </a:rPr>
              <a:t>print ('After', </a:t>
            </a:r>
            <a:r>
              <a:rPr lang="en-US" sz="2400" dirty="0" smtClean="0">
                <a:solidFill>
                  <a:srgbClr val="00B050"/>
                </a:solidFill>
                <a:ea typeface="MS PGothic" pitchFamily="34" charset="-128"/>
              </a:rPr>
              <a:t>count</a:t>
            </a:r>
            <a:r>
              <a:rPr lang="en-US" sz="2400" dirty="0" smtClean="0">
                <a:solidFill>
                  <a:srgbClr val="FF0000"/>
                </a:solidFill>
                <a:ea typeface="MS PGothic" pitchFamily="34" charset="-128"/>
              </a:rPr>
              <a:t>, </a:t>
            </a:r>
            <a:r>
              <a:rPr lang="en-US" sz="2400" dirty="0" smtClean="0">
                <a:solidFill>
                  <a:srgbClr val="002060"/>
                </a:solidFill>
                <a:ea typeface="MS PGothic" pitchFamily="34" charset="-128"/>
              </a:rPr>
              <a:t>sum</a:t>
            </a:r>
            <a:r>
              <a:rPr lang="en-US" sz="2400" dirty="0" smtClean="0">
                <a:solidFill>
                  <a:srgbClr val="FF0000"/>
                </a:solidFill>
                <a:ea typeface="MS PGothic" pitchFamily="34" charset="-128"/>
              </a:rPr>
              <a:t>, </a:t>
            </a:r>
            <a:r>
              <a:rPr lang="en-US" sz="2400" dirty="0" smtClean="0">
                <a:solidFill>
                  <a:srgbClr val="002060"/>
                </a:solidFill>
                <a:ea typeface="MS PGothic" pitchFamily="34" charset="-128"/>
              </a:rPr>
              <a:t>sum</a:t>
            </a:r>
            <a:r>
              <a:rPr lang="en-US" sz="2400" dirty="0" smtClean="0">
                <a:solidFill>
                  <a:srgbClr val="FF0000"/>
                </a:solidFill>
                <a:ea typeface="MS PGothic" pitchFamily="34" charset="-128"/>
              </a:rPr>
              <a:t> / count)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 Loop-continued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16764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FFFF00"/>
              </a:solidFill>
              <a:ea typeface="MS PGothic" pitchFamily="34" charset="-128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362200"/>
            <a:ext cx="8610600" cy="3581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Break statement terminates the natural flow of any loop and jump on the very next statement  following that loop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Break-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800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Break- statement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343400" y="1752600"/>
            <a:ext cx="4419600" cy="4800600"/>
            <a:chOff x="8721725" y="1090613"/>
            <a:chExt cx="7127875" cy="7697787"/>
          </a:xfrm>
        </p:grpSpPr>
        <p:sp>
          <p:nvSpPr>
            <p:cNvPr id="25" name="Line 1"/>
            <p:cNvSpPr>
              <a:spLocks noChangeShapeType="1"/>
            </p:cNvSpPr>
            <p:nvPr/>
          </p:nvSpPr>
          <p:spPr bwMode="auto">
            <a:xfrm rot="10800000">
              <a:off x="11017250" y="1090613"/>
              <a:ext cx="14288" cy="566737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miter lim="800000"/>
              <a:headEnd type="stealth" w="med" len="med"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" name="AutoShape 2"/>
            <p:cNvSpPr>
              <a:spLocks/>
            </p:cNvSpPr>
            <p:nvPr/>
          </p:nvSpPr>
          <p:spPr bwMode="auto">
            <a:xfrm>
              <a:off x="9601200" y="1651000"/>
              <a:ext cx="2870200" cy="12700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PGothic" pitchFamily="34" charset="-128"/>
                </a:rPr>
                <a:t>True ?</a:t>
              </a:r>
            </a:p>
          </p:txBody>
        </p:sp>
        <p:sp>
          <p:nvSpPr>
            <p:cNvPr id="27" name="Line 3"/>
            <p:cNvSpPr>
              <a:spLocks noChangeShapeType="1"/>
            </p:cNvSpPr>
            <p:nvPr/>
          </p:nvSpPr>
          <p:spPr bwMode="auto">
            <a:xfrm rot="10800000" flipH="1">
              <a:off x="10939463" y="2959100"/>
              <a:ext cx="96837" cy="4019550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miter lim="800000"/>
              <a:headEnd/>
              <a:tailEnd type="stealth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" name="Line 4"/>
            <p:cNvSpPr>
              <a:spLocks noChangeShapeType="1"/>
            </p:cNvSpPr>
            <p:nvPr/>
          </p:nvSpPr>
          <p:spPr bwMode="auto">
            <a:xfrm rot="10800000">
              <a:off x="12458700" y="2279650"/>
              <a:ext cx="777875" cy="15875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Line 5"/>
            <p:cNvSpPr>
              <a:spLocks noChangeShapeType="1"/>
            </p:cNvSpPr>
            <p:nvPr/>
          </p:nvSpPr>
          <p:spPr bwMode="auto">
            <a:xfrm rot="10800000" flipH="1">
              <a:off x="13190538" y="2279650"/>
              <a:ext cx="0" cy="4708525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" name="Line 6"/>
            <p:cNvSpPr>
              <a:spLocks noChangeShapeType="1"/>
            </p:cNvSpPr>
            <p:nvPr/>
          </p:nvSpPr>
          <p:spPr bwMode="auto">
            <a:xfrm>
              <a:off x="10955338" y="6945313"/>
              <a:ext cx="2187575" cy="14287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Line 7"/>
            <p:cNvSpPr>
              <a:spLocks noChangeShapeType="1"/>
            </p:cNvSpPr>
            <p:nvPr/>
          </p:nvSpPr>
          <p:spPr bwMode="auto">
            <a:xfrm flipH="1">
              <a:off x="9245600" y="2295525"/>
              <a:ext cx="396875" cy="3175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miter lim="800000"/>
              <a:headEnd/>
              <a:tailEnd type="stealth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 rot="10800000" flipH="1">
              <a:off x="10942638" y="7423150"/>
              <a:ext cx="15875" cy="644525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miter lim="800000"/>
              <a:headEnd type="stealth" w="med" len="med"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 rot="10800000" flipH="1">
              <a:off x="9202738" y="2286000"/>
              <a:ext cx="58737" cy="5154613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miter lim="800000"/>
              <a:headEnd type="stealth" w="med" len="med"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9186863" y="7440613"/>
              <a:ext cx="1752600" cy="0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" name="Rectangle 11"/>
            <p:cNvSpPr>
              <a:spLocks/>
            </p:cNvSpPr>
            <p:nvPr/>
          </p:nvSpPr>
          <p:spPr bwMode="auto">
            <a:xfrm>
              <a:off x="8721725" y="1536700"/>
              <a:ext cx="723900" cy="6223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  <a:ea typeface="MS PGothic" pitchFamily="34" charset="-128"/>
                </a:rPr>
                <a:t>No</a:t>
              </a:r>
            </a:p>
          </p:txBody>
        </p:sp>
        <p:sp>
          <p:nvSpPr>
            <p:cNvPr id="36" name="Rectangle 12"/>
            <p:cNvSpPr>
              <a:spLocks/>
            </p:cNvSpPr>
            <p:nvPr/>
          </p:nvSpPr>
          <p:spPr bwMode="auto">
            <a:xfrm>
              <a:off x="9499600" y="8039100"/>
              <a:ext cx="2921000" cy="74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PGothic" pitchFamily="34" charset="-128"/>
                </a:rPr>
                <a:t>print 'Done'</a:t>
              </a:r>
            </a:p>
          </p:txBody>
        </p:sp>
        <p:sp>
          <p:nvSpPr>
            <p:cNvPr id="37" name="Rectangle 13"/>
            <p:cNvSpPr>
              <a:spLocks/>
            </p:cNvSpPr>
            <p:nvPr/>
          </p:nvSpPr>
          <p:spPr bwMode="auto">
            <a:xfrm>
              <a:off x="12838113" y="1536700"/>
              <a:ext cx="725487" cy="6223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  <a:ea typeface="MS PGothic" pitchFamily="34" charset="-128"/>
                </a:rPr>
                <a:t>Yes</a:t>
              </a:r>
            </a:p>
          </p:txBody>
        </p:sp>
        <p:sp>
          <p:nvSpPr>
            <p:cNvPr id="38" name="Rectangle 14"/>
            <p:cNvSpPr>
              <a:spLocks/>
            </p:cNvSpPr>
            <p:nvPr/>
          </p:nvSpPr>
          <p:spPr bwMode="auto">
            <a:xfrm>
              <a:off x="11760200" y="2933700"/>
              <a:ext cx="2921000" cy="74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35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PGothic" pitchFamily="34" charset="-128"/>
                </a:rPr>
                <a:t>....</a:t>
              </a:r>
            </a:p>
          </p:txBody>
        </p:sp>
        <p:sp>
          <p:nvSpPr>
            <p:cNvPr id="39" name="Rectangle 15"/>
            <p:cNvSpPr>
              <a:spLocks/>
            </p:cNvSpPr>
            <p:nvPr/>
          </p:nvSpPr>
          <p:spPr bwMode="auto">
            <a:xfrm>
              <a:off x="11709400" y="5880100"/>
              <a:ext cx="2921000" cy="74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35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PGothic" pitchFamily="34" charset="-128"/>
                </a:rPr>
                <a:t>...</a:t>
              </a:r>
            </a:p>
          </p:txBody>
        </p:sp>
        <p:sp>
          <p:nvSpPr>
            <p:cNvPr id="40" name="Rectangle 16"/>
            <p:cNvSpPr>
              <a:spLocks/>
            </p:cNvSpPr>
            <p:nvPr/>
          </p:nvSpPr>
          <p:spPr bwMode="auto">
            <a:xfrm>
              <a:off x="13665200" y="4406900"/>
              <a:ext cx="2184400" cy="74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PGothic" pitchFamily="34" charset="-128"/>
                </a:rPr>
                <a:t>break</a:t>
              </a:r>
            </a:p>
          </p:txBody>
        </p:sp>
        <p:sp>
          <p:nvSpPr>
            <p:cNvPr id="41" name="Line 17"/>
            <p:cNvSpPr>
              <a:spLocks noChangeShapeType="1"/>
            </p:cNvSpPr>
            <p:nvPr/>
          </p:nvSpPr>
          <p:spPr bwMode="auto">
            <a:xfrm rot="10800000">
              <a:off x="14816138" y="5137150"/>
              <a:ext cx="1016000" cy="1490663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miter lim="800000"/>
              <a:headEnd type="stealth" w="med" len="med"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rot="10800000" flipH="1">
              <a:off x="11952288" y="6602413"/>
              <a:ext cx="3849687" cy="134620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miter lim="800000"/>
              <a:headEnd type="stealth" w="med" len="med"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" name="Line 22"/>
            <p:cNvSpPr>
              <a:spLocks noChangeShapeType="1"/>
            </p:cNvSpPr>
            <p:nvPr/>
          </p:nvSpPr>
          <p:spPr bwMode="auto">
            <a:xfrm rot="10800000">
              <a:off x="13209588" y="3643313"/>
              <a:ext cx="1401762" cy="822325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28600" y="2057400"/>
            <a:ext cx="4038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ea typeface="MS PGothic" pitchFamily="34" charset="-128"/>
              </a:rPr>
              <a:t>while</a:t>
            </a:r>
            <a:r>
              <a:rPr lang="en-US" sz="2800" dirty="0" smtClean="0">
                <a:ea typeface="MS PGothic" pitchFamily="34" charset="-128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ea typeface="MS PGothic" pitchFamily="34" charset="-128"/>
              </a:rPr>
              <a:t>True</a:t>
            </a:r>
            <a:r>
              <a:rPr lang="en-US" sz="2800" dirty="0" smtClean="0">
                <a:ea typeface="MS PGothic" pitchFamily="34" charset="-128"/>
              </a:rPr>
              <a:t>:</a:t>
            </a:r>
          </a:p>
          <a:p>
            <a:r>
              <a:rPr lang="en-US" sz="2800" dirty="0" smtClean="0">
                <a:ea typeface="MS PGothic" pitchFamily="34" charset="-128"/>
              </a:rPr>
              <a:t>    no = </a:t>
            </a:r>
            <a:r>
              <a:rPr lang="en-US" sz="2800" dirty="0" err="1" smtClean="0">
                <a:ea typeface="MS PGothic" pitchFamily="34" charset="-128"/>
              </a:rPr>
              <a:t>int</a:t>
            </a:r>
            <a:r>
              <a:rPr lang="en-US" sz="2800" dirty="0" smtClean="0">
                <a:ea typeface="MS PGothic" pitchFamily="34" charset="-128"/>
              </a:rPr>
              <a:t>(input())</a:t>
            </a:r>
          </a:p>
          <a:p>
            <a:r>
              <a:rPr lang="en-US" sz="2800" dirty="0" smtClean="0">
                <a:ea typeface="MS PGothic" pitchFamily="34" charset="-128"/>
              </a:rPr>
              <a:t>    </a:t>
            </a:r>
            <a:r>
              <a:rPr lang="en-US" sz="2800" dirty="0" smtClean="0">
                <a:solidFill>
                  <a:srgbClr val="FF0000"/>
                </a:solidFill>
                <a:ea typeface="MS PGothic" pitchFamily="34" charset="-128"/>
              </a:rPr>
              <a:t>if</a:t>
            </a:r>
            <a:r>
              <a:rPr lang="en-US" sz="2800" dirty="0" smtClean="0">
                <a:ea typeface="MS PGothic" pitchFamily="34" charset="-128"/>
              </a:rPr>
              <a:t> no ==5 : </a:t>
            </a:r>
          </a:p>
          <a:p>
            <a:r>
              <a:rPr lang="en-US" sz="2800" dirty="0" smtClean="0">
                <a:ea typeface="MS PGothic" pitchFamily="34" charset="-128"/>
              </a:rPr>
              <a:t>       </a:t>
            </a:r>
            <a:r>
              <a:rPr lang="en-US" sz="2800" dirty="0" smtClean="0">
                <a:solidFill>
                  <a:srgbClr val="FF0000"/>
                </a:solidFill>
                <a:ea typeface="MS PGothic" pitchFamily="34" charset="-128"/>
              </a:rPr>
              <a:t>break</a:t>
            </a:r>
          </a:p>
          <a:p>
            <a:r>
              <a:rPr lang="en-US" sz="2800" dirty="0" smtClean="0">
                <a:ea typeface="MS PGothic" pitchFamily="34" charset="-128"/>
              </a:rPr>
              <a:t>    print(no)</a:t>
            </a:r>
          </a:p>
          <a:p>
            <a:endParaRPr lang="en-US" sz="2800" dirty="0" smtClean="0">
              <a:ea typeface="MS PGothic" pitchFamily="34" charset="-128"/>
            </a:endParaRPr>
          </a:p>
          <a:p>
            <a:r>
              <a:rPr lang="en-US" sz="2800" dirty="0" smtClean="0">
                <a:ea typeface="MS PGothic" pitchFamily="34" charset="-128"/>
              </a:rPr>
              <a:t>print ('Done!‘)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228600" y="49530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800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Continue- statement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4800" y="3429000"/>
            <a:ext cx="861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 smtClean="0"/>
              <a:t>Continue statement terminates the natural flow of loop and jump on the very next condition of the same loop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8600" y="49530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800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Continue- statement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4800" y="3429000"/>
            <a:ext cx="861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 smtClean="0"/>
              <a:t>Continue statement terminates the natural flow of loop and jump on the very next condition of the same loop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8600" y="49530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800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Continue- statement- flow Diagram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8600" y="49530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57200" y="1524000"/>
            <a:ext cx="8458200" cy="5054600"/>
            <a:chOff x="9153525" y="1090613"/>
            <a:chExt cx="6988175" cy="7697787"/>
          </a:xfrm>
        </p:grpSpPr>
        <p:sp>
          <p:nvSpPr>
            <p:cNvPr id="8" name="Line 1"/>
            <p:cNvSpPr>
              <a:spLocks noChangeShapeType="1"/>
            </p:cNvSpPr>
            <p:nvPr/>
          </p:nvSpPr>
          <p:spPr bwMode="auto">
            <a:xfrm rot="10800000">
              <a:off x="11449050" y="1090613"/>
              <a:ext cx="14288" cy="566737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miter lim="800000"/>
              <a:headEnd type="stealth" w="med" len="med"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AutoShape 2"/>
            <p:cNvSpPr>
              <a:spLocks/>
            </p:cNvSpPr>
            <p:nvPr/>
          </p:nvSpPr>
          <p:spPr bwMode="auto">
            <a:xfrm>
              <a:off x="10033000" y="1651000"/>
              <a:ext cx="2870200" cy="12700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2400" dirty="0">
                  <a:solidFill>
                    <a:srgbClr val="FF0000"/>
                  </a:solidFill>
                  <a:ea typeface="MS PGothic" pitchFamily="34" charset="-128"/>
                </a:rPr>
                <a:t>True ?</a:t>
              </a:r>
            </a:p>
          </p:txBody>
        </p:sp>
        <p:sp>
          <p:nvSpPr>
            <p:cNvPr id="10" name="Line 3"/>
            <p:cNvSpPr>
              <a:spLocks noChangeShapeType="1"/>
            </p:cNvSpPr>
            <p:nvPr/>
          </p:nvSpPr>
          <p:spPr bwMode="auto">
            <a:xfrm rot="10800000" flipH="1">
              <a:off x="11371263" y="2959100"/>
              <a:ext cx="96837" cy="4019550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miter lim="800000"/>
              <a:headEnd/>
              <a:tailEnd type="stealth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Line 4"/>
            <p:cNvSpPr>
              <a:spLocks noChangeShapeType="1"/>
            </p:cNvSpPr>
            <p:nvPr/>
          </p:nvSpPr>
          <p:spPr bwMode="auto">
            <a:xfrm rot="10800000">
              <a:off x="12890500" y="2279650"/>
              <a:ext cx="777875" cy="15875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 rot="10800000" flipH="1">
              <a:off x="13635038" y="2279650"/>
              <a:ext cx="15875" cy="644525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miter lim="800000"/>
              <a:headEnd type="stealth" w="med" len="med"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11387138" y="6945313"/>
              <a:ext cx="2187575" cy="14287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H="1">
              <a:off x="9677400" y="2295525"/>
              <a:ext cx="396875" cy="3175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miter lim="800000"/>
              <a:headEnd/>
              <a:tailEnd type="stealth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 rot="10800000" flipH="1">
              <a:off x="11374438" y="7423150"/>
              <a:ext cx="15875" cy="644525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miter lim="800000"/>
              <a:headEnd type="stealth" w="med" len="med"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 rot="10800000" flipH="1">
              <a:off x="9634538" y="2286000"/>
              <a:ext cx="58737" cy="5154613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miter lim="800000"/>
              <a:headEnd type="stealth" w="med" len="med"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9618663" y="7440613"/>
              <a:ext cx="1752600" cy="0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Rectangle 11"/>
            <p:cNvSpPr>
              <a:spLocks/>
            </p:cNvSpPr>
            <p:nvPr/>
          </p:nvSpPr>
          <p:spPr bwMode="auto">
            <a:xfrm>
              <a:off x="9153525" y="1536700"/>
              <a:ext cx="723900" cy="6223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  <a:ea typeface="MS PGothic" pitchFamily="34" charset="-128"/>
                </a:rPr>
                <a:t>No</a:t>
              </a:r>
            </a:p>
          </p:txBody>
        </p:sp>
        <p:sp>
          <p:nvSpPr>
            <p:cNvPr id="19" name="Rectangle 12"/>
            <p:cNvSpPr>
              <a:spLocks/>
            </p:cNvSpPr>
            <p:nvPr/>
          </p:nvSpPr>
          <p:spPr bwMode="auto">
            <a:xfrm>
              <a:off x="9931400" y="8039100"/>
              <a:ext cx="2921000" cy="74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3200" dirty="0">
                  <a:solidFill>
                    <a:schemeClr val="tx1"/>
                  </a:solidFill>
                  <a:ea typeface="MS PGothic" pitchFamily="34" charset="-128"/>
                </a:rPr>
                <a:t>print </a:t>
              </a:r>
              <a:r>
                <a:rPr lang="en-US" sz="3200" dirty="0" smtClean="0">
                  <a:solidFill>
                    <a:schemeClr val="tx1"/>
                  </a:solidFill>
                  <a:ea typeface="MS PGothic" pitchFamily="34" charset="-128"/>
                </a:rPr>
                <a:t>('Done‘ )</a:t>
              </a:r>
              <a:endParaRPr lang="en-US" sz="3200" dirty="0">
                <a:solidFill>
                  <a:schemeClr val="tx1"/>
                </a:solidFill>
                <a:ea typeface="MS PGothic" pitchFamily="34" charset="-128"/>
              </a:endParaRPr>
            </a:p>
          </p:txBody>
        </p:sp>
        <p:sp>
          <p:nvSpPr>
            <p:cNvPr id="20" name="Rectangle 13"/>
            <p:cNvSpPr>
              <a:spLocks/>
            </p:cNvSpPr>
            <p:nvPr/>
          </p:nvSpPr>
          <p:spPr bwMode="auto">
            <a:xfrm>
              <a:off x="13752513" y="1981200"/>
              <a:ext cx="725487" cy="6223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  <a:ea typeface="MS PGothic" pitchFamily="34" charset="-128"/>
                </a:rPr>
                <a:t>Yes</a:t>
              </a:r>
            </a:p>
          </p:txBody>
        </p:sp>
        <p:sp>
          <p:nvSpPr>
            <p:cNvPr id="21" name="Rectangle 14"/>
            <p:cNvSpPr>
              <a:spLocks/>
            </p:cNvSpPr>
            <p:nvPr/>
          </p:nvSpPr>
          <p:spPr bwMode="auto">
            <a:xfrm>
              <a:off x="12192000" y="2933700"/>
              <a:ext cx="2921000" cy="74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35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PGothic" pitchFamily="34" charset="-128"/>
                </a:rPr>
                <a:t>....</a:t>
              </a:r>
            </a:p>
          </p:txBody>
        </p:sp>
        <p:sp>
          <p:nvSpPr>
            <p:cNvPr id="22" name="Rectangle 15"/>
            <p:cNvSpPr>
              <a:spLocks/>
            </p:cNvSpPr>
            <p:nvPr/>
          </p:nvSpPr>
          <p:spPr bwMode="auto">
            <a:xfrm>
              <a:off x="12141200" y="5880100"/>
              <a:ext cx="2921000" cy="74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35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PGothic" pitchFamily="34" charset="-128"/>
                </a:rPr>
                <a:t>...</a:t>
              </a:r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 rot="10800000" flipH="1">
              <a:off x="12020550" y="1457325"/>
              <a:ext cx="3001963" cy="28575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miter lim="800000"/>
              <a:headEnd type="stealth" w="med" len="med"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 rot="10800000" flipH="1">
              <a:off x="13635038" y="2279650"/>
              <a:ext cx="0" cy="4708525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" name="Rectangle 21"/>
            <p:cNvSpPr>
              <a:spLocks/>
            </p:cNvSpPr>
            <p:nvPr/>
          </p:nvSpPr>
          <p:spPr bwMode="auto">
            <a:xfrm>
              <a:off x="12204700" y="2933700"/>
              <a:ext cx="2921000" cy="74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35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PGothic" pitchFamily="34" charset="-128"/>
                </a:rPr>
                <a:t>....</a:t>
              </a:r>
            </a:p>
          </p:txBody>
        </p:sp>
        <p:sp>
          <p:nvSpPr>
            <p:cNvPr id="26" name="Rectangle 22"/>
            <p:cNvSpPr>
              <a:spLocks/>
            </p:cNvSpPr>
            <p:nvPr/>
          </p:nvSpPr>
          <p:spPr bwMode="auto">
            <a:xfrm>
              <a:off x="12153900" y="5880100"/>
              <a:ext cx="2921000" cy="74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35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PGothic" pitchFamily="34" charset="-128"/>
                </a:rPr>
                <a:t>...</a:t>
              </a:r>
            </a:p>
          </p:txBody>
        </p:sp>
        <p:sp>
          <p:nvSpPr>
            <p:cNvPr id="27" name="Rectangle 23"/>
            <p:cNvSpPr>
              <a:spLocks/>
            </p:cNvSpPr>
            <p:nvPr/>
          </p:nvSpPr>
          <p:spPr bwMode="auto">
            <a:xfrm>
              <a:off x="13957300" y="4406900"/>
              <a:ext cx="2184400" cy="74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3200" dirty="0">
                  <a:solidFill>
                    <a:schemeClr val="tx1"/>
                  </a:solidFill>
                  <a:ea typeface="MS PGothic" pitchFamily="34" charset="-128"/>
                </a:rPr>
                <a:t>continue</a:t>
              </a: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15003463" y="1438275"/>
              <a:ext cx="846137" cy="2917825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miter lim="800000"/>
              <a:headEnd type="stealth" w="med" len="med"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 rot="10800000">
              <a:off x="13654087" y="3643313"/>
              <a:ext cx="1228481" cy="714166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Continue- statement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8600" y="49530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80059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n=0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while</a:t>
            </a:r>
            <a:r>
              <a:rPr lang="en-US" dirty="0" smtClean="0"/>
              <a:t>(n&lt;100):</a:t>
            </a:r>
          </a:p>
          <a:p>
            <a:pPr>
              <a:buNone/>
            </a:pPr>
            <a:r>
              <a:rPr lang="en-US" dirty="0" smtClean="0"/>
              <a:t>	n = n+1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(n%2==0):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continue</a:t>
            </a:r>
          </a:p>
          <a:p>
            <a:pPr>
              <a:buNone/>
            </a:pPr>
            <a:r>
              <a:rPr lang="en-US" dirty="0" smtClean="0"/>
              <a:t>    print(n)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Looping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r>
              <a:rPr lang="en-US" sz="5400" dirty="0" smtClean="0"/>
              <a:t>1. While Loop</a:t>
            </a:r>
          </a:p>
          <a:p>
            <a:pPr algn="ctr">
              <a:buNone/>
            </a:pPr>
            <a:r>
              <a:rPr lang="en-US" sz="5400" dirty="0" smtClean="0"/>
              <a:t>2. For Loop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1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Syntax</a:t>
            </a:r>
            <a:r>
              <a:rPr lang="en-US" dirty="0" smtClean="0"/>
              <a:t>- </a:t>
            </a:r>
          </a:p>
          <a:p>
            <a:pPr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while</a:t>
            </a:r>
            <a:r>
              <a:rPr lang="en-US" sz="2600" dirty="0" smtClean="0"/>
              <a:t>(condition):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statement-1</a:t>
            </a:r>
          </a:p>
          <a:p>
            <a:pPr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else:</a:t>
            </a:r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en-US" sz="2600" dirty="0" smtClean="0"/>
              <a:t>statement-2</a:t>
            </a:r>
            <a:endParaRPr lang="en-US" sz="2600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Where:</a:t>
            </a:r>
          </a:p>
          <a:p>
            <a:pPr>
              <a:buNone/>
            </a:pPr>
            <a:r>
              <a:rPr lang="en-US" sz="2200" dirty="0" smtClean="0"/>
              <a:t>while, else  	 :  Keywords</a:t>
            </a:r>
          </a:p>
          <a:p>
            <a:pPr>
              <a:buNone/>
            </a:pPr>
            <a:r>
              <a:rPr lang="en-US" sz="2200" dirty="0" smtClean="0"/>
              <a:t>Condition	:   It may be any valid python arithmetic, Logical or relational 			     expression</a:t>
            </a:r>
          </a:p>
          <a:p>
            <a:pPr>
              <a:buNone/>
            </a:pPr>
            <a:r>
              <a:rPr lang="en-US" sz="2200" dirty="0" smtClean="0"/>
              <a:t>Statement-1, statement -2  : Valid Python statements that executes when condition in while statement is either </a:t>
            </a:r>
            <a:r>
              <a:rPr lang="en-US" sz="2200" b="1" dirty="0" smtClean="0">
                <a:solidFill>
                  <a:srgbClr val="FF0000"/>
                </a:solidFill>
              </a:rPr>
              <a:t>True</a:t>
            </a:r>
            <a:r>
              <a:rPr lang="en-US" sz="2200" dirty="0" smtClean="0"/>
              <a:t> or </a:t>
            </a:r>
            <a:r>
              <a:rPr lang="en-US" sz="2200" b="1" dirty="0" smtClean="0">
                <a:solidFill>
                  <a:srgbClr val="FF0000"/>
                </a:solidFill>
              </a:rPr>
              <a:t>False</a:t>
            </a:r>
          </a:p>
          <a:p>
            <a:pPr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NOTE :  Else statement in while loop in </a:t>
            </a:r>
            <a:r>
              <a:rPr lang="en-US" sz="2200" dirty="0" smtClean="0">
                <a:solidFill>
                  <a:srgbClr val="C00000"/>
                </a:solidFill>
              </a:rPr>
              <a:t>OPTIONAL</a:t>
            </a:r>
          </a:p>
          <a:p>
            <a:pPr>
              <a:buNone/>
            </a:pP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9200" y="1828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While Loop-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1"/>
            <a:ext cx="4038600" cy="259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/>
              <a:t>n</a:t>
            </a:r>
            <a:r>
              <a:rPr lang="en-US" sz="2200" dirty="0" smtClean="0"/>
              <a:t>=5</a:t>
            </a:r>
          </a:p>
          <a:p>
            <a:pPr>
              <a:buNone/>
            </a:pPr>
            <a:r>
              <a:rPr lang="en-US" sz="2200" dirty="0">
                <a:solidFill>
                  <a:srgbClr val="FF0000"/>
                </a:solidFill>
              </a:rPr>
              <a:t>w</a:t>
            </a:r>
            <a:r>
              <a:rPr lang="en-US" sz="2200" dirty="0" smtClean="0">
                <a:solidFill>
                  <a:srgbClr val="FF0000"/>
                </a:solidFill>
              </a:rPr>
              <a:t>hile</a:t>
            </a:r>
            <a:r>
              <a:rPr lang="en-US" sz="2200" dirty="0" smtClean="0"/>
              <a:t>(n&gt;0)</a:t>
            </a:r>
            <a:r>
              <a:rPr lang="en-US" sz="2200" dirty="0" smtClean="0">
                <a:solidFill>
                  <a:srgbClr val="FF0000"/>
                </a:solidFill>
              </a:rPr>
              <a:t>:</a:t>
            </a:r>
          </a:p>
          <a:p>
            <a:pPr>
              <a:buNone/>
            </a:pPr>
            <a:r>
              <a:rPr lang="en-US" sz="2200" dirty="0">
                <a:solidFill>
                  <a:srgbClr val="FF0000"/>
                </a:solidFill>
              </a:rPr>
              <a:t>	</a:t>
            </a:r>
            <a:r>
              <a:rPr lang="en-US" sz="2200" dirty="0" smtClean="0"/>
              <a:t>print(‘Hello Class –”,n)</a:t>
            </a:r>
          </a:p>
          <a:p>
            <a:pPr>
              <a:buNone/>
            </a:pPr>
            <a:r>
              <a:rPr lang="en-US" sz="2200" dirty="0"/>
              <a:t>	</a:t>
            </a:r>
            <a:r>
              <a:rPr lang="en-US" sz="2200" dirty="0" smtClean="0"/>
              <a:t>n= n-1</a:t>
            </a:r>
          </a:p>
          <a:p>
            <a:pPr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else:</a:t>
            </a:r>
          </a:p>
          <a:p>
            <a:pPr>
              <a:buNone/>
            </a:pPr>
            <a:r>
              <a:rPr lang="en-US" sz="2200" dirty="0">
                <a:solidFill>
                  <a:srgbClr val="FF0000"/>
                </a:solidFill>
              </a:rPr>
              <a:t>	</a:t>
            </a:r>
            <a:r>
              <a:rPr lang="en-US" sz="2200" dirty="0" smtClean="0"/>
              <a:t>print(‘Done’)</a:t>
            </a:r>
          </a:p>
          <a:p>
            <a:pPr>
              <a:buNone/>
            </a:pP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9200" y="1828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9600" y="1752600"/>
            <a:ext cx="4419600" cy="17543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Hello Class - 5</a:t>
            </a:r>
          </a:p>
          <a:p>
            <a:r>
              <a:rPr lang="en-US" dirty="0" smtClean="0"/>
              <a:t>Hello Class - 4</a:t>
            </a:r>
          </a:p>
          <a:p>
            <a:r>
              <a:rPr lang="en-US" dirty="0" smtClean="0"/>
              <a:t>Hello Class - 3</a:t>
            </a:r>
          </a:p>
          <a:p>
            <a:r>
              <a:rPr lang="en-US" dirty="0" smtClean="0"/>
              <a:t>Hello Class - 2</a:t>
            </a:r>
          </a:p>
          <a:p>
            <a:r>
              <a:rPr lang="en-US" dirty="0" smtClean="0"/>
              <a:t>Hello Class - 1</a:t>
            </a:r>
          </a:p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43434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While(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  <a:r>
              <a:rPr lang="en-US" dirty="0" smtClean="0"/>
              <a:t>):</a:t>
            </a:r>
          </a:p>
          <a:p>
            <a:r>
              <a:rPr lang="en-US" dirty="0"/>
              <a:t>	</a:t>
            </a:r>
            <a:r>
              <a:rPr lang="en-US" dirty="0" smtClean="0"/>
              <a:t>print(“I am infinite Loop”)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56388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While(-3):</a:t>
            </a:r>
          </a:p>
          <a:p>
            <a:r>
              <a:rPr lang="en-US" dirty="0"/>
              <a:t>	</a:t>
            </a:r>
            <a:r>
              <a:rPr lang="en-US" dirty="0" smtClean="0"/>
              <a:t>print(“I am also infinite Loop”)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276600" y="2743200"/>
            <a:ext cx="990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19600" y="3962400"/>
            <a:ext cx="4343400" cy="2585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 am infinite loop</a:t>
            </a:r>
          </a:p>
          <a:p>
            <a:r>
              <a:rPr lang="en-US" dirty="0" smtClean="0"/>
              <a:t>I am infinite loop</a:t>
            </a:r>
          </a:p>
          <a:p>
            <a:r>
              <a:rPr lang="en-US" dirty="0" smtClean="0"/>
              <a:t>I am infinite loop</a:t>
            </a:r>
          </a:p>
          <a:p>
            <a:r>
              <a:rPr lang="en-US" dirty="0" smtClean="0"/>
              <a:t>I am infinite loop</a:t>
            </a:r>
          </a:p>
          <a:p>
            <a:r>
              <a:rPr lang="en-US" dirty="0" smtClean="0"/>
              <a:t>I am infinite loop</a:t>
            </a:r>
          </a:p>
          <a:p>
            <a:r>
              <a:rPr lang="en-US" dirty="0" smtClean="0"/>
              <a:t>I am infinite loop</a:t>
            </a:r>
          </a:p>
          <a:p>
            <a:r>
              <a:rPr lang="en-US" dirty="0" smtClean="0"/>
              <a:t>I am infinite loop</a:t>
            </a:r>
          </a:p>
          <a:p>
            <a:r>
              <a:rPr lang="en-US" dirty="0" smtClean="0"/>
              <a:t>I am infinite loop</a:t>
            </a:r>
          </a:p>
          <a:p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581400" y="51054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Example-1</a:t>
            </a:r>
          </a:p>
          <a:p>
            <a:pPr>
              <a:buNone/>
            </a:pPr>
            <a:r>
              <a:rPr lang="en-US" dirty="0" smtClean="0"/>
              <a:t>n=12345</a:t>
            </a:r>
          </a:p>
          <a:p>
            <a:pPr>
              <a:buNone/>
            </a:pPr>
            <a:r>
              <a:rPr lang="en-US" dirty="0" smtClean="0"/>
              <a:t>sum = 0</a:t>
            </a:r>
          </a:p>
          <a:p>
            <a:pPr>
              <a:buNone/>
            </a:pPr>
            <a:r>
              <a:rPr lang="en-US" dirty="0"/>
              <a:t>w</a:t>
            </a:r>
            <a:r>
              <a:rPr lang="en-US" dirty="0" smtClean="0"/>
              <a:t>hile(n!=0):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rem</a:t>
            </a:r>
            <a:r>
              <a:rPr lang="en-US" dirty="0" smtClean="0"/>
              <a:t> = n %10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sum = sum + </a:t>
            </a:r>
            <a:r>
              <a:rPr lang="en-US" dirty="0" err="1" smtClean="0"/>
              <a:t>rem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n = n //10</a:t>
            </a:r>
          </a:p>
          <a:p>
            <a:pPr>
              <a:buNone/>
            </a:pPr>
            <a:r>
              <a:rPr lang="en-US" dirty="0"/>
              <a:t>p</a:t>
            </a:r>
            <a:r>
              <a:rPr lang="en-US" dirty="0" smtClean="0"/>
              <a:t>rint(“Sum :”, sum)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Few More Examples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400" y="1828800"/>
            <a:ext cx="403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Example -2</a:t>
            </a:r>
          </a:p>
          <a:p>
            <a:r>
              <a:rPr lang="en-US" sz="3200" dirty="0" smtClean="0"/>
              <a:t>n = 10</a:t>
            </a:r>
          </a:p>
          <a:p>
            <a:r>
              <a:rPr lang="en-US" sz="3200" dirty="0"/>
              <a:t>w</a:t>
            </a:r>
            <a:r>
              <a:rPr lang="en-US" sz="3200" dirty="0" smtClean="0"/>
              <a:t>hile(n&gt;10):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print(n)</a:t>
            </a:r>
          </a:p>
          <a:p>
            <a:r>
              <a:rPr lang="en-US" sz="3200" dirty="0" smtClean="0"/>
              <a:t>else: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print(“Take off”)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300" dirty="0" smtClean="0">
                <a:solidFill>
                  <a:schemeClr val="accent3"/>
                </a:solidFill>
              </a:rPr>
              <a:t>Syntax:1</a:t>
            </a:r>
          </a:p>
          <a:p>
            <a:pPr>
              <a:buNone/>
            </a:pPr>
            <a:r>
              <a:rPr lang="en-US" sz="3300" dirty="0" smtClean="0">
                <a:solidFill>
                  <a:srgbClr val="FF0000"/>
                </a:solidFill>
              </a:rPr>
              <a:t>for</a:t>
            </a:r>
            <a:r>
              <a:rPr lang="en-US" sz="3300" dirty="0" smtClean="0"/>
              <a:t>  x in range():</a:t>
            </a:r>
          </a:p>
          <a:p>
            <a:pPr>
              <a:buNone/>
            </a:pPr>
            <a:r>
              <a:rPr lang="en-US" sz="3300" dirty="0"/>
              <a:t> </a:t>
            </a:r>
            <a:r>
              <a:rPr lang="en-US" sz="3300" dirty="0" smtClean="0"/>
              <a:t>      statement-2</a:t>
            </a:r>
          </a:p>
          <a:p>
            <a:pPr>
              <a:buNone/>
            </a:pPr>
            <a:r>
              <a:rPr lang="en-US" sz="3300" dirty="0">
                <a:solidFill>
                  <a:srgbClr val="FF0000"/>
                </a:solidFill>
              </a:rPr>
              <a:t>e</a:t>
            </a:r>
            <a:r>
              <a:rPr lang="en-US" sz="3300" dirty="0" smtClean="0">
                <a:solidFill>
                  <a:srgbClr val="FF0000"/>
                </a:solidFill>
              </a:rPr>
              <a:t>lse</a:t>
            </a:r>
            <a:r>
              <a:rPr lang="en-US" sz="3300" dirty="0" smtClean="0"/>
              <a:t>:</a:t>
            </a:r>
          </a:p>
          <a:p>
            <a:pPr>
              <a:buNone/>
            </a:pPr>
            <a:r>
              <a:rPr lang="en-US" sz="3300" dirty="0"/>
              <a:t>	</a:t>
            </a:r>
            <a:r>
              <a:rPr lang="en-US" sz="3300" dirty="0" smtClean="0"/>
              <a:t>	statement-2</a:t>
            </a:r>
          </a:p>
          <a:p>
            <a:pPr>
              <a:buNone/>
            </a:pPr>
            <a:r>
              <a:rPr lang="en-US" sz="3300" dirty="0" smtClean="0">
                <a:solidFill>
                  <a:schemeClr val="accent3"/>
                </a:solidFill>
              </a:rPr>
              <a:t>Syntax:2</a:t>
            </a:r>
          </a:p>
          <a:p>
            <a:pPr>
              <a:buNone/>
            </a:pPr>
            <a:r>
              <a:rPr lang="en-US" sz="3300" dirty="0">
                <a:solidFill>
                  <a:srgbClr val="FF0000"/>
                </a:solidFill>
              </a:rPr>
              <a:t>f</a:t>
            </a:r>
            <a:r>
              <a:rPr lang="en-US" sz="3300" dirty="0" smtClean="0">
                <a:solidFill>
                  <a:srgbClr val="FF0000"/>
                </a:solidFill>
              </a:rPr>
              <a:t>or</a:t>
            </a:r>
            <a:r>
              <a:rPr lang="en-US" sz="3300" dirty="0" smtClean="0"/>
              <a:t> x in string:</a:t>
            </a:r>
          </a:p>
          <a:p>
            <a:pPr>
              <a:buNone/>
            </a:pPr>
            <a:r>
              <a:rPr lang="en-US" sz="3300" dirty="0"/>
              <a:t> </a:t>
            </a:r>
            <a:r>
              <a:rPr lang="en-US" sz="3300" dirty="0" smtClean="0"/>
              <a:t>      statement</a:t>
            </a:r>
          </a:p>
          <a:p>
            <a:pPr>
              <a:buNone/>
            </a:pPr>
            <a:r>
              <a:rPr lang="en-US" sz="3300" dirty="0">
                <a:solidFill>
                  <a:srgbClr val="FF0000"/>
                </a:solidFill>
              </a:rPr>
              <a:t>e</a:t>
            </a:r>
            <a:r>
              <a:rPr lang="en-US" sz="3300" dirty="0" smtClean="0">
                <a:solidFill>
                  <a:srgbClr val="FF0000"/>
                </a:solidFill>
              </a:rPr>
              <a:t>lse</a:t>
            </a:r>
            <a:r>
              <a:rPr lang="en-US" sz="3300" dirty="0" smtClean="0"/>
              <a:t>:</a:t>
            </a:r>
          </a:p>
          <a:p>
            <a:pPr>
              <a:buNone/>
            </a:pPr>
            <a:r>
              <a:rPr lang="en-US" sz="3300" dirty="0"/>
              <a:t>	</a:t>
            </a:r>
            <a:r>
              <a:rPr lang="en-US" sz="3300" dirty="0" smtClean="0"/>
              <a:t> statement-2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 Loop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1600200"/>
            <a:ext cx="4876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</a:rPr>
              <a:t>Syntax:3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for</a:t>
            </a:r>
            <a:r>
              <a:rPr lang="en-US" sz="2800" dirty="0" smtClean="0"/>
              <a:t>  x in list: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statement-1</a:t>
            </a:r>
          </a:p>
          <a:p>
            <a:r>
              <a:rPr lang="en-US" sz="2800" dirty="0" smtClean="0"/>
              <a:t>Else: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statement-2</a:t>
            </a:r>
          </a:p>
          <a:p>
            <a:r>
              <a:rPr lang="en-US" sz="2800" dirty="0" smtClean="0">
                <a:solidFill>
                  <a:schemeClr val="accent3"/>
                </a:solidFill>
              </a:rPr>
              <a:t>Syntax:4</a:t>
            </a:r>
            <a:r>
              <a:rPr lang="en-US" sz="2800" dirty="0" smtClean="0"/>
              <a:t>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for</a:t>
            </a:r>
            <a:r>
              <a:rPr lang="en-US" sz="2800" dirty="0" smtClean="0"/>
              <a:t>  x in </a:t>
            </a:r>
            <a:r>
              <a:rPr lang="en-US" sz="2800" dirty="0" err="1" smtClean="0"/>
              <a:t>tuple</a:t>
            </a:r>
            <a:r>
              <a:rPr lang="en-US" sz="2800" dirty="0" smtClean="0"/>
              <a:t>: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statement-2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else</a:t>
            </a:r>
            <a:r>
              <a:rPr lang="en-US" sz="2800" dirty="0" smtClean="0"/>
              <a:t>: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statement-2</a:t>
            </a:r>
            <a:endParaRPr lang="en-US" sz="2400" dirty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2438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Where:</a:t>
            </a:r>
          </a:p>
          <a:p>
            <a:pPr>
              <a:buNone/>
            </a:pPr>
            <a:r>
              <a:rPr lang="en-US" sz="2400" dirty="0" smtClean="0"/>
              <a:t>f</a:t>
            </a:r>
            <a:r>
              <a:rPr lang="en-US" sz="2400" dirty="0" smtClean="0"/>
              <a:t>or</a:t>
            </a:r>
            <a:r>
              <a:rPr lang="en-US" sz="2400" dirty="0" smtClean="0"/>
              <a:t>, else 		        : Keywords</a:t>
            </a:r>
          </a:p>
          <a:p>
            <a:pPr>
              <a:buNone/>
            </a:pPr>
            <a:r>
              <a:rPr lang="en-US" sz="2400" dirty="0" smtClean="0"/>
              <a:t>Statement-1, Statement-2  : Both are valid 		Python 			          single/</a:t>
            </a:r>
            <a:r>
              <a:rPr lang="en-US" sz="2400" dirty="0" smtClean="0">
                <a:solidFill>
                  <a:srgbClr val="FF0000"/>
                </a:solidFill>
              </a:rPr>
              <a:t> Compound statements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e</a:t>
            </a:r>
            <a:r>
              <a:rPr lang="en-US" sz="2400" dirty="0" smtClean="0">
                <a:solidFill>
                  <a:srgbClr val="FF0000"/>
                </a:solidFill>
              </a:rPr>
              <a:t>lse</a:t>
            </a:r>
            <a:r>
              <a:rPr lang="en-US" sz="2400" dirty="0" smtClean="0">
                <a:solidFill>
                  <a:srgbClr val="FF0000"/>
                </a:solidFill>
              </a:rPr>
              <a:t>			          :	Totally optional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 Loop-continued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45720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Example-1</a:t>
            </a:r>
          </a:p>
          <a:p>
            <a:endParaRPr lang="en-US" dirty="0"/>
          </a:p>
          <a:p>
            <a:r>
              <a:rPr lang="en-US" dirty="0" smtClean="0"/>
              <a:t>For x in range(10):</a:t>
            </a:r>
          </a:p>
          <a:p>
            <a:r>
              <a:rPr lang="en-US" dirty="0"/>
              <a:t> </a:t>
            </a:r>
            <a:r>
              <a:rPr lang="en-US" dirty="0" smtClean="0"/>
              <a:t>     print(x)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47244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Example-2</a:t>
            </a:r>
          </a:p>
          <a:p>
            <a:r>
              <a:rPr lang="en-US" dirty="0" smtClean="0"/>
              <a:t>For  x in range (1,10):</a:t>
            </a:r>
          </a:p>
          <a:p>
            <a:r>
              <a:rPr lang="en-US" dirty="0"/>
              <a:t> </a:t>
            </a:r>
            <a:r>
              <a:rPr lang="en-US" dirty="0" smtClean="0"/>
              <a:t>       print(x)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4572000"/>
            <a:ext cx="29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Example-3</a:t>
            </a:r>
          </a:p>
          <a:p>
            <a:r>
              <a:rPr lang="en-US" dirty="0" smtClean="0"/>
              <a:t>For x in range(1,30,5):</a:t>
            </a:r>
          </a:p>
          <a:p>
            <a:r>
              <a:rPr lang="en-US" dirty="0"/>
              <a:t> </a:t>
            </a:r>
            <a:r>
              <a:rPr lang="en-US" dirty="0" smtClean="0"/>
              <a:t>    print(x)</a:t>
            </a:r>
          </a:p>
          <a:p>
            <a:r>
              <a:rPr lang="en-US" dirty="0" smtClean="0"/>
              <a:t>Else:</a:t>
            </a:r>
          </a:p>
          <a:p>
            <a:r>
              <a:rPr lang="en-US" dirty="0"/>
              <a:t> </a:t>
            </a:r>
            <a:r>
              <a:rPr lang="en-US" dirty="0" smtClean="0"/>
              <a:t>    print(“Done”)</a:t>
            </a:r>
          </a:p>
          <a:p>
            <a:r>
              <a:rPr lang="en-US" dirty="0"/>
              <a:t> </a:t>
            </a:r>
            <a:r>
              <a:rPr lang="en-US" dirty="0" smtClean="0"/>
              <a:t>     print(“Last Value of </a:t>
            </a:r>
            <a:r>
              <a:rPr lang="en-US" dirty="0" err="1" smtClean="0"/>
              <a:t>x”,x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4800600" cy="4952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Example-4</a:t>
            </a:r>
          </a:p>
          <a:p>
            <a:pPr>
              <a:buNone/>
            </a:pPr>
            <a:r>
              <a:rPr lang="en-US" sz="2400" dirty="0" smtClean="0"/>
              <a:t>For x in “I am awesome”: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print(x)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Example-5</a:t>
            </a:r>
          </a:p>
          <a:p>
            <a:pPr>
              <a:buNone/>
            </a:pPr>
            <a:r>
              <a:rPr lang="en-US" sz="2400" dirty="0" smtClean="0"/>
              <a:t> for  x in  [“</a:t>
            </a:r>
            <a:r>
              <a:rPr lang="en-US" sz="2400" dirty="0" err="1" smtClean="0"/>
              <a:t>ayushi</a:t>
            </a:r>
            <a:r>
              <a:rPr lang="en-US" sz="2400" dirty="0" smtClean="0"/>
              <a:t>”,  10, ”ramji”,45.6]: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print(x)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Example-6</a:t>
            </a:r>
          </a:p>
          <a:p>
            <a:pPr>
              <a:buNone/>
            </a:pPr>
            <a:r>
              <a:rPr lang="en-US" sz="2400" dirty="0"/>
              <a:t>f</a:t>
            </a:r>
            <a:r>
              <a:rPr lang="en-US" sz="2400" dirty="0" smtClean="0"/>
              <a:t>or x in (10,20,30,”anuj”,34.5)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print(x)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 Loop-continued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876800" cy="49529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Find out the output if n = 5</a:t>
            </a:r>
          </a:p>
          <a:p>
            <a:pPr>
              <a:buNone/>
            </a:pPr>
            <a:r>
              <a:rPr lang="en-US" sz="2400" dirty="0" smtClean="0"/>
              <a:t>n = </a:t>
            </a:r>
            <a:r>
              <a:rPr lang="en-US" sz="2400" dirty="0" err="1" smtClean="0"/>
              <a:t>int</a:t>
            </a:r>
            <a:r>
              <a:rPr lang="en-US" sz="2400" dirty="0" smtClean="0"/>
              <a:t>(input(“Enter any number  :“))</a:t>
            </a:r>
          </a:p>
          <a:p>
            <a:pPr>
              <a:buNone/>
            </a:pPr>
            <a:r>
              <a:rPr lang="en-US" sz="2400" dirty="0" smtClean="0"/>
              <a:t>f</a:t>
            </a:r>
            <a:r>
              <a:rPr lang="en-US" sz="2400" dirty="0" smtClean="0"/>
              <a:t> </a:t>
            </a:r>
            <a:r>
              <a:rPr lang="en-US" sz="2400" dirty="0" smtClean="0"/>
              <a:t>= 1</a:t>
            </a:r>
          </a:p>
          <a:p>
            <a:pPr>
              <a:buNone/>
            </a:pPr>
            <a:r>
              <a:rPr lang="en-US" sz="2400" dirty="0"/>
              <a:t>f</a:t>
            </a:r>
            <a:r>
              <a:rPr lang="en-US" sz="2400" dirty="0" smtClean="0"/>
              <a:t>or x in range(1,n+1):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f  *=x</a:t>
            </a:r>
          </a:p>
          <a:p>
            <a:pPr>
              <a:buNone/>
            </a:pPr>
            <a:r>
              <a:rPr lang="en-US" sz="2400" dirty="0" smtClean="0"/>
              <a:t>print(“Value of f:”,f)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Find out the output of the following</a:t>
            </a:r>
          </a:p>
          <a:p>
            <a:pPr>
              <a:buNone/>
            </a:pPr>
            <a:r>
              <a:rPr lang="en-US" sz="2400" dirty="0"/>
              <a:t>f</a:t>
            </a:r>
            <a:r>
              <a:rPr lang="en-US" sz="2400" dirty="0" smtClean="0"/>
              <a:t>or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/>
              <a:t>in range (1,6):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for j in range(1,i+1):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print(</a:t>
            </a:r>
            <a:r>
              <a:rPr lang="en-US" sz="2400" dirty="0" err="1" smtClean="0"/>
              <a:t>j,end</a:t>
            </a:r>
            <a:r>
              <a:rPr lang="en-US" sz="2400" dirty="0" smtClean="0"/>
              <a:t>=“ “)</a:t>
            </a:r>
          </a:p>
          <a:p>
            <a:pPr>
              <a:buNone/>
            </a:pPr>
            <a:r>
              <a:rPr lang="en-US" sz="2400" dirty="0" smtClean="0"/>
              <a:t>    print()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 Loop-continued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16764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FFFF00"/>
              </a:solidFill>
              <a:ea typeface="MS PGothic" pitchFamily="34" charset="-128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509</Words>
  <Application>Microsoft Office PowerPoint</Application>
  <PresentationFormat>On-screen Show (4:3)</PresentationFormat>
  <Paragraphs>173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Looping</vt:lpstr>
      <vt:lpstr>Looping</vt:lpstr>
      <vt:lpstr>While Loop</vt:lpstr>
      <vt:lpstr>While Loop- Examples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Looping</dc:title>
  <dc:creator>rakesh</dc:creator>
  <cp:lastModifiedBy>rakesh</cp:lastModifiedBy>
  <cp:revision>51</cp:revision>
  <dcterms:created xsi:type="dcterms:W3CDTF">2019-07-02T00:58:20Z</dcterms:created>
  <dcterms:modified xsi:type="dcterms:W3CDTF">2019-07-11T05:45:34Z</dcterms:modified>
</cp:coreProperties>
</file>