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246379"/>
            <a:ext cx="822451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50" y="1517650"/>
            <a:ext cx="8547100" cy="461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5958" y="1164081"/>
            <a:ext cx="8252459" cy="889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mtClean="0">
                <a:latin typeface="Calibri"/>
                <a:cs typeface="Calibri"/>
              </a:rPr>
              <a:t>Python </a:t>
            </a:r>
            <a:r>
              <a:rPr spc="-5" dirty="0">
                <a:latin typeface="Calibri"/>
                <a:cs typeface="Calibri"/>
              </a:rPr>
              <a:t>dictionary is an </a:t>
            </a:r>
            <a:r>
              <a:rPr spc="-10" dirty="0">
                <a:latin typeface="Calibri"/>
                <a:cs typeface="Calibri"/>
              </a:rPr>
              <a:t>unordered </a:t>
            </a:r>
            <a:r>
              <a:rPr spc="-5" dirty="0">
                <a:latin typeface="Calibri"/>
                <a:cs typeface="Calibri"/>
              </a:rPr>
              <a:t>collection of items. While other </a:t>
            </a:r>
            <a:r>
              <a:rPr spc="-10" dirty="0">
                <a:latin typeface="Calibri"/>
                <a:cs typeface="Calibri"/>
              </a:rPr>
              <a:t>compound data </a:t>
            </a:r>
            <a:r>
              <a:rPr spc="-5" dirty="0">
                <a:latin typeface="Calibri"/>
                <a:cs typeface="Calibri"/>
              </a:rPr>
              <a:t>types </a:t>
            </a:r>
            <a:r>
              <a:rPr spc="-15">
                <a:latin typeface="Calibri"/>
                <a:cs typeface="Calibri"/>
              </a:rPr>
              <a:t>have</a:t>
            </a:r>
            <a:r>
              <a:rPr spc="229">
                <a:latin typeface="Calibri"/>
                <a:cs typeface="Calibri"/>
              </a:rPr>
              <a:t> </a:t>
            </a:r>
            <a:r>
              <a:rPr spc="-5" smtClean="0">
                <a:latin typeface="Calibri"/>
                <a:cs typeface="Calibri"/>
              </a:rPr>
              <a:t>only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r>
              <a:rPr spc="-10" smtClean="0">
                <a:latin typeface="Calibri"/>
                <a:cs typeface="Calibri"/>
              </a:rPr>
              <a:t>value </a:t>
            </a:r>
            <a:r>
              <a:rPr spc="-5" dirty="0">
                <a:latin typeface="Calibri"/>
                <a:cs typeface="Calibri"/>
              </a:rPr>
              <a:t>as an element, a </a:t>
            </a:r>
            <a:r>
              <a:rPr dirty="0">
                <a:latin typeface="Calibri"/>
                <a:cs typeface="Calibri"/>
              </a:rPr>
              <a:t>dictionary </a:t>
            </a:r>
            <a:r>
              <a:rPr spc="-5" dirty="0">
                <a:latin typeface="Calibri"/>
                <a:cs typeface="Calibri"/>
              </a:rPr>
              <a:t>has a </a:t>
            </a:r>
            <a:r>
              <a:rPr b="1" spc="-25" dirty="0">
                <a:latin typeface="Calibri"/>
                <a:cs typeface="Calibri"/>
              </a:rPr>
              <a:t>key </a:t>
            </a:r>
            <a:r>
              <a:rPr b="1" spc="-5" dirty="0">
                <a:latin typeface="Calibri"/>
                <a:cs typeface="Calibri"/>
              </a:rPr>
              <a:t>: </a:t>
            </a:r>
            <a:r>
              <a:rPr b="1" spc="-10" dirty="0">
                <a:latin typeface="Calibri"/>
                <a:cs typeface="Calibri"/>
              </a:rPr>
              <a:t>value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pair.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10" dirty="0">
                <a:latin typeface="Calibri"/>
                <a:cs typeface="Calibri"/>
              </a:rPr>
              <a:t>Let </a:t>
            </a:r>
            <a:r>
              <a:rPr sz="1600" spc="-5" dirty="0">
                <a:latin typeface="Calibri"/>
                <a:cs typeface="Calibri"/>
              </a:rPr>
              <a:t>us </a:t>
            </a:r>
            <a:r>
              <a:rPr sz="1600" spc="-10" dirty="0">
                <a:latin typeface="Calibri"/>
                <a:cs typeface="Calibri"/>
              </a:rPr>
              <a:t>see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2743200"/>
            <a:ext cx="3352800" cy="1385570"/>
          </a:xfrm>
          <a:custGeom>
            <a:avLst/>
            <a:gdLst/>
            <a:ahLst/>
            <a:cxnLst/>
            <a:rect l="l" t="t" r="r" b="b"/>
            <a:pathLst>
              <a:path w="3352800" h="1385570">
                <a:moveTo>
                  <a:pt x="0" y="1385316"/>
                </a:moveTo>
                <a:lnTo>
                  <a:pt x="3352800" y="1385316"/>
                </a:lnTo>
                <a:lnTo>
                  <a:pt x="3352800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60904" y="2737104"/>
          <a:ext cx="3352800" cy="138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55"/>
                <a:gridCol w="1312545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600" spc="-10" smtClean="0">
                          <a:latin typeface="Calibri"/>
                          <a:cs typeface="Calibri"/>
                        </a:rPr>
                        <a:t>"</a:t>
                      </a:r>
                      <a:r>
                        <a:rPr lang="en-US" sz="1600" spc="-10" dirty="0" err="1" smtClean="0">
                          <a:latin typeface="Calibri"/>
                          <a:cs typeface="Calibri"/>
                        </a:rPr>
                        <a:t>Divya</a:t>
                      </a:r>
                      <a:r>
                        <a:rPr sz="1600" spc="-10" smtClean="0">
                          <a:latin typeface="Calibri"/>
                          <a:cs typeface="Calibri"/>
                        </a:rPr>
                        <a:t>"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450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"PARAS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GUPTA"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467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185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smtClean="0">
                          <a:latin typeface="Calibri"/>
                          <a:cs typeface="Calibri"/>
                        </a:rPr>
                        <a:t>"</a:t>
                      </a:r>
                      <a:r>
                        <a:rPr lang="en-US" sz="1600" spc="-10" dirty="0" err="1" smtClean="0">
                          <a:latin typeface="Calibri"/>
                          <a:cs typeface="Calibri"/>
                        </a:rPr>
                        <a:t>Pushkar</a:t>
                      </a:r>
                      <a:r>
                        <a:rPr sz="1600" spc="-10" smtClean="0">
                          <a:latin typeface="Calibri"/>
                          <a:cs typeface="Calibri"/>
                        </a:rPr>
                        <a:t>"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480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6939" y="3450158"/>
            <a:ext cx="553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Mar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4960" y="3546475"/>
            <a:ext cx="1082040" cy="103505"/>
          </a:xfrm>
          <a:custGeom>
            <a:avLst/>
            <a:gdLst/>
            <a:ahLst/>
            <a:cxnLst/>
            <a:rect l="l" t="t" r="r" b="b"/>
            <a:pathLst>
              <a:path w="1082039" h="103504">
                <a:moveTo>
                  <a:pt x="1056803" y="51688"/>
                </a:moveTo>
                <a:lnTo>
                  <a:pt x="986916" y="92456"/>
                </a:lnTo>
                <a:lnTo>
                  <a:pt x="985901" y="96266"/>
                </a:lnTo>
                <a:lnTo>
                  <a:pt x="989457" y="102362"/>
                </a:lnTo>
                <a:lnTo>
                  <a:pt x="993394" y="103377"/>
                </a:lnTo>
                <a:lnTo>
                  <a:pt x="996315" y="101600"/>
                </a:lnTo>
                <a:lnTo>
                  <a:pt x="1071022" y="58038"/>
                </a:lnTo>
                <a:lnTo>
                  <a:pt x="1069340" y="58038"/>
                </a:lnTo>
                <a:lnTo>
                  <a:pt x="1069340" y="57150"/>
                </a:lnTo>
                <a:lnTo>
                  <a:pt x="1066165" y="57150"/>
                </a:lnTo>
                <a:lnTo>
                  <a:pt x="1056803" y="51688"/>
                </a:lnTo>
                <a:close/>
              </a:path>
              <a:path w="1082039" h="103504">
                <a:moveTo>
                  <a:pt x="104591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045917" y="58038"/>
                </a:lnTo>
                <a:lnTo>
                  <a:pt x="1056803" y="51688"/>
                </a:lnTo>
                <a:lnTo>
                  <a:pt x="1045917" y="45338"/>
                </a:lnTo>
                <a:close/>
              </a:path>
              <a:path w="1082039" h="103504">
                <a:moveTo>
                  <a:pt x="1071022" y="45338"/>
                </a:moveTo>
                <a:lnTo>
                  <a:pt x="1069340" y="45338"/>
                </a:lnTo>
                <a:lnTo>
                  <a:pt x="1069340" y="58038"/>
                </a:lnTo>
                <a:lnTo>
                  <a:pt x="1071022" y="58038"/>
                </a:lnTo>
                <a:lnTo>
                  <a:pt x="1081913" y="51688"/>
                </a:lnTo>
                <a:lnTo>
                  <a:pt x="1071022" y="45338"/>
                </a:lnTo>
                <a:close/>
              </a:path>
              <a:path w="1082039" h="103504">
                <a:moveTo>
                  <a:pt x="1066165" y="46227"/>
                </a:moveTo>
                <a:lnTo>
                  <a:pt x="1056803" y="51688"/>
                </a:lnTo>
                <a:lnTo>
                  <a:pt x="1066165" y="57150"/>
                </a:lnTo>
                <a:lnTo>
                  <a:pt x="1066165" y="46227"/>
                </a:lnTo>
                <a:close/>
              </a:path>
              <a:path w="1082039" h="103504">
                <a:moveTo>
                  <a:pt x="1069340" y="46227"/>
                </a:moveTo>
                <a:lnTo>
                  <a:pt x="1066165" y="46227"/>
                </a:lnTo>
                <a:lnTo>
                  <a:pt x="1066165" y="57150"/>
                </a:lnTo>
                <a:lnTo>
                  <a:pt x="1069340" y="57150"/>
                </a:lnTo>
                <a:lnTo>
                  <a:pt x="1069340" y="46227"/>
                </a:lnTo>
                <a:close/>
              </a:path>
              <a:path w="1082039" h="103504">
                <a:moveTo>
                  <a:pt x="993394" y="0"/>
                </a:moveTo>
                <a:lnTo>
                  <a:pt x="989457" y="1015"/>
                </a:lnTo>
                <a:lnTo>
                  <a:pt x="985901" y="7112"/>
                </a:lnTo>
                <a:lnTo>
                  <a:pt x="986916" y="10922"/>
                </a:lnTo>
                <a:lnTo>
                  <a:pt x="1056803" y="51688"/>
                </a:lnTo>
                <a:lnTo>
                  <a:pt x="1066165" y="46227"/>
                </a:lnTo>
                <a:lnTo>
                  <a:pt x="1069340" y="46227"/>
                </a:lnTo>
                <a:lnTo>
                  <a:pt x="1069340" y="45338"/>
                </a:lnTo>
                <a:lnTo>
                  <a:pt x="1071022" y="45338"/>
                </a:lnTo>
                <a:lnTo>
                  <a:pt x="996315" y="1777"/>
                </a:lnTo>
                <a:lnTo>
                  <a:pt x="993394" y="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3224910"/>
            <a:ext cx="541020" cy="103505"/>
          </a:xfrm>
          <a:custGeom>
            <a:avLst/>
            <a:gdLst/>
            <a:ahLst/>
            <a:cxnLst/>
            <a:rect l="l" t="t" r="r" b="b"/>
            <a:pathLst>
              <a:path w="541020" h="103504">
                <a:moveTo>
                  <a:pt x="515783" y="51688"/>
                </a:moveTo>
                <a:lnTo>
                  <a:pt x="448945" y="90677"/>
                </a:lnTo>
                <a:lnTo>
                  <a:pt x="446024" y="92455"/>
                </a:lnTo>
                <a:lnTo>
                  <a:pt x="445008" y="96265"/>
                </a:lnTo>
                <a:lnTo>
                  <a:pt x="446659" y="99313"/>
                </a:lnTo>
                <a:lnTo>
                  <a:pt x="448437" y="102362"/>
                </a:lnTo>
                <a:lnTo>
                  <a:pt x="452374" y="103377"/>
                </a:lnTo>
                <a:lnTo>
                  <a:pt x="530129" y="58038"/>
                </a:lnTo>
                <a:lnTo>
                  <a:pt x="528447" y="58038"/>
                </a:lnTo>
                <a:lnTo>
                  <a:pt x="528447" y="57150"/>
                </a:lnTo>
                <a:lnTo>
                  <a:pt x="525145" y="57150"/>
                </a:lnTo>
                <a:lnTo>
                  <a:pt x="515783" y="51688"/>
                </a:lnTo>
                <a:close/>
              </a:path>
              <a:path w="541020" h="103504">
                <a:moveTo>
                  <a:pt x="50489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4897" y="58038"/>
                </a:lnTo>
                <a:lnTo>
                  <a:pt x="515783" y="51688"/>
                </a:lnTo>
                <a:lnTo>
                  <a:pt x="504897" y="45338"/>
                </a:lnTo>
                <a:close/>
              </a:path>
              <a:path w="541020" h="103504">
                <a:moveTo>
                  <a:pt x="530129" y="45338"/>
                </a:moveTo>
                <a:lnTo>
                  <a:pt x="528447" y="45338"/>
                </a:lnTo>
                <a:lnTo>
                  <a:pt x="528447" y="58038"/>
                </a:lnTo>
                <a:lnTo>
                  <a:pt x="530129" y="58038"/>
                </a:lnTo>
                <a:lnTo>
                  <a:pt x="541020" y="51688"/>
                </a:lnTo>
                <a:lnTo>
                  <a:pt x="530129" y="45338"/>
                </a:lnTo>
                <a:close/>
              </a:path>
              <a:path w="541020" h="103504">
                <a:moveTo>
                  <a:pt x="525145" y="46227"/>
                </a:moveTo>
                <a:lnTo>
                  <a:pt x="515783" y="51688"/>
                </a:lnTo>
                <a:lnTo>
                  <a:pt x="525145" y="57150"/>
                </a:lnTo>
                <a:lnTo>
                  <a:pt x="525145" y="46227"/>
                </a:lnTo>
                <a:close/>
              </a:path>
              <a:path w="541020" h="103504">
                <a:moveTo>
                  <a:pt x="528447" y="46227"/>
                </a:moveTo>
                <a:lnTo>
                  <a:pt x="525145" y="46227"/>
                </a:lnTo>
                <a:lnTo>
                  <a:pt x="525145" y="57150"/>
                </a:lnTo>
                <a:lnTo>
                  <a:pt x="528447" y="57150"/>
                </a:lnTo>
                <a:lnTo>
                  <a:pt x="528447" y="46227"/>
                </a:lnTo>
                <a:close/>
              </a:path>
              <a:path w="541020" h="103504">
                <a:moveTo>
                  <a:pt x="452374" y="0"/>
                </a:moveTo>
                <a:lnTo>
                  <a:pt x="448437" y="1015"/>
                </a:lnTo>
                <a:lnTo>
                  <a:pt x="446659" y="4063"/>
                </a:lnTo>
                <a:lnTo>
                  <a:pt x="445008" y="7112"/>
                </a:lnTo>
                <a:lnTo>
                  <a:pt x="446024" y="10922"/>
                </a:lnTo>
                <a:lnTo>
                  <a:pt x="448945" y="12700"/>
                </a:lnTo>
                <a:lnTo>
                  <a:pt x="515783" y="51688"/>
                </a:lnTo>
                <a:lnTo>
                  <a:pt x="525145" y="46227"/>
                </a:lnTo>
                <a:lnTo>
                  <a:pt x="528447" y="46227"/>
                </a:lnTo>
                <a:lnTo>
                  <a:pt x="528447" y="45338"/>
                </a:lnTo>
                <a:lnTo>
                  <a:pt x="530129" y="45338"/>
                </a:lnTo>
                <a:lnTo>
                  <a:pt x="452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3551046"/>
            <a:ext cx="541020" cy="103505"/>
          </a:xfrm>
          <a:custGeom>
            <a:avLst/>
            <a:gdLst/>
            <a:ahLst/>
            <a:cxnLst/>
            <a:rect l="l" t="t" r="r" b="b"/>
            <a:pathLst>
              <a:path w="541020" h="103504">
                <a:moveTo>
                  <a:pt x="515783" y="51688"/>
                </a:moveTo>
                <a:lnTo>
                  <a:pt x="448945" y="90677"/>
                </a:lnTo>
                <a:lnTo>
                  <a:pt x="446024" y="92455"/>
                </a:lnTo>
                <a:lnTo>
                  <a:pt x="445008" y="96265"/>
                </a:lnTo>
                <a:lnTo>
                  <a:pt x="446659" y="99313"/>
                </a:lnTo>
                <a:lnTo>
                  <a:pt x="448437" y="102361"/>
                </a:lnTo>
                <a:lnTo>
                  <a:pt x="452374" y="103377"/>
                </a:lnTo>
                <a:lnTo>
                  <a:pt x="530129" y="58038"/>
                </a:lnTo>
                <a:lnTo>
                  <a:pt x="528447" y="58038"/>
                </a:lnTo>
                <a:lnTo>
                  <a:pt x="528447" y="57150"/>
                </a:lnTo>
                <a:lnTo>
                  <a:pt x="525145" y="57150"/>
                </a:lnTo>
                <a:lnTo>
                  <a:pt x="515783" y="51688"/>
                </a:lnTo>
                <a:close/>
              </a:path>
              <a:path w="541020" h="103504">
                <a:moveTo>
                  <a:pt x="50489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4897" y="58038"/>
                </a:lnTo>
                <a:lnTo>
                  <a:pt x="515783" y="51688"/>
                </a:lnTo>
                <a:lnTo>
                  <a:pt x="504897" y="45338"/>
                </a:lnTo>
                <a:close/>
              </a:path>
              <a:path w="541020" h="103504">
                <a:moveTo>
                  <a:pt x="530129" y="45338"/>
                </a:moveTo>
                <a:lnTo>
                  <a:pt x="528447" y="45338"/>
                </a:lnTo>
                <a:lnTo>
                  <a:pt x="528447" y="58038"/>
                </a:lnTo>
                <a:lnTo>
                  <a:pt x="530129" y="58038"/>
                </a:lnTo>
                <a:lnTo>
                  <a:pt x="541020" y="51688"/>
                </a:lnTo>
                <a:lnTo>
                  <a:pt x="530129" y="45338"/>
                </a:lnTo>
                <a:close/>
              </a:path>
              <a:path w="541020" h="103504">
                <a:moveTo>
                  <a:pt x="525145" y="46227"/>
                </a:moveTo>
                <a:lnTo>
                  <a:pt x="515783" y="51688"/>
                </a:lnTo>
                <a:lnTo>
                  <a:pt x="525145" y="57150"/>
                </a:lnTo>
                <a:lnTo>
                  <a:pt x="525145" y="46227"/>
                </a:lnTo>
                <a:close/>
              </a:path>
              <a:path w="541020" h="103504">
                <a:moveTo>
                  <a:pt x="528447" y="46227"/>
                </a:moveTo>
                <a:lnTo>
                  <a:pt x="525145" y="46227"/>
                </a:lnTo>
                <a:lnTo>
                  <a:pt x="525145" y="57150"/>
                </a:lnTo>
                <a:lnTo>
                  <a:pt x="528447" y="57150"/>
                </a:lnTo>
                <a:lnTo>
                  <a:pt x="528447" y="46227"/>
                </a:lnTo>
                <a:close/>
              </a:path>
              <a:path w="541020" h="103504">
                <a:moveTo>
                  <a:pt x="452374" y="0"/>
                </a:moveTo>
                <a:lnTo>
                  <a:pt x="448437" y="1015"/>
                </a:lnTo>
                <a:lnTo>
                  <a:pt x="446659" y="4063"/>
                </a:lnTo>
                <a:lnTo>
                  <a:pt x="445008" y="7112"/>
                </a:lnTo>
                <a:lnTo>
                  <a:pt x="446024" y="10922"/>
                </a:lnTo>
                <a:lnTo>
                  <a:pt x="448945" y="12700"/>
                </a:lnTo>
                <a:lnTo>
                  <a:pt x="515783" y="51688"/>
                </a:lnTo>
                <a:lnTo>
                  <a:pt x="525145" y="46227"/>
                </a:lnTo>
                <a:lnTo>
                  <a:pt x="528447" y="46227"/>
                </a:lnTo>
                <a:lnTo>
                  <a:pt x="528447" y="45338"/>
                </a:lnTo>
                <a:lnTo>
                  <a:pt x="530129" y="45338"/>
                </a:lnTo>
                <a:lnTo>
                  <a:pt x="452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10710"/>
            <a:ext cx="541020" cy="103505"/>
          </a:xfrm>
          <a:custGeom>
            <a:avLst/>
            <a:gdLst/>
            <a:ahLst/>
            <a:cxnLst/>
            <a:rect l="l" t="t" r="r" b="b"/>
            <a:pathLst>
              <a:path w="541020" h="103504">
                <a:moveTo>
                  <a:pt x="515783" y="51688"/>
                </a:moveTo>
                <a:lnTo>
                  <a:pt x="448945" y="90677"/>
                </a:lnTo>
                <a:lnTo>
                  <a:pt x="446024" y="92456"/>
                </a:lnTo>
                <a:lnTo>
                  <a:pt x="445008" y="96265"/>
                </a:lnTo>
                <a:lnTo>
                  <a:pt x="446659" y="99313"/>
                </a:lnTo>
                <a:lnTo>
                  <a:pt x="448437" y="102362"/>
                </a:lnTo>
                <a:lnTo>
                  <a:pt x="452374" y="103377"/>
                </a:lnTo>
                <a:lnTo>
                  <a:pt x="530129" y="58038"/>
                </a:lnTo>
                <a:lnTo>
                  <a:pt x="528447" y="58038"/>
                </a:lnTo>
                <a:lnTo>
                  <a:pt x="528447" y="57150"/>
                </a:lnTo>
                <a:lnTo>
                  <a:pt x="525145" y="57150"/>
                </a:lnTo>
                <a:lnTo>
                  <a:pt x="515783" y="51688"/>
                </a:lnTo>
                <a:close/>
              </a:path>
              <a:path w="541020" h="103504">
                <a:moveTo>
                  <a:pt x="50489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04897" y="58038"/>
                </a:lnTo>
                <a:lnTo>
                  <a:pt x="515783" y="51688"/>
                </a:lnTo>
                <a:lnTo>
                  <a:pt x="504897" y="45338"/>
                </a:lnTo>
                <a:close/>
              </a:path>
              <a:path w="541020" h="103504">
                <a:moveTo>
                  <a:pt x="530129" y="45338"/>
                </a:moveTo>
                <a:lnTo>
                  <a:pt x="528447" y="45338"/>
                </a:lnTo>
                <a:lnTo>
                  <a:pt x="528447" y="58038"/>
                </a:lnTo>
                <a:lnTo>
                  <a:pt x="530129" y="58038"/>
                </a:lnTo>
                <a:lnTo>
                  <a:pt x="541020" y="51688"/>
                </a:lnTo>
                <a:lnTo>
                  <a:pt x="530129" y="45338"/>
                </a:lnTo>
                <a:close/>
              </a:path>
              <a:path w="541020" h="103504">
                <a:moveTo>
                  <a:pt x="525145" y="46227"/>
                </a:moveTo>
                <a:lnTo>
                  <a:pt x="515783" y="51688"/>
                </a:lnTo>
                <a:lnTo>
                  <a:pt x="525145" y="57150"/>
                </a:lnTo>
                <a:lnTo>
                  <a:pt x="525145" y="46227"/>
                </a:lnTo>
                <a:close/>
              </a:path>
              <a:path w="541020" h="103504">
                <a:moveTo>
                  <a:pt x="528447" y="46227"/>
                </a:moveTo>
                <a:lnTo>
                  <a:pt x="525145" y="46227"/>
                </a:lnTo>
                <a:lnTo>
                  <a:pt x="525145" y="57150"/>
                </a:lnTo>
                <a:lnTo>
                  <a:pt x="528447" y="57150"/>
                </a:lnTo>
                <a:lnTo>
                  <a:pt x="528447" y="46227"/>
                </a:lnTo>
                <a:close/>
              </a:path>
              <a:path w="541020" h="103504">
                <a:moveTo>
                  <a:pt x="452374" y="0"/>
                </a:moveTo>
                <a:lnTo>
                  <a:pt x="448437" y="1015"/>
                </a:lnTo>
                <a:lnTo>
                  <a:pt x="446659" y="4063"/>
                </a:lnTo>
                <a:lnTo>
                  <a:pt x="445008" y="7112"/>
                </a:lnTo>
                <a:lnTo>
                  <a:pt x="446024" y="10921"/>
                </a:lnTo>
                <a:lnTo>
                  <a:pt x="448945" y="12700"/>
                </a:lnTo>
                <a:lnTo>
                  <a:pt x="515783" y="51688"/>
                </a:lnTo>
                <a:lnTo>
                  <a:pt x="525145" y="46227"/>
                </a:lnTo>
                <a:lnTo>
                  <a:pt x="528447" y="46227"/>
                </a:lnTo>
                <a:lnTo>
                  <a:pt x="528447" y="45338"/>
                </a:lnTo>
                <a:lnTo>
                  <a:pt x="530129" y="45338"/>
                </a:lnTo>
                <a:lnTo>
                  <a:pt x="452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540" y="4441316"/>
            <a:ext cx="7988300" cy="18947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Here,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Key </a:t>
            </a:r>
            <a:r>
              <a:rPr sz="1600" b="1" spc="-25" dirty="0">
                <a:latin typeface="Calibri"/>
                <a:cs typeface="Calibri"/>
              </a:rPr>
              <a:t>PARAS </a:t>
            </a:r>
            <a:r>
              <a:rPr sz="1600" b="1" spc="-30" dirty="0">
                <a:latin typeface="Calibri"/>
                <a:cs typeface="Calibri"/>
              </a:rPr>
              <a:t>GUPTA </a:t>
            </a:r>
            <a:r>
              <a:rPr sz="1600" spc="-5" dirty="0">
                <a:latin typeface="Calibri"/>
                <a:cs typeface="Calibri"/>
              </a:rPr>
              <a:t>with a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467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Key </a:t>
            </a:r>
            <a:r>
              <a:rPr sz="1600" b="1" spc="-5" dirty="0">
                <a:latin typeface="Calibri"/>
                <a:cs typeface="Calibri"/>
              </a:rPr>
              <a:t>ELENA </a:t>
            </a:r>
            <a:r>
              <a:rPr sz="1600" b="1" spc="-10" dirty="0">
                <a:latin typeface="Calibri"/>
                <a:cs typeface="Calibri"/>
              </a:rPr>
              <a:t>JOSE </a:t>
            </a:r>
            <a:r>
              <a:rPr sz="1600" spc="-5" dirty="0">
                <a:latin typeface="Calibri"/>
                <a:cs typeface="Calibri"/>
              </a:rPr>
              <a:t>with a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450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Key </a:t>
            </a:r>
            <a:r>
              <a:rPr sz="1600" b="1" spc="-10" dirty="0">
                <a:latin typeface="Calibri"/>
                <a:cs typeface="Calibri"/>
              </a:rPr>
              <a:t>JOEFFIN </a:t>
            </a:r>
            <a:r>
              <a:rPr sz="1600" b="1" spc="-5" dirty="0">
                <a:latin typeface="Calibri"/>
                <a:cs typeface="Calibri"/>
              </a:rPr>
              <a:t>JOSEPH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480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Dictionaries </a:t>
            </a:r>
            <a:r>
              <a:rPr spc="-15" dirty="0">
                <a:latin typeface="Calibri"/>
                <a:cs typeface="Calibri"/>
              </a:rPr>
              <a:t>are Python’s </a:t>
            </a:r>
            <a:r>
              <a:rPr dirty="0">
                <a:latin typeface="Calibri"/>
                <a:cs typeface="Calibri"/>
              </a:rPr>
              <a:t>built-in </a:t>
            </a:r>
            <a:r>
              <a:rPr spc="-5" dirty="0">
                <a:latin typeface="Calibri"/>
                <a:cs typeface="Calibri"/>
              </a:rPr>
              <a:t>mapping type. A map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-5" dirty="0">
                <a:latin typeface="Calibri"/>
                <a:cs typeface="Calibri"/>
              </a:rPr>
              <a:t>an </a:t>
            </a:r>
            <a:r>
              <a:rPr spc="-10" dirty="0">
                <a:latin typeface="Calibri"/>
                <a:cs typeface="Calibri"/>
              </a:rPr>
              <a:t>unordered, </a:t>
            </a:r>
            <a:r>
              <a:rPr spc="-5" dirty="0">
                <a:latin typeface="Calibri"/>
                <a:cs typeface="Calibri"/>
              </a:rPr>
              <a:t>associative </a:t>
            </a:r>
            <a:r>
              <a:rPr spc="-10" dirty="0">
                <a:latin typeface="Calibri"/>
                <a:cs typeface="Calibri"/>
              </a:rPr>
              <a:t>collection </a:t>
            </a:r>
            <a:r>
              <a:rPr spc="-5" dirty="0">
                <a:latin typeface="Calibri"/>
                <a:cs typeface="Calibri"/>
              </a:rPr>
              <a:t>as  </a:t>
            </a:r>
            <a:r>
              <a:rPr spc="-15" dirty="0">
                <a:latin typeface="Calibri"/>
                <a:cs typeface="Calibri"/>
              </a:rPr>
              <a:t>you </a:t>
            </a:r>
            <a:r>
              <a:rPr spc="-10" dirty="0">
                <a:latin typeface="Calibri"/>
                <a:cs typeface="Calibri"/>
              </a:rPr>
              <a:t>saw </a:t>
            </a:r>
            <a:r>
              <a:rPr spc="-5" dirty="0">
                <a:latin typeface="Calibri"/>
                <a:cs typeface="Calibri"/>
              </a:rPr>
              <a:t>in the </a:t>
            </a:r>
            <a:r>
              <a:rPr spc="-10" dirty="0">
                <a:latin typeface="Calibri"/>
                <a:cs typeface="Calibri"/>
              </a:rPr>
              <a:t>above </a:t>
            </a:r>
            <a:r>
              <a:rPr b="1" spc="-25" dirty="0">
                <a:latin typeface="Calibri"/>
                <a:cs typeface="Calibri"/>
              </a:rPr>
              <a:t>key </a:t>
            </a:r>
            <a:r>
              <a:rPr b="1" spc="-5" dirty="0">
                <a:latin typeface="Calibri"/>
                <a:cs typeface="Calibri"/>
              </a:rPr>
              <a:t>: </a:t>
            </a:r>
            <a:r>
              <a:rPr b="1" spc="-10" dirty="0">
                <a:latin typeface="Calibri"/>
                <a:cs typeface="Calibri"/>
              </a:rPr>
              <a:t>value</a:t>
            </a:r>
            <a:r>
              <a:rPr b="1" spc="10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pair</a:t>
            </a:r>
            <a:r>
              <a:rPr sz="1600" spc="-4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Dictionaries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755650"/>
          <a:ext cx="8229600" cy="5669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7485" marR="1885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Name = {'Anmol' : 14,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'Kiran'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: 15, 'Vimal': 15, 'Amit' : 13, 'Sidharth' : 14, 'Riya' :  14, 'Sneha' :</a:t>
                      </a:r>
                      <a:r>
                        <a:rPr sz="1600" b="1" spc="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keys()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available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keys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("Name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keys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are:",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Name.keys())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keys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are: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dict_keys(['Anmol',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'Vimal',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 'Riya',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'Sneha'])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values()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values available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("Name values are:",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Name.values())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 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Name values are: dict_values([14, 15,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13,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13])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sorted()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sorted sequence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keys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print(sorted(Name))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 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['Amit', 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'Riya', 'Sidharth', 'Sneha',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'Vimal']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update()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684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add/merge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dictionary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another dictionary’s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key-values pairs.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This function does not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anything. While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updating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contents,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duplicated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key:value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updated.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0351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{"Mathew"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13, 'John'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 None}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dictionary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Name.update(temp)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dictionary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undated/added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Name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'Amit': 13,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13,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'Mathew':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13, 'John':</a:t>
                      </a:r>
                      <a:r>
                        <a:rPr sz="1400" b="1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None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9740" y="334517"/>
            <a:ext cx="298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Dictionary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continues…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800" y="960627"/>
          <a:ext cx="8534400" cy="5516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356"/>
                <a:gridCol w="7270044"/>
              </a:tblGrid>
              <a:tr h="3585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32115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pop()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item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from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15,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13, 'Sidharth': 14, 'Riya': 14, 'Sneha': 13,</a:t>
                      </a:r>
                      <a:r>
                        <a:rPr sz="14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'Mathew':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421195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13, 'John': None}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Name.pop("Mathew")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4108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'Amit': 13,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13, 'John':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None}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Name.popitem()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('Mathew', 13)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'Amit': 13,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'Sneha':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946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popitem()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key:value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pair orderly 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always pops pairs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4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order.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8258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Name.popitem()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('John', None)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Name.popitem()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('Sneha', 13)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'Amit': 13,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'Riya':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9740" y="334517"/>
            <a:ext cx="298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Dictionary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continues…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6379"/>
            <a:ext cx="294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 </a:t>
            </a:r>
            <a:r>
              <a:rPr dirty="0"/>
              <a:t>dictionary </a:t>
            </a:r>
            <a:r>
              <a:rPr spc="-10" dirty="0"/>
              <a:t>from</a:t>
            </a:r>
            <a:r>
              <a:rPr spc="-85" dirty="0"/>
              <a:t> </a:t>
            </a:r>
            <a:r>
              <a:rPr dirty="0"/>
              <a:t>tuple: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19048"/>
            <a:ext cx="4652645" cy="306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8540" indent="45720">
              <a:lnSpc>
                <a:spcPct val="1206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X = ('Name', </a:t>
            </a:r>
            <a:r>
              <a:rPr sz="1600" spc="-15" dirty="0">
                <a:latin typeface="Calibri"/>
                <a:cs typeface="Calibri"/>
              </a:rPr>
              <a:t>'Rohit </a:t>
            </a:r>
            <a:r>
              <a:rPr sz="1600" spc="-5" dirty="0">
                <a:latin typeface="Calibri"/>
                <a:cs typeface="Calibri"/>
              </a:rPr>
              <a:t>Sharma')  Y = </a:t>
            </a:r>
            <a:r>
              <a:rPr sz="1600" spc="-10" dirty="0">
                <a:latin typeface="Calibri"/>
                <a:cs typeface="Calibri"/>
              </a:rPr>
              <a:t>('Address',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'Rohini')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Z = </a:t>
            </a:r>
            <a:r>
              <a:rPr sz="1600" spc="-10" dirty="0">
                <a:latin typeface="Calibri"/>
                <a:cs typeface="Calibri"/>
              </a:rPr>
              <a:t>('Fees',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alibri"/>
                <a:cs typeface="Calibri"/>
              </a:rPr>
              <a:t>a = ( X, </a:t>
            </a:r>
            <a:r>
              <a:rPr sz="1600" spc="-100" dirty="0">
                <a:latin typeface="Calibri"/>
                <a:cs typeface="Calibri"/>
              </a:rPr>
              <a:t>Y, </a:t>
            </a:r>
            <a:r>
              <a:rPr sz="1600" spc="-5" dirty="0">
                <a:latin typeface="Calibri"/>
                <a:cs typeface="Calibri"/>
              </a:rPr>
              <a:t>Z</a:t>
            </a:r>
            <a:r>
              <a:rPr sz="1600" spc="-1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 marR="29127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Studdict = dict(a)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("Dictionary : ")  print(Studdict)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Output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Dictionary 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10" dirty="0">
                <a:latin typeface="Calibri"/>
                <a:cs typeface="Calibri"/>
              </a:rPr>
              <a:t>{'Name': 'Rohit Sharma', 'Address': 'Rohini', 'Fees':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43813"/>
            <a:ext cx="4652645" cy="495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Creating List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Tuple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and Dictionary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600" b="1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23431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 = ('Name', </a:t>
            </a:r>
            <a:r>
              <a:rPr sz="1600" spc="-15" dirty="0">
                <a:latin typeface="Calibri"/>
                <a:cs typeface="Calibri"/>
              </a:rPr>
              <a:t>'Rohit </a:t>
            </a:r>
            <a:r>
              <a:rPr sz="1600" spc="-5" dirty="0">
                <a:latin typeface="Calibri"/>
                <a:cs typeface="Calibri"/>
              </a:rPr>
              <a:t>Sharma')  b = </a:t>
            </a:r>
            <a:r>
              <a:rPr sz="1600" spc="-10" dirty="0">
                <a:latin typeface="Calibri"/>
                <a:cs typeface="Calibri"/>
              </a:rPr>
              <a:t>('Address',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'Rohini')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 = </a:t>
            </a:r>
            <a:r>
              <a:rPr sz="1600" spc="-10" dirty="0">
                <a:latin typeface="Calibri"/>
                <a:cs typeface="Calibri"/>
              </a:rPr>
              <a:t>('Fees',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= [a, 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,c]</a:t>
            </a:r>
            <a:endParaRPr sz="1600">
              <a:latin typeface="Calibri"/>
              <a:cs typeface="Calibri"/>
            </a:endParaRPr>
          </a:p>
          <a:p>
            <a:pPr marL="12700" marR="2187575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1 of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",List[0])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2 of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",List[1])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3 of </a:t>
            </a: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",List[2])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9121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Studdict = dict(List)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("Dictionary : ")  print(Studdict)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57785" marR="1471295" indent="-457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Item 1 of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('Name', </a:t>
            </a:r>
            <a:r>
              <a:rPr sz="1600" spc="-10" dirty="0">
                <a:latin typeface="Calibri"/>
                <a:cs typeface="Calibri"/>
              </a:rPr>
              <a:t>'Rohit </a:t>
            </a:r>
            <a:r>
              <a:rPr sz="1600" spc="-5" dirty="0">
                <a:latin typeface="Calibri"/>
                <a:cs typeface="Calibri"/>
              </a:rPr>
              <a:t>Sharma')  Item 2 of </a:t>
            </a:r>
            <a:r>
              <a:rPr sz="1600" spc="-10" dirty="0">
                <a:latin typeface="Calibri"/>
                <a:cs typeface="Calibri"/>
              </a:rPr>
              <a:t>List ('Address', 'Rohini')  </a:t>
            </a:r>
            <a:r>
              <a:rPr sz="1600" spc="-5" dirty="0">
                <a:latin typeface="Calibri"/>
                <a:cs typeface="Calibri"/>
              </a:rPr>
              <a:t>Item 3 of </a:t>
            </a:r>
            <a:r>
              <a:rPr sz="1600" spc="-10" dirty="0">
                <a:latin typeface="Calibri"/>
                <a:cs typeface="Calibri"/>
              </a:rPr>
              <a:t>List ('Fees',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Dictionary 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{'Name': 'Rohit </a:t>
            </a:r>
            <a:r>
              <a:rPr sz="1600" spc="-5" dirty="0">
                <a:latin typeface="Calibri"/>
                <a:cs typeface="Calibri"/>
              </a:rPr>
              <a:t>Sharma', </a:t>
            </a:r>
            <a:r>
              <a:rPr sz="1600" spc="-10" dirty="0">
                <a:latin typeface="Calibri"/>
                <a:cs typeface="Calibri"/>
              </a:rPr>
              <a:t>'Address': 'Rohini', 'Fees':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43813"/>
            <a:ext cx="796861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Giving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values with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nested</a:t>
            </a:r>
            <a:r>
              <a:rPr sz="16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tuple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 = ('Name', </a:t>
            </a:r>
            <a:r>
              <a:rPr sz="1600" spc="-15" dirty="0">
                <a:latin typeface="Calibri"/>
                <a:cs typeface="Calibri"/>
              </a:rPr>
              <a:t>('Rohit </a:t>
            </a:r>
            <a:r>
              <a:rPr sz="1600" spc="-5" dirty="0">
                <a:latin typeface="Calibri"/>
                <a:cs typeface="Calibri"/>
              </a:rPr>
              <a:t>Sharma','Raman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Arora'))</a:t>
            </a:r>
            <a:endParaRPr sz="1600">
              <a:latin typeface="Calibri"/>
              <a:cs typeface="Calibri"/>
            </a:endParaRPr>
          </a:p>
          <a:p>
            <a:pPr marL="12700" marR="47764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 = </a:t>
            </a:r>
            <a:r>
              <a:rPr sz="1600" spc="-10" dirty="0">
                <a:latin typeface="Calibri"/>
                <a:cs typeface="Calibri"/>
              </a:rPr>
              <a:t>('Address', ('Rohini', 'Ashok Vihar'))  </a:t>
            </a:r>
            <a:r>
              <a:rPr sz="1600" spc="-5" dirty="0">
                <a:latin typeface="Calibri"/>
                <a:cs typeface="Calibri"/>
              </a:rPr>
              <a:t>c = </a:t>
            </a:r>
            <a:r>
              <a:rPr sz="1600" spc="-10" dirty="0">
                <a:latin typeface="Calibri"/>
                <a:cs typeface="Calibri"/>
              </a:rPr>
              <a:t>('Fees',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(2000,2300))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= [a, 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,c]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</a:t>
            </a:r>
            <a:r>
              <a:rPr sz="1600" spc="-10" dirty="0">
                <a:latin typeface="Calibri"/>
                <a:cs typeface="Calibri"/>
              </a:rPr>
              <a:t>nested </a:t>
            </a:r>
            <a:r>
              <a:rPr sz="1600" spc="-5" dirty="0">
                <a:latin typeface="Calibri"/>
                <a:cs typeface="Calibri"/>
              </a:rPr>
              <a:t>item of </a:t>
            </a: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",List[0][1][0])</a:t>
            </a:r>
            <a:endParaRPr sz="1600">
              <a:latin typeface="Calibri"/>
              <a:cs typeface="Calibri"/>
            </a:endParaRPr>
          </a:p>
          <a:p>
            <a:pPr marL="12700" marR="550545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2 of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",List[1])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3 of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",List[2])  Studdict = dict(List)</a:t>
            </a:r>
            <a:endParaRPr sz="1600">
              <a:latin typeface="Calibri"/>
              <a:cs typeface="Calibri"/>
            </a:endParaRPr>
          </a:p>
          <a:p>
            <a:pPr marL="12700" marR="6228080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("Dictionary : ")  print(Studdict)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nested </a:t>
            </a:r>
            <a:r>
              <a:rPr sz="1600" spc="-5" dirty="0">
                <a:latin typeface="Calibri"/>
                <a:cs typeface="Calibri"/>
              </a:rPr>
              <a:t>item </a:t>
            </a:r>
            <a:r>
              <a:rPr sz="1600" spc="-10" dirty="0">
                <a:latin typeface="Calibri"/>
                <a:cs typeface="Calibri"/>
              </a:rPr>
              <a:t>of List </a:t>
            </a:r>
            <a:r>
              <a:rPr sz="1600" spc="-15" dirty="0">
                <a:latin typeface="Calibri"/>
                <a:cs typeface="Calibri"/>
              </a:rPr>
              <a:t>Rohit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Sharma</a:t>
            </a:r>
            <a:endParaRPr sz="1600">
              <a:latin typeface="Calibri"/>
              <a:cs typeface="Calibri"/>
            </a:endParaRPr>
          </a:p>
          <a:p>
            <a:pPr marL="57785" marR="386969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Item 2 of </a:t>
            </a:r>
            <a:r>
              <a:rPr sz="1600" spc="-10" dirty="0">
                <a:latin typeface="Calibri"/>
                <a:cs typeface="Calibri"/>
              </a:rPr>
              <a:t>List ('Address', ('Rohini', 'Ashok Vihar'))  </a:t>
            </a:r>
            <a:r>
              <a:rPr sz="1600" spc="-5" dirty="0">
                <a:latin typeface="Calibri"/>
                <a:cs typeface="Calibri"/>
              </a:rPr>
              <a:t>Item 3 of </a:t>
            </a:r>
            <a:r>
              <a:rPr sz="1600" spc="-10" dirty="0">
                <a:latin typeface="Calibri"/>
                <a:cs typeface="Calibri"/>
              </a:rPr>
              <a:t>List ('Fees', (2000,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2300))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Dictionary 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{'Name': ('Rohit </a:t>
            </a:r>
            <a:r>
              <a:rPr sz="1600" spc="-5" dirty="0">
                <a:latin typeface="Calibri"/>
                <a:cs typeface="Calibri"/>
              </a:rPr>
              <a:t>Sharma', 'Raman </a:t>
            </a:r>
            <a:r>
              <a:rPr sz="1600" spc="-15" dirty="0">
                <a:latin typeface="Calibri"/>
                <a:cs typeface="Calibri"/>
              </a:rPr>
              <a:t>Arora'), </a:t>
            </a:r>
            <a:r>
              <a:rPr sz="1600" spc="-10" dirty="0">
                <a:latin typeface="Calibri"/>
                <a:cs typeface="Calibri"/>
              </a:rPr>
              <a:t>'Address': ('Rohini', 'Ashok Vihar'), 'Fees': (2000,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2300)}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43813"/>
            <a:ext cx="4858385" cy="563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Creating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tuple using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List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 dictionary using</a:t>
            </a:r>
            <a:r>
              <a:rPr sz="1600"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05803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 = </a:t>
            </a:r>
            <a:r>
              <a:rPr sz="1600" spc="-10" dirty="0">
                <a:latin typeface="Calibri"/>
                <a:cs typeface="Calibri"/>
              </a:rPr>
              <a:t>['Rohit </a:t>
            </a:r>
            <a:r>
              <a:rPr sz="1600" spc="-5" dirty="0">
                <a:latin typeface="Calibri"/>
                <a:cs typeface="Calibri"/>
              </a:rPr>
              <a:t>sharma','Raman </a:t>
            </a:r>
            <a:r>
              <a:rPr sz="1600" spc="-15" dirty="0">
                <a:latin typeface="Calibri"/>
                <a:cs typeface="Calibri"/>
              </a:rPr>
              <a:t>arora']  </a:t>
            </a:r>
            <a:r>
              <a:rPr sz="1600" spc="-5" dirty="0">
                <a:latin typeface="Calibri"/>
                <a:cs typeface="Calibri"/>
              </a:rPr>
              <a:t>a = ('Name',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 = </a:t>
            </a:r>
            <a:r>
              <a:rPr sz="1600" spc="-10" dirty="0">
                <a:latin typeface="Calibri"/>
                <a:cs typeface="Calibri"/>
              </a:rPr>
              <a:t>('Address',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'Rohini')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 = </a:t>
            </a:r>
            <a:r>
              <a:rPr sz="1600" spc="-10" dirty="0">
                <a:latin typeface="Calibri"/>
                <a:cs typeface="Calibri"/>
              </a:rPr>
              <a:t>('Fees',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= [a, b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,c]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443990" algn="just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print( "Second element </a:t>
            </a:r>
            <a:r>
              <a:rPr sz="1600" spc="-5" dirty="0">
                <a:latin typeface="Calibri"/>
                <a:cs typeface="Calibri"/>
              </a:rPr>
              <a:t>of tuple is ",a[1])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</a:t>
            </a:r>
            <a:r>
              <a:rPr sz="1600" spc="-10" dirty="0">
                <a:latin typeface="Calibri"/>
                <a:cs typeface="Calibri"/>
              </a:rPr>
              <a:t>nested </a:t>
            </a:r>
            <a:r>
              <a:rPr sz="1600" spc="-5" dirty="0">
                <a:latin typeface="Calibri"/>
                <a:cs typeface="Calibri"/>
              </a:rPr>
              <a:t>item </a:t>
            </a:r>
            <a:r>
              <a:rPr sz="1600" spc="-10" dirty="0">
                <a:latin typeface="Calibri"/>
                <a:cs typeface="Calibri"/>
              </a:rPr>
              <a:t>of List </a:t>
            </a:r>
            <a:r>
              <a:rPr sz="1600" spc="-5" dirty="0">
                <a:latin typeface="Calibri"/>
                <a:cs typeface="Calibri"/>
              </a:rPr>
              <a:t>",List[0][1][0])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2 of </a:t>
            </a: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",List[1])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 Item 3 of </a:t>
            </a:r>
            <a:r>
              <a:rPr sz="1600" spc="-10" dirty="0">
                <a:latin typeface="Calibri"/>
                <a:cs typeface="Calibri"/>
              </a:rPr>
              <a:t>List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",List[2])</a:t>
            </a:r>
            <a:endParaRPr sz="1600">
              <a:latin typeface="Calibri"/>
              <a:cs typeface="Calibri"/>
            </a:endParaRPr>
          </a:p>
          <a:p>
            <a:pPr marL="12700" marR="31178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Studdict = dict(List) 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("Dictionary : ")  print(Studdict)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Second element </a:t>
            </a:r>
            <a:r>
              <a:rPr sz="1600" spc="-5" dirty="0">
                <a:latin typeface="Calibri"/>
                <a:cs typeface="Calibri"/>
              </a:rPr>
              <a:t>of tuple is </a:t>
            </a:r>
            <a:r>
              <a:rPr sz="1600" spc="-10" dirty="0">
                <a:latin typeface="Calibri"/>
                <a:cs typeface="Calibri"/>
              </a:rPr>
              <a:t>['Rohit </a:t>
            </a:r>
            <a:r>
              <a:rPr sz="1600" spc="-5" dirty="0">
                <a:latin typeface="Calibri"/>
                <a:cs typeface="Calibri"/>
              </a:rPr>
              <a:t>sharma', 'Raman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arora']</a:t>
            </a:r>
            <a:endParaRPr sz="1600">
              <a:latin typeface="Calibri"/>
              <a:cs typeface="Calibri"/>
            </a:endParaRPr>
          </a:p>
          <a:p>
            <a:pPr marL="12700" marR="2039620" indent="4572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nested </a:t>
            </a:r>
            <a:r>
              <a:rPr sz="1600" spc="-5" dirty="0">
                <a:latin typeface="Calibri"/>
                <a:cs typeface="Calibri"/>
              </a:rPr>
              <a:t>item </a:t>
            </a:r>
            <a:r>
              <a:rPr sz="1600" spc="-10" dirty="0">
                <a:latin typeface="Calibri"/>
                <a:cs typeface="Calibri"/>
              </a:rPr>
              <a:t>of List </a:t>
            </a:r>
            <a:r>
              <a:rPr sz="1600" spc="-15" dirty="0">
                <a:latin typeface="Calibri"/>
                <a:cs typeface="Calibri"/>
              </a:rPr>
              <a:t>Rohit </a:t>
            </a:r>
            <a:r>
              <a:rPr sz="1600" spc="-10" dirty="0">
                <a:latin typeface="Calibri"/>
                <a:cs typeface="Calibri"/>
              </a:rPr>
              <a:t>sharma  </a:t>
            </a:r>
            <a:r>
              <a:rPr sz="1600" spc="-5" dirty="0">
                <a:latin typeface="Calibri"/>
                <a:cs typeface="Calibri"/>
              </a:rPr>
              <a:t>Item 2 of </a:t>
            </a:r>
            <a:r>
              <a:rPr sz="1600" spc="-10" dirty="0">
                <a:latin typeface="Calibri"/>
                <a:cs typeface="Calibri"/>
              </a:rPr>
              <a:t>List ('Address', 'Rohini')  </a:t>
            </a:r>
            <a:r>
              <a:rPr sz="1600" spc="-5" dirty="0">
                <a:latin typeface="Calibri"/>
                <a:cs typeface="Calibri"/>
              </a:rPr>
              <a:t>Item 3 of </a:t>
            </a:r>
            <a:r>
              <a:rPr sz="1600" spc="-10" dirty="0">
                <a:latin typeface="Calibri"/>
                <a:cs typeface="Calibri"/>
              </a:rPr>
              <a:t>List ('Fees', 2000)  </a:t>
            </a:r>
            <a:r>
              <a:rPr sz="1600" spc="-5" dirty="0">
                <a:latin typeface="Calibri"/>
                <a:cs typeface="Calibri"/>
              </a:rPr>
              <a:t>Dictionary 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6153099"/>
            <a:ext cx="6004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{'Name': ['Rohit </a:t>
            </a:r>
            <a:r>
              <a:rPr sz="1600" spc="-5" dirty="0">
                <a:latin typeface="Calibri"/>
                <a:cs typeface="Calibri"/>
              </a:rPr>
              <a:t>sharma', 'Raman </a:t>
            </a:r>
            <a:r>
              <a:rPr sz="1600" spc="-15" dirty="0">
                <a:latin typeface="Calibri"/>
                <a:cs typeface="Calibri"/>
              </a:rPr>
              <a:t>arora'], </a:t>
            </a:r>
            <a:r>
              <a:rPr sz="1600" spc="-10" dirty="0">
                <a:latin typeface="Calibri"/>
                <a:cs typeface="Calibri"/>
              </a:rPr>
              <a:t>'Address': 'Rohini', 'Fees':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43813"/>
            <a:ext cx="8227060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Creating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dictionary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during</a:t>
            </a:r>
            <a:r>
              <a:rPr sz="1600" b="1" u="heavy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runtime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 = {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205422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years </a:t>
            </a:r>
            <a:r>
              <a:rPr sz="1600" spc="-5" dirty="0">
                <a:latin typeface="Calibri"/>
                <a:cs typeface="Calibri"/>
              </a:rPr>
              <a:t>= []  </a:t>
            </a:r>
            <a:r>
              <a:rPr sz="1600" spc="-10" dirty="0">
                <a:latin typeface="Calibri"/>
                <a:cs typeface="Calibri"/>
              </a:rPr>
              <a:t>month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[]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 = </a:t>
            </a:r>
            <a:r>
              <a:rPr sz="1600" spc="-10" dirty="0">
                <a:latin typeface="Calibri"/>
                <a:cs typeface="Calibri"/>
              </a:rPr>
              <a:t>int(input("How many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records"))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965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Creating List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year </a:t>
            </a:r>
            <a:r>
              <a:rPr sz="1600" spc="-5" dirty="0">
                <a:latin typeface="Calibri"/>
                <a:cs typeface="Calibri"/>
              </a:rPr>
              <a:t>ad </a:t>
            </a:r>
            <a:r>
              <a:rPr sz="1600" spc="-10" dirty="0">
                <a:latin typeface="Calibri"/>
                <a:cs typeface="Calibri"/>
              </a:rPr>
              <a:t>month 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in </a:t>
            </a:r>
            <a:r>
              <a:rPr sz="1600" spc="-15" dirty="0">
                <a:latin typeface="Calibri"/>
                <a:cs typeface="Calibri"/>
              </a:rPr>
              <a:t>range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(0,n):</a:t>
            </a:r>
            <a:endParaRPr sz="1600">
              <a:latin typeface="Calibri"/>
              <a:cs typeface="Calibri"/>
            </a:endParaRPr>
          </a:p>
          <a:p>
            <a:pPr marL="196850" marR="33845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 = </a:t>
            </a:r>
            <a:r>
              <a:rPr sz="1600" spc="-10" dirty="0">
                <a:latin typeface="Calibri"/>
                <a:cs typeface="Calibri"/>
              </a:rPr>
              <a:t>int(input("Enter year</a:t>
            </a:r>
            <a:r>
              <a:rPr sz="1600" spc="-10">
                <a:latin typeface="Calibri"/>
                <a:cs typeface="Calibri"/>
              </a:rPr>
              <a:t>")) </a:t>
            </a:r>
            <a:endParaRPr lang="en-US" sz="1600" spc="-10" dirty="0" smtClean="0">
              <a:latin typeface="Calibri"/>
              <a:cs typeface="Calibri"/>
            </a:endParaRPr>
          </a:p>
          <a:p>
            <a:pPr marL="196850" marR="338455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 = </a:t>
            </a:r>
            <a:r>
              <a:rPr sz="1600" spc="-10" dirty="0">
                <a:latin typeface="Calibri"/>
                <a:cs typeface="Calibri"/>
              </a:rPr>
              <a:t>int(input("Enter month</a:t>
            </a:r>
            <a:r>
              <a:rPr sz="1600" spc="-10">
                <a:latin typeface="Calibri"/>
                <a:cs typeface="Calibri"/>
              </a:rPr>
              <a:t>")) </a:t>
            </a:r>
            <a:endParaRPr lang="en-US" sz="1600" spc="-10" dirty="0" smtClean="0">
              <a:latin typeface="Calibri"/>
              <a:cs typeface="Calibri"/>
            </a:endParaRPr>
          </a:p>
          <a:p>
            <a:pPr marL="196850" marR="338455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years.append(m)  </a:t>
            </a:r>
            <a:r>
              <a:rPr sz="1600" spc="-5" dirty="0">
                <a:latin typeface="Calibri"/>
                <a:cs typeface="Calibri"/>
              </a:rPr>
              <a:t>month.append(n)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735330" indent="457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# Adding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5">
                <a:latin typeface="Calibri"/>
                <a:cs typeface="Calibri"/>
              </a:rPr>
              <a:t>Dictionary  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735330" indent="45720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["year"]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5">
                <a:latin typeface="Calibri"/>
                <a:cs typeface="Calibri"/>
              </a:rPr>
              <a:t>years  </a:t>
            </a:r>
            <a:endParaRPr lang="en-US" sz="1600" spc="-15" dirty="0" smtClean="0">
              <a:latin typeface="Calibri"/>
              <a:cs typeface="Calibri"/>
            </a:endParaRPr>
          </a:p>
          <a:p>
            <a:pPr marL="12700" marR="735330" indent="45720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d</a:t>
            </a:r>
            <a:r>
              <a:rPr sz="1600" spc="-10" dirty="0">
                <a:latin typeface="Calibri"/>
                <a:cs typeface="Calibri"/>
              </a:rPr>
              <a:t>["month"]=month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print(d)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43812"/>
            <a:ext cx="8534400" cy="4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Programs</a:t>
            </a:r>
            <a:endParaRPr sz="1600">
              <a:latin typeface="Calibri"/>
              <a:cs typeface="Calibri"/>
            </a:endParaRPr>
          </a:p>
          <a:p>
            <a:pPr marL="12700" marR="5080"/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rogram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 dictionary of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number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and its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square upto </a:t>
            </a:r>
            <a:r>
              <a:rPr sz="1600" spc="-5">
                <a:solidFill>
                  <a:srgbClr val="FF0000"/>
                </a:solidFill>
                <a:latin typeface="Calibri"/>
                <a:cs typeface="Calibri"/>
              </a:rPr>
              <a:t>n  </a:t>
            </a:r>
            <a:endParaRPr lang="en-US" sz="1600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/>
            <a:r>
              <a:rPr sz="1600" spc="-5" smtClean="0">
                <a:latin typeface="Calibri"/>
                <a:cs typeface="Calibri"/>
              </a:rPr>
              <a:t>n </a:t>
            </a:r>
            <a:r>
              <a:rPr sz="1600" spc="-5" dirty="0">
                <a:latin typeface="Calibri"/>
                <a:cs typeface="Calibri"/>
              </a:rPr>
              <a:t>= int(input(" </a:t>
            </a: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>
                <a:latin typeface="Calibri"/>
                <a:cs typeface="Calibri"/>
              </a:rPr>
              <a:t>number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"))</a:t>
            </a:r>
            <a:endParaRPr lang="en-US" sz="1600" spc="-5" dirty="0" smtClean="0">
              <a:latin typeface="Calibri"/>
              <a:cs typeface="Calibri"/>
            </a:endParaRPr>
          </a:p>
          <a:p>
            <a:pPr marL="12700" marR="5080"/>
            <a:r>
              <a:rPr lang="en-US" sz="1600" spc="-15" dirty="0" smtClean="0">
                <a:cs typeface="Calibri"/>
              </a:rPr>
              <a:t>for </a:t>
            </a:r>
            <a:r>
              <a:rPr lang="en-US" sz="1600" spc="-5" dirty="0" smtClean="0">
                <a:cs typeface="Calibri"/>
              </a:rPr>
              <a:t>x in </a:t>
            </a:r>
            <a:r>
              <a:rPr lang="en-US" sz="1600" spc="-15" dirty="0" smtClean="0">
                <a:cs typeface="Calibri"/>
              </a:rPr>
              <a:t>range(1,</a:t>
            </a:r>
            <a:r>
              <a:rPr lang="en-US" sz="1600" spc="75" dirty="0" smtClean="0">
                <a:cs typeface="Calibri"/>
              </a:rPr>
              <a:t> </a:t>
            </a:r>
            <a:r>
              <a:rPr lang="en-US" sz="1600" spc="-10" dirty="0" smtClean="0">
                <a:cs typeface="Calibri"/>
              </a:rPr>
              <a:t>n)]))</a:t>
            </a:r>
            <a:endParaRPr lang="en-US" sz="1600" dirty="0" smtClean="0">
              <a:cs typeface="Calibri"/>
            </a:endParaRPr>
          </a:p>
          <a:p>
            <a:pPr marL="12700"/>
            <a:r>
              <a:rPr lang="en-US" sz="1600" spc="-10" dirty="0" smtClean="0">
                <a:latin typeface="Calibri"/>
                <a:cs typeface="Calibri"/>
              </a:rPr>
              <a:t>      </a:t>
            </a:r>
            <a:r>
              <a:rPr sz="1600" spc="-10" smtClean="0"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 </a:t>
            </a:r>
            <a:r>
              <a:rPr sz="1600" spc="-5" dirty="0">
                <a:latin typeface="Calibri"/>
                <a:cs typeface="Calibri"/>
              </a:rPr>
              <a:t>dict([(x, </a:t>
            </a:r>
            <a:r>
              <a:rPr sz="1600" spc="-10" dirty="0">
                <a:latin typeface="Calibri"/>
                <a:cs typeface="Calibri"/>
              </a:rPr>
              <a:t>x**</a:t>
            </a:r>
            <a:r>
              <a:rPr sz="1600" spc="-10">
                <a:latin typeface="Calibri"/>
                <a:cs typeface="Calibri"/>
              </a:rPr>
              <a:t>2</a:t>
            </a:r>
            <a:r>
              <a:rPr sz="1600" spc="-10" smtClean="0">
                <a:latin typeface="Calibri"/>
                <a:cs typeface="Calibri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6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16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smtClean="0">
                <a:solidFill>
                  <a:srgbClr val="FF0000"/>
                </a:solidFill>
                <a:latin typeface="Calibri"/>
                <a:cs typeface="Calibri"/>
              </a:rPr>
              <a:t>Finding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the frequency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of an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item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in list using</a:t>
            </a:r>
            <a:r>
              <a:rPr sz="1600" b="1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dictionary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16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smtClean="0">
                <a:latin typeface="Calibri"/>
                <a:cs typeface="Calibri"/>
              </a:rPr>
              <a:t>my_list </a:t>
            </a:r>
            <a:r>
              <a:rPr sz="1600" spc="-10" dirty="0">
                <a:latin typeface="Calibri"/>
                <a:cs typeface="Calibri"/>
              </a:rPr>
              <a:t>=[1, </a:t>
            </a:r>
            <a:r>
              <a:rPr sz="1600" spc="-5" dirty="0">
                <a:latin typeface="Calibri"/>
                <a:cs typeface="Calibri"/>
              </a:rPr>
              <a:t>1, 1, 5, 5, 3, 1, 3, 3, 1, 4, 4, 4, 2, 2, 2,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freq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{}</a:t>
            </a:r>
            <a:endParaRPr sz="1600">
              <a:latin typeface="Calibri"/>
              <a:cs typeface="Calibri"/>
            </a:endParaRPr>
          </a:p>
          <a:p>
            <a:pPr marL="196850" marR="3665220" indent="-1847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item in </a:t>
            </a:r>
            <a:r>
              <a:rPr sz="1600" spc="-10" dirty="0">
                <a:latin typeface="Calibri"/>
                <a:cs typeface="Calibri"/>
              </a:rPr>
              <a:t>my_list:  </a:t>
            </a:r>
            <a:r>
              <a:rPr sz="1600" spc="-5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(item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freq):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freq[item] </a:t>
            </a:r>
            <a:r>
              <a:rPr sz="1600" spc="-10" dirty="0">
                <a:latin typeface="Calibri"/>
                <a:cs typeface="Calibri"/>
              </a:rPr>
              <a:t>+=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else: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freq[item] 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0" dirty="0">
                <a:latin typeface="Calibri"/>
                <a:cs typeface="Calibri"/>
              </a:rPr>
              <a:t>key,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freq.items():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 ("% </a:t>
            </a:r>
            <a:r>
              <a:rPr sz="1600" spc="-5" dirty="0">
                <a:latin typeface="Calibri"/>
                <a:cs typeface="Calibri"/>
              </a:rPr>
              <a:t>d : % </a:t>
            </a:r>
            <a:r>
              <a:rPr sz="1600" spc="-30" dirty="0">
                <a:latin typeface="Calibri"/>
                <a:cs typeface="Calibri"/>
              </a:rPr>
              <a:t>d"%(key,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43813"/>
            <a:ext cx="807466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Programs</a:t>
            </a:r>
            <a:endParaRPr sz="1600">
              <a:latin typeface="Calibri"/>
              <a:cs typeface="Calibri"/>
            </a:endParaRPr>
          </a:p>
          <a:p>
            <a:pPr marL="12700" marR="1343660" indent="45720">
              <a:lnSpc>
                <a:spcPct val="2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 print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 dictionary line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line.  </a:t>
            </a:r>
            <a:r>
              <a:rPr sz="1600" spc="-10" dirty="0">
                <a:latin typeface="Calibri"/>
                <a:cs typeface="Calibri"/>
              </a:rPr>
              <a:t>students </a:t>
            </a:r>
            <a:r>
              <a:rPr sz="1600" spc="-5" dirty="0">
                <a:latin typeface="Calibri"/>
                <a:cs typeface="Calibri"/>
              </a:rPr>
              <a:t>= {'Aex':{'class':'V',</a:t>
            </a:r>
            <a:endParaRPr sz="1600">
              <a:latin typeface="Calibri"/>
              <a:cs typeface="Calibri"/>
            </a:endParaRPr>
          </a:p>
          <a:p>
            <a:pPr marL="381000" marR="3672204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'rolld_id':2},  '</a:t>
            </a:r>
            <a:r>
              <a:rPr sz="1600" spc="-5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j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{</a:t>
            </a:r>
            <a:r>
              <a:rPr sz="1600" spc="-15" dirty="0"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class':</a:t>
            </a:r>
            <a:r>
              <a:rPr sz="1600" spc="-15" dirty="0">
                <a:latin typeface="Calibri"/>
                <a:cs typeface="Calibri"/>
              </a:rPr>
              <a:t>'V</a:t>
            </a:r>
            <a:r>
              <a:rPr sz="1600" spc="-10" dirty="0">
                <a:latin typeface="Calibri"/>
                <a:cs typeface="Calibri"/>
              </a:rPr>
              <a:t>',  </a:t>
            </a:r>
            <a:r>
              <a:rPr sz="1600" spc="-5" dirty="0">
                <a:latin typeface="Calibri"/>
                <a:cs typeface="Calibri"/>
              </a:rPr>
              <a:t>'roll_id':3}}</a:t>
            </a:r>
            <a:endParaRPr sz="1600">
              <a:latin typeface="Calibri"/>
              <a:cs typeface="Calibri"/>
            </a:endParaRPr>
          </a:p>
          <a:p>
            <a:pPr marL="196850" marR="3999865" indent="-18478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 in </a:t>
            </a:r>
            <a:r>
              <a:rPr sz="1600" spc="-10" dirty="0">
                <a:latin typeface="Calibri"/>
                <a:cs typeface="Calibri"/>
              </a:rPr>
              <a:t>students:  print(a)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b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students[a]: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(b,':',students[a][b])</a:t>
            </a:r>
            <a:endParaRPr sz="1600">
              <a:latin typeface="Calibri"/>
              <a:cs typeface="Calibri"/>
            </a:endParaRPr>
          </a:p>
          <a:p>
            <a:pPr marL="12700" marR="5080" indent="45720">
              <a:lnSpc>
                <a:spcPct val="200000"/>
              </a:lnSpc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script to check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if a given 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already exists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in a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dictionary</a:t>
            </a:r>
            <a:r>
              <a:rPr sz="1600" spc="-15">
                <a:solidFill>
                  <a:srgbClr val="FF0000"/>
                </a:solidFill>
                <a:latin typeface="Calibri"/>
                <a:cs typeface="Calibri"/>
              </a:rPr>
              <a:t>.  </a:t>
            </a:r>
            <a:endParaRPr lang="en-US" sz="1600" spc="-1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indent="45720">
              <a:lnSpc>
                <a:spcPct val="200000"/>
              </a:lnSpc>
            </a:pPr>
            <a:r>
              <a:rPr sz="1600" spc="-5" smtClean="0">
                <a:latin typeface="Calibri"/>
                <a:cs typeface="Calibri"/>
              </a:rPr>
              <a:t>d </a:t>
            </a:r>
            <a:r>
              <a:rPr sz="1600" spc="-5" dirty="0">
                <a:latin typeface="Calibri"/>
                <a:cs typeface="Calibri"/>
              </a:rPr>
              <a:t>= {1: 10, 2: 20, 3: 30, 4: 40, 5: 50, 6: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60</a:t>
            </a:r>
            <a:r>
              <a:rPr sz="1600" spc="-10" smtClean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58" y="52832"/>
            <a:ext cx="2668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C00000"/>
                </a:solidFill>
              </a:rPr>
              <a:t>Creating</a:t>
            </a:r>
            <a:r>
              <a:rPr sz="2600" spc="-25" dirty="0">
                <a:solidFill>
                  <a:srgbClr val="C00000"/>
                </a:solidFill>
              </a:rPr>
              <a:t> </a:t>
            </a:r>
            <a:r>
              <a:rPr sz="2600" dirty="0">
                <a:solidFill>
                  <a:srgbClr val="C00000"/>
                </a:solidFill>
              </a:rPr>
              <a:t>Dictionary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95478" y="503580"/>
            <a:ext cx="7585709" cy="6108724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Calibri"/>
                <a:cs typeface="Calibri"/>
              </a:rPr>
              <a:t>A dictionary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created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three </a:t>
            </a:r>
            <a:r>
              <a:rPr sz="1600" spc="-15" dirty="0">
                <a:latin typeface="Calibri"/>
                <a:cs typeface="Calibri"/>
              </a:rPr>
              <a:t>different ways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Dictionary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literal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 notation.</a:t>
            </a:r>
            <a:endParaRPr sz="160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409"/>
              </a:spcBef>
            </a:pPr>
            <a:r>
              <a:rPr sz="1600" spc="-7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declare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dictionary,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syntax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directory-name =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{key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value, 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key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value,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......,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z="1600" b="1" i="1" spc="-20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1600" b="1" spc="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1600" b="1" i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libri"/>
                <a:cs typeface="Calibri"/>
              </a:rPr>
              <a:t>Here,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15"/>
              </a:spcBef>
              <a:buClr>
                <a:srgbClr val="205868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Dictionary is </a:t>
            </a:r>
            <a:r>
              <a:rPr sz="1400" spc="-5" dirty="0">
                <a:latin typeface="Calibri"/>
                <a:cs typeface="Calibri"/>
              </a:rPr>
              <a:t>listed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curly </a:t>
            </a:r>
            <a:r>
              <a:rPr sz="1400" spc="-15" dirty="0">
                <a:latin typeface="Calibri"/>
                <a:cs typeface="Calibri"/>
              </a:rPr>
              <a:t>brackets, </a:t>
            </a:r>
            <a:r>
              <a:rPr sz="1400" spc="-5" dirty="0">
                <a:latin typeface="Calibri"/>
                <a:cs typeface="Calibri"/>
              </a:rPr>
              <a:t>inside these </a:t>
            </a:r>
            <a:r>
              <a:rPr sz="1400" dirty="0">
                <a:latin typeface="Calibri"/>
                <a:cs typeface="Calibri"/>
              </a:rPr>
              <a:t>curly </a:t>
            </a:r>
            <a:r>
              <a:rPr sz="1400" spc="-15" dirty="0">
                <a:latin typeface="Calibri"/>
                <a:cs typeface="Calibri"/>
              </a:rPr>
              <a:t>brackets </a:t>
            </a:r>
            <a:r>
              <a:rPr sz="1400" dirty="0">
                <a:latin typeface="Calibri"/>
                <a:cs typeface="Calibri"/>
              </a:rPr>
              <a:t>( { } </a:t>
            </a:r>
            <a:r>
              <a:rPr sz="1400" spc="-10" dirty="0">
                <a:latin typeface="Calibri"/>
                <a:cs typeface="Calibri"/>
              </a:rPr>
              <a:t>), </a:t>
            </a:r>
            <a:r>
              <a:rPr sz="1400" spc="-20" dirty="0">
                <a:latin typeface="Calibri"/>
                <a:cs typeface="Calibri"/>
              </a:rPr>
              <a:t>keys </a:t>
            </a:r>
            <a:r>
              <a:rPr sz="1400" spc="-5" dirty="0">
                <a:latin typeface="Calibri"/>
                <a:cs typeface="Calibri"/>
              </a:rPr>
              <a:t>and values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declared.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205868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Each </a:t>
            </a:r>
            <a:r>
              <a:rPr sz="1400" spc="-20" dirty="0">
                <a:latin typeface="Calibri"/>
                <a:cs typeface="Calibri"/>
              </a:rPr>
              <a:t>key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separated from </a:t>
            </a:r>
            <a:r>
              <a:rPr sz="1400" dirty="0">
                <a:latin typeface="Calibri"/>
                <a:cs typeface="Calibri"/>
              </a:rPr>
              <a:t>its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colon (:) </a:t>
            </a:r>
            <a:r>
              <a:rPr sz="1400" dirty="0">
                <a:latin typeface="Calibri"/>
                <a:cs typeface="Calibri"/>
              </a:rPr>
              <a:t>while </a:t>
            </a:r>
            <a:r>
              <a:rPr sz="1400" spc="-5" dirty="0">
                <a:latin typeface="Calibri"/>
                <a:cs typeface="Calibri"/>
              </a:rPr>
              <a:t>each element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separated by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commas.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205868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keys </a:t>
            </a:r>
            <a:r>
              <a:rPr sz="1400" dirty="0">
                <a:latin typeface="Calibri"/>
                <a:cs typeface="Calibri"/>
              </a:rPr>
              <a:t>in a dictionary </a:t>
            </a:r>
            <a:r>
              <a:rPr sz="1400" spc="-10" dirty="0">
                <a:latin typeface="Calibri"/>
                <a:cs typeface="Calibri"/>
              </a:rPr>
              <a:t>must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immutable objects </a:t>
            </a:r>
            <a:r>
              <a:rPr sz="1400" spc="-15" dirty="0">
                <a:latin typeface="Calibri"/>
                <a:cs typeface="Calibri"/>
              </a:rPr>
              <a:t>like </a:t>
            </a:r>
            <a:r>
              <a:rPr sz="1400" spc="-5" dirty="0">
                <a:latin typeface="Calibri"/>
                <a:cs typeface="Calibri"/>
              </a:rPr>
              <a:t>strings or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numbers</a:t>
            </a:r>
            <a:r>
              <a:rPr sz="1400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205868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Dictionary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keys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sensitive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205868"/>
              </a:buClr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The values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dictionary </a:t>
            </a:r>
            <a:r>
              <a:rPr sz="1400" spc="-5" dirty="0">
                <a:latin typeface="Calibri"/>
                <a:cs typeface="Calibri"/>
              </a:rPr>
              <a:t>can be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For example, let </a:t>
            </a:r>
            <a:r>
              <a:rPr sz="1400" b="1" dirty="0">
                <a:latin typeface="Calibri"/>
                <a:cs typeface="Calibri"/>
              </a:rPr>
              <a:t>us </a:t>
            </a:r>
            <a:r>
              <a:rPr sz="1400" b="1" spc="-5" dirty="0">
                <a:latin typeface="Calibri"/>
                <a:cs typeface="Calibri"/>
              </a:rPr>
              <a:t>create </a:t>
            </a:r>
            <a:r>
              <a:rPr sz="1400" b="1" dirty="0">
                <a:latin typeface="Calibri"/>
                <a:cs typeface="Calibri"/>
              </a:rPr>
              <a:t>and </a:t>
            </a:r>
            <a:r>
              <a:rPr sz="1400" b="1" spc="-5" dirty="0">
                <a:latin typeface="Calibri"/>
                <a:cs typeface="Calibri"/>
              </a:rPr>
              <a:t>print </a:t>
            </a:r>
            <a:r>
              <a:rPr sz="1400" b="1" dirty="0">
                <a:latin typeface="Calibri"/>
                <a:cs typeface="Calibri"/>
              </a:rPr>
              <a:t>the Marks</a:t>
            </a:r>
            <a:r>
              <a:rPr sz="1400" b="1" spc="-1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dictionary: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Calibri"/>
                <a:cs typeface="Calibri"/>
              </a:rPr>
              <a:t>&gt;&gt;&gt; Marks </a:t>
            </a:r>
            <a:r>
              <a:rPr sz="1400" dirty="0">
                <a:latin typeface="Calibri"/>
                <a:cs typeface="Calibri"/>
              </a:rPr>
              <a:t>= {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"ELENA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JOSE" </a:t>
            </a:r>
            <a:r>
              <a:rPr sz="1400" dirty="0">
                <a:latin typeface="Calibri"/>
                <a:cs typeface="Calibri"/>
              </a:rPr>
              <a:t>: 450, </a:t>
            </a:r>
            <a:r>
              <a:rPr sz="1400" spc="-20" dirty="0">
                <a:solidFill>
                  <a:srgbClr val="006FC0"/>
                </a:solidFill>
                <a:latin typeface="Calibri"/>
                <a:cs typeface="Calibri"/>
              </a:rPr>
              <a:t>"PARAS GUPTA"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467, 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"JOEFFIN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JOSEPH"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480}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Calibri"/>
                <a:cs typeface="Calibri"/>
              </a:rPr>
              <a:t>&gt;&gt;&gt;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print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(Marks)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alibri"/>
                <a:cs typeface="Calibri"/>
              </a:rPr>
              <a:t>{'ELENA JOSE': </a:t>
            </a:r>
            <a:r>
              <a:rPr sz="1400" dirty="0">
                <a:latin typeface="Calibri"/>
                <a:cs typeface="Calibri"/>
              </a:rPr>
              <a:t>450, </a:t>
            </a:r>
            <a:r>
              <a:rPr sz="1400" spc="-20" dirty="0">
                <a:latin typeface="Calibri"/>
                <a:cs typeface="Calibri"/>
              </a:rPr>
              <a:t>'PARAS </a:t>
            </a:r>
            <a:r>
              <a:rPr sz="1400" spc="-15" dirty="0">
                <a:latin typeface="Calibri"/>
                <a:cs typeface="Calibri"/>
              </a:rPr>
              <a:t>GUPTA': </a:t>
            </a:r>
            <a:r>
              <a:rPr sz="1400" dirty="0">
                <a:latin typeface="Calibri"/>
                <a:cs typeface="Calibri"/>
              </a:rPr>
              <a:t>467, </a:t>
            </a:r>
            <a:r>
              <a:rPr sz="1400" spc="-5" dirty="0">
                <a:latin typeface="Calibri"/>
                <a:cs typeface="Calibri"/>
              </a:rPr>
              <a:t>'JOEFFIN JOSEPH':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480}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Similarly, </a:t>
            </a:r>
            <a:r>
              <a:rPr sz="1400" spc="-5" dirty="0">
                <a:latin typeface="Calibri"/>
                <a:cs typeface="Calibri"/>
              </a:rPr>
              <a:t>let </a:t>
            </a:r>
            <a:r>
              <a:rPr sz="1400" dirty="0">
                <a:latin typeface="Calibri"/>
                <a:cs typeface="Calibri"/>
              </a:rPr>
              <a:t>us </a:t>
            </a:r>
            <a:r>
              <a:rPr sz="1400" spc="-10" dirty="0">
                <a:latin typeface="Calibri"/>
                <a:cs typeface="Calibri"/>
              </a:rPr>
              <a:t>create </a:t>
            </a:r>
            <a:r>
              <a:rPr sz="1400" spc="-5" dirty="0">
                <a:latin typeface="Calibri"/>
                <a:cs typeface="Calibri"/>
              </a:rPr>
              <a:t>another </a:t>
            </a:r>
            <a:r>
              <a:rPr sz="1400" dirty="0">
                <a:latin typeface="Calibri"/>
                <a:cs typeface="Calibri"/>
              </a:rPr>
              <a:t>dictionary </a:t>
            </a:r>
            <a:r>
              <a:rPr sz="1400" spc="-5" dirty="0">
                <a:latin typeface="Calibri"/>
                <a:cs typeface="Calibri"/>
              </a:rPr>
              <a:t>called Student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following </a:t>
            </a:r>
            <a:r>
              <a:rPr sz="1400" spc="-20" dirty="0">
                <a:latin typeface="Calibri"/>
                <a:cs typeface="Calibri"/>
              </a:rPr>
              <a:t>key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pairs: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209"/>
              </a:spcBef>
            </a:pPr>
            <a:r>
              <a:rPr sz="1400" spc="-5" dirty="0">
                <a:latin typeface="Calibri"/>
                <a:cs typeface="Calibri"/>
              </a:rPr>
              <a:t>&gt;&gt;&gt; Student </a:t>
            </a:r>
            <a:r>
              <a:rPr sz="1400" dirty="0">
                <a:latin typeface="Calibri"/>
                <a:cs typeface="Calibri"/>
              </a:rPr>
              <a:t>= { 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"Name"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"Surbhi</a:t>
            </a:r>
            <a:r>
              <a:rPr sz="1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Gupta"</a:t>
            </a:r>
            <a:r>
              <a:rPr sz="1400" spc="-5" dirty="0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147574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"Rollno"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11,</a:t>
            </a:r>
            <a:endParaRPr sz="1400">
              <a:latin typeface="Calibri"/>
              <a:cs typeface="Calibri"/>
            </a:endParaRPr>
          </a:p>
          <a:p>
            <a:pPr marL="1475740" marR="2880360">
              <a:lnSpc>
                <a:spcPts val="1880"/>
              </a:lnSpc>
              <a:spcBef>
                <a:spcPts val="90"/>
              </a:spcBef>
            </a:pP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"Address"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dirty="0">
                <a:solidFill>
                  <a:srgbClr val="006FC0"/>
                </a:solidFill>
                <a:latin typeface="Calibri"/>
                <a:cs typeface="Calibri"/>
              </a:rPr>
              <a:t>"F2/27 -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MIG Flat, Sec-7, Rohini"</a:t>
            </a:r>
            <a:r>
              <a:rPr sz="1400" spc="-5" dirty="0">
                <a:latin typeface="Calibri"/>
                <a:cs typeface="Calibri"/>
              </a:rPr>
              <a:t>,  "Phone"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Calibri"/>
                <a:cs typeface="Calibri"/>
              </a:rPr>
              <a:t>"7286798500"</a:t>
            </a:r>
            <a:endParaRPr sz="1400"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alibri"/>
                <a:cs typeface="Calibri"/>
              </a:rPr>
              <a:t>&gt;&gt;&gt; print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(Student)</a:t>
            </a:r>
            <a:endParaRPr sz="14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6F2F9F"/>
                </a:solidFill>
                <a:latin typeface="Calibri"/>
                <a:cs typeface="Calibri"/>
              </a:rPr>
              <a:t>{'Name':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'Surbhi Gupta' </a:t>
            </a:r>
            <a:r>
              <a:rPr sz="1400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'Rollno': 11 </a:t>
            </a:r>
            <a:r>
              <a:rPr sz="1400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'Address': </a:t>
            </a:r>
            <a:r>
              <a:rPr sz="1400" dirty="0">
                <a:solidFill>
                  <a:srgbClr val="6F2F9F"/>
                </a:solidFill>
                <a:latin typeface="Calibri"/>
                <a:cs typeface="Calibri"/>
              </a:rPr>
              <a:t>'F2/27 - MIG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Flat, Sec-7, Rohini' </a:t>
            </a:r>
            <a:r>
              <a:rPr sz="1400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'Phone':</a:t>
            </a:r>
            <a:r>
              <a:rPr sz="140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'7286798500'}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78" y="198272"/>
            <a:ext cx="8719922" cy="6379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Dictionary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using dict()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function.</a:t>
            </a:r>
            <a:endParaRPr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dict( ) </a:t>
            </a:r>
            <a:r>
              <a:rPr sz="1600" spc="-5" dirty="0">
                <a:latin typeface="Calibri"/>
                <a:cs typeface="Calibri"/>
              </a:rPr>
              <a:t>function is </a:t>
            </a:r>
            <a:r>
              <a:rPr sz="1600" spc="-10" dirty="0">
                <a:latin typeface="Calibri"/>
                <a:cs typeface="Calibri"/>
              </a:rPr>
              <a:t>used to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new </a:t>
            </a:r>
            <a:r>
              <a:rPr sz="1600" spc="-5" dirty="0">
                <a:latin typeface="Calibri"/>
                <a:cs typeface="Calibri"/>
              </a:rPr>
              <a:t>dictionary with no </a:t>
            </a:r>
            <a:r>
              <a:rPr sz="1600" spc="-10" dirty="0">
                <a:latin typeface="Calibri"/>
                <a:cs typeface="Calibri"/>
              </a:rPr>
              <a:t>items.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example,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2460" y="788568"/>
            <a:ext cx="3140075" cy="6140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Creates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dictionary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# Prints an </a:t>
            </a:r>
            <a:r>
              <a:rPr sz="1600" spc="-10" dirty="0">
                <a:latin typeface="Calibri"/>
                <a:cs typeface="Calibri"/>
              </a:rPr>
              <a:t>empty string </a:t>
            </a:r>
            <a:r>
              <a:rPr sz="1600" spc="-5" dirty="0">
                <a:latin typeface="Calibri"/>
                <a:cs typeface="Calibri"/>
              </a:rPr>
              <a:t>with no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943" y="788568"/>
            <a:ext cx="1802764" cy="9080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20" dirty="0">
                <a:latin typeface="Calibri"/>
                <a:cs typeface="Calibri"/>
              </a:rPr>
              <a:t>weekdays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dict()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(weekdays)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{}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478" y="1672869"/>
            <a:ext cx="8652510" cy="19402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b="1" spc="-20" dirty="0">
                <a:latin typeface="Calibri"/>
                <a:cs typeface="Calibri"/>
              </a:rPr>
              <a:t>weekdays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dict(Sunday=0, Monday=1, </a:t>
            </a:r>
            <a:r>
              <a:rPr sz="1600" b="1" spc="-20" dirty="0">
                <a:latin typeface="Calibri"/>
                <a:cs typeface="Calibri"/>
              </a:rPr>
              <a:t>Tuesday=2,</a:t>
            </a:r>
            <a:r>
              <a:rPr sz="1600" b="1" spc="1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Thursday=3)</a:t>
            </a:r>
            <a:endParaRPr sz="1600" b="1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alibri"/>
                <a:cs typeface="Calibri"/>
              </a:rPr>
              <a:t>&gt;&gt;&gt; </a:t>
            </a: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(weekdays)</a:t>
            </a:r>
            <a:endParaRPr sz="160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libri"/>
                <a:cs typeface="Calibri"/>
              </a:rPr>
              <a:t>{'Sunday': </a:t>
            </a:r>
            <a:r>
              <a:rPr sz="1600" spc="-5" dirty="0">
                <a:latin typeface="Calibri"/>
                <a:cs typeface="Calibri"/>
              </a:rPr>
              <a:t>0, </a:t>
            </a:r>
            <a:r>
              <a:rPr sz="1600" spc="-10" dirty="0">
                <a:latin typeface="Calibri"/>
                <a:cs typeface="Calibri"/>
              </a:rPr>
              <a:t>'Monday': </a:t>
            </a:r>
            <a:r>
              <a:rPr sz="1600" spc="-5" dirty="0">
                <a:latin typeface="Calibri"/>
                <a:cs typeface="Calibri"/>
              </a:rPr>
              <a:t>1, </a:t>
            </a:r>
            <a:r>
              <a:rPr sz="1600" spc="-20" dirty="0">
                <a:latin typeface="Calibri"/>
                <a:cs typeface="Calibri"/>
              </a:rPr>
              <a:t>'Tuesday': </a:t>
            </a:r>
            <a:r>
              <a:rPr sz="1600" spc="-5" dirty="0">
                <a:latin typeface="Calibri"/>
                <a:cs typeface="Calibri"/>
              </a:rPr>
              <a:t>2, </a:t>
            </a:r>
            <a:r>
              <a:rPr sz="1600" spc="-10" dirty="0">
                <a:latin typeface="Calibri"/>
                <a:cs typeface="Calibri"/>
              </a:rPr>
              <a:t>'Thursday':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3}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Creating empty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dictionary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{}.</a:t>
            </a:r>
            <a:endParaRPr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empty </a:t>
            </a:r>
            <a:r>
              <a:rPr sz="1600" spc="-5" dirty="0">
                <a:latin typeface="Calibri"/>
                <a:cs typeface="Calibri"/>
              </a:rPr>
              <a:t>dictionary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created </a:t>
            </a:r>
            <a:r>
              <a:rPr sz="1600" spc="-5" dirty="0">
                <a:latin typeface="Calibri"/>
                <a:cs typeface="Calibri"/>
              </a:rPr>
              <a:t>using </a:t>
            </a:r>
            <a:r>
              <a:rPr sz="1600" b="1" spc="-5" dirty="0">
                <a:latin typeface="Calibri"/>
                <a:cs typeface="Calibri"/>
              </a:rPr>
              <a:t>{}</a:t>
            </a:r>
            <a:r>
              <a:rPr sz="1600" spc="-5" dirty="0">
                <a:latin typeface="Calibri"/>
                <a:cs typeface="Calibri"/>
              </a:rPr>
              <a:t>. After </a:t>
            </a:r>
            <a:r>
              <a:rPr sz="1600" spc="-10" dirty="0">
                <a:latin typeface="Calibri"/>
                <a:cs typeface="Calibri"/>
              </a:rPr>
              <a:t>creating </a:t>
            </a:r>
            <a:r>
              <a:rPr sz="1600" spc="-5" dirty="0">
                <a:latin typeface="Calibri"/>
                <a:cs typeface="Calibri"/>
              </a:rPr>
              <a:t>an empty </a:t>
            </a:r>
            <a:r>
              <a:rPr sz="1600" spc="-15" dirty="0">
                <a:latin typeface="Calibri"/>
                <a:cs typeface="Calibri"/>
              </a:rPr>
              <a:t>dictionary, </a:t>
            </a:r>
            <a:r>
              <a:rPr sz="1600" spc="-10" dirty="0">
                <a:latin typeface="Calibri"/>
                <a:cs typeface="Calibri"/>
              </a:rPr>
              <a:t>we can use square  </a:t>
            </a:r>
            <a:r>
              <a:rPr sz="1600" spc="-20" dirty="0">
                <a:latin typeface="Calibri"/>
                <a:cs typeface="Calibri"/>
              </a:rPr>
              <a:t>brackets </a:t>
            </a:r>
            <a:r>
              <a:rPr sz="1600" spc="-5" dirty="0">
                <a:latin typeface="Calibri"/>
                <a:cs typeface="Calibri"/>
              </a:rPr>
              <a:t>( </a:t>
            </a:r>
            <a:r>
              <a:rPr sz="1600" b="1" spc="-5" dirty="0">
                <a:latin typeface="Calibri"/>
                <a:cs typeface="Calibri"/>
              </a:rPr>
              <a:t>[ ] </a:t>
            </a:r>
            <a:r>
              <a:rPr sz="1600" spc="-5" dirty="0">
                <a:latin typeface="Calibri"/>
                <a:cs typeface="Calibri"/>
              </a:rPr>
              <a:t>) with </a:t>
            </a:r>
            <a:r>
              <a:rPr sz="1600" spc="-25" dirty="0">
                <a:latin typeface="Calibri"/>
                <a:cs typeface="Calibri"/>
              </a:rPr>
              <a:t>keys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accessing and initializing dictionary values.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example,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2460" y="3546814"/>
            <a:ext cx="3180080" cy="614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Calibri"/>
                <a:cs typeface="Calibri"/>
              </a:rPr>
              <a:t># 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dictionary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alibri"/>
                <a:cs typeface="Calibri"/>
              </a:rPr>
              <a:t># 0 is the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‘Sunday’ </a:t>
            </a:r>
            <a:r>
              <a:rPr sz="1600" spc="-5" dirty="0">
                <a:latin typeface="Calibri"/>
                <a:cs typeface="Calibri"/>
              </a:rPr>
              <a:t>is 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943" y="3546814"/>
            <a:ext cx="2368550" cy="1498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Calibri"/>
                <a:cs typeface="Calibri"/>
              </a:rPr>
              <a:t>&gt;&gt;&gt; </a:t>
            </a:r>
            <a:r>
              <a:rPr sz="1600" spc="-20" dirty="0">
                <a:latin typeface="Calibri"/>
                <a:cs typeface="Calibri"/>
              </a:rPr>
              <a:t>weekdays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weekdays[0]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'Sunday‘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weekdays[1]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'Monday'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weekdays[2]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'Tuesday'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(weekdays)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2460" y="4776597"/>
            <a:ext cx="3141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 Prints an </a:t>
            </a:r>
            <a:r>
              <a:rPr sz="1600" spc="-10" dirty="0">
                <a:latin typeface="Calibri"/>
                <a:cs typeface="Calibri"/>
              </a:rPr>
              <a:t>empty string </a:t>
            </a:r>
            <a:r>
              <a:rPr sz="1600" spc="-5" dirty="0">
                <a:latin typeface="Calibri"/>
                <a:cs typeface="Calibri"/>
              </a:rPr>
              <a:t>with no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943" y="5070424"/>
            <a:ext cx="7657465" cy="144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{0: 'Sunday', </a:t>
            </a:r>
            <a:r>
              <a:rPr sz="1600" spc="-10" dirty="0">
                <a:latin typeface="Calibri"/>
                <a:cs typeface="Calibri"/>
              </a:rPr>
              <a:t>1: 'Monday', 2: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'Tuesday'}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Similarly, </a:t>
            </a:r>
            <a:r>
              <a:rPr sz="1600" b="1" spc="-10" dirty="0">
                <a:latin typeface="Calibri"/>
                <a:cs typeface="Calibri"/>
              </a:rPr>
              <a:t>add remaining </a:t>
            </a:r>
            <a:r>
              <a:rPr sz="1600" b="1" spc="-20" dirty="0">
                <a:latin typeface="Calibri"/>
                <a:cs typeface="Calibri"/>
              </a:rPr>
              <a:t>weekdays </a:t>
            </a:r>
            <a:r>
              <a:rPr sz="1600" b="1" spc="-15" dirty="0">
                <a:latin typeface="Calibri"/>
                <a:cs typeface="Calibri"/>
              </a:rPr>
              <a:t>into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dictionary.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(weekdays)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alibri"/>
                <a:cs typeface="Calibri"/>
              </a:rPr>
              <a:t>{0: 'Sunday', </a:t>
            </a:r>
            <a:r>
              <a:rPr sz="1600" spc="-10" dirty="0">
                <a:latin typeface="Calibri"/>
                <a:cs typeface="Calibri"/>
              </a:rPr>
              <a:t>1: 'Monday', 2: </a:t>
            </a:r>
            <a:r>
              <a:rPr sz="1600" spc="-20" dirty="0">
                <a:latin typeface="Calibri"/>
                <a:cs typeface="Calibri"/>
              </a:rPr>
              <a:t>'Tuesday', </a:t>
            </a:r>
            <a:r>
              <a:rPr sz="1600" spc="-10" dirty="0">
                <a:latin typeface="Calibri"/>
                <a:cs typeface="Calibri"/>
              </a:rPr>
              <a:t>3: </a:t>
            </a:r>
            <a:r>
              <a:rPr sz="1600" spc="-15" dirty="0">
                <a:latin typeface="Calibri"/>
                <a:cs typeface="Calibri"/>
              </a:rPr>
              <a:t>'Wednesday', </a:t>
            </a:r>
            <a:r>
              <a:rPr sz="1600" spc="-5" dirty="0">
                <a:latin typeface="Calibri"/>
                <a:cs typeface="Calibri"/>
              </a:rPr>
              <a:t>4: </a:t>
            </a:r>
            <a:r>
              <a:rPr sz="1600" spc="-10" dirty="0">
                <a:latin typeface="Calibri"/>
                <a:cs typeface="Calibri"/>
              </a:rPr>
              <a:t>'Thursday', 5: 'Friday', </a:t>
            </a:r>
            <a:r>
              <a:rPr sz="1600" spc="-5" dirty="0">
                <a:latin typeface="Calibri"/>
                <a:cs typeface="Calibri"/>
              </a:rPr>
              <a:t>6: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'Saturday'}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Accessing </a:t>
            </a:r>
            <a:r>
              <a:rPr sz="2800" spc="-10" dirty="0">
                <a:solidFill>
                  <a:srgbClr val="FFFFFF"/>
                </a:solidFill>
              </a:rPr>
              <a:t>values </a:t>
            </a:r>
            <a:r>
              <a:rPr sz="2800" spc="-5" dirty="0">
                <a:solidFill>
                  <a:srgbClr val="FFFFFF"/>
                </a:solidFill>
              </a:rPr>
              <a:t>of</a:t>
            </a:r>
            <a:r>
              <a:rPr sz="2800" spc="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5478" y="960780"/>
            <a:ext cx="8542655" cy="47288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Name.</a:t>
            </a:r>
            <a:endParaRPr sz="160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Studdict ={ "Name": </a:t>
            </a:r>
            <a:r>
              <a:rPr sz="1600" spc="-10" dirty="0">
                <a:latin typeface="Calibri"/>
                <a:cs typeface="Calibri"/>
              </a:rPr>
              <a:t>"Rohit</a:t>
            </a:r>
            <a:r>
              <a:rPr sz="1600" spc="-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Sharma",</a:t>
            </a:r>
            <a:endParaRPr sz="1600">
              <a:latin typeface="Calibri"/>
              <a:cs typeface="Calibri"/>
            </a:endParaRPr>
          </a:p>
          <a:p>
            <a:pPr marL="1536700" marR="534352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"Address": "Rohini",  "Fees":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2000</a:t>
            </a:r>
            <a:endParaRPr sz="1600">
              <a:latin typeface="Calibri"/>
              <a:cs typeface="Calibri"/>
            </a:endParaRPr>
          </a:p>
          <a:p>
            <a:pPr marL="1445260">
              <a:lnSpc>
                <a:spcPts val="1914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access the </a:t>
            </a:r>
            <a:r>
              <a:rPr sz="1800" spc="-10" dirty="0">
                <a:latin typeface="Calibri"/>
                <a:cs typeface="Calibri"/>
              </a:rPr>
              <a:t>items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dictionary by </a:t>
            </a:r>
            <a:r>
              <a:rPr sz="1800" spc="-10" dirty="0">
                <a:latin typeface="Calibri"/>
                <a:cs typeface="Calibri"/>
              </a:rPr>
              <a:t>referring to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key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, inside </a:t>
            </a:r>
            <a:r>
              <a:rPr sz="1800" spc="-5" dirty="0">
                <a:latin typeface="Calibri"/>
                <a:cs typeface="Calibri"/>
              </a:rPr>
              <a:t>square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brackets:</a:t>
            </a:r>
            <a:endParaRPr sz="1800">
              <a:latin typeface="Calibri"/>
              <a:cs typeface="Calibri"/>
            </a:endParaRPr>
          </a:p>
          <a:p>
            <a:pPr marL="927100" marR="5260340" indent="-91503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Get the </a:t>
            </a:r>
            <a:r>
              <a:rPr sz="1800" spc="-5" dirty="0">
                <a:latin typeface="Calibri"/>
                <a:cs typeface="Calibri"/>
              </a:rPr>
              <a:t>value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"Address" </a:t>
            </a:r>
            <a:r>
              <a:rPr sz="1800" spc="-20" dirty="0">
                <a:latin typeface="Calibri"/>
                <a:cs typeface="Calibri"/>
              </a:rPr>
              <a:t>key:  </a:t>
            </a:r>
            <a:r>
              <a:rPr sz="1800" dirty="0">
                <a:latin typeface="Calibri"/>
                <a:cs typeface="Calibri"/>
              </a:rPr>
              <a:t>x = </a:t>
            </a:r>
            <a:r>
              <a:rPr sz="1800" spc="-5" dirty="0">
                <a:latin typeface="Calibri"/>
                <a:cs typeface="Calibri"/>
              </a:rPr>
              <a:t>Studdict["Address"]  </a:t>
            </a:r>
            <a:r>
              <a:rPr sz="1800" spc="-10" dirty="0">
                <a:latin typeface="Calibri"/>
                <a:cs typeface="Calibri"/>
              </a:rPr>
              <a:t>print(x)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916430" algn="l"/>
              </a:tabLst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1800" spc="-15" dirty="0">
                <a:latin typeface="Calibri"/>
                <a:cs typeface="Calibri"/>
              </a:rPr>
              <a:t>Rohini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get ()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12700" marR="2145665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also a method </a:t>
            </a:r>
            <a:r>
              <a:rPr sz="1800" spc="-5" dirty="0">
                <a:latin typeface="Calibri"/>
                <a:cs typeface="Calibri"/>
              </a:rPr>
              <a:t>called get()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will give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the same </a:t>
            </a:r>
            <a:r>
              <a:rPr sz="1800" spc="-5" dirty="0">
                <a:latin typeface="Calibri"/>
                <a:cs typeface="Calibri"/>
              </a:rPr>
              <a:t>result:  </a:t>
            </a:r>
            <a:r>
              <a:rPr sz="1800" dirty="0">
                <a:latin typeface="Calibri"/>
                <a:cs typeface="Calibri"/>
              </a:rPr>
              <a:t>Get the </a:t>
            </a:r>
            <a:r>
              <a:rPr sz="1800" spc="-5" dirty="0">
                <a:latin typeface="Calibri"/>
                <a:cs typeface="Calibri"/>
              </a:rPr>
              <a:t>value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"Address"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 =</a:t>
            </a:r>
            <a:r>
              <a:rPr sz="1800" spc="-5" dirty="0">
                <a:latin typeface="Calibri"/>
                <a:cs typeface="Calibri"/>
              </a:rPr>
              <a:t> Studdict.get("Address")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print(x)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916430" algn="l"/>
              </a:tabLst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1800" spc="-15" dirty="0">
                <a:latin typeface="Calibri"/>
                <a:cs typeface="Calibri"/>
              </a:rPr>
              <a:t>Rohini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20" dirty="0">
                <a:solidFill>
                  <a:srgbClr val="FFFFFF"/>
                </a:solidFill>
              </a:rPr>
              <a:t>Iterating </a:t>
            </a:r>
            <a:r>
              <a:rPr sz="2800" spc="-10" dirty="0">
                <a:solidFill>
                  <a:srgbClr val="FFFFFF"/>
                </a:solidFill>
              </a:rPr>
              <a:t>through</a:t>
            </a:r>
            <a:r>
              <a:rPr sz="2800" spc="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859280"/>
            <a:ext cx="8684260" cy="5770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Iterating </a:t>
            </a:r>
            <a:r>
              <a:rPr sz="1600" spc="-5" dirty="0">
                <a:latin typeface="Calibri"/>
                <a:cs typeface="Calibri"/>
              </a:rPr>
              <a:t>(or </a:t>
            </a:r>
            <a:r>
              <a:rPr sz="1600" spc="-15" dirty="0">
                <a:latin typeface="Calibri"/>
                <a:cs typeface="Calibri"/>
              </a:rPr>
              <a:t>traversing) </a:t>
            </a:r>
            <a:r>
              <a:rPr sz="1600" spc="-5" dirty="0">
                <a:latin typeface="Calibri"/>
                <a:cs typeface="Calibri"/>
              </a:rPr>
              <a:t>a dictionary means, </a:t>
            </a:r>
            <a:r>
              <a:rPr sz="1600" spc="-15" dirty="0">
                <a:latin typeface="Calibri"/>
                <a:cs typeface="Calibri"/>
              </a:rPr>
              <a:t>process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go through </a:t>
            </a:r>
            <a:r>
              <a:rPr sz="1600" spc="-5" dirty="0">
                <a:latin typeface="Calibri"/>
                <a:cs typeface="Calibri"/>
              </a:rPr>
              <a:t>each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5" dirty="0">
                <a:latin typeface="Calibri"/>
                <a:cs typeface="Calibri"/>
              </a:rPr>
              <a:t>of a dictionary with  </a:t>
            </a:r>
            <a:r>
              <a:rPr sz="1600" spc="-10" dirty="0">
                <a:latin typeface="Calibri"/>
                <a:cs typeface="Calibri"/>
              </a:rPr>
              <a:t>respective values. </a:t>
            </a:r>
            <a:r>
              <a:rPr sz="1600" spc="-5" dirty="0">
                <a:latin typeface="Calibri"/>
                <a:cs typeface="Calibri"/>
              </a:rPr>
              <a:t>When dictionary </a:t>
            </a:r>
            <a:r>
              <a:rPr sz="1600" spc="-25" dirty="0">
                <a:latin typeface="Calibri"/>
                <a:cs typeface="Calibri"/>
              </a:rPr>
              <a:t>keys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processed </a:t>
            </a:r>
            <a:r>
              <a:rPr sz="1600" spc="-5" dirty="0">
                <a:latin typeface="Calibri"/>
                <a:cs typeface="Calibri"/>
              </a:rPr>
              <a:t>within a loop, the loop </a:t>
            </a:r>
            <a:r>
              <a:rPr sz="1600" spc="-10" dirty="0">
                <a:latin typeface="Calibri"/>
                <a:cs typeface="Calibri"/>
              </a:rPr>
              <a:t>variable </a:t>
            </a:r>
            <a:r>
              <a:rPr sz="1600" spc="-5" dirty="0">
                <a:latin typeface="Calibri"/>
                <a:cs typeface="Calibri"/>
              </a:rPr>
              <a:t>or a </a:t>
            </a:r>
            <a:r>
              <a:rPr sz="1600" spc="-15" dirty="0">
                <a:latin typeface="Calibri"/>
                <a:cs typeface="Calibri"/>
              </a:rPr>
              <a:t>separate  </a:t>
            </a:r>
            <a:r>
              <a:rPr sz="1600" spc="-10" dirty="0">
                <a:latin typeface="Calibri"/>
                <a:cs typeface="Calibri"/>
              </a:rPr>
              <a:t>counter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used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10" dirty="0">
                <a:latin typeface="Calibri"/>
                <a:cs typeface="Calibri"/>
              </a:rPr>
              <a:t>index into </a:t>
            </a:r>
            <a:r>
              <a:rPr sz="1600" spc="-5" dirty="0">
                <a:latin typeface="Calibri"/>
                <a:cs typeface="Calibri"/>
              </a:rPr>
              <a:t>the dictionary which </a:t>
            </a:r>
            <a:r>
              <a:rPr sz="1600" spc="-10" dirty="0">
                <a:latin typeface="Calibri"/>
                <a:cs typeface="Calibri"/>
              </a:rPr>
              <a:t>prints </a:t>
            </a:r>
            <a:r>
              <a:rPr sz="1600" spc="-5" dirty="0">
                <a:latin typeface="Calibri"/>
                <a:cs typeface="Calibri"/>
              </a:rPr>
              <a:t>each </a:t>
            </a:r>
            <a:r>
              <a:rPr sz="1600" b="1" spc="-15" dirty="0">
                <a:latin typeface="Calibri"/>
                <a:cs typeface="Calibri"/>
              </a:rPr>
              <a:t>key:value </a:t>
            </a:r>
            <a:r>
              <a:rPr sz="1600" spc="-10" dirty="0">
                <a:latin typeface="Calibri"/>
                <a:cs typeface="Calibri"/>
              </a:rPr>
              <a:t>elements. The most  common </a:t>
            </a:r>
            <a:r>
              <a:rPr sz="1600" spc="-20" dirty="0">
                <a:latin typeface="Calibri"/>
                <a:cs typeface="Calibri"/>
              </a:rPr>
              <a:t>way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20" dirty="0">
                <a:latin typeface="Calibri"/>
                <a:cs typeface="Calibri"/>
              </a:rPr>
              <a:t>traverse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15" dirty="0">
                <a:latin typeface="Calibri"/>
                <a:cs typeface="Calibri"/>
              </a:rPr>
              <a:t>key:value </a:t>
            </a:r>
            <a:r>
              <a:rPr sz="1600" spc="-5" dirty="0">
                <a:latin typeface="Calibri"/>
                <a:cs typeface="Calibri"/>
              </a:rPr>
              <a:t>is with a </a:t>
            </a: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example, let </a:t>
            </a:r>
            <a:r>
              <a:rPr sz="1600" spc="-5" dirty="0">
                <a:latin typeface="Calibri"/>
                <a:cs typeface="Calibri"/>
              </a:rPr>
              <a:t>us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5" dirty="0">
                <a:latin typeface="Calibri"/>
                <a:cs typeface="Calibri"/>
              </a:rPr>
              <a:t>a dictionary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following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spc="1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00" b="1" spc="-5" dirty="0">
                <a:latin typeface="Calibri"/>
                <a:cs typeface="Calibri"/>
              </a:rPr>
              <a:t>Emp </a:t>
            </a:r>
            <a:r>
              <a:rPr sz="1400" b="1" dirty="0">
                <a:latin typeface="Calibri"/>
                <a:cs typeface="Calibri"/>
              </a:rPr>
              <a:t>= { </a:t>
            </a:r>
            <a:r>
              <a:rPr sz="1400" b="1" spc="-5" dirty="0">
                <a:latin typeface="Calibri"/>
                <a:cs typeface="Calibri"/>
              </a:rPr>
              <a:t>"Shika </a:t>
            </a:r>
            <a:r>
              <a:rPr sz="1400" b="1" spc="-10" dirty="0">
                <a:latin typeface="Calibri"/>
                <a:cs typeface="Calibri"/>
              </a:rPr>
              <a:t>Antony"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"Programmer",</a:t>
            </a:r>
            <a:endParaRPr sz="1400">
              <a:latin typeface="Calibri"/>
              <a:cs typeface="Calibri"/>
            </a:endParaRPr>
          </a:p>
          <a:p>
            <a:pPr marL="927100" marR="54229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"Aju </a:t>
            </a:r>
            <a:r>
              <a:rPr sz="1400" b="1" spc="-5" dirty="0">
                <a:latin typeface="Calibri"/>
                <a:cs typeface="Calibri"/>
              </a:rPr>
              <a:t>John" </a:t>
            </a:r>
            <a:r>
              <a:rPr sz="1400" b="1" dirty="0">
                <a:latin typeface="Calibri"/>
                <a:cs typeface="Calibri"/>
              </a:rPr>
              <a:t>: </a:t>
            </a:r>
            <a:r>
              <a:rPr sz="1400" b="1" spc="-15" dirty="0">
                <a:latin typeface="Calibri"/>
                <a:cs typeface="Calibri"/>
              </a:rPr>
              <a:t>"Teacher",  </a:t>
            </a:r>
            <a:r>
              <a:rPr sz="1400" b="1" spc="-10" dirty="0">
                <a:latin typeface="Calibri"/>
                <a:cs typeface="Calibri"/>
              </a:rPr>
              <a:t>"Shreya </a:t>
            </a:r>
            <a:r>
              <a:rPr sz="1400" b="1" dirty="0">
                <a:latin typeface="Calibri"/>
                <a:cs typeface="Calibri"/>
              </a:rPr>
              <a:t>Rao" :</a:t>
            </a:r>
            <a:r>
              <a:rPr sz="1400" b="1" spc="-114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"Teacher",</a:t>
            </a:r>
            <a:endParaRPr sz="1400">
              <a:latin typeface="Calibri"/>
              <a:cs typeface="Calibri"/>
            </a:endParaRPr>
          </a:p>
          <a:p>
            <a:pPr marL="927100" marR="437769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"Hisham Ahmed </a:t>
            </a:r>
            <a:r>
              <a:rPr sz="1400" b="1" spc="-5" dirty="0">
                <a:latin typeface="Calibri"/>
                <a:cs typeface="Calibri"/>
              </a:rPr>
              <a:t>Rizvi"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"Programmer",  </a:t>
            </a:r>
            <a:r>
              <a:rPr sz="1400" b="1" spc="-10" dirty="0">
                <a:latin typeface="Calibri"/>
                <a:cs typeface="Calibri"/>
              </a:rPr>
              <a:t>"Shreya </a:t>
            </a:r>
            <a:r>
              <a:rPr sz="1400" b="1" dirty="0">
                <a:latin typeface="Calibri"/>
                <a:cs typeface="Calibri"/>
              </a:rPr>
              <a:t>Mathur" : </a:t>
            </a:r>
            <a:r>
              <a:rPr sz="1400" b="1" spc="-5" dirty="0">
                <a:latin typeface="Calibri"/>
                <a:cs typeface="Calibri"/>
              </a:rPr>
              <a:t>"Accountant",  "Pooja Agarwal" 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"Teacher",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"Shivani </a:t>
            </a:r>
            <a:r>
              <a:rPr sz="1400" b="1" dirty="0">
                <a:latin typeface="Calibri"/>
                <a:cs typeface="Calibri"/>
              </a:rPr>
              <a:t>Behl" :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"Programmer"}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6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iterate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key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pair: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&gt;&gt;&gt;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E 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Emp:</a:t>
            </a:r>
            <a:endParaRPr sz="1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print (E,":",Emp[E])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Shika Antony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Programmer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Aju </a:t>
            </a:r>
            <a:r>
              <a:rPr sz="1400" spc="-5" dirty="0">
                <a:latin typeface="Calibri"/>
                <a:cs typeface="Calibri"/>
              </a:rPr>
              <a:t>John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Teacher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Shreya </a:t>
            </a:r>
            <a:r>
              <a:rPr sz="1400" dirty="0">
                <a:latin typeface="Calibri"/>
                <a:cs typeface="Calibri"/>
              </a:rPr>
              <a:t>Rao 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Teacher</a:t>
            </a:r>
            <a:endParaRPr sz="1400">
              <a:latin typeface="Calibri"/>
              <a:cs typeface="Calibri"/>
            </a:endParaRPr>
          </a:p>
          <a:p>
            <a:pPr marL="12700" marR="570928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Hisham </a:t>
            </a:r>
            <a:r>
              <a:rPr sz="1400" dirty="0">
                <a:latin typeface="Calibri"/>
                <a:cs typeface="Calibri"/>
              </a:rPr>
              <a:t>Ahmed </a:t>
            </a:r>
            <a:r>
              <a:rPr sz="1400" spc="-5" dirty="0">
                <a:latin typeface="Calibri"/>
                <a:cs typeface="Calibri"/>
              </a:rPr>
              <a:t>Rizvi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Programmer  </a:t>
            </a:r>
            <a:r>
              <a:rPr sz="1400" spc="-15" dirty="0">
                <a:latin typeface="Calibri"/>
                <a:cs typeface="Calibri"/>
              </a:rPr>
              <a:t>Shreya </a:t>
            </a:r>
            <a:r>
              <a:rPr sz="1400" spc="-5" dirty="0">
                <a:latin typeface="Calibri"/>
                <a:cs typeface="Calibri"/>
              </a:rPr>
              <a:t>Mathur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Accountant</a:t>
            </a:r>
            <a:endParaRPr sz="1400">
              <a:latin typeface="Calibri"/>
              <a:cs typeface="Calibri"/>
            </a:endParaRPr>
          </a:p>
          <a:p>
            <a:pPr marL="12700" marR="630491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Pooja </a:t>
            </a:r>
            <a:r>
              <a:rPr sz="1400" spc="-5" dirty="0">
                <a:latin typeface="Calibri"/>
                <a:cs typeface="Calibri"/>
              </a:rPr>
              <a:t>Agarwal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20" dirty="0">
                <a:latin typeface="Calibri"/>
                <a:cs typeface="Calibri"/>
              </a:rPr>
              <a:t>Teacher  </a:t>
            </a:r>
            <a:r>
              <a:rPr sz="1400" spc="-10" dirty="0">
                <a:latin typeface="Calibri"/>
                <a:cs typeface="Calibri"/>
              </a:rPr>
              <a:t>Shivani </a:t>
            </a:r>
            <a:r>
              <a:rPr sz="1400" spc="-5" dirty="0">
                <a:latin typeface="Calibri"/>
                <a:cs typeface="Calibri"/>
              </a:rPr>
              <a:t>Behl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Programmer</a:t>
            </a:r>
            <a:endParaRPr sz="1400">
              <a:latin typeface="Calibri"/>
              <a:cs typeface="Calibri"/>
            </a:endParaRPr>
          </a:p>
          <a:p>
            <a:pPr marL="6358255">
              <a:lnSpc>
                <a:spcPts val="1160"/>
              </a:lnSpc>
            </a:pP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063" y="0"/>
            <a:ext cx="5890260" cy="683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Calibri"/>
                <a:cs typeface="Calibri"/>
              </a:rPr>
              <a:t>You </a:t>
            </a:r>
            <a:r>
              <a:rPr sz="1600" b="1" spc="-10" dirty="0">
                <a:latin typeface="Calibri"/>
                <a:cs typeface="Calibri"/>
              </a:rPr>
              <a:t>can </a:t>
            </a:r>
            <a:r>
              <a:rPr sz="1600" b="1" spc="-5" dirty="0">
                <a:latin typeface="Calibri"/>
                <a:cs typeface="Calibri"/>
              </a:rPr>
              <a:t>also use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values() </a:t>
            </a:r>
            <a:r>
              <a:rPr sz="1600" b="1" spc="-5" dirty="0">
                <a:latin typeface="Calibri"/>
                <a:cs typeface="Calibri"/>
              </a:rPr>
              <a:t>function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return </a:t>
            </a:r>
            <a:r>
              <a:rPr sz="1600" b="1" spc="-10" dirty="0">
                <a:latin typeface="Calibri"/>
                <a:cs typeface="Calibri"/>
              </a:rPr>
              <a:t>values </a:t>
            </a:r>
            <a:r>
              <a:rPr sz="1600" b="1" spc="-5" dirty="0">
                <a:latin typeface="Calibri"/>
                <a:cs typeface="Calibri"/>
              </a:rPr>
              <a:t>of a</a:t>
            </a:r>
            <a:r>
              <a:rPr sz="1600" b="1" spc="28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dictionary: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Emp </a:t>
            </a:r>
            <a:r>
              <a:rPr sz="1600" spc="-5" dirty="0">
                <a:latin typeface="Calibri"/>
                <a:cs typeface="Calibri"/>
              </a:rPr>
              <a:t>= {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3500754" algn="just">
              <a:lnSpc>
                <a:spcPct val="1312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Emp['Hima </a:t>
            </a:r>
            <a:r>
              <a:rPr sz="1600" spc="-10" dirty="0">
                <a:latin typeface="Calibri"/>
                <a:cs typeface="Calibri"/>
              </a:rPr>
              <a:t>John']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20" dirty="0">
                <a:latin typeface="Calibri"/>
                <a:cs typeface="Calibri"/>
              </a:rPr>
              <a:t>'Teacher'  </a:t>
            </a:r>
            <a:r>
              <a:rPr sz="1600" spc="-10" dirty="0">
                <a:latin typeface="Calibri"/>
                <a:cs typeface="Calibri"/>
              </a:rPr>
              <a:t>Emp['Rohan']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'Accountant' 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E 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Emp.values():</a:t>
            </a:r>
            <a:endParaRPr sz="16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(E)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928235">
              <a:lnSpc>
                <a:spcPct val="131200"/>
              </a:lnSpc>
            </a:pPr>
            <a:r>
              <a:rPr sz="1600" b="1" spc="-10" dirty="0">
                <a:latin typeface="Calibri"/>
                <a:cs typeface="Calibri"/>
              </a:rPr>
              <a:t>Output  </a:t>
            </a:r>
            <a:r>
              <a:rPr sz="1600" spc="-25" dirty="0">
                <a:latin typeface="Calibri"/>
                <a:cs typeface="Calibri"/>
              </a:rPr>
              <a:t>Teacher  </a:t>
            </a:r>
            <a:r>
              <a:rPr sz="1600" spc="-5" dirty="0">
                <a:latin typeface="Calibri"/>
                <a:cs typeface="Calibri"/>
              </a:rPr>
              <a:t>Ac</a:t>
            </a:r>
            <a:r>
              <a:rPr sz="1600" spc="-2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b="1" spc="-5" dirty="0">
                <a:latin typeface="Calibri"/>
                <a:cs typeface="Calibri"/>
              </a:rPr>
              <a:t>Loop </a:t>
            </a:r>
            <a:r>
              <a:rPr sz="1600" b="1" spc="-10" dirty="0">
                <a:latin typeface="Calibri"/>
                <a:cs typeface="Calibri"/>
              </a:rPr>
              <a:t>through </a:t>
            </a:r>
            <a:r>
              <a:rPr sz="1600" b="1" spc="-5" dirty="0">
                <a:latin typeface="Calibri"/>
                <a:cs typeface="Calibri"/>
              </a:rPr>
              <a:t>both </a:t>
            </a:r>
            <a:r>
              <a:rPr sz="1600" b="1" i="1" spc="-20" dirty="0">
                <a:latin typeface="Calibri"/>
                <a:cs typeface="Calibri"/>
              </a:rPr>
              <a:t>keys </a:t>
            </a:r>
            <a:r>
              <a:rPr sz="1600" b="1" spc="-5" dirty="0">
                <a:latin typeface="Calibri"/>
                <a:cs typeface="Calibri"/>
              </a:rPr>
              <a:t>and </a:t>
            </a:r>
            <a:r>
              <a:rPr sz="1600" b="1" i="1" spc="-5" dirty="0">
                <a:latin typeface="Calibri"/>
                <a:cs typeface="Calibri"/>
              </a:rPr>
              <a:t>values</a:t>
            </a:r>
            <a:r>
              <a:rPr sz="1600" b="1" spc="-5" dirty="0">
                <a:latin typeface="Calibri"/>
                <a:cs typeface="Calibri"/>
              </a:rPr>
              <a:t>, </a:t>
            </a:r>
            <a:r>
              <a:rPr sz="1600" b="1" spc="-15" dirty="0">
                <a:latin typeface="Calibri"/>
                <a:cs typeface="Calibri"/>
              </a:rPr>
              <a:t>by </a:t>
            </a:r>
            <a:r>
              <a:rPr sz="1600" b="1" spc="-5" dirty="0">
                <a:latin typeface="Calibri"/>
                <a:cs typeface="Calibri"/>
              </a:rPr>
              <a:t>using the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items()</a:t>
            </a:r>
            <a:r>
              <a:rPr sz="1600" b="1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function: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Emp </a:t>
            </a:r>
            <a:r>
              <a:rPr sz="1600" spc="-5" dirty="0">
                <a:latin typeface="Calibri"/>
                <a:cs typeface="Calibri"/>
              </a:rPr>
              <a:t>= {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3500754">
              <a:lnSpc>
                <a:spcPct val="131200"/>
              </a:lnSpc>
            </a:pPr>
            <a:r>
              <a:rPr sz="1600" spc="-5" dirty="0">
                <a:latin typeface="Calibri"/>
                <a:cs typeface="Calibri"/>
              </a:rPr>
              <a:t>Emp['Hima </a:t>
            </a:r>
            <a:r>
              <a:rPr sz="1600" spc="-10" dirty="0">
                <a:latin typeface="Calibri"/>
                <a:cs typeface="Calibri"/>
              </a:rPr>
              <a:t>John']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20" dirty="0">
                <a:latin typeface="Calibri"/>
                <a:cs typeface="Calibri"/>
              </a:rPr>
              <a:t>'Teacher'  </a:t>
            </a:r>
            <a:r>
              <a:rPr sz="1600" spc="-10" dirty="0">
                <a:latin typeface="Calibri"/>
                <a:cs typeface="Calibri"/>
              </a:rPr>
              <a:t>Emp['Rohan']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'Accountant'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96850" marR="4015740" indent="-184785">
              <a:lnSpc>
                <a:spcPct val="131400"/>
              </a:lnSpc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x, y in </a:t>
            </a:r>
            <a:r>
              <a:rPr sz="1600" spc="-10" dirty="0">
                <a:latin typeface="Calibri"/>
                <a:cs typeface="Calibri"/>
              </a:rPr>
              <a:t>Emp.items():  print(x,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":",y)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Calibri"/>
                <a:cs typeface="Calibri"/>
              </a:rPr>
              <a:t>Output</a:t>
            </a:r>
            <a:endParaRPr sz="1600">
              <a:latin typeface="Calibri"/>
              <a:cs typeface="Calibri"/>
            </a:endParaRPr>
          </a:p>
          <a:p>
            <a:pPr marL="12700" marR="4217670">
              <a:lnSpc>
                <a:spcPct val="131300"/>
              </a:lnSpc>
            </a:pPr>
            <a:r>
              <a:rPr sz="1600" spc="-5" dirty="0">
                <a:latin typeface="Calibri"/>
                <a:cs typeface="Calibri"/>
              </a:rPr>
              <a:t>Hima </a:t>
            </a:r>
            <a:r>
              <a:rPr sz="1600" spc="-10" dirty="0">
                <a:latin typeface="Calibri"/>
                <a:cs typeface="Calibri"/>
              </a:rPr>
              <a:t>John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Teacher  </a:t>
            </a:r>
            <a:r>
              <a:rPr sz="1600" spc="-15" dirty="0">
                <a:latin typeface="Calibri"/>
                <a:cs typeface="Calibri"/>
              </a:rPr>
              <a:t>Rohan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Accountant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Modifying &amp; </a:t>
            </a:r>
            <a:r>
              <a:rPr sz="2800" spc="-10" dirty="0">
                <a:solidFill>
                  <a:srgbClr val="FFFFFF"/>
                </a:solidFill>
              </a:rPr>
              <a:t>Deleting </a:t>
            </a:r>
            <a:r>
              <a:rPr sz="2800" spc="-5" dirty="0">
                <a:solidFill>
                  <a:srgbClr val="FFFFFF"/>
                </a:solidFill>
              </a:rPr>
              <a:t>Dictionary</a:t>
            </a:r>
            <a:r>
              <a:rPr sz="2800" spc="75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Data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439150" cy="435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dictionary </a:t>
            </a:r>
            <a:r>
              <a:rPr sz="1600" spc="-10" dirty="0">
                <a:latin typeface="Calibri"/>
                <a:cs typeface="Calibri"/>
              </a:rPr>
              <a:t>value can </a:t>
            </a:r>
            <a:r>
              <a:rPr sz="1600" spc="-5" dirty="0">
                <a:latin typeface="Calibri"/>
                <a:cs typeface="Calibri"/>
              </a:rPr>
              <a:t>be modified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spc="-5" dirty="0">
                <a:latin typeface="Calibri"/>
                <a:cs typeface="Calibri"/>
              </a:rPr>
              <a:t>the dictionary </a:t>
            </a:r>
            <a:r>
              <a:rPr sz="1600" spc="-50" dirty="0">
                <a:latin typeface="Calibri"/>
                <a:cs typeface="Calibri"/>
              </a:rPr>
              <a:t>key.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example, let </a:t>
            </a:r>
            <a:r>
              <a:rPr sz="1600" spc="-5" dirty="0">
                <a:latin typeface="Calibri"/>
                <a:cs typeface="Calibri"/>
              </a:rPr>
              <a:t>us </a:t>
            </a:r>
            <a:r>
              <a:rPr sz="1600" spc="-10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add a </a:t>
            </a:r>
            <a:r>
              <a:rPr sz="1600" spc="-10" dirty="0">
                <a:latin typeface="Calibri"/>
                <a:cs typeface="Calibri"/>
              </a:rPr>
              <a:t>new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5" dirty="0">
                <a:latin typeface="Calibri"/>
                <a:cs typeface="Calibri"/>
              </a:rPr>
              <a:t>:  </a:t>
            </a:r>
            <a:r>
              <a:rPr sz="1600" spc="-10" dirty="0">
                <a:latin typeface="Calibri"/>
                <a:cs typeface="Calibri"/>
              </a:rPr>
              <a:t>value </a:t>
            </a:r>
            <a:r>
              <a:rPr sz="1600" spc="-5" dirty="0">
                <a:latin typeface="Calibri"/>
                <a:cs typeface="Calibri"/>
              </a:rPr>
              <a:t>into the </a:t>
            </a:r>
            <a:r>
              <a:rPr sz="1600" spc="-10" dirty="0">
                <a:latin typeface="Calibri"/>
                <a:cs typeface="Calibri"/>
              </a:rPr>
              <a:t>previous </a:t>
            </a:r>
            <a:r>
              <a:rPr sz="1600" b="1" spc="-5" dirty="0">
                <a:latin typeface="Calibri"/>
                <a:cs typeface="Calibri"/>
              </a:rPr>
              <a:t>Emp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dictionary.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Emp['Hima </a:t>
            </a:r>
            <a:r>
              <a:rPr sz="1600" spc="-10" dirty="0">
                <a:latin typeface="Calibri"/>
                <a:cs typeface="Calibri"/>
              </a:rPr>
              <a:t>John'] </a:t>
            </a:r>
            <a:r>
              <a:rPr sz="1600" spc="-5" dirty="0">
                <a:latin typeface="Calibri"/>
                <a:cs typeface="Calibri"/>
              </a:rPr>
              <a:t>= 'Teacher‘# a </a:t>
            </a:r>
            <a:r>
              <a:rPr sz="1600" spc="-30" dirty="0">
                <a:latin typeface="Calibri"/>
                <a:cs typeface="Calibri"/>
              </a:rPr>
              <a:t>key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E in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Emp: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(E,":",Emp[E])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171565">
              <a:lnSpc>
                <a:spcPct val="131200"/>
              </a:lnSpc>
            </a:pPr>
            <a:r>
              <a:rPr sz="1600" spc="-10" dirty="0">
                <a:latin typeface="Calibri"/>
                <a:cs typeface="Calibri"/>
              </a:rPr>
              <a:t>Shika </a:t>
            </a:r>
            <a:r>
              <a:rPr sz="1600" spc="-15" dirty="0">
                <a:latin typeface="Calibri"/>
                <a:cs typeface="Calibri"/>
              </a:rPr>
              <a:t>Antony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15" dirty="0">
                <a:latin typeface="Calibri"/>
                <a:cs typeface="Calibri"/>
              </a:rPr>
              <a:t>Programmer  </a:t>
            </a:r>
            <a:r>
              <a:rPr sz="1600" spc="-5" dirty="0">
                <a:latin typeface="Calibri"/>
                <a:cs typeface="Calibri"/>
              </a:rPr>
              <a:t>Aju </a:t>
            </a:r>
            <a:r>
              <a:rPr sz="1600" spc="-10" dirty="0">
                <a:latin typeface="Calibri"/>
                <a:cs typeface="Calibri"/>
              </a:rPr>
              <a:t>John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Teacher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5" dirty="0">
                <a:latin typeface="Calibri"/>
                <a:cs typeface="Calibri"/>
              </a:rPr>
              <a:t>Shreya </a:t>
            </a:r>
            <a:r>
              <a:rPr sz="1600" spc="-5" dirty="0">
                <a:latin typeface="Calibri"/>
                <a:cs typeface="Calibri"/>
              </a:rPr>
              <a:t>Rao :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Teacher</a:t>
            </a:r>
            <a:endParaRPr sz="1600">
              <a:latin typeface="Calibri"/>
              <a:cs typeface="Calibri"/>
            </a:endParaRPr>
          </a:p>
          <a:p>
            <a:pPr marL="12700" marR="5563235">
              <a:lnSpc>
                <a:spcPct val="1312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Hisham Ahmed Rizvi : </a:t>
            </a:r>
            <a:r>
              <a:rPr sz="1600" spc="-15" dirty="0">
                <a:latin typeface="Calibri"/>
                <a:cs typeface="Calibri"/>
              </a:rPr>
              <a:t>Programmer  Shreya </a:t>
            </a:r>
            <a:r>
              <a:rPr sz="1600" spc="-5" dirty="0">
                <a:latin typeface="Calibri"/>
                <a:cs typeface="Calibri"/>
              </a:rPr>
              <a:t>Mathur 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Accountant</a:t>
            </a:r>
            <a:endParaRPr sz="1600">
              <a:latin typeface="Calibri"/>
              <a:cs typeface="Calibri"/>
            </a:endParaRPr>
          </a:p>
          <a:p>
            <a:pPr marL="12700" marR="6245225">
              <a:lnSpc>
                <a:spcPct val="131300"/>
              </a:lnSpc>
            </a:pPr>
            <a:r>
              <a:rPr sz="1600" spc="-10" dirty="0">
                <a:latin typeface="Calibri"/>
                <a:cs typeface="Calibri"/>
              </a:rPr>
              <a:t>Pooja Agarwal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25" dirty="0">
                <a:latin typeface="Calibri"/>
                <a:cs typeface="Calibri"/>
              </a:rPr>
              <a:t>Teacher  </a:t>
            </a:r>
            <a:r>
              <a:rPr sz="1600" spc="-10" dirty="0">
                <a:latin typeface="Calibri"/>
                <a:cs typeface="Calibri"/>
              </a:rPr>
              <a:t>Shivani Behl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15" dirty="0">
                <a:latin typeface="Calibri"/>
                <a:cs typeface="Calibri"/>
              </a:rPr>
              <a:t>Programmer 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Hima John :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Teacher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6379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Deleting </a:t>
            </a:r>
            <a:r>
              <a:rPr dirty="0"/>
              <a:t>dictionary </a:t>
            </a:r>
            <a:r>
              <a:rPr spc="-5" dirty="0"/>
              <a:t>value </a:t>
            </a:r>
            <a:r>
              <a:rPr dirty="0"/>
              <a:t>using</a:t>
            </a:r>
            <a:r>
              <a:rPr spc="-190" dirty="0"/>
              <a:t> </a:t>
            </a:r>
            <a:r>
              <a:rPr spc="-15" dirty="0"/>
              <a:t>key: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69949"/>
            <a:ext cx="8434070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statement removes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key-value </a:t>
            </a:r>
            <a:r>
              <a:rPr sz="1600" spc="-5" dirty="0">
                <a:latin typeface="Calibri"/>
                <a:cs typeface="Calibri"/>
              </a:rPr>
              <a:t>pair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dictionary. </a:t>
            </a:r>
            <a:r>
              <a:rPr sz="1600" spc="-5" dirty="0">
                <a:latin typeface="Calibri"/>
                <a:cs typeface="Calibri"/>
              </a:rPr>
              <a:t>The dictionary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only be </a:t>
            </a:r>
            <a:r>
              <a:rPr sz="1600" spc="-10" dirty="0">
                <a:latin typeface="Calibri"/>
                <a:cs typeface="Calibri"/>
              </a:rPr>
              <a:t>deleted  </a:t>
            </a:r>
            <a:r>
              <a:rPr sz="1600" spc="-5" dirty="0">
                <a:latin typeface="Calibri"/>
                <a:cs typeface="Calibri"/>
              </a:rPr>
              <a:t>using the dictionary </a:t>
            </a:r>
            <a:r>
              <a:rPr sz="1600" spc="-45" dirty="0">
                <a:latin typeface="Calibri"/>
                <a:cs typeface="Calibri"/>
              </a:rPr>
              <a:t>key.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syntax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latin typeface="Calibri"/>
                <a:cs typeface="Calibri"/>
              </a:rPr>
              <a:t>del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dictionary[key]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Here,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key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either integer or string.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example,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delete </a:t>
            </a:r>
            <a:r>
              <a:rPr sz="1600" spc="-15" dirty="0">
                <a:latin typeface="Calibri"/>
                <a:cs typeface="Calibri"/>
              </a:rPr>
              <a:t>"</a:t>
            </a:r>
            <a:r>
              <a:rPr sz="1600" b="1" spc="-15" dirty="0">
                <a:latin typeface="Calibri"/>
                <a:cs typeface="Calibri"/>
              </a:rPr>
              <a:t>Hima </a:t>
            </a:r>
            <a:r>
              <a:rPr sz="1600" b="1" spc="-10" dirty="0">
                <a:latin typeface="Calibri"/>
                <a:cs typeface="Calibri"/>
              </a:rPr>
              <a:t>John</a:t>
            </a:r>
            <a:r>
              <a:rPr sz="1600" spc="-10" dirty="0">
                <a:latin typeface="Calibri"/>
                <a:cs typeface="Calibri"/>
              </a:rPr>
              <a:t>"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command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&gt;&gt;&gt; </a:t>
            </a:r>
            <a:r>
              <a:rPr sz="1600" b="1" spc="-5" dirty="0">
                <a:latin typeface="Calibri"/>
                <a:cs typeface="Calibri"/>
              </a:rPr>
              <a:t>del Emp["Hima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John"]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E in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Emp: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(E,":",Emp[E])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161405">
              <a:lnSpc>
                <a:spcPct val="131300"/>
              </a:lnSpc>
            </a:pPr>
            <a:r>
              <a:rPr sz="1600" spc="-10" dirty="0">
                <a:latin typeface="Calibri"/>
                <a:cs typeface="Calibri"/>
              </a:rPr>
              <a:t>Shika Antony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Programmer  </a:t>
            </a:r>
            <a:r>
              <a:rPr sz="1600" spc="-5" dirty="0">
                <a:latin typeface="Calibri"/>
                <a:cs typeface="Calibri"/>
              </a:rPr>
              <a:t>Aju </a:t>
            </a:r>
            <a:r>
              <a:rPr sz="1600" spc="-10" dirty="0">
                <a:latin typeface="Calibri"/>
                <a:cs typeface="Calibri"/>
              </a:rPr>
              <a:t>John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Teacher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20" dirty="0">
                <a:latin typeface="Calibri"/>
                <a:cs typeface="Calibri"/>
              </a:rPr>
              <a:t>Shreya </a:t>
            </a:r>
            <a:r>
              <a:rPr sz="1600" spc="-5" dirty="0">
                <a:latin typeface="Calibri"/>
                <a:cs typeface="Calibri"/>
              </a:rPr>
              <a:t>Rao 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Teacher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Hisham Ahmed Rizvi 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Programmer</a:t>
            </a:r>
            <a:endParaRPr sz="1600">
              <a:latin typeface="Calibri"/>
              <a:cs typeface="Calibri"/>
            </a:endParaRPr>
          </a:p>
          <a:p>
            <a:pPr marL="12700" marR="6104255">
              <a:lnSpc>
                <a:spcPct val="131300"/>
              </a:lnSpc>
            </a:pPr>
            <a:r>
              <a:rPr sz="1600" spc="-20" dirty="0">
                <a:latin typeface="Calibri"/>
                <a:cs typeface="Calibri"/>
              </a:rPr>
              <a:t>Shreya </a:t>
            </a:r>
            <a:r>
              <a:rPr sz="1600" spc="-5" dirty="0">
                <a:latin typeface="Calibri"/>
                <a:cs typeface="Calibri"/>
              </a:rPr>
              <a:t>Mathur : </a:t>
            </a:r>
            <a:r>
              <a:rPr sz="1600" spc="-10" dirty="0">
                <a:latin typeface="Calibri"/>
                <a:cs typeface="Calibri"/>
              </a:rPr>
              <a:t>Accountant  </a:t>
            </a:r>
            <a:r>
              <a:rPr sz="1600" spc="-15" dirty="0">
                <a:latin typeface="Calibri"/>
                <a:cs typeface="Calibri"/>
              </a:rPr>
              <a:t>Pooja </a:t>
            </a:r>
            <a:r>
              <a:rPr sz="1600" spc="-10" dirty="0">
                <a:latin typeface="Calibri"/>
                <a:cs typeface="Calibri"/>
              </a:rPr>
              <a:t>Agarwal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25" dirty="0">
                <a:latin typeface="Calibri"/>
                <a:cs typeface="Calibri"/>
              </a:rPr>
              <a:t>Teacher  </a:t>
            </a:r>
            <a:r>
              <a:rPr sz="1600" spc="-10" dirty="0">
                <a:latin typeface="Calibri"/>
                <a:cs typeface="Calibri"/>
              </a:rPr>
              <a:t>Shivani Behl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Programmer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FF"/>
                </a:solidFill>
              </a:rPr>
              <a:t>Dictionary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Functions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5958" y="783081"/>
            <a:ext cx="8483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dictionary </a:t>
            </a:r>
            <a:r>
              <a:rPr sz="1600" spc="-10" dirty="0">
                <a:latin typeface="Calibri"/>
                <a:cs typeface="Calibri"/>
              </a:rPr>
              <a:t>object </a:t>
            </a:r>
            <a:r>
              <a:rPr sz="1600" spc="-5" dirty="0">
                <a:latin typeface="Calibri"/>
                <a:cs typeface="Calibri"/>
              </a:rPr>
              <a:t>has a </a:t>
            </a:r>
            <a:r>
              <a:rPr sz="1600" spc="-10" dirty="0">
                <a:latin typeface="Calibri"/>
                <a:cs typeface="Calibri"/>
              </a:rPr>
              <a:t>number </a:t>
            </a:r>
            <a:r>
              <a:rPr sz="1600" spc="-5" dirty="0">
                <a:latin typeface="Calibri"/>
                <a:cs typeface="Calibri"/>
              </a:rPr>
              <a:t>of functions and </a:t>
            </a:r>
            <a:r>
              <a:rPr sz="1600" spc="-10" dirty="0">
                <a:latin typeface="Calibri"/>
                <a:cs typeface="Calibri"/>
              </a:rPr>
              <a:t>methods.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dot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(.) is </a:t>
            </a:r>
            <a:r>
              <a:rPr sz="1600" spc="-10" dirty="0">
                <a:latin typeface="Calibri"/>
                <a:cs typeface="Calibri"/>
              </a:rPr>
              <a:t>used </a:t>
            </a:r>
            <a:r>
              <a:rPr sz="1600" spc="-5" dirty="0">
                <a:latin typeface="Calibri"/>
                <a:cs typeface="Calibri"/>
              </a:rPr>
              <a:t>along with </a:t>
            </a:r>
            <a:r>
              <a:rPr sz="1600" spc="-10" dirty="0">
                <a:latin typeface="Calibri"/>
                <a:cs typeface="Calibri"/>
              </a:rPr>
              <a:t>the  </a:t>
            </a:r>
            <a:r>
              <a:rPr sz="1600" spc="-5" dirty="0">
                <a:latin typeface="Calibri"/>
                <a:cs typeface="Calibri"/>
              </a:rPr>
              <a:t>string to access string functions </a:t>
            </a:r>
            <a:r>
              <a:rPr sz="1600" spc="-15" dirty="0">
                <a:latin typeface="Calibri"/>
                <a:cs typeface="Calibri"/>
              </a:rPr>
              <a:t>except </a:t>
            </a:r>
            <a:r>
              <a:rPr sz="1600" spc="-5" dirty="0">
                <a:latin typeface="Calibri"/>
                <a:cs typeface="Calibri"/>
              </a:rPr>
              <a:t>len() and </a:t>
            </a:r>
            <a:r>
              <a:rPr sz="1600" spc="-10" dirty="0">
                <a:latin typeface="Calibri"/>
                <a:cs typeface="Calibri"/>
              </a:rPr>
              <a:t>sorted()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517650"/>
          <a:ext cx="8457564" cy="4602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55"/>
                <a:gridCol w="7204709"/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Name = {'Anmol' : 14,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'Kiran'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: 15, 'Vimal': 15, 'Amit' : 13, 'Sidharth' : 14, 'Riya' :</a:t>
                      </a:r>
                      <a:r>
                        <a:rPr sz="1600" b="1" spc="17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14,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'Sneha' :</a:t>
                      </a:r>
                      <a:r>
                        <a:rPr sz="1600" b="1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13}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gives the number of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pairs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("Length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 %d" % len (Name))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copy()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copy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entire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dictionary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new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dictionary.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51771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NewName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Name.copy()  print(NewName)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{'Anmol':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14, 'Kiran': 15, 'Vimal':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15, 'Amit': 13,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'Sneha':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13}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get()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12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given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key.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not available then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default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 None.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("Age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Vimal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:",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Name.get("Vimal"))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Which prints: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Age of Vimal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item()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value,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form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tuples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—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pair.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("Names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are: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",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Name.items())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Names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are: dict_items([('Anmol', 14), ('Kiran', 15), ('Vimal', 15), ('Amit', 13), ('Sidharth',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14),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('Riya', 14), ('Sneha',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13)])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2722</Words>
  <Application>Microsoft Office PowerPoint</Application>
  <PresentationFormat>On-screen Show (4:3)</PresentationFormat>
  <Paragraphs>303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Creating Dictionary</vt:lpstr>
      <vt:lpstr>Slide 3</vt:lpstr>
      <vt:lpstr>Accessing values of dictionary</vt:lpstr>
      <vt:lpstr>Iterating through Dictionary</vt:lpstr>
      <vt:lpstr>Slide 6</vt:lpstr>
      <vt:lpstr>Modifying &amp; Deleting Dictionary Data</vt:lpstr>
      <vt:lpstr>Deleting dictionary value using key:</vt:lpstr>
      <vt:lpstr>Dictionary Functions</vt:lpstr>
      <vt:lpstr>Slide 10</vt:lpstr>
      <vt:lpstr>Slide 11</vt:lpstr>
      <vt:lpstr>Creating dictionary from tuple: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3</cp:revision>
  <dcterms:created xsi:type="dcterms:W3CDTF">2019-08-30T03:28:53Z</dcterms:created>
  <dcterms:modified xsi:type="dcterms:W3CDTF">2019-09-27T05:07:42Z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2019-08-30T00:00:00Z</vt:filetime>
  </property>
</Properties>
</file>