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492963"/>
            <a:ext cx="275526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3493"/>
            <a:ext cx="3900170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0238" y="1240281"/>
            <a:ext cx="8751570" cy="3177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145415" algn="ctr">
              <a:lnSpc>
                <a:spcPct val="100000"/>
              </a:lnSpc>
              <a:spcBef>
                <a:spcPts val="95"/>
              </a:spcBef>
            </a:pP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lang="en-US" sz="2800" spc="-15" dirty="0" smtClean="0">
                <a:latin typeface="Calibri"/>
                <a:cs typeface="Calibri"/>
              </a:rPr>
              <a:t>A list is a dynamic and </a:t>
            </a:r>
            <a:r>
              <a:rPr lang="en-US"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mutable</a:t>
            </a:r>
            <a:r>
              <a:rPr lang="en-US" sz="2800" spc="-15" dirty="0" smtClean="0">
                <a:latin typeface="Calibri"/>
                <a:cs typeface="Calibri"/>
              </a:rPr>
              <a:t> container that can hold </a:t>
            </a:r>
            <a:r>
              <a:rPr sz="2800" spc="-15" smtClean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10">
                <a:latin typeface="Calibri"/>
                <a:cs typeface="Calibri"/>
              </a:rPr>
              <a:t>at  </a:t>
            </a:r>
            <a:r>
              <a:rPr sz="2800" spc="-5" smtClean="0">
                <a:latin typeface="Calibri"/>
                <a:cs typeface="Calibri"/>
              </a:rPr>
              <a:t>once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of </a:t>
            </a:r>
            <a:r>
              <a:rPr lang="en-US"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different type.</a:t>
            </a:r>
            <a:r>
              <a:rPr sz="2800" spc="-5" smtClean="0">
                <a:latin typeface="Calibri"/>
                <a:cs typeface="Calibri"/>
              </a:rPr>
              <a:t> </a:t>
            </a:r>
            <a:endParaRPr lang="en-US" sz="2800" spc="-5" dirty="0" smtClean="0">
              <a:latin typeface="Calibri"/>
              <a:cs typeface="Calibri"/>
            </a:endParaRPr>
          </a:p>
          <a:p>
            <a:pPr marL="58419" marR="145415">
              <a:lnSpc>
                <a:spcPct val="100000"/>
              </a:lnSpc>
              <a:spcBef>
                <a:spcPts val="95"/>
              </a:spcBef>
            </a:pPr>
            <a:endParaRPr lang="en-US" sz="20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US"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smtClean="0">
                <a:solidFill>
                  <a:srgbClr val="C00000"/>
                </a:solidFill>
                <a:latin typeface="Calibri"/>
                <a:cs typeface="Calibri"/>
              </a:rPr>
              <a:t>reating</a:t>
            </a:r>
            <a:r>
              <a:rPr sz="2600" b="1" spc="5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smtClean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7305" marR="5080">
              <a:lnSpc>
                <a:spcPct val="100000"/>
              </a:lnSpc>
              <a:spcBef>
                <a:spcPts val="1010"/>
              </a:spcBef>
            </a:pPr>
            <a:r>
              <a:rPr sz="1600" spc="-75">
                <a:latin typeface="Calibri"/>
                <a:cs typeface="Calibri"/>
              </a:rPr>
              <a:t>To </a:t>
            </a:r>
            <a:r>
              <a:rPr lang="en-US" sz="1600" spc="-75" dirty="0" smtClean="0">
                <a:latin typeface="Calibri"/>
                <a:cs typeface="Calibri"/>
              </a:rPr>
              <a:t> </a:t>
            </a:r>
            <a:r>
              <a:rPr sz="1600" spc="-15" smtClean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list, </a:t>
            </a:r>
            <a:r>
              <a:rPr sz="1600" spc="-15" dirty="0">
                <a:latin typeface="Calibri"/>
                <a:cs typeface="Calibri"/>
              </a:rPr>
              <a:t>you separate </a:t>
            </a:r>
            <a:r>
              <a:rPr sz="1600" spc="-5" dirty="0">
                <a:latin typeface="Calibri"/>
                <a:cs typeface="Calibri"/>
              </a:rPr>
              <a:t>the elements with a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comma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and enclose them with a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bracket </a:t>
            </a:r>
            <a:r>
              <a:rPr sz="1600" spc="-35">
                <a:solidFill>
                  <a:srgbClr val="FF0000"/>
                </a:solidFill>
                <a:latin typeface="Calibri"/>
                <a:cs typeface="Calibri"/>
              </a:rPr>
              <a:t>“[]”. </a:t>
            </a:r>
            <a:endParaRPr lang="en-US" sz="1600" spc="-3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7305" marR="5080">
              <a:lnSpc>
                <a:spcPct val="100000"/>
              </a:lnSpc>
              <a:spcBef>
                <a:spcPts val="1010"/>
              </a:spcBef>
            </a:pPr>
            <a:r>
              <a:rPr sz="1600" spc="-10" smtClean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syntax 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27305" marR="3265804" indent="1199515">
              <a:lnSpc>
                <a:spcPts val="2560"/>
              </a:lnSpc>
              <a:spcBef>
                <a:spcPts val="14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&lt;name of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list&gt;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 [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&lt;value&gt;, &lt;value&gt;, &lt;value&gt;</a:t>
            </a:r>
            <a:r>
              <a:rPr sz="1800" b="1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  </a:t>
            </a:r>
            <a:r>
              <a:rPr sz="1800" b="1" spc="-10" dirty="0">
                <a:solidFill>
                  <a:srgbClr val="974707"/>
                </a:solidFill>
                <a:latin typeface="Calibri"/>
                <a:cs typeface="Calibri"/>
              </a:rPr>
              <a:t>For 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78" y="4841900"/>
            <a:ext cx="4986655" cy="1305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list1 = [67, 82, 98, 92, 78,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87];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'Pencil'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'Rubber'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'Scale',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'Eraser',</a:t>
            </a:r>
            <a:r>
              <a:rPr sz="1600" spc="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'Marker'</a:t>
            </a:r>
            <a:r>
              <a:rPr sz="1600" spc="-15" dirty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list3 = [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'A V Raman'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35,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'TGT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Computer'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45670.00]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list4 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[]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914" y="4841900"/>
            <a:ext cx="2672080" cy="1305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numeric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character/string</a:t>
            </a:r>
            <a:r>
              <a:rPr sz="16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520"/>
              </a:lnSpc>
              <a:spcBef>
                <a:spcPts val="185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list with multiple type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values 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an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List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241503"/>
            <a:ext cx="1033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15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915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9235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859281"/>
            <a:ext cx="7327265" cy="428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display the </a:t>
            </a:r>
            <a:r>
              <a:rPr sz="1600" b="1" spc="-5" dirty="0">
                <a:latin typeface="Calibri"/>
                <a:cs typeface="Calibri"/>
              </a:rPr>
              <a:t>city names </a:t>
            </a:r>
            <a:r>
              <a:rPr sz="1600" b="1" spc="-15" dirty="0">
                <a:latin typeface="Calibri"/>
                <a:cs typeface="Calibri"/>
              </a:rPr>
              <a:t>from </a:t>
            </a:r>
            <a:r>
              <a:rPr sz="1600" b="1" spc="-5" dirty="0">
                <a:latin typeface="Calibri"/>
                <a:cs typeface="Calibri"/>
              </a:rPr>
              <a:t>a list of </a:t>
            </a:r>
            <a:r>
              <a:rPr sz="1600" b="1" spc="-40" dirty="0">
                <a:latin typeface="Calibri"/>
                <a:cs typeface="Calibri"/>
              </a:rPr>
              <a:t>STATES, </a:t>
            </a:r>
            <a:r>
              <a:rPr sz="1600" b="1" spc="-5" dirty="0">
                <a:latin typeface="Calibri"/>
                <a:cs typeface="Calibri"/>
              </a:rPr>
              <a:t>which </a:t>
            </a:r>
            <a:r>
              <a:rPr sz="1600" b="1" spc="-10" dirty="0">
                <a:latin typeface="Calibri"/>
                <a:cs typeface="Calibri"/>
              </a:rPr>
              <a:t>are starting with  </a:t>
            </a:r>
            <a:r>
              <a:rPr sz="1600" b="1" spc="-5" dirty="0">
                <a:latin typeface="Calibri"/>
                <a:cs typeface="Calibri"/>
              </a:rPr>
              <a:t>alphabet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If </a:t>
            </a:r>
            <a:r>
              <a:rPr sz="1600" b="1" spc="-5" dirty="0">
                <a:latin typeface="Calibri"/>
                <a:cs typeface="Calibri"/>
              </a:rPr>
              <a:t>the list </a:t>
            </a:r>
            <a:r>
              <a:rPr sz="1600" b="1" spc="-45" dirty="0">
                <a:latin typeface="Calibri"/>
                <a:cs typeface="Calibri"/>
              </a:rPr>
              <a:t>STATES</a:t>
            </a:r>
            <a:r>
              <a:rPr sz="1600" b="1" spc="-10" dirty="0">
                <a:latin typeface="Calibri"/>
                <a:cs typeface="Calibri"/>
              </a:rPr>
              <a:t> contains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["MP", </a:t>
            </a:r>
            <a:r>
              <a:rPr sz="1600" b="1" spc="-10" dirty="0">
                <a:latin typeface="Calibri"/>
                <a:cs typeface="Calibri"/>
              </a:rPr>
              <a:t>"UP", </a:t>
            </a:r>
            <a:r>
              <a:rPr sz="1600" b="1" spc="-5" dirty="0">
                <a:latin typeface="Calibri"/>
                <a:cs typeface="Calibri"/>
              </a:rPr>
              <a:t>"WB", </a:t>
            </a:r>
            <a:r>
              <a:rPr sz="1600" b="1" spc="-10" dirty="0">
                <a:latin typeface="Calibri"/>
                <a:cs typeface="Calibri"/>
              </a:rPr>
              <a:t>"TN", "MH", "MZ", "DL", "BH", "RJ",</a:t>
            </a:r>
            <a:r>
              <a:rPr sz="1600" b="1" spc="1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"HR"]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 following </a:t>
            </a:r>
            <a:r>
              <a:rPr sz="1600" b="1" spc="-5" dirty="0">
                <a:latin typeface="Calibri"/>
                <a:cs typeface="Calibri"/>
              </a:rPr>
              <a:t>should </a:t>
            </a:r>
            <a:r>
              <a:rPr sz="1600" b="1" spc="-15" dirty="0">
                <a:latin typeface="Calibri"/>
                <a:cs typeface="Calibri"/>
              </a:rPr>
              <a:t>get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displayed:</a:t>
            </a:r>
            <a:endParaRPr sz="1600">
              <a:latin typeface="Calibri"/>
              <a:cs typeface="Calibri"/>
            </a:endParaRPr>
          </a:p>
          <a:p>
            <a:pPr marL="12700" marR="7002145" algn="just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MP  MH  MZ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count total number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10" dirty="0">
                <a:latin typeface="Calibri"/>
                <a:cs typeface="Calibri"/>
              </a:rPr>
              <a:t>The/the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3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given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If </a:t>
            </a:r>
            <a:r>
              <a:rPr sz="1600" b="1" spc="-5" dirty="0">
                <a:latin typeface="Calibri"/>
                <a:cs typeface="Calibri"/>
              </a:rPr>
              <a:t>the input </a:t>
            </a:r>
            <a:r>
              <a:rPr sz="1600" b="1" spc="-20" dirty="0">
                <a:latin typeface="Calibri"/>
                <a:cs typeface="Calibri"/>
              </a:rPr>
              <a:t>text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He is </a:t>
            </a:r>
            <a:r>
              <a:rPr sz="1600" b="1" spc="-10" dirty="0">
                <a:latin typeface="Calibri"/>
                <a:cs typeface="Calibri"/>
              </a:rPr>
              <a:t>playing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the ground. </a:t>
            </a:r>
            <a:r>
              <a:rPr sz="1600" b="1" spc="-5" dirty="0">
                <a:latin typeface="Calibri"/>
                <a:cs typeface="Calibri"/>
              </a:rPr>
              <a:t>She is the only </a:t>
            </a:r>
            <a:r>
              <a:rPr sz="1600" b="1" spc="-30" dirty="0">
                <a:latin typeface="Calibri"/>
                <a:cs typeface="Calibri"/>
              </a:rPr>
              <a:t>player. </a:t>
            </a:r>
            <a:r>
              <a:rPr sz="1600" b="1" spc="-10" dirty="0">
                <a:latin typeface="Calibri"/>
                <a:cs typeface="Calibri"/>
              </a:rPr>
              <a:t>The playing </a:t>
            </a:r>
            <a:r>
              <a:rPr sz="1600" b="1" spc="-5" dirty="0">
                <a:latin typeface="Calibri"/>
                <a:cs typeface="Calibri"/>
              </a:rPr>
              <a:t>condition is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good.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 output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Count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The/the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5" dirty="0">
                <a:latin typeface="Calibri"/>
                <a:cs typeface="Calibri"/>
              </a:rPr>
              <a:t>text: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1" y="371170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1" y="371170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947" y="3718559"/>
            <a:ext cx="191261" cy="25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610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solution-1</a:t>
            </a:r>
          </a:p>
          <a:p>
            <a:endParaRPr lang="en-US" dirty="0" smtClean="0"/>
          </a:p>
          <a:p>
            <a:r>
              <a:rPr lang="en-US" dirty="0" smtClean="0"/>
              <a:t>states = ["MP", "UP", "WB", "TN", "MH", "</a:t>
            </a:r>
            <a:r>
              <a:rPr lang="en-US" dirty="0" err="1" smtClean="0"/>
              <a:t>MZ</a:t>
            </a:r>
            <a:r>
              <a:rPr lang="en-US" dirty="0" smtClean="0"/>
              <a:t>", "DL", "</a:t>
            </a:r>
            <a:r>
              <a:rPr lang="en-US" dirty="0" err="1" smtClean="0"/>
              <a:t>BH</a:t>
            </a:r>
            <a:r>
              <a:rPr lang="en-US" dirty="0" smtClean="0"/>
              <a:t>", "RJ", "HR"]</a:t>
            </a:r>
          </a:p>
          <a:p>
            <a:r>
              <a:rPr lang="en-US" dirty="0" smtClean="0"/>
              <a:t>for state in states:</a:t>
            </a:r>
          </a:p>
          <a:p>
            <a:r>
              <a:rPr lang="en-US" dirty="0" smtClean="0"/>
              <a:t>     if(state[0] == 'M'):</a:t>
            </a:r>
          </a:p>
          <a:p>
            <a:r>
              <a:rPr lang="en-US" dirty="0" smtClean="0"/>
              <a:t>                print(state)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Solution-2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= input("Enter any string :")</a:t>
            </a:r>
          </a:p>
          <a:p>
            <a:r>
              <a:rPr lang="en-US" dirty="0" smtClean="0"/>
              <a:t>words = </a:t>
            </a:r>
            <a:r>
              <a:rPr lang="en-US" dirty="0" err="1" smtClean="0"/>
              <a:t>string.split</a:t>
            </a:r>
            <a:r>
              <a:rPr lang="en-US" dirty="0" smtClean="0"/>
              <a:t>()                             </a:t>
            </a:r>
          </a:p>
          <a:p>
            <a:r>
              <a:rPr lang="en-US" dirty="0" smtClean="0"/>
              <a:t>count = </a:t>
            </a:r>
            <a:r>
              <a:rPr lang="en-US" dirty="0" err="1" smtClean="0"/>
              <a:t>len</a:t>
            </a:r>
            <a:r>
              <a:rPr lang="en-US" dirty="0" smtClean="0"/>
              <a:t>(words)</a:t>
            </a:r>
          </a:p>
          <a:p>
            <a:r>
              <a:rPr lang="en-US" dirty="0" smtClean="0"/>
              <a:t>print("Total no of words :", count)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215900"/>
            <a:ext cx="216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855344"/>
            <a:ext cx="7757159" cy="1581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A list called </a:t>
            </a:r>
            <a:r>
              <a:rPr spc="-15" dirty="0">
                <a:latin typeface="Calibri"/>
                <a:cs typeface="Calibri"/>
              </a:rPr>
              <a:t>Festival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spc="-10" dirty="0">
                <a:latin typeface="Calibri"/>
                <a:cs typeface="Calibri"/>
              </a:rPr>
              <a:t>given with following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elements:</a:t>
            </a:r>
            <a:endParaRPr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b="1" spc="-15" dirty="0">
                <a:latin typeface="Calibri"/>
                <a:cs typeface="Calibri"/>
              </a:rPr>
              <a:t>Festival </a:t>
            </a:r>
            <a:r>
              <a:rPr b="1" spc="-5" dirty="0">
                <a:latin typeface="Calibri"/>
                <a:cs typeface="Calibri"/>
              </a:rPr>
              <a:t>= ['Lumbini', 'Mopin', </a:t>
            </a:r>
            <a:r>
              <a:rPr b="1" spc="-10" dirty="0">
                <a:latin typeface="Calibri"/>
                <a:cs typeface="Calibri"/>
              </a:rPr>
              <a:t>'Bihu', 'Chhath', </a:t>
            </a:r>
            <a:r>
              <a:rPr b="1" spc="-5" dirty="0">
                <a:latin typeface="Calibri"/>
                <a:cs typeface="Calibri"/>
              </a:rPr>
              <a:t>'Onam', </a:t>
            </a:r>
            <a:r>
              <a:rPr b="1" spc="-10" dirty="0">
                <a:latin typeface="Calibri"/>
                <a:cs typeface="Calibri"/>
              </a:rPr>
              <a:t>'Lohri', 'Pongal',</a:t>
            </a:r>
            <a:r>
              <a:rPr b="1" spc="2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'Garba']</a:t>
            </a:r>
            <a:endParaRPr b="1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Write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program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enter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festival </a:t>
            </a:r>
            <a:r>
              <a:rPr spc="-5" dirty="0">
                <a:latin typeface="Calibri"/>
                <a:cs typeface="Calibri"/>
              </a:rPr>
              <a:t>name and </a:t>
            </a:r>
            <a:r>
              <a:rPr spc="-10" dirty="0">
                <a:latin typeface="Calibri"/>
                <a:cs typeface="Calibri"/>
              </a:rPr>
              <a:t>search whether the </a:t>
            </a:r>
            <a:r>
              <a:rPr spc="-5" dirty="0">
                <a:latin typeface="Calibri"/>
                <a:cs typeface="Calibri"/>
              </a:rPr>
              <a:t>name </a:t>
            </a:r>
            <a:r>
              <a:rPr spc="-15" dirty="0">
                <a:latin typeface="Calibri"/>
                <a:cs typeface="Calibri"/>
              </a:rPr>
              <a:t>present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list or  not using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pc="-30" dirty="0">
                <a:latin typeface="Calibri"/>
                <a:cs typeface="Calibri"/>
              </a:rPr>
              <a:t>operator. </a:t>
            </a:r>
            <a:r>
              <a:rPr spc="-10" dirty="0">
                <a:latin typeface="Calibri"/>
                <a:cs typeface="Calibri"/>
              </a:rPr>
              <a:t>Print appropriate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message.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92278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2278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1" y="9311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09600" y="2514600"/>
            <a:ext cx="792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4495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Solution-01</a:t>
            </a:r>
          </a:p>
          <a:p>
            <a:endParaRPr lang="en-US" sz="2000" dirty="0" smtClean="0"/>
          </a:p>
          <a:p>
            <a:r>
              <a:rPr lang="en-US" sz="2000" dirty="0" smtClean="0"/>
              <a:t>festival </a:t>
            </a:r>
            <a:r>
              <a:rPr lang="en-US" sz="2000" dirty="0" smtClean="0"/>
              <a:t>= ['</a:t>
            </a:r>
            <a:r>
              <a:rPr lang="en-US" sz="2000" dirty="0" err="1" smtClean="0"/>
              <a:t>Lumbini</a:t>
            </a:r>
            <a:r>
              <a:rPr lang="en-US" sz="2000" dirty="0" smtClean="0"/>
              <a:t>', '</a:t>
            </a:r>
            <a:r>
              <a:rPr lang="en-US" sz="2000" dirty="0" err="1" smtClean="0"/>
              <a:t>Mopin</a:t>
            </a:r>
            <a:r>
              <a:rPr lang="en-US" sz="2000" dirty="0" smtClean="0"/>
              <a:t>', '</a:t>
            </a:r>
            <a:r>
              <a:rPr lang="en-US" sz="2000" dirty="0" err="1" smtClean="0"/>
              <a:t>Bihu</a:t>
            </a:r>
            <a:r>
              <a:rPr lang="en-US" sz="2000" dirty="0" smtClean="0"/>
              <a:t>',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Chhath</a:t>
            </a:r>
            <a:r>
              <a:rPr lang="en-US" dirty="0" smtClean="0"/>
              <a:t>', '</a:t>
            </a:r>
            <a:r>
              <a:rPr lang="en-US" dirty="0" err="1" smtClean="0"/>
              <a:t>Onam</a:t>
            </a:r>
            <a:r>
              <a:rPr lang="en-US" dirty="0" smtClean="0"/>
              <a:t>', '</a:t>
            </a:r>
            <a:r>
              <a:rPr lang="en-US" dirty="0" err="1" smtClean="0"/>
              <a:t>Lohri</a:t>
            </a:r>
            <a:r>
              <a:rPr lang="en-US" dirty="0" smtClean="0"/>
              <a:t>', '</a:t>
            </a:r>
            <a:r>
              <a:rPr lang="en-US" dirty="0" err="1" smtClean="0"/>
              <a:t>Pongal</a:t>
            </a:r>
            <a:r>
              <a:rPr lang="en-US" dirty="0" smtClean="0"/>
              <a:t>', '</a:t>
            </a:r>
            <a:r>
              <a:rPr lang="en-US" dirty="0" err="1" smtClean="0"/>
              <a:t>Garba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fest = input('Enter festival name: ')</a:t>
            </a:r>
          </a:p>
          <a:p>
            <a:r>
              <a:rPr lang="en-US" dirty="0" smtClean="0"/>
              <a:t>found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festival: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x == fest:</a:t>
            </a:r>
          </a:p>
          <a:p>
            <a:r>
              <a:rPr lang="en-US" dirty="0" smtClean="0"/>
              <a:t>               found </a:t>
            </a:r>
            <a:r>
              <a:rPr lang="en-US" dirty="0" smtClean="0"/>
              <a:t>= 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if(found == 1):</a:t>
            </a:r>
          </a:p>
          <a:p>
            <a:r>
              <a:rPr lang="en-US" dirty="0" smtClean="0"/>
              <a:t>        print</a:t>
            </a:r>
            <a:r>
              <a:rPr lang="en-US" dirty="0" smtClean="0"/>
              <a:t>("Festival available in the list")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     print</a:t>
            </a:r>
            <a:r>
              <a:rPr lang="en-US" dirty="0" smtClean="0"/>
              <a:t>("Not available in the list")</a:t>
            </a:r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76800" y="457200"/>
            <a:ext cx="396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solution-02:  </a:t>
            </a:r>
            <a:r>
              <a:rPr lang="en-US" sz="2000" b="1" dirty="0" smtClean="0"/>
              <a:t>Using IN operator</a:t>
            </a:r>
          </a:p>
          <a:p>
            <a:endParaRPr lang="en-US" dirty="0" smtClean="0"/>
          </a:p>
          <a:p>
            <a:r>
              <a:rPr lang="en-US" dirty="0" smtClean="0"/>
              <a:t>festival = ['</a:t>
            </a:r>
            <a:r>
              <a:rPr lang="en-US" dirty="0" err="1" smtClean="0"/>
              <a:t>Lumbini</a:t>
            </a:r>
            <a:r>
              <a:rPr lang="en-US" dirty="0" smtClean="0"/>
              <a:t>', '</a:t>
            </a:r>
            <a:r>
              <a:rPr lang="en-US" dirty="0" err="1" smtClean="0"/>
              <a:t>Mopin</a:t>
            </a:r>
            <a:r>
              <a:rPr lang="en-US" dirty="0" smtClean="0"/>
              <a:t>', '</a:t>
            </a:r>
            <a:r>
              <a:rPr lang="en-US" dirty="0" err="1" smtClean="0"/>
              <a:t>Bihu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Chhath</a:t>
            </a:r>
            <a:r>
              <a:rPr lang="en-US" dirty="0" smtClean="0"/>
              <a:t>', '</a:t>
            </a:r>
            <a:r>
              <a:rPr lang="en-US" dirty="0" err="1" smtClean="0"/>
              <a:t>Onam</a:t>
            </a:r>
            <a:r>
              <a:rPr lang="en-US" dirty="0" smtClean="0"/>
              <a:t>', '</a:t>
            </a:r>
            <a:r>
              <a:rPr lang="en-US" dirty="0" err="1" smtClean="0"/>
              <a:t>Lohri</a:t>
            </a:r>
            <a:r>
              <a:rPr lang="en-US" dirty="0" smtClean="0"/>
              <a:t>', '</a:t>
            </a:r>
            <a:r>
              <a:rPr lang="en-US" dirty="0" err="1" smtClean="0"/>
              <a:t>Pongal</a:t>
            </a:r>
            <a:r>
              <a:rPr lang="en-US" dirty="0" smtClean="0"/>
              <a:t>', '</a:t>
            </a:r>
            <a:r>
              <a:rPr lang="en-US" dirty="0" err="1" smtClean="0"/>
              <a:t>Garba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fest = input('Enter festival name: ')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fest in festival:</a:t>
            </a:r>
          </a:p>
          <a:p>
            <a:r>
              <a:rPr lang="en-US" dirty="0" smtClean="0"/>
              <a:t>        print("found")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     print("Not found")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685801"/>
            <a:ext cx="84505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Python </a:t>
            </a:r>
            <a:r>
              <a:rPr spc="-5" dirty="0">
                <a:latin typeface="Calibri"/>
                <a:cs typeface="Calibri"/>
              </a:rPr>
              <a:t>has a </a:t>
            </a:r>
            <a:r>
              <a:rPr spc="-10" dirty="0">
                <a:latin typeface="Calibri"/>
                <a:cs typeface="Calibri"/>
              </a:rPr>
              <a:t>complete </a:t>
            </a:r>
            <a:r>
              <a:rPr spc="-5" dirty="0">
                <a:latin typeface="Calibri"/>
                <a:cs typeface="Calibri"/>
              </a:rPr>
              <a:t>list of public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pc="-5" dirty="0">
                <a:latin typeface="Calibri"/>
                <a:cs typeface="Calibri"/>
              </a:rPr>
              <a:t> that </a:t>
            </a:r>
            <a:r>
              <a:rPr spc="-10" dirty="0">
                <a:latin typeface="Calibri"/>
                <a:cs typeface="Calibri"/>
              </a:rPr>
              <a:t>may </a:t>
            </a:r>
            <a:r>
              <a:rPr spc="-5" dirty="0">
                <a:latin typeface="Calibri"/>
                <a:cs typeface="Calibri"/>
              </a:rPr>
              <a:t>be called on </a:t>
            </a:r>
            <a:r>
              <a:rPr spc="-10" dirty="0">
                <a:latin typeface="Calibri"/>
                <a:cs typeface="Calibri"/>
              </a:rPr>
              <a:t>any </a:t>
            </a:r>
            <a:r>
              <a:rPr spc="-5" dirty="0">
                <a:latin typeface="Calibri"/>
                <a:cs typeface="Calibri"/>
              </a:rPr>
              <a:t>list </a:t>
            </a:r>
            <a:r>
              <a:rPr spc="-15" dirty="0">
                <a:latin typeface="Calibri"/>
                <a:cs typeface="Calibri"/>
              </a:rPr>
              <a:t>object.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dot </a:t>
            </a:r>
            <a:r>
              <a:rPr spc="-15" dirty="0">
                <a:latin typeface="Calibri"/>
                <a:cs typeface="Calibri"/>
              </a:rPr>
              <a:t>operator </a:t>
            </a:r>
            <a:r>
              <a:rPr spc="-10" dirty="0">
                <a:latin typeface="Calibri"/>
                <a:cs typeface="Calibri"/>
              </a:rPr>
              <a:t>(.)  </a:t>
            </a:r>
            <a:r>
              <a:rPr spc="-5" dirty="0">
                <a:latin typeface="Calibri"/>
                <a:cs typeface="Calibri"/>
              </a:rPr>
              <a:t>is used along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list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access list functions </a:t>
            </a:r>
            <a:r>
              <a:rPr spc="-20" dirty="0">
                <a:latin typeface="Calibri"/>
                <a:cs typeface="Calibri"/>
              </a:rPr>
              <a:t>except </a:t>
            </a:r>
            <a:r>
              <a:rPr spc="-5" dirty="0">
                <a:latin typeface="Calibri"/>
                <a:cs typeface="Calibri"/>
              </a:rPr>
              <a:t>len()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944370"/>
          <a:ext cx="8229600" cy="4532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7086600"/>
              </a:tblGrid>
              <a:tr h="86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88440" marR="1483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'Vimal', 'Sidharth',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'Riya']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Num = [23, 54, 34, 44, 35, 66, 27, 88, 69,</a:t>
                      </a:r>
                      <a:r>
                        <a:rPr sz="16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54]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2215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length of 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272790">
                        <a:lnSpc>
                          <a:spcPct val="100000"/>
                        </a:lnSpc>
                        <a:tabLst>
                          <a:tab pos="177546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(len(Name))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74189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(len(Num))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221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insert()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inserts an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element/object into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position.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2849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Name.insert(3,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'Amit')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insert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‘Amit’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50" b="1" spc="15" baseline="24691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350" b="1" spc="104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4357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Num.insert(3,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insert 77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50" spc="7" baseline="24691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350" spc="127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11696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(Num)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[23, 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88,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69,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54]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221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append()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appends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 at the end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Name.append('Sneha')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append ‘Sneha’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end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 the</a:t>
                      </a:r>
                      <a:r>
                        <a:rPr sz="1400" b="1" spc="-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19761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['Anmol', 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 'Riya',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Num.append(55)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append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55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end of the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[23,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88,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69, 54,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55]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89408"/>
            <a:ext cx="103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6103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6103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6187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361" y="2820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2820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947" y="2827020"/>
            <a:ext cx="191261" cy="256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1" y="48013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1" y="48013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947" y="4808220"/>
            <a:ext cx="189738" cy="259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554481"/>
            <a:ext cx="7800975" cy="519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387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will be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output of </a:t>
            </a:r>
            <a:r>
              <a:rPr sz="1600" b="1" spc="-10" dirty="0">
                <a:latin typeface="Calibri"/>
                <a:cs typeface="Calibri"/>
              </a:rPr>
              <a:t>the following?  (</a:t>
            </a:r>
            <a:r>
              <a:rPr sz="1600" b="1" i="1" spc="-1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)	</a:t>
            </a:r>
            <a:r>
              <a:rPr sz="1600" b="1" spc="-5" dirty="0">
                <a:latin typeface="Calibri"/>
                <a:cs typeface="Calibri"/>
              </a:rPr>
              <a:t>[4] *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469900" marR="5638800" indent="-457834">
              <a:lnSpc>
                <a:spcPct val="100000"/>
              </a:lnSpc>
              <a:tabLst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(</a:t>
            </a:r>
            <a:r>
              <a:rPr sz="1600" b="1" i="1" spc="-1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)	</a:t>
            </a:r>
            <a:r>
              <a:rPr sz="1600" b="1" spc="-15" dirty="0">
                <a:latin typeface="Calibri"/>
                <a:cs typeface="Calibri"/>
              </a:rPr>
              <a:t>numbers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[17, 123]  numbers[-1]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600" b="1" spc="-5" dirty="0">
                <a:latin typeface="Calibri"/>
                <a:cs typeface="Calibri"/>
              </a:rPr>
              <a:t>(c)	L = [1, 2, 3, 4,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5]</a:t>
            </a:r>
            <a:endParaRPr sz="1600">
              <a:latin typeface="Calibri"/>
              <a:cs typeface="Calibri"/>
            </a:endParaRPr>
          </a:p>
          <a:p>
            <a:pPr marL="469900" marR="622681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n = len(L)  </a:t>
            </a:r>
            <a:r>
              <a:rPr sz="1600" b="1" spc="-10" dirty="0">
                <a:latin typeface="Calibri"/>
                <a:cs typeface="Calibri"/>
              </a:rPr>
              <a:t>item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L[n-1]  print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([item])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84556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will be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output of </a:t>
            </a:r>
            <a:r>
              <a:rPr sz="1600" b="1" spc="-10" dirty="0">
                <a:latin typeface="Calibri"/>
                <a:cs typeface="Calibri"/>
              </a:rPr>
              <a:t>the following code?  </a:t>
            </a:r>
            <a:r>
              <a:rPr sz="1600" b="1" spc="-5" dirty="0">
                <a:latin typeface="Calibri"/>
                <a:cs typeface="Calibri"/>
              </a:rPr>
              <a:t>AList 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[2,4,6,8,10]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LenList </a:t>
            </a:r>
            <a:r>
              <a:rPr sz="1600" b="1" spc="-5" dirty="0">
                <a:latin typeface="Calibri"/>
                <a:cs typeface="Calibri"/>
              </a:rPr>
              <a:t>=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len(AList)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Sum =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469900" marR="5139055" indent="-457834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for index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5" dirty="0">
                <a:latin typeface="Calibri"/>
                <a:cs typeface="Calibri"/>
              </a:rPr>
              <a:t>range(1, </a:t>
            </a:r>
            <a:r>
              <a:rPr sz="1600" b="1" spc="-5" dirty="0">
                <a:latin typeface="Calibri"/>
                <a:cs typeface="Calibri"/>
              </a:rPr>
              <a:t>LenList, </a:t>
            </a:r>
            <a:r>
              <a:rPr sz="1600" b="1" spc="-10" dirty="0">
                <a:latin typeface="Calibri"/>
                <a:cs typeface="Calibri"/>
              </a:rPr>
              <a:t>2):  </a:t>
            </a:r>
            <a:r>
              <a:rPr sz="1600" b="1" spc="-5" dirty="0">
                <a:latin typeface="Calibri"/>
                <a:cs typeface="Calibri"/>
              </a:rPr>
              <a:t>Sum +=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AList[index]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print ("Sum </a:t>
            </a:r>
            <a:r>
              <a:rPr sz="1600" b="1" spc="-5" dirty="0">
                <a:latin typeface="Calibri"/>
                <a:cs typeface="Calibri"/>
              </a:rPr>
              <a:t>= ",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Sum)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create </a:t>
            </a:r>
            <a:r>
              <a:rPr sz="1600" b="1" spc="-5" dirty="0">
                <a:latin typeface="Calibri"/>
                <a:cs typeface="Calibri"/>
              </a:rPr>
              <a:t>a list ListA </a:t>
            </a:r>
            <a:r>
              <a:rPr sz="1600" b="1" spc="-10" dirty="0">
                <a:latin typeface="Calibri"/>
                <a:cs typeface="Calibri"/>
              </a:rPr>
              <a:t>containing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</a:t>
            </a:r>
            <a:r>
              <a:rPr sz="1600" b="1" spc="-15" dirty="0">
                <a:latin typeface="Calibri"/>
                <a:cs typeface="Calibri"/>
              </a:rPr>
              <a:t>from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console. Also  </a:t>
            </a:r>
            <a:r>
              <a:rPr sz="1600" b="1" spc="-15" dirty="0">
                <a:latin typeface="Calibri"/>
                <a:cs typeface="Calibri"/>
              </a:rPr>
              <a:t>create </a:t>
            </a:r>
            <a:r>
              <a:rPr sz="1600" b="1" spc="-10" dirty="0">
                <a:latin typeface="Calibri"/>
                <a:cs typeface="Calibri"/>
              </a:rPr>
              <a:t>two </a:t>
            </a:r>
            <a:r>
              <a:rPr sz="1600" b="1" spc="-15" dirty="0">
                <a:latin typeface="Calibri"/>
                <a:cs typeface="Calibri"/>
              </a:rPr>
              <a:t>separate </a:t>
            </a:r>
            <a:r>
              <a:rPr sz="1600" b="1" spc="-5" dirty="0">
                <a:latin typeface="Calibri"/>
                <a:cs typeface="Calibri"/>
              </a:rPr>
              <a:t>lists called </a:t>
            </a:r>
            <a:r>
              <a:rPr sz="1600" b="1" spc="-10" dirty="0">
                <a:latin typeface="Calibri"/>
                <a:cs typeface="Calibri"/>
              </a:rPr>
              <a:t>PosNum </a:t>
            </a:r>
            <a:r>
              <a:rPr sz="1600" b="1" spc="-5" dirty="0">
                <a:latin typeface="Calibri"/>
                <a:cs typeface="Calibri"/>
              </a:rPr>
              <a:t>and NegNum </a:t>
            </a:r>
            <a:r>
              <a:rPr sz="1600" b="1" spc="-10" dirty="0">
                <a:latin typeface="Calibri"/>
                <a:cs typeface="Calibri"/>
              </a:rPr>
              <a:t>to store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 </a:t>
            </a:r>
            <a:r>
              <a:rPr sz="1600" b="1" spc="-15" dirty="0">
                <a:latin typeface="Calibri"/>
                <a:cs typeface="Calibri"/>
              </a:rPr>
              <a:t>numbers respectively. </a:t>
            </a:r>
            <a:r>
              <a:rPr sz="1600" b="1" spc="-5" dirty="0">
                <a:latin typeface="Calibri"/>
                <a:cs typeface="Calibri"/>
              </a:rPr>
              <a:t>Also, </a:t>
            </a:r>
            <a:r>
              <a:rPr sz="1600" b="1" spc="-10" dirty="0">
                <a:latin typeface="Calibri"/>
                <a:cs typeface="Calibri"/>
              </a:rPr>
              <a:t>calculate </a:t>
            </a:r>
            <a:r>
              <a:rPr sz="1600" b="1" spc="-5" dirty="0">
                <a:latin typeface="Calibri"/>
                <a:cs typeface="Calibri"/>
              </a:rPr>
              <a:t>and </a:t>
            </a:r>
            <a:r>
              <a:rPr sz="1600" b="1" spc="-10" dirty="0">
                <a:latin typeface="Calibri"/>
                <a:cs typeface="Calibri"/>
              </a:rPr>
              <a:t>print the total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 numbers.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679450"/>
          <a:ext cx="8229600" cy="5372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extend()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appends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another list. This method does not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 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but</a:t>
                      </a:r>
                      <a:r>
                        <a:rPr sz="14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content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existing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48107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Months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['Jan',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'Mar', 'Apr',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'May',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'Jun']  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['Jul',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'Aug',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'Sep']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167255" algn="l"/>
                        </a:tabLst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Months.extend(Temp)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second 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concatenated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1099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(Months)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['Jan', 'Feb',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'Mar',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'Apr', 'May', 'Jun', 'Jul', 'Aug',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'Sep']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sort()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method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sorts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objects of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'Vimal', 'Sidharth',</a:t>
                      </a:r>
                      <a:r>
                        <a:rPr sz="1400" b="1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2585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Name.sort()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sorted in ascending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order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762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['Anmol', 'Kiran', 'Riya', 'Sidharth',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Num.sort()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[23,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69,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88]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Num.sort(reverse=True)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sorted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reverse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order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[23, 27, 34, 35, 44, 54, 54, 66, 69,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88]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645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reverse()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reverses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in-place.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0876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Name.reverse()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reverse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 elements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in-place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169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['Sneha', 'Riya', 'Sidharth',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X = [1, 2, 3, 4, 5, 6, 7, 8, 9,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10]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20840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X.reverse()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reverse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numbers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09537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(X)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[10, 9, 8, 7, 6, 5, 4, 3, 2,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139700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679450"/>
          <a:ext cx="8229600" cy="549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70866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copy()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creates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duplicate copy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also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 copied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=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operator.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124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'Sneha']  New_Name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Name.copy()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(New_Name)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 'Riya',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index()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finds the first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occurrence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 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4282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'Vimal']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("The index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position of 'Vimal' is:",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Name.index('Vimal'))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position of 'Vimal' is: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pop()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last object or element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list. This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just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queue  operation. By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pop off the top elements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84721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Name.pop()	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#use pop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pop off the top element,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i.e.,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42240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Name.pop(2)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50" baseline="24691" dirty="0">
                          <a:latin typeface="Calibri"/>
                          <a:cs typeface="Calibri"/>
                        </a:rPr>
                        <a:t>rd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i.e.,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print(Name)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['Anmol', 'Kiran',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'Sidharth']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remove()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905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item which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passed as an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argument.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['Sneha',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b="1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Name.remove('Sneha')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'Sneha‘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removed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print(Name)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['Riya', 'Sidharth',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905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9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clear()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905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Num.clear()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905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139700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938530"/>
          <a:ext cx="8229600" cy="355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6858000"/>
              </a:tblGrid>
              <a:tr h="343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7993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counts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how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times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('Vimal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occurs: %d times' %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Name.count('Vimal'))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Vimal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max()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maximum/largest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from the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Mark = [76,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87, 68, 85,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0022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('Maximum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mark:',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max(Mark))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Maximum mark: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min()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minimum/smallest value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Mark = [76,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87, 68, 85,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9095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('Minimum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mark:',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min(Mark))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Minimum mark: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sum()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sum of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tuple. The sequence elements must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numeric type.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Subject5 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[76, 78, 87, 89,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92]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01180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('Total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is:',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sum(Subject5))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mark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is: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291795"/>
            <a:ext cx="2389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216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625855"/>
            <a:ext cx="78670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>
                <a:latin typeface="Calibri"/>
                <a:cs typeface="Calibri"/>
              </a:rPr>
              <a:t>input </a:t>
            </a:r>
            <a:r>
              <a:rPr lang="en-US" sz="1600" b="1" spc="-5" dirty="0" smtClean="0">
                <a:latin typeface="Calibri"/>
                <a:cs typeface="Calibri"/>
              </a:rPr>
              <a:t>10</a:t>
            </a:r>
            <a:r>
              <a:rPr sz="1600" b="1" spc="-10" smtClean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numbers </a:t>
            </a:r>
            <a:r>
              <a:rPr sz="1600" b="1" spc="-10" dirty="0">
                <a:latin typeface="Calibri"/>
                <a:cs typeface="Calibri"/>
              </a:rPr>
              <a:t>into </a:t>
            </a:r>
            <a:r>
              <a:rPr sz="1600" b="1" spc="-5" dirty="0">
                <a:latin typeface="Calibri"/>
                <a:cs typeface="Calibri"/>
              </a:rPr>
              <a:t>a list and </a:t>
            </a:r>
            <a:r>
              <a:rPr sz="1600" b="1" spc="-10" dirty="0">
                <a:latin typeface="Calibri"/>
                <a:cs typeface="Calibri"/>
              </a:rPr>
              <a:t>find the </a:t>
            </a:r>
            <a:r>
              <a:rPr sz="1600" b="1" spc="-15" dirty="0">
                <a:latin typeface="Calibri"/>
                <a:cs typeface="Calibri"/>
              </a:rPr>
              <a:t>largest </a:t>
            </a:r>
            <a:r>
              <a:rPr sz="1600" b="1" spc="-5" dirty="0">
                <a:latin typeface="Calibri"/>
                <a:cs typeface="Calibri"/>
              </a:rPr>
              <a:t>and smallest </a:t>
            </a:r>
            <a:r>
              <a:rPr sz="1600" b="1" spc="-10" dirty="0">
                <a:latin typeface="Calibri"/>
                <a:cs typeface="Calibri"/>
              </a:rPr>
              <a:t>number 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that </a:t>
            </a:r>
            <a:r>
              <a:rPr sz="1600" b="1" spc="-5" dirty="0">
                <a:latin typeface="Calibri"/>
                <a:cs typeface="Calibri"/>
              </a:rPr>
              <a:t>list </a:t>
            </a:r>
            <a:r>
              <a:rPr sz="1600" b="1" spc="-10" dirty="0">
                <a:latin typeface="Calibri"/>
                <a:cs typeface="Calibri"/>
              </a:rPr>
              <a:t>without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max() </a:t>
            </a:r>
            <a:r>
              <a:rPr sz="1600" b="1" spc="-5" dirty="0">
                <a:latin typeface="Calibri"/>
                <a:cs typeface="Calibri"/>
              </a:rPr>
              <a:t>and </a:t>
            </a:r>
            <a:r>
              <a:rPr sz="1600" b="1" spc="-10" dirty="0">
                <a:latin typeface="Calibri"/>
                <a:cs typeface="Calibri"/>
              </a:rPr>
              <a:t>min()</a:t>
            </a:r>
            <a:r>
              <a:rPr sz="1600" b="1" spc="75" dirty="0">
                <a:latin typeface="Calibri"/>
                <a:cs typeface="Calibri"/>
              </a:rPr>
              <a:t> </a:t>
            </a:r>
            <a:r>
              <a:rPr sz="1600" b="1" spc="-5">
                <a:latin typeface="Calibri"/>
                <a:cs typeface="Calibri"/>
              </a:rPr>
              <a:t>function</a:t>
            </a:r>
            <a:r>
              <a:rPr sz="1600" b="1" spc="-5" smtClean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</a:t>
            </a:r>
          </a:p>
          <a:p>
            <a:endParaRPr lang="en-US" sz="2000" b="1" dirty="0" smtClean="0"/>
          </a:p>
          <a:p>
            <a:r>
              <a:rPr lang="en-US" sz="2400" dirty="0" smtClean="0"/>
              <a:t>a</a:t>
            </a:r>
            <a:r>
              <a:rPr lang="en-US" sz="2400" dirty="0" smtClean="0"/>
              <a:t>=[]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range(10):</a:t>
            </a:r>
          </a:p>
          <a:p>
            <a:r>
              <a:rPr lang="en-US" sz="2400" dirty="0" smtClean="0"/>
              <a:t>    x = </a:t>
            </a:r>
            <a:r>
              <a:rPr lang="en-US" sz="2400" dirty="0" err="1" smtClean="0">
                <a:solidFill>
                  <a:srgbClr val="92D050"/>
                </a:solidFill>
              </a:rPr>
              <a:t>int</a:t>
            </a:r>
            <a:r>
              <a:rPr lang="en-US" sz="2400" dirty="0" smtClean="0"/>
              <a:t>(input("Enter any no ."))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a.</a:t>
            </a:r>
            <a:r>
              <a:rPr lang="en-US" sz="2400" dirty="0" err="1" smtClean="0">
                <a:solidFill>
                  <a:srgbClr val="92D050"/>
                </a:solidFill>
              </a:rPr>
              <a:t>append</a:t>
            </a:r>
            <a:r>
              <a:rPr lang="en-US" sz="2400" dirty="0" smtClean="0"/>
              <a:t>(x)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a.</a:t>
            </a:r>
            <a:r>
              <a:rPr lang="en-US" sz="2400" dirty="0" err="1" smtClean="0">
                <a:solidFill>
                  <a:srgbClr val="92D050"/>
                </a:solidFill>
              </a:rPr>
              <a:t>sort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92D050"/>
                </a:solidFill>
              </a:rPr>
              <a:t>print</a:t>
            </a:r>
            <a:r>
              <a:rPr lang="en-US" sz="2400" dirty="0" smtClean="0"/>
              <a:t>("Largest No :",a[9])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print</a:t>
            </a:r>
            <a:r>
              <a:rPr lang="en-US" sz="2400" dirty="0" smtClean="0"/>
              <a:t>("Lowest no :",a[0])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644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Accessing/Printing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3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268334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09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Calibri"/>
                <a:cs typeface="Calibri"/>
              </a:rPr>
              <a:t>We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access individual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elements using </a:t>
            </a:r>
            <a:r>
              <a:rPr sz="1600" spc="-10" dirty="0">
                <a:latin typeface="Calibri"/>
                <a:cs typeface="Calibri"/>
              </a:rPr>
              <a:t>indexing </a:t>
            </a:r>
            <a:r>
              <a:rPr sz="1600" spc="-5" dirty="0">
                <a:latin typeface="Calibri"/>
                <a:cs typeface="Calibri"/>
              </a:rPr>
              <a:t>and a </a:t>
            </a:r>
            <a:r>
              <a:rPr sz="1600" spc="-15" dirty="0">
                <a:latin typeface="Calibri"/>
                <a:cs typeface="Calibri"/>
              </a:rPr>
              <a:t>range </a:t>
            </a:r>
            <a:r>
              <a:rPr sz="1600" spc="-5" dirty="0">
                <a:latin typeface="Calibri"/>
                <a:cs typeface="Calibri"/>
              </a:rPr>
              <a:t>of elements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using slicing</a:t>
            </a:r>
            <a:r>
              <a:rPr sz="1600" spc="-5" dirty="0">
                <a:latin typeface="Calibri"/>
                <a:cs typeface="Calibri"/>
              </a:rPr>
              <a:t>. A list  </a:t>
            </a:r>
            <a:r>
              <a:rPr sz="1600" spc="-10" dirty="0">
                <a:latin typeface="Calibri"/>
                <a:cs typeface="Calibri"/>
              </a:rPr>
              <a:t>index starts from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Python </a:t>
            </a:r>
            <a:r>
              <a:rPr sz="1600" spc="-15" dirty="0">
                <a:latin typeface="Calibri"/>
                <a:cs typeface="Calibri"/>
              </a:rPr>
              <a:t>indexes </a:t>
            </a:r>
            <a:r>
              <a:rPr sz="1600" spc="-5" dirty="0">
                <a:latin typeface="Calibri"/>
                <a:cs typeface="Calibri"/>
              </a:rPr>
              <a:t>the list </a:t>
            </a:r>
            <a:r>
              <a:rPr sz="1600" spc="-10" dirty="0">
                <a:latin typeface="Calibri"/>
                <a:cs typeface="Calibri"/>
              </a:rPr>
              <a:t>element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left to right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right end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1600" spc="-5" dirty="0">
                <a:latin typeface="Calibri"/>
                <a:cs typeface="Calibri"/>
              </a:rPr>
              <a:t>.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left to </a:t>
            </a:r>
            <a:r>
              <a:rPr sz="1600" spc="-5" dirty="0">
                <a:latin typeface="Calibri"/>
                <a:cs typeface="Calibri"/>
              </a:rPr>
              <a:t>right, the  </a:t>
            </a:r>
            <a:r>
              <a:rPr sz="1600" spc="-10" dirty="0">
                <a:latin typeface="Calibri"/>
                <a:cs typeface="Calibri"/>
              </a:rPr>
              <a:t>first element </a:t>
            </a:r>
            <a:r>
              <a:rPr sz="1600" spc="-5" dirty="0">
                <a:latin typeface="Calibri"/>
                <a:cs typeface="Calibri"/>
              </a:rPr>
              <a:t>of a list has the </a:t>
            </a:r>
            <a:r>
              <a:rPr sz="1600" spc="-10" dirty="0">
                <a:latin typeface="Calibri"/>
                <a:cs typeface="Calibri"/>
              </a:rPr>
              <a:t>index </a:t>
            </a:r>
            <a:r>
              <a:rPr sz="1600" spc="-5" dirty="0">
                <a:latin typeface="Calibri"/>
                <a:cs typeface="Calibri"/>
              </a:rPr>
              <a:t>0 and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right end to left, the </a:t>
            </a:r>
            <a:r>
              <a:rPr sz="1600" spc="-15" dirty="0">
                <a:latin typeface="Calibri"/>
                <a:cs typeface="Calibri"/>
              </a:rPr>
              <a:t>extreme </a:t>
            </a:r>
            <a:r>
              <a:rPr sz="1600" spc="-5" dirty="0">
                <a:latin typeface="Calibri"/>
                <a:cs typeface="Calibri"/>
              </a:rPr>
              <a:t>right </a:t>
            </a:r>
            <a:r>
              <a:rPr sz="1600" spc="-10" dirty="0">
                <a:latin typeface="Calibri"/>
                <a:cs typeface="Calibri"/>
              </a:rPr>
              <a:t>index element </a:t>
            </a:r>
            <a:r>
              <a:rPr sz="1600" spc="-5" dirty="0">
                <a:latin typeface="Calibri"/>
                <a:cs typeface="Calibri"/>
              </a:rPr>
              <a:t>of a  list is </a:t>
            </a:r>
            <a:r>
              <a:rPr sz="1600" spc="-10" dirty="0">
                <a:latin typeface="Calibri"/>
                <a:cs typeface="Calibri"/>
              </a:rPr>
              <a:t>–1. </a:t>
            </a:r>
            <a:r>
              <a:rPr sz="1600" spc="-5" dirty="0">
                <a:latin typeface="Calibri"/>
                <a:cs typeface="Calibri"/>
              </a:rPr>
              <a:t>Individual elements in a list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accessed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specifying the list name </a:t>
            </a:r>
            <a:r>
              <a:rPr sz="1600" spc="-10" dirty="0">
                <a:latin typeface="Calibri"/>
                <a:cs typeface="Calibri"/>
              </a:rPr>
              <a:t>followed by </a:t>
            </a:r>
            <a:r>
              <a:rPr sz="1600" spc="-5" dirty="0">
                <a:latin typeface="Calibri"/>
                <a:cs typeface="Calibri"/>
              </a:rPr>
              <a:t>a  number in </a:t>
            </a:r>
            <a:r>
              <a:rPr sz="1600" spc="-10" dirty="0">
                <a:latin typeface="Calibri"/>
                <a:cs typeface="Calibri"/>
              </a:rPr>
              <a:t>square </a:t>
            </a:r>
            <a:r>
              <a:rPr sz="1600" spc="-15" dirty="0">
                <a:latin typeface="Calibri"/>
                <a:cs typeface="Calibri"/>
              </a:rPr>
              <a:t>brackets </a:t>
            </a:r>
            <a:r>
              <a:rPr sz="1600" spc="-5" dirty="0">
                <a:latin typeface="Calibri"/>
                <a:cs typeface="Calibri"/>
              </a:rPr>
              <a:t>( </a:t>
            </a:r>
            <a:r>
              <a:rPr sz="1600" b="1" spc="-5" dirty="0">
                <a:latin typeface="Calibri"/>
                <a:cs typeface="Calibri"/>
              </a:rPr>
              <a:t>[ ]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Calibri"/>
                <a:cs typeface="Calibri"/>
              </a:rPr>
              <a:t>Let us </a:t>
            </a:r>
            <a:r>
              <a:rPr sz="1600" b="1" spc="-10" dirty="0">
                <a:latin typeface="Calibri"/>
                <a:cs typeface="Calibri"/>
              </a:rPr>
              <a:t>two different </a:t>
            </a:r>
            <a:r>
              <a:rPr sz="1600" b="1" spc="-5" dirty="0">
                <a:latin typeface="Calibri"/>
                <a:cs typeface="Calibri"/>
              </a:rPr>
              <a:t>lists with </a:t>
            </a:r>
            <a:r>
              <a:rPr sz="1600" b="1" spc="-10" dirty="0">
                <a:latin typeface="Calibri"/>
                <a:cs typeface="Calibri"/>
              </a:rPr>
              <a:t>different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01" y="4817745"/>
            <a:ext cx="1285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E36C09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880" y="5061584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16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01" y="5305425"/>
            <a:ext cx="1869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[67, 82, 98, 92, 78,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480" y="5549290"/>
            <a:ext cx="1696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1575" baseline="2645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75" spc="179" baseline="264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480" y="603727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C00000"/>
                </a:solidFill>
                <a:latin typeface="Calibri"/>
                <a:cs typeface="Calibri"/>
              </a:rPr>
              <a:t>nd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last</a:t>
            </a:r>
            <a:r>
              <a:rPr sz="1600" spc="-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01" y="5549290"/>
            <a:ext cx="15125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(list1[4])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78</a:t>
            </a:r>
            <a:endParaRPr sz="1600">
              <a:latin typeface="Calibri"/>
              <a:cs typeface="Calibri"/>
            </a:endParaRPr>
          </a:p>
          <a:p>
            <a:pPr marL="12700" marR="508634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list1[-2]  </a:t>
            </a:r>
            <a:r>
              <a:rPr sz="1600" spc="-10" dirty="0">
                <a:latin typeface="Calibri"/>
                <a:cs typeface="Calibri"/>
              </a:rPr>
              <a:t>78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0850" y="3158489"/>
          <a:ext cx="8079104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/>
                <a:gridCol w="906144"/>
                <a:gridCol w="906145"/>
                <a:gridCol w="906145"/>
                <a:gridCol w="906145"/>
                <a:gridCol w="906145"/>
                <a:gridCol w="90614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strings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Pencil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Rubber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Scale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Eraser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Marker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5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15900"/>
            <a:ext cx="405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Deleting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Elements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using del</a:t>
            </a:r>
            <a:r>
              <a:rPr sz="1800" b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41" y="611250"/>
            <a:ext cx="7550784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statement </a:t>
            </a:r>
            <a:r>
              <a:rPr sz="1600" spc="-5" dirty="0">
                <a:latin typeface="Calibri"/>
                <a:cs typeface="Calibri"/>
              </a:rPr>
              <a:t>and the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pop() </a:t>
            </a:r>
            <a:r>
              <a:rPr sz="1600" spc="-10" dirty="0">
                <a:latin typeface="Calibri"/>
                <a:cs typeface="Calibri"/>
              </a:rPr>
              <a:t>method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used to delete </a:t>
            </a:r>
            <a:r>
              <a:rPr sz="1600" spc="-5" dirty="0">
                <a:latin typeface="Calibri"/>
                <a:cs typeface="Calibri"/>
              </a:rPr>
              <a:t>elements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a list. But the  </a:t>
            </a:r>
            <a:r>
              <a:rPr sz="1600" spc="-15" dirty="0">
                <a:latin typeface="Calibri"/>
                <a:cs typeface="Calibri"/>
              </a:rPr>
              <a:t>difference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statement </a:t>
            </a:r>
            <a:r>
              <a:rPr sz="1600" spc="-10" dirty="0">
                <a:latin typeface="Calibri"/>
                <a:cs typeface="Calibri"/>
              </a:rPr>
              <a:t>deletes </a:t>
            </a:r>
            <a:r>
              <a:rPr sz="1600" spc="-5" dirty="0">
                <a:latin typeface="Calibri"/>
                <a:cs typeface="Calibri"/>
              </a:rPr>
              <a:t>the element </a:t>
            </a:r>
            <a:r>
              <a:rPr sz="1600" spc="-10" dirty="0">
                <a:latin typeface="Calibri"/>
                <a:cs typeface="Calibri"/>
              </a:rPr>
              <a:t>but does not </a:t>
            </a:r>
            <a:r>
              <a:rPr sz="1600" spc="-15" dirty="0">
                <a:latin typeface="Calibri"/>
                <a:cs typeface="Calibri"/>
              </a:rPr>
              <a:t>return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removed </a:t>
            </a:r>
            <a:r>
              <a:rPr sz="1600" spc="-10" dirty="0">
                <a:latin typeface="Calibri"/>
                <a:cs typeface="Calibri"/>
              </a:rPr>
              <a:t>item, 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pop() </a:t>
            </a:r>
            <a:r>
              <a:rPr sz="1600" spc="-10" dirty="0">
                <a:latin typeface="Calibri"/>
                <a:cs typeface="Calibri"/>
              </a:rPr>
              <a:t>method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deleted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element.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Name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 </a:t>
            </a:r>
            <a:r>
              <a:rPr sz="1600" spc="-10" dirty="0">
                <a:latin typeface="Calibri"/>
                <a:cs typeface="Calibri"/>
              </a:rPr>
              <a:t>'Riya',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'Vimal']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1955719"/>
            <a:ext cx="1433195" cy="666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Name[0]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(Name)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20" y="1955719"/>
            <a:ext cx="4225925" cy="666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delete </a:t>
            </a:r>
            <a:r>
              <a:rPr sz="1600" spc="-5" dirty="0">
                <a:latin typeface="Calibri"/>
                <a:cs typeface="Calibri"/>
              </a:rPr>
              <a:t>s the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element, </a:t>
            </a:r>
            <a:r>
              <a:rPr sz="1600" dirty="0">
                <a:latin typeface="Calibri"/>
                <a:cs typeface="Calibri"/>
              </a:rPr>
              <a:t>i.e.,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'Anmol'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returns: ['Kiran', </a:t>
            </a:r>
            <a:r>
              <a:rPr sz="1600" spc="-5" dirty="0">
                <a:latin typeface="Calibri"/>
                <a:cs typeface="Calibri"/>
              </a:rPr>
              <a:t>'Vimal', 'Sidharth', </a:t>
            </a:r>
            <a:r>
              <a:rPr sz="1600" spc="-10" dirty="0">
                <a:latin typeface="Calibri"/>
                <a:cs typeface="Calibri"/>
              </a:rPr>
              <a:t>'Riya',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'Vimal']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41" y="2673476"/>
            <a:ext cx="4027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Num = [23, 54, 34, 44, 35, 66, 27, 88, 69,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54]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41" y="2916707"/>
            <a:ext cx="134175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Num[4]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(Num)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920" y="2916707"/>
            <a:ext cx="3628390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deletes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5th </a:t>
            </a:r>
            <a:r>
              <a:rPr sz="1600" spc="-5" dirty="0">
                <a:latin typeface="Calibri"/>
                <a:cs typeface="Calibri"/>
              </a:rPr>
              <a:t>element, i.e.,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returns: </a:t>
            </a:r>
            <a:r>
              <a:rPr sz="1600" spc="-5" dirty="0">
                <a:latin typeface="Calibri"/>
                <a:cs typeface="Calibri"/>
              </a:rPr>
              <a:t>[23, 54, 34, 44, 66, 27, 88, 69,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54]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238" y="3633161"/>
            <a:ext cx="4022725" cy="21443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this:</a:t>
            </a:r>
            <a:endParaRPr sz="2400">
              <a:latin typeface="Calibri"/>
              <a:cs typeface="Calibri"/>
            </a:endParaRPr>
          </a:p>
          <a:p>
            <a:pPr marL="596900" marR="5080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is the </a:t>
            </a:r>
            <a:r>
              <a:rPr sz="1600" b="1" spc="-10" dirty="0">
                <a:latin typeface="Calibri"/>
                <a:cs typeface="Calibri"/>
              </a:rPr>
              <a:t>value </a:t>
            </a:r>
            <a:r>
              <a:rPr sz="1600" b="1" spc="-5" dirty="0">
                <a:latin typeface="Calibri"/>
                <a:cs typeface="Calibri"/>
              </a:rPr>
              <a:t>of Alist </a:t>
            </a:r>
            <a:r>
              <a:rPr sz="1600" b="1" spc="-15" dirty="0">
                <a:latin typeface="Calibri"/>
                <a:cs typeface="Calibri"/>
              </a:rPr>
              <a:t>after </a:t>
            </a:r>
            <a:r>
              <a:rPr sz="1600" b="1" spc="-10" dirty="0">
                <a:latin typeface="Calibri"/>
                <a:cs typeface="Calibri"/>
              </a:rPr>
              <a:t>executing  the following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lines?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234569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del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Alist[1:5] 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-5" dirty="0">
                <a:latin typeface="Calibri"/>
                <a:cs typeface="Calibri"/>
              </a:rPr>
              <a:t> (Alist)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4327397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361" y="4327397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091" y="4335779"/>
            <a:ext cx="180594" cy="25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Slicing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198" y="4364507"/>
            <a:ext cx="2755265" cy="19742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list1 = [67, 82, 98, 92, 78,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&gt;&gt;&gt; print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(list1[2:5])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[98, 92,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78]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&gt;&gt;&gt; print</a:t>
            </a:r>
            <a:r>
              <a:rPr sz="1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(list1[-4:-1])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057400"/>
            <a:ext cx="2667000" cy="2133600"/>
          </a:xfrm>
          <a:custGeom>
            <a:avLst/>
            <a:gdLst/>
            <a:ahLst/>
            <a:cxnLst/>
            <a:rect l="l" t="t" r="r" b="b"/>
            <a:pathLst>
              <a:path w="2667000" h="2133600">
                <a:moveTo>
                  <a:pt x="2311400" y="0"/>
                </a:moveTo>
                <a:lnTo>
                  <a:pt x="355600" y="0"/>
                </a:lnTo>
                <a:lnTo>
                  <a:pt x="307357" y="3247"/>
                </a:lnTo>
                <a:lnTo>
                  <a:pt x="261084" y="12705"/>
                </a:lnTo>
                <a:lnTo>
                  <a:pt x="217205" y="27951"/>
                </a:lnTo>
                <a:lnTo>
                  <a:pt x="176144" y="48561"/>
                </a:lnTo>
                <a:lnTo>
                  <a:pt x="138324" y="74109"/>
                </a:lnTo>
                <a:lnTo>
                  <a:pt x="104171" y="104171"/>
                </a:lnTo>
                <a:lnTo>
                  <a:pt x="74109" y="138324"/>
                </a:lnTo>
                <a:lnTo>
                  <a:pt x="48561" y="176144"/>
                </a:lnTo>
                <a:lnTo>
                  <a:pt x="27951" y="217205"/>
                </a:lnTo>
                <a:lnTo>
                  <a:pt x="12705" y="261084"/>
                </a:lnTo>
                <a:lnTo>
                  <a:pt x="3247" y="307357"/>
                </a:lnTo>
                <a:lnTo>
                  <a:pt x="0" y="355600"/>
                </a:lnTo>
                <a:lnTo>
                  <a:pt x="0" y="1778000"/>
                </a:lnTo>
                <a:lnTo>
                  <a:pt x="3247" y="1826242"/>
                </a:lnTo>
                <a:lnTo>
                  <a:pt x="12705" y="1872515"/>
                </a:lnTo>
                <a:lnTo>
                  <a:pt x="27951" y="1916394"/>
                </a:lnTo>
                <a:lnTo>
                  <a:pt x="48561" y="1957455"/>
                </a:lnTo>
                <a:lnTo>
                  <a:pt x="74109" y="1995275"/>
                </a:lnTo>
                <a:lnTo>
                  <a:pt x="104171" y="2029428"/>
                </a:lnTo>
                <a:lnTo>
                  <a:pt x="138324" y="2059490"/>
                </a:lnTo>
                <a:lnTo>
                  <a:pt x="176144" y="2085038"/>
                </a:lnTo>
                <a:lnTo>
                  <a:pt x="217205" y="2105648"/>
                </a:lnTo>
                <a:lnTo>
                  <a:pt x="261084" y="2120894"/>
                </a:lnTo>
                <a:lnTo>
                  <a:pt x="307357" y="2130352"/>
                </a:lnTo>
                <a:lnTo>
                  <a:pt x="355600" y="2133600"/>
                </a:lnTo>
                <a:lnTo>
                  <a:pt x="2311400" y="2133600"/>
                </a:lnTo>
                <a:lnTo>
                  <a:pt x="2359642" y="2130352"/>
                </a:lnTo>
                <a:lnTo>
                  <a:pt x="2405915" y="2120894"/>
                </a:lnTo>
                <a:lnTo>
                  <a:pt x="2449794" y="2105648"/>
                </a:lnTo>
                <a:lnTo>
                  <a:pt x="2490855" y="2085038"/>
                </a:lnTo>
                <a:lnTo>
                  <a:pt x="2528675" y="2059490"/>
                </a:lnTo>
                <a:lnTo>
                  <a:pt x="2562828" y="2029428"/>
                </a:lnTo>
                <a:lnTo>
                  <a:pt x="2592890" y="1995275"/>
                </a:lnTo>
                <a:lnTo>
                  <a:pt x="2618438" y="1957455"/>
                </a:lnTo>
                <a:lnTo>
                  <a:pt x="2639048" y="1916394"/>
                </a:lnTo>
                <a:lnTo>
                  <a:pt x="2654294" y="1872515"/>
                </a:lnTo>
                <a:lnTo>
                  <a:pt x="2663752" y="1826242"/>
                </a:lnTo>
                <a:lnTo>
                  <a:pt x="2667000" y="1778000"/>
                </a:lnTo>
                <a:lnTo>
                  <a:pt x="2667000" y="355600"/>
                </a:lnTo>
                <a:lnTo>
                  <a:pt x="2663752" y="307357"/>
                </a:lnTo>
                <a:lnTo>
                  <a:pt x="2654294" y="261084"/>
                </a:lnTo>
                <a:lnTo>
                  <a:pt x="2639048" y="217205"/>
                </a:lnTo>
                <a:lnTo>
                  <a:pt x="2618438" y="176144"/>
                </a:lnTo>
                <a:lnTo>
                  <a:pt x="2592890" y="138324"/>
                </a:lnTo>
                <a:lnTo>
                  <a:pt x="2562828" y="104171"/>
                </a:lnTo>
                <a:lnTo>
                  <a:pt x="2528675" y="74109"/>
                </a:lnTo>
                <a:lnTo>
                  <a:pt x="2490855" y="48561"/>
                </a:lnTo>
                <a:lnTo>
                  <a:pt x="2449794" y="27951"/>
                </a:lnTo>
                <a:lnTo>
                  <a:pt x="2405915" y="12705"/>
                </a:lnTo>
                <a:lnTo>
                  <a:pt x="2359642" y="3247"/>
                </a:lnTo>
                <a:lnTo>
                  <a:pt x="23114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701289"/>
          <a:ext cx="8079104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/>
                <a:gridCol w="906144"/>
                <a:gridCol w="906145"/>
                <a:gridCol w="906145"/>
                <a:gridCol w="906145"/>
                <a:gridCol w="906145"/>
                <a:gridCol w="90614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 strings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Pencil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Rubber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Scale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Eraser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Marker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5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7858" y="859281"/>
            <a:ext cx="8634095" cy="179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indent="457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Selecting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slice </a:t>
            </a:r>
            <a:r>
              <a:rPr sz="1600" spc="-5" dirty="0">
                <a:latin typeface="Calibri"/>
                <a:cs typeface="Calibri"/>
              </a:rPr>
              <a:t>is similar </a:t>
            </a:r>
            <a:r>
              <a:rPr sz="1600" spc="-10" dirty="0">
                <a:latin typeface="Calibri"/>
                <a:cs typeface="Calibri"/>
              </a:rPr>
              <a:t>to selecting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element(s) </a:t>
            </a:r>
            <a:r>
              <a:rPr sz="1600" spc="-5" dirty="0">
                <a:latin typeface="Calibri"/>
                <a:cs typeface="Calibri"/>
              </a:rPr>
              <a:t>of a list. </a:t>
            </a:r>
            <a:r>
              <a:rPr sz="1600" spc="-10" dirty="0">
                <a:latin typeface="Calibri"/>
                <a:cs typeface="Calibri"/>
              </a:rPr>
              <a:t>Subsets </a:t>
            </a:r>
            <a:r>
              <a:rPr sz="1600" spc="-5" dirty="0">
                <a:latin typeface="Calibri"/>
                <a:cs typeface="Calibri"/>
              </a:rPr>
              <a:t>of lists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20" dirty="0">
                <a:latin typeface="Calibri"/>
                <a:cs typeface="Calibri"/>
              </a:rPr>
              <a:t>taken </a:t>
            </a:r>
            <a:r>
              <a:rPr sz="1600" spc="-5" dirty="0">
                <a:latin typeface="Calibri"/>
                <a:cs typeface="Calibri"/>
              </a:rPr>
              <a:t>using the slice 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indices in </a:t>
            </a:r>
            <a:r>
              <a:rPr sz="1600" spc="-10" dirty="0">
                <a:latin typeface="Calibri"/>
                <a:cs typeface="Calibri"/>
              </a:rPr>
              <a:t>square </a:t>
            </a:r>
            <a:r>
              <a:rPr sz="1600" spc="-15" dirty="0">
                <a:latin typeface="Calibri"/>
                <a:cs typeface="Calibri"/>
              </a:rPr>
              <a:t>brackets </a:t>
            </a:r>
            <a:r>
              <a:rPr sz="1600" spc="-10" dirty="0">
                <a:latin typeface="Calibri"/>
                <a:cs typeface="Calibri"/>
              </a:rPr>
              <a:t>separated by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colon </a:t>
            </a:r>
            <a:r>
              <a:rPr sz="1600" spc="-5" dirty="0">
                <a:latin typeface="Calibri"/>
                <a:cs typeface="Calibri"/>
              </a:rPr>
              <a:t>(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[m:n]</a:t>
            </a:r>
            <a:r>
              <a:rPr sz="1600" b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 marL="50800" marR="71945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[m:n]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part of the list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m</a:t>
            </a:r>
            <a:r>
              <a:rPr sz="1575" baseline="26455" dirty="0">
                <a:latin typeface="Calibri"/>
                <a:cs typeface="Calibri"/>
              </a:rPr>
              <a:t>th </a:t>
            </a:r>
            <a:r>
              <a:rPr sz="1600" spc="-5" dirty="0">
                <a:latin typeface="Calibri"/>
                <a:cs typeface="Calibri"/>
              </a:rPr>
              <a:t>position and up </a:t>
            </a:r>
            <a:r>
              <a:rPr sz="1600" spc="-10" dirty="0">
                <a:latin typeface="Calibri"/>
                <a:cs typeface="Calibri"/>
              </a:rPr>
              <a:t>to but not </a:t>
            </a:r>
            <a:r>
              <a:rPr sz="1600" spc="-5" dirty="0">
                <a:latin typeface="Calibri"/>
                <a:cs typeface="Calibri"/>
              </a:rPr>
              <a:t>including  position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, i.e., n –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5801360">
              <a:lnSpc>
                <a:spcPct val="100000"/>
              </a:lnSpc>
              <a:spcBef>
                <a:spcPts val="14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[2:5]</a:t>
            </a:r>
            <a:endParaRPr sz="1800">
              <a:latin typeface="Calibri"/>
              <a:cs typeface="Calibri"/>
            </a:endParaRPr>
          </a:p>
          <a:p>
            <a:pPr marL="5730875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[-4:-1]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9375" y="4364507"/>
            <a:ext cx="4986655" cy="187487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'Pencil'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'Rubber'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'Scale',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'Eraser',</a:t>
            </a:r>
            <a:r>
              <a:rPr sz="160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'Marker'</a:t>
            </a:r>
            <a:r>
              <a:rPr sz="1600" spc="-10" dirty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(list2[2:5])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['Rubber', 'Scale',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‘Eraser’']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&gt;&gt;&gt; print</a:t>
            </a:r>
            <a:r>
              <a:rPr sz="1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(list2[-1:])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5" smtClean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7322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&gt;&gt;&gt; list1 = [67, </a:t>
            </a:r>
            <a:r>
              <a:rPr spc="-10" dirty="0"/>
              <a:t>82, 98, 92, 78,</a:t>
            </a:r>
            <a:r>
              <a:rPr spc="70" dirty="0"/>
              <a:t> </a:t>
            </a:r>
            <a:r>
              <a:rPr spc="-5" dirty="0"/>
              <a:t>87]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38" y="736752"/>
            <a:ext cx="8658962" cy="4849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2212975">
              <a:lnSpc>
                <a:spcPct val="1313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(list1[-4:])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last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four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elements  </a:t>
            </a:r>
            <a:r>
              <a:rPr sz="1600" spc="-5" dirty="0">
                <a:latin typeface="Calibri"/>
                <a:cs typeface="Calibri"/>
              </a:rPr>
              <a:t>[98, 92, 78,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(list1[4</a:t>
            </a:r>
            <a:r>
              <a:rPr sz="1600" spc="-5">
                <a:latin typeface="Calibri"/>
                <a:cs typeface="Calibri"/>
              </a:rPr>
              <a:t>:]) </a:t>
            </a:r>
            <a:r>
              <a:rPr lang="en-US" sz="1600" spc="-5" dirty="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prints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starting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5th element </a:t>
            </a:r>
            <a:r>
              <a:rPr sz="1600">
                <a:solidFill>
                  <a:srgbClr val="FF0000"/>
                </a:solidFill>
                <a:latin typeface="Calibri"/>
                <a:cs typeface="Calibri"/>
              </a:rPr>
              <a:t>till</a:t>
            </a:r>
            <a:r>
              <a:rPr sz="1600" spc="1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smtClean="0">
                <a:solidFill>
                  <a:srgbClr val="FF0000"/>
                </a:solidFill>
                <a:latin typeface="Calibri"/>
                <a:cs typeface="Calibri"/>
              </a:rPr>
              <a:t>last</a:t>
            </a:r>
            <a:r>
              <a:rPr lang="en-US" sz="1600" spc="-5" dirty="0" smtClean="0">
                <a:solidFill>
                  <a:srgbClr val="FF0000"/>
                </a:solidFill>
                <a:latin typeface="Calibri"/>
                <a:cs typeface="Calibri"/>
              </a:rPr>
              <a:t>   [ 78,87]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600" spc="-10" smtClean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['Pen', 'Pencil', </a:t>
            </a:r>
            <a:r>
              <a:rPr sz="1600" spc="-5" dirty="0">
                <a:latin typeface="Calibri"/>
                <a:cs typeface="Calibri"/>
              </a:rPr>
              <a:t>'Rubber', 'Scale', </a:t>
            </a:r>
            <a:r>
              <a:rPr sz="1600" spc="-10" dirty="0">
                <a:latin typeface="Calibri"/>
                <a:cs typeface="Calibri"/>
              </a:rPr>
              <a:t>'Eraser',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'Marker']</a:t>
            </a:r>
            <a:endParaRPr sz="16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  <a:tabLst>
                <a:tab pos="1968500" algn="l"/>
              </a:tabLst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(list2[-3:])	# </a:t>
            </a:r>
            <a:r>
              <a:rPr sz="1600" spc="-10" dirty="0">
                <a:latin typeface="Calibri"/>
                <a:cs typeface="Calibri"/>
              </a:rPr>
              <a:t>prints </a:t>
            </a:r>
            <a:r>
              <a:rPr sz="1600" spc="-5" dirty="0">
                <a:latin typeface="Calibri"/>
                <a:cs typeface="Calibri"/>
              </a:rPr>
              <a:t>last </a:t>
            </a:r>
            <a:r>
              <a:rPr sz="1600" spc="-10" dirty="0">
                <a:latin typeface="Calibri"/>
                <a:cs typeface="Calibri"/>
              </a:rPr>
              <a:t>three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r>
              <a:rPr 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  <a:spcBef>
                <a:spcPts val="77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Give the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output of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print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sz="16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FF0000"/>
                </a:solidFill>
                <a:latin typeface="Calibri"/>
                <a:cs typeface="Calibri"/>
              </a:rPr>
              <a:t>lines</a:t>
            </a:r>
            <a:r>
              <a:rPr sz="1600" b="1" spc="-5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lang="en-US" sz="16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  <a:spcBef>
                <a:spcPts val="775"/>
              </a:spcBef>
            </a:pP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39090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Alist[1:3] = ['x', </a:t>
            </a:r>
            <a:r>
              <a:rPr sz="1600" b="1" spc="-10" dirty="0">
                <a:latin typeface="Calibri"/>
                <a:cs typeface="Calibri"/>
              </a:rPr>
              <a:t>'y</a:t>
            </a:r>
            <a:r>
              <a:rPr sz="1600" b="1" spc="-10">
                <a:latin typeface="Calibri"/>
                <a:cs typeface="Calibri"/>
              </a:rPr>
              <a:t>'] </a:t>
            </a:r>
            <a:endParaRPr lang="en-US" sz="1600" b="1" spc="-10" dirty="0" smtClean="0">
              <a:latin typeface="Calibri"/>
              <a:cs typeface="Calibri"/>
            </a:endParaRPr>
          </a:p>
          <a:p>
            <a:pPr marL="596900" marR="3909060">
              <a:lnSpc>
                <a:spcPct val="100000"/>
              </a:lnSpc>
              <a:spcBef>
                <a:spcPts val="5"/>
              </a:spcBef>
            </a:pPr>
            <a:r>
              <a:rPr sz="1600" b="1" spc="-1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  <a:p>
            <a:pPr marL="596900" marR="315087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 </a:t>
            </a:r>
            <a:r>
              <a:rPr sz="1600" b="1" spc="-10" dirty="0">
                <a:latin typeface="Calibri"/>
                <a:cs typeface="Calibri"/>
              </a:rPr>
              <a:t>'f']  </a:t>
            </a:r>
            <a:r>
              <a:rPr sz="1600" b="1" spc="-5" dirty="0">
                <a:latin typeface="Calibri"/>
                <a:cs typeface="Calibri"/>
              </a:rPr>
              <a:t>Alist[1:3] =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[]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list = ['a', </a:t>
            </a:r>
            <a:r>
              <a:rPr sz="1600" b="1" spc="-10" dirty="0">
                <a:latin typeface="Calibri"/>
                <a:cs typeface="Calibri"/>
              </a:rPr>
              <a:t>'d',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'd',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390525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Alist[1:1] = ['b', 'c']  </a:t>
            </a:r>
            <a:r>
              <a:rPr sz="1600" b="1" spc="-10" dirty="0">
                <a:latin typeface="Calibri"/>
                <a:cs typeface="Calibri"/>
              </a:rPr>
              <a:t>print </a:t>
            </a:r>
            <a:r>
              <a:rPr sz="1600" b="1" spc="-5" dirty="0">
                <a:latin typeface="Calibri"/>
                <a:cs typeface="Calibri"/>
              </a:rPr>
              <a:t>(Alist)  Alist[4:4] = ['e'] 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7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Lists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Mutable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57234" cy="2469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Lists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mutable</a:t>
            </a:r>
            <a:r>
              <a:rPr sz="2800" spc="-5" dirty="0">
                <a:latin typeface="Calibri"/>
                <a:cs typeface="Calibri"/>
              </a:rPr>
              <a:t>, which means </a:t>
            </a:r>
            <a:r>
              <a:rPr sz="2800" spc="-10" dirty="0">
                <a:latin typeface="Calibri"/>
                <a:cs typeface="Calibri"/>
              </a:rPr>
              <a:t>we can </a:t>
            </a:r>
            <a:r>
              <a:rPr sz="2800" spc="-5" dirty="0">
                <a:latin typeface="Calibri"/>
                <a:cs typeface="Calibri"/>
              </a:rPr>
              <a:t>change their elements. Using the </a:t>
            </a:r>
            <a:r>
              <a:rPr sz="2800" spc="-20" dirty="0">
                <a:latin typeface="Calibri"/>
                <a:cs typeface="Calibri"/>
              </a:rPr>
              <a:t>bracket </a:t>
            </a:r>
            <a:r>
              <a:rPr sz="2800" spc="-1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([ ]) on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side </a:t>
            </a:r>
            <a:r>
              <a:rPr sz="2800" spc="-5" dirty="0">
                <a:latin typeface="Calibri"/>
                <a:cs typeface="Calibri"/>
              </a:rPr>
              <a:t>of an assignment, </a:t>
            </a:r>
            <a:r>
              <a:rPr sz="2800" spc="-10" dirty="0">
                <a:latin typeface="Calibri"/>
                <a:cs typeface="Calibri"/>
              </a:rPr>
              <a:t>we can </a:t>
            </a:r>
            <a:r>
              <a:rPr sz="2800" spc="-5" dirty="0">
                <a:latin typeface="Calibri"/>
                <a:cs typeface="Calibri"/>
              </a:rPr>
              <a:t>update one of 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200" b="1" spc="-10" dirty="0">
                <a:latin typeface="Calibri"/>
                <a:cs typeface="Calibri"/>
              </a:rPr>
              <a:t>For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tabLst>
                <a:tab pos="5108575" algn="l"/>
              </a:tabLst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 = [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'Anmol'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'Kiran'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'Vimal'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'Sidharth'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'Riya'</a:t>
            </a:r>
            <a:r>
              <a:rPr sz="1600" spc="-10" dirty="0">
                <a:latin typeface="Calibri"/>
                <a:cs typeface="Calibri"/>
              </a:rPr>
              <a:t>]	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a list with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five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friends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0" y="4267200"/>
            <a:ext cx="458660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lists 0th position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changed with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name Jatin  # lists last position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changed with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Vidya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343400"/>
            <a:ext cx="22796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friends[0] 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'Jatin'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friends[-1] =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'Vidya'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(friends)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5257800"/>
            <a:ext cx="3400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['Jatin',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'Kiran',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'Vimal', 'Sidharth',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'Vidya']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Membership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Operators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82" y="935481"/>
            <a:ext cx="864341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types of </a:t>
            </a:r>
            <a:r>
              <a:rPr sz="2400" spc="-10" dirty="0">
                <a:latin typeface="Calibri"/>
                <a:cs typeface="Calibri"/>
              </a:rPr>
              <a:t>membership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000" y="1447800"/>
          <a:ext cx="8382000" cy="5105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6835775"/>
              </a:tblGrid>
              <a:tr h="489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230818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2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tests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 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present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list or not. If 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 exists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 the list, it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otherwise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aList = [1, 15, 10, 5, -99,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100]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1803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print(10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aList)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3327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print(-50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Months = ['Jan',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'Mar', 'Apr',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'May',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'Jun']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4978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'Dec'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Months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3081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not 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3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 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the specified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sequence,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otherwise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aList = [1, 15, 10, 5, -99,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100]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9268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print(10 not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-5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print(-100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-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Months = ['Jan',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'Mar',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'Apr', 'May',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'Jun']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7934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'Dec'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Months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Concatenating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Replicating</a:t>
            </a:r>
            <a:r>
              <a:rPr sz="28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463" y="4060316"/>
            <a:ext cx="884153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Lists can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replicated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repeated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repeatedly concatenated </a:t>
            </a:r>
            <a:r>
              <a:rPr spc="-5" dirty="0">
                <a:latin typeface="Calibri"/>
                <a:cs typeface="Calibri"/>
              </a:rPr>
              <a:t>with the </a:t>
            </a:r>
            <a:r>
              <a:rPr spc="-10" dirty="0">
                <a:latin typeface="Calibri"/>
                <a:cs typeface="Calibri"/>
              </a:rPr>
              <a:t>asterisk </a:t>
            </a:r>
            <a:r>
              <a:rPr spc="-15" dirty="0">
                <a:latin typeface="Calibri"/>
                <a:cs typeface="Calibri"/>
              </a:rPr>
              <a:t>operator</a:t>
            </a:r>
            <a:r>
              <a:rPr spc="2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"*".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441316"/>
            <a:ext cx="1898650" cy="200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aList = [1, 2,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(aList*3)</a:t>
            </a:r>
            <a:endParaRPr sz="16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[1, </a:t>
            </a:r>
            <a:r>
              <a:rPr sz="1600" spc="-10" dirty="0">
                <a:latin typeface="Calibri"/>
                <a:cs typeface="Calibri"/>
              </a:rPr>
              <a:t>2, 3, 1, 2, 3, 1, 2,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 marR="88455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aList*-2  []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aList*aList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129" y="3145358"/>
            <a:ext cx="1188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concatenate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414142"/>
            <a:ext cx="13004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X = [1, 2,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Y = [4, 5,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&gt;&gt;&gt; Z = X +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10" dirty="0">
                <a:latin typeface="Calibri"/>
                <a:cs typeface="Calibri"/>
              </a:rPr>
              <a:t>(Z)  </a:t>
            </a:r>
            <a:r>
              <a:rPr sz="1600" spc="-5" dirty="0">
                <a:latin typeface="Calibri"/>
                <a:cs typeface="Calibri"/>
              </a:rPr>
              <a:t>[1, 2, 3, 4, 5,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6]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4650" y="1822450"/>
          <a:ext cx="2194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731520"/>
                <a:gridCol w="73152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17850" y="1822450"/>
          <a:ext cx="2194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731520"/>
                <a:gridCol w="73152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28690" y="1822450"/>
          <a:ext cx="2194558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365760"/>
                <a:gridCol w="365760"/>
                <a:gridCol w="365759"/>
                <a:gridCol w="365759"/>
                <a:gridCol w="365760"/>
              </a:tblGrid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04800" y="609600"/>
            <a:ext cx="8608060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Concatenation </a:t>
            </a:r>
            <a:r>
              <a:rPr b="1" spc="-5" dirty="0">
                <a:latin typeface="Calibri"/>
                <a:cs typeface="Calibri"/>
              </a:rPr>
              <a:t>means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joining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two operands by </a:t>
            </a:r>
            <a:r>
              <a:rPr b="1" spc="-5" dirty="0">
                <a:latin typeface="Calibri"/>
                <a:cs typeface="Calibri"/>
              </a:rPr>
              <a:t>linking them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end-to-end</a:t>
            </a:r>
            <a:r>
              <a:rPr b="1" spc="-5" dirty="0">
                <a:latin typeface="Calibri"/>
                <a:cs typeface="Calibri"/>
              </a:rPr>
              <a:t>. In list </a:t>
            </a:r>
            <a:r>
              <a:rPr b="1" spc="-10" dirty="0">
                <a:latin typeface="Calibri"/>
                <a:cs typeface="Calibri"/>
              </a:rPr>
              <a:t>concatenation, </a:t>
            </a:r>
            <a:r>
              <a:rPr b="1" spc="-5" dirty="0">
                <a:latin typeface="Calibri"/>
                <a:cs typeface="Calibri"/>
              </a:rPr>
              <a:t>+  </a:t>
            </a:r>
            <a:r>
              <a:rPr b="1" spc="-15" dirty="0">
                <a:latin typeface="Calibri"/>
                <a:cs typeface="Calibri"/>
              </a:rPr>
              <a:t>operator </a:t>
            </a:r>
            <a:r>
              <a:rPr b="1" spc="-10" dirty="0">
                <a:latin typeface="Calibri"/>
                <a:cs typeface="Calibri"/>
              </a:rPr>
              <a:t>concatenate two </a:t>
            </a:r>
            <a:r>
              <a:rPr b="1" spc="-5" dirty="0">
                <a:latin typeface="Calibri"/>
                <a:cs typeface="Calibri"/>
              </a:rPr>
              <a:t>lists with each other and </a:t>
            </a:r>
            <a:r>
              <a:rPr b="1" spc="-10" dirty="0">
                <a:latin typeface="Calibri"/>
                <a:cs typeface="Calibri"/>
              </a:rPr>
              <a:t>produce </a:t>
            </a:r>
            <a:r>
              <a:rPr b="1" spc="-5" dirty="0">
                <a:latin typeface="Calibri"/>
                <a:cs typeface="Calibri"/>
              </a:rPr>
              <a:t>a </a:t>
            </a:r>
            <a:r>
              <a:rPr b="1" spc="-10" dirty="0">
                <a:latin typeface="Calibri"/>
                <a:cs typeface="Calibri"/>
              </a:rPr>
              <a:t>third</a:t>
            </a:r>
            <a:r>
              <a:rPr b="1" spc="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list.</a:t>
            </a:r>
            <a:endParaRPr sz="16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160780">
              <a:lnSpc>
                <a:spcPct val="100000"/>
              </a:lnSpc>
              <a:tabLst>
                <a:tab pos="3983354" algn="l"/>
                <a:tab pos="6581140" algn="l"/>
              </a:tabLst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	Y	Z = X +</a:t>
            </a:r>
            <a:r>
              <a:rPr sz="1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580" y="1826513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" y="1371600"/>
            <a:ext cx="8115300" cy="914400"/>
          </a:xfrm>
          <a:custGeom>
            <a:avLst/>
            <a:gdLst/>
            <a:ahLst/>
            <a:cxnLst/>
            <a:rect l="l" t="t" r="r" b="b"/>
            <a:pathLst>
              <a:path w="8115300" h="762000">
                <a:moveTo>
                  <a:pt x="0" y="762000"/>
                </a:moveTo>
                <a:lnTo>
                  <a:pt x="8115300" y="762000"/>
                </a:lnTo>
                <a:lnTo>
                  <a:pt x="81153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9815" y="1806956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70250" y="4820920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73024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338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641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955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2708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731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888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202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5051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338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641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955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2708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45731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888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202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5051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3024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820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3890" y="4827270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59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3890" y="5198109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59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2028" y="4846066"/>
            <a:ext cx="256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18490" algn="l"/>
                <a:tab pos="922019" algn="l"/>
                <a:tab pos="1224915" algn="l"/>
                <a:tab pos="1527810" algn="l"/>
                <a:tab pos="1831339" algn="l"/>
                <a:tab pos="2134235" algn="l"/>
                <a:tab pos="243776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	2	3	1	2	3	1	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5021" y="4543755"/>
            <a:ext cx="35610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8465" algn="l"/>
              </a:tabLst>
            </a:pP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2400" b="1" spc="-22" baseline="173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baseline="1736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36084" y="4825060"/>
            <a:ext cx="561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* 3</a:t>
            </a:r>
            <a:r>
              <a:rPr sz="2000" b="1" spc="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baseline="4166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3000" baseline="4166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448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examples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(Iterating)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[Traversing]: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618638"/>
            <a:ext cx="3502661" cy="6172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alibri"/>
                <a:cs typeface="Calibri"/>
              </a:rPr>
              <a:t>print('Names </a:t>
            </a:r>
            <a:r>
              <a:rPr sz="1600" spc="-10" dirty="0">
                <a:latin typeface="Calibri"/>
                <a:cs typeface="Calibri"/>
              </a:rPr>
              <a:t>are: </a:t>
            </a:r>
            <a:r>
              <a:rPr sz="1600" spc="-5" dirty="0">
                <a:latin typeface="Calibri"/>
                <a:cs typeface="Calibri"/>
              </a:rPr>
              <a:t>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end='')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209696"/>
            <a:ext cx="4078604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207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in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 'Riya']:  print(i, end=' 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flist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'Riya']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386732"/>
            <a:ext cx="2219325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'Names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, 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''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0" dirty="0">
                <a:latin typeface="Calibri"/>
                <a:cs typeface="Calibri"/>
              </a:rPr>
              <a:t>Length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len(flist)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range</a:t>
            </a:r>
            <a:r>
              <a:rPr sz="1600" spc="-15" dirty="0">
                <a:latin typeface="Calibri"/>
                <a:cs typeface="Calibri"/>
              </a:rPr>
              <a:t>(0,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Length):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(flist[i], end='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5867400"/>
            <a:ext cx="7769861" cy="73609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Names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Anmol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Kiran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Vimal Sidharth</a:t>
            </a:r>
            <a:r>
              <a:rPr sz="16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Riya</a:t>
            </a:r>
            <a:endParaRPr sz="1600" b="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642949"/>
            <a:ext cx="8229600" cy="200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Write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print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following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6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loop: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flist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= ['Anmol',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'Kiran',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'Vimal',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'Sidharth',</a:t>
            </a:r>
            <a:r>
              <a:rPr sz="1600" b="1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'Riya']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latin typeface="Calibri"/>
                <a:cs typeface="Calibri"/>
              </a:rPr>
              <a:t>flist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'Riya']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'Names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ts val="1545"/>
              </a:lnSpc>
              <a:spcBef>
                <a:spcPts val="409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flist:</a:t>
            </a:r>
            <a:endParaRPr sz="1600">
              <a:latin typeface="Calibri"/>
              <a:cs typeface="Calibri"/>
            </a:endParaRPr>
          </a:p>
          <a:p>
            <a:pPr marL="3899535">
              <a:lnSpc>
                <a:spcPts val="116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Note:</a:t>
            </a:r>
            <a:endParaRPr sz="1600">
              <a:latin typeface="Calibri"/>
              <a:cs typeface="Calibri"/>
            </a:endParaRPr>
          </a:p>
          <a:p>
            <a:pPr marL="546100">
              <a:lnSpc>
                <a:spcPts val="1535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(i, </a:t>
            </a:r>
            <a:r>
              <a:rPr sz="1600" spc="-10" dirty="0">
                <a:latin typeface="Calibri"/>
                <a:cs typeface="Calibri"/>
              </a:rPr>
              <a:t>end=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2589402"/>
            <a:ext cx="3814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 is 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 the list i.e., Anmol,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Kiran 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975" y="4402607"/>
            <a:ext cx="3999229" cy="986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Note: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 is 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index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 the element of the list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flist[i[ is the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content.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533400"/>
            <a:ext cx="8229600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Write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print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following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list in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reverse</a:t>
            </a:r>
            <a:r>
              <a:rPr sz="16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order.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Num =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[23,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54, 34, 44, 35,</a:t>
            </a:r>
            <a:r>
              <a:rPr sz="1600" b="1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66]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lang="pt-BR" sz="1600" dirty="0" smtClean="0">
                <a:cs typeface="Calibri"/>
              </a:rPr>
              <a:t>num = [23, 54, 34, 44, 35, 66]</a:t>
            </a:r>
          </a:p>
          <a:p>
            <a:pPr marL="88900">
              <a:lnSpc>
                <a:spcPct val="100000"/>
              </a:lnSpc>
            </a:pPr>
            <a:r>
              <a:rPr lang="pt-BR" sz="1600" dirty="0" smtClean="0">
                <a:cs typeface="Calibri"/>
              </a:rPr>
              <a:t>n = len(num)</a:t>
            </a:r>
          </a:p>
          <a:p>
            <a:pPr marL="88900">
              <a:lnSpc>
                <a:spcPct val="100000"/>
              </a:lnSpc>
            </a:pPr>
            <a:endParaRPr lang="pt-BR" sz="1600" dirty="0" smtClean="0"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lang="pt-BR" sz="1600" dirty="0" smtClean="0">
                <a:cs typeface="Calibri"/>
              </a:rPr>
              <a:t>print(“List Element in reverse order :”)</a:t>
            </a:r>
          </a:p>
          <a:p>
            <a:pPr marL="88900">
              <a:lnSpc>
                <a:spcPct val="100000"/>
              </a:lnSpc>
            </a:pPr>
            <a:endParaRPr lang="pt-BR" sz="1600" dirty="0" smtClean="0"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lang="pt-BR" sz="1600" dirty="0" smtClean="0">
                <a:cs typeface="Calibri"/>
              </a:rPr>
              <a:t>for i in range(n-1,-1,-1):</a:t>
            </a:r>
          </a:p>
          <a:p>
            <a:pPr marL="88900">
              <a:lnSpc>
                <a:spcPct val="100000"/>
              </a:lnSpc>
            </a:pPr>
            <a:r>
              <a:rPr lang="pt-BR" sz="1600" dirty="0" smtClean="0">
                <a:cs typeface="Calibri"/>
              </a:rPr>
              <a:t>     print(num[i],end=" ")</a:t>
            </a: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lang="en-US" sz="1600" b="1" dirty="0" smtClean="0">
                <a:latin typeface="Calibri"/>
                <a:cs typeface="Calibri"/>
              </a:rPr>
              <a:t>OR </a:t>
            </a: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448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examples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(Iterating)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[Traversing]: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2598</Words>
  <Application>Microsoft Office PowerPoint</Application>
  <PresentationFormat>On-screen Show (4:3)</PresentationFormat>
  <Paragraphs>429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Accessing/Printing List Elements</vt:lpstr>
      <vt:lpstr>Slicing List Elements</vt:lpstr>
      <vt:lpstr>&gt;&gt;&gt; list1 = [67, 82, 98, 92, 78, 87]</vt:lpstr>
      <vt:lpstr>Lists are Mutable</vt:lpstr>
      <vt:lpstr>Using Membership Operators with List</vt:lpstr>
      <vt:lpstr>Concatenating &amp; Replicating List</vt:lpstr>
      <vt:lpstr>Programming examples (Iterating) [Traversing]:</vt:lpstr>
      <vt:lpstr>Programming examples (Iterating) [Traversing]:</vt:lpstr>
      <vt:lpstr>Try this:</vt:lpstr>
      <vt:lpstr>Slide 11</vt:lpstr>
      <vt:lpstr>Programming example</vt:lpstr>
      <vt:lpstr>Slide 13</vt:lpstr>
      <vt:lpstr>List Functions</vt:lpstr>
      <vt:lpstr>Try this:</vt:lpstr>
      <vt:lpstr>Slide 16</vt:lpstr>
      <vt:lpstr>Slide 17</vt:lpstr>
      <vt:lpstr>Slide 18</vt:lpstr>
      <vt:lpstr>Programming example</vt:lpstr>
      <vt:lpstr>Deleting List Elements using del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25</cp:revision>
  <dcterms:created xsi:type="dcterms:W3CDTF">2019-07-02T13:29:22Z</dcterms:created>
  <dcterms:modified xsi:type="dcterms:W3CDTF">2019-08-21T05:42:40Z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2019-07-02T00:00:00Z</vt:filetime>
  </property>
</Properties>
</file>