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68" r:id="rId18"/>
    <p:sldId id="269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250" y="112049"/>
            <a:ext cx="856210" cy="85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80616" y="289547"/>
            <a:ext cx="4781550" cy="602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9713"/>
            <a:ext cx="9143999" cy="88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107670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543" y="139700"/>
            <a:ext cx="802091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746250"/>
            <a:ext cx="8407400" cy="459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219200"/>
            <a:ext cx="846582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alibri"/>
              </a:rPr>
              <a:t>A string </a:t>
            </a:r>
            <a:r>
              <a:rPr sz="2800" spc="-10" dirty="0">
                <a:solidFill>
                  <a:srgbClr val="FF0000"/>
                </a:solidFill>
                <a:cs typeface="Calibri"/>
              </a:rPr>
              <a:t>literal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or </a:t>
            </a:r>
            <a:r>
              <a:rPr sz="2800" spc="-5" dirty="0">
                <a:solidFill>
                  <a:srgbClr val="FF0000"/>
                </a:solidFill>
                <a:cs typeface="Calibri"/>
              </a:rPr>
              <a:t>string</a:t>
            </a:r>
            <a:r>
              <a:rPr sz="2800" spc="-5" dirty="0">
                <a:cs typeface="Calibri"/>
              </a:rPr>
              <a:t> in python </a:t>
            </a:r>
            <a:r>
              <a:rPr sz="2800" spc="-10" dirty="0">
                <a:cs typeface="Calibri"/>
              </a:rPr>
              <a:t>can </a:t>
            </a:r>
            <a:r>
              <a:rPr sz="2800" spc="-5" dirty="0">
                <a:cs typeface="Calibri"/>
              </a:rPr>
              <a:t>be </a:t>
            </a:r>
            <a:r>
              <a:rPr sz="2800" spc="-10" dirty="0">
                <a:cs typeface="Calibri"/>
              </a:rPr>
              <a:t>created </a:t>
            </a:r>
            <a:r>
              <a:rPr sz="2800" spc="-5" dirty="0">
                <a:cs typeface="Calibri"/>
              </a:rPr>
              <a:t>using single quotes (' ') , double </a:t>
            </a:r>
            <a:r>
              <a:rPr sz="2800" spc="-10" dirty="0">
                <a:cs typeface="Calibri"/>
              </a:rPr>
              <a:t>quotes </a:t>
            </a:r>
            <a:r>
              <a:rPr sz="2800" spc="-5" dirty="0">
                <a:cs typeface="Calibri"/>
              </a:rPr>
              <a:t>(" ") and</a:t>
            </a:r>
            <a:r>
              <a:rPr sz="2800" spc="12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triple</a:t>
            </a:r>
            <a:endParaRPr sz="280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cs typeface="Calibri"/>
              </a:rPr>
              <a:t>quotes</a:t>
            </a:r>
            <a:r>
              <a:rPr sz="2800" spc="-5">
                <a:cs typeface="Calibri"/>
              </a:rPr>
              <a:t>. </a:t>
            </a:r>
            <a:endParaRPr lang="en-US" sz="2800" spc="-5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800" spc="-5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smtClean="0">
                <a:cs typeface="Calibri"/>
              </a:rPr>
              <a:t>When </a:t>
            </a:r>
            <a:r>
              <a:rPr sz="2800" spc="-10" dirty="0">
                <a:cs typeface="Calibri"/>
              </a:rPr>
              <a:t>we </a:t>
            </a:r>
            <a:r>
              <a:rPr sz="2800" spc="-5" dirty="0">
                <a:cs typeface="Calibri"/>
              </a:rPr>
              <a:t>use </a:t>
            </a:r>
            <a:r>
              <a:rPr sz="2800" dirty="0">
                <a:cs typeface="Calibri"/>
              </a:rPr>
              <a:t>triple </a:t>
            </a:r>
            <a:r>
              <a:rPr sz="2800" spc="-5" dirty="0">
                <a:cs typeface="Calibri"/>
              </a:rPr>
              <a:t>quotes, strings </a:t>
            </a:r>
            <a:r>
              <a:rPr sz="2800" spc="-10" dirty="0">
                <a:cs typeface="Calibri"/>
              </a:rPr>
              <a:t>can </a:t>
            </a:r>
            <a:r>
              <a:rPr sz="2800" spc="-5" dirty="0">
                <a:cs typeface="Calibri"/>
              </a:rPr>
              <a:t>span </a:t>
            </a:r>
            <a:r>
              <a:rPr sz="2800" spc="-15" dirty="0">
                <a:cs typeface="Calibri"/>
              </a:rPr>
              <a:t>several </a:t>
            </a:r>
            <a:r>
              <a:rPr sz="2800" spc="-5" dirty="0">
                <a:cs typeface="Calibri"/>
              </a:rPr>
              <a:t>lines without using the </a:t>
            </a:r>
            <a:r>
              <a:rPr sz="2800" spc="-5" dirty="0">
                <a:solidFill>
                  <a:srgbClr val="FF0000"/>
                </a:solidFill>
                <a:cs typeface="Calibri"/>
              </a:rPr>
              <a:t>escape</a:t>
            </a:r>
            <a:r>
              <a:rPr sz="2800" spc="180" dirty="0">
                <a:solidFill>
                  <a:srgbClr val="FF0000"/>
                </a:solidFill>
                <a:cs typeface="Calibri"/>
              </a:rPr>
              <a:t> </a:t>
            </a:r>
            <a:r>
              <a:rPr sz="2800" spc="-35">
                <a:solidFill>
                  <a:srgbClr val="FF0000"/>
                </a:solidFill>
                <a:cs typeface="Calibri"/>
              </a:rPr>
              <a:t>character</a:t>
            </a:r>
            <a:r>
              <a:rPr sz="3200" spc="-35" smtClean="0">
                <a:solidFill>
                  <a:srgbClr val="FF0000"/>
                </a:solidFill>
                <a:cs typeface="Calibri"/>
              </a:rPr>
              <a:t>.</a:t>
            </a:r>
            <a:endParaRPr sz="32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267200"/>
            <a:ext cx="3962400" cy="721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String with double </a:t>
            </a:r>
            <a:r>
              <a:rPr spc="-10">
                <a:solidFill>
                  <a:srgbClr val="C00000"/>
                </a:solidFill>
                <a:latin typeface="Calibri"/>
                <a:cs typeface="Calibri"/>
              </a:rPr>
              <a:t>quote  </a:t>
            </a:r>
            <a:endParaRPr lang="en-US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pc="-5" smtClean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String with single</a:t>
            </a:r>
            <a:r>
              <a:rPr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quote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5867400"/>
            <a:ext cx="35979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# String with triple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quote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and multiple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lines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343400"/>
            <a:ext cx="4038600" cy="2176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pc="-10" dirty="0" smtClean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1600" spc="-10" smtClean="0">
                <a:latin typeface="Calibri"/>
                <a:cs typeface="Calibri"/>
              </a:rPr>
              <a:t> </a:t>
            </a:r>
            <a:endParaRPr lang="en-US" sz="16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pc="-10" smtClean="0">
                <a:latin typeface="Calibri"/>
                <a:cs typeface="Calibri"/>
              </a:rPr>
              <a:t>str1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'Computer</a:t>
            </a:r>
            <a:r>
              <a:rPr spc="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Applications'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10" smtClean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str2 </a:t>
            </a:r>
            <a:r>
              <a:rPr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"Applications of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computer"</a:t>
            </a:r>
            <a:endParaRPr>
              <a:latin typeface="Calibri"/>
              <a:cs typeface="Calibri"/>
            </a:endParaRPr>
          </a:p>
          <a:p>
            <a:pPr marL="12700" marR="731520">
              <a:lnSpc>
                <a:spcPct val="131300"/>
              </a:lnSpc>
            </a:pPr>
            <a:r>
              <a:rPr spc="-10" smtClean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str3 </a:t>
            </a:r>
            <a:r>
              <a:rPr spc="-5" dirty="0">
                <a:latin typeface="Calibri"/>
                <a:cs typeface="Calibri"/>
              </a:rPr>
              <a:t>=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"""Official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</a:rPr>
              <a:t>website  </a:t>
            </a:r>
            <a:r>
              <a:rPr spc="-5" dirty="0">
                <a:solidFill>
                  <a:srgbClr val="006FC0"/>
                </a:solidFill>
                <a:latin typeface="Calibri"/>
                <a:cs typeface="Calibri"/>
              </a:rPr>
              <a:t>of Python language is:  </a:t>
            </a:r>
            <a:r>
              <a:rPr spc="-10" dirty="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http://</a:t>
            </a:r>
            <a:r>
              <a:rPr spc="-1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www.python.org</a:t>
            </a:r>
            <a:r>
              <a:rPr spc="-10" smtClean="0">
                <a:solidFill>
                  <a:srgbClr val="006FC0"/>
                </a:solidFill>
                <a:latin typeface="Calibri"/>
                <a:cs typeface="Calibri"/>
                <a:hlinkClick r:id="rId2"/>
              </a:rPr>
              <a:t>/"</a:t>
            </a:r>
            <a:r>
              <a:rPr spc="-10" smtClean="0">
                <a:solidFill>
                  <a:srgbClr val="006FC0"/>
                </a:solidFill>
                <a:latin typeface="Calibri"/>
                <a:cs typeface="Calibri"/>
              </a:rPr>
              <a:t>""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String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solidFill>
                  <a:srgbClr val="FFFFFF"/>
                </a:solidFill>
              </a:rPr>
              <a:t>Comparing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1164081"/>
            <a:ext cx="8495665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Strings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compared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spc="-15" dirty="0">
                <a:latin typeface="Calibri"/>
                <a:cs typeface="Calibri"/>
              </a:rPr>
              <a:t>operators </a:t>
            </a:r>
            <a:r>
              <a:rPr spc="-5">
                <a:latin typeface="Calibri"/>
                <a:cs typeface="Calibri"/>
              </a:rPr>
              <a:t>relational </a:t>
            </a:r>
            <a:r>
              <a:rPr lang="en-US" spc="-5" dirty="0" smtClean="0">
                <a:latin typeface="Calibri"/>
                <a:cs typeface="Calibri"/>
              </a:rPr>
              <a:t>o</a:t>
            </a:r>
            <a:r>
              <a:rPr spc="-5" smtClean="0">
                <a:latin typeface="Calibri"/>
                <a:cs typeface="Calibri"/>
              </a:rPr>
              <a:t>r </a:t>
            </a:r>
            <a:r>
              <a:rPr spc="-5" dirty="0">
                <a:latin typeface="Calibri"/>
                <a:cs typeface="Calibri"/>
              </a:rPr>
              <a:t>comparison </a:t>
            </a:r>
            <a:r>
              <a:rPr spc="-15" dirty="0">
                <a:latin typeface="Calibri"/>
                <a:cs typeface="Calibri"/>
              </a:rPr>
              <a:t>operators </a:t>
            </a:r>
            <a:r>
              <a:rPr spc="-5" dirty="0">
                <a:latin typeface="Calibri"/>
                <a:cs typeface="Calibri"/>
              </a:rPr>
              <a:t>line ==, </a:t>
            </a:r>
            <a:r>
              <a:rPr spc="-5">
                <a:latin typeface="Calibri"/>
                <a:cs typeface="Calibri"/>
              </a:rPr>
              <a:t>!=,</a:t>
            </a:r>
            <a:r>
              <a:rPr spc="260">
                <a:latin typeface="Calibri"/>
                <a:cs typeface="Calibri"/>
              </a:rPr>
              <a:t> </a:t>
            </a:r>
            <a:r>
              <a:rPr spc="-10" smtClean="0">
                <a:latin typeface="Calibri"/>
                <a:cs typeface="Calibri"/>
              </a:rPr>
              <a:t>&lt;,</a:t>
            </a:r>
            <a:r>
              <a:rPr spc="-5" smtClean="0">
                <a:latin typeface="Calibri"/>
                <a:cs typeface="Calibri"/>
              </a:rPr>
              <a:t>&gt;, </a:t>
            </a:r>
            <a:r>
              <a:rPr spc="-5" dirty="0">
                <a:latin typeface="Calibri"/>
                <a:cs typeface="Calibri"/>
              </a:rPr>
              <a:t>&lt;= and &gt;=. These comparisons use the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character-by-character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comparis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rules </a:t>
            </a:r>
            <a:r>
              <a:rPr sz="1600" spc="-20" dirty="0">
                <a:latin typeface="Calibri"/>
                <a:cs typeface="Calibri"/>
              </a:rPr>
              <a:t>for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ASCII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 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Unicode</a:t>
            </a:r>
            <a:r>
              <a:rPr sz="1600" spc="-5" dirty="0">
                <a:latin typeface="Calibri"/>
                <a:cs typeface="Calibri"/>
              </a:rPr>
              <a:t>. The comparison </a:t>
            </a:r>
            <a:r>
              <a:rPr sz="1600" spc="-10" dirty="0">
                <a:latin typeface="Calibri"/>
                <a:cs typeface="Calibri"/>
              </a:rPr>
              <a:t>operator returns </a:t>
            </a:r>
            <a:r>
              <a:rPr sz="1600" spc="-5" dirty="0">
                <a:latin typeface="Calibri"/>
                <a:cs typeface="Calibri"/>
              </a:rPr>
              <a:t>a Boolean </a:t>
            </a:r>
            <a:r>
              <a:rPr sz="1600" spc="-10" dirty="0">
                <a:latin typeface="Calibri"/>
                <a:cs typeface="Calibri"/>
              </a:rPr>
              <a:t>result </a:t>
            </a:r>
            <a:r>
              <a:rPr sz="1600" b="1" spc="-30" dirty="0">
                <a:latin typeface="Calibri"/>
                <a:cs typeface="Calibri"/>
              </a:rPr>
              <a:t>True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False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" y="2819400"/>
          <a:ext cx="8329534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03"/>
                <a:gridCol w="2433257"/>
                <a:gridCol w="3996921"/>
                <a:gridCol w="800853"/>
              </a:tblGrid>
              <a:tr h="793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 (If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Str1 = "Py", Str2 =</a:t>
                      </a:r>
                      <a:r>
                        <a:rPr sz="1600" b="1" spc="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"Python")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464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==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Str1==Str2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!=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Not equal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Str1!=Str2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4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Str1&gt;Str2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Str1&lt;Str2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Str1&gt;=Str2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4AACC5">
                        <a:alpha val="19999"/>
                      </a:srgbClr>
                    </a:solidFill>
                  </a:tcPr>
                </a:tc>
              </a:tr>
              <a:tr h="46470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&lt;=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than or equal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Str1&lt;=tr2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743" y="160146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45922"/>
            <a:ext cx="7821295" cy="576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5" dirty="0">
                <a:latin typeface="Calibri"/>
                <a:cs typeface="Calibri"/>
              </a:rPr>
              <a:t>and check </a:t>
            </a:r>
            <a:r>
              <a:rPr sz="1600" b="1" spc="-10" dirty="0">
                <a:latin typeface="Calibri"/>
                <a:cs typeface="Calibri"/>
              </a:rPr>
              <a:t>with the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5" dirty="0">
                <a:latin typeface="Calibri"/>
                <a:cs typeface="Calibri"/>
              </a:rPr>
              <a:t>‘CBSE’ </a:t>
            </a:r>
            <a:r>
              <a:rPr sz="1600" b="1" spc="-10" dirty="0">
                <a:latin typeface="Calibri"/>
                <a:cs typeface="Calibri"/>
              </a:rPr>
              <a:t>whether the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10" dirty="0">
                <a:latin typeface="Calibri"/>
                <a:cs typeface="Calibri"/>
              </a:rPr>
              <a:t>comes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after </a:t>
            </a:r>
            <a:r>
              <a:rPr sz="1600" b="1" spc="-5" dirty="0">
                <a:latin typeface="Calibri"/>
                <a:cs typeface="Calibri"/>
              </a:rPr>
              <a:t>‘CBSE’ or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spc="7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‘CBSE’.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Note. This </a:t>
            </a:r>
            <a:r>
              <a:rPr sz="1600" b="1" spc="-5" dirty="0">
                <a:latin typeface="Calibri"/>
                <a:cs typeface="Calibri"/>
              </a:rPr>
              <a:t>is similar </a:t>
            </a:r>
            <a:r>
              <a:rPr sz="1600" b="1" spc="-10" dirty="0">
                <a:latin typeface="Calibri"/>
                <a:cs typeface="Calibri"/>
              </a:rPr>
              <a:t>to the </a:t>
            </a:r>
            <a:r>
              <a:rPr sz="1600" b="1" spc="-5" dirty="0">
                <a:latin typeface="Calibri"/>
                <a:cs typeface="Calibri"/>
              </a:rPr>
              <a:t>alphabetical </a:t>
            </a:r>
            <a:r>
              <a:rPr sz="1600" b="1" spc="-10" dirty="0">
                <a:latin typeface="Calibri"/>
                <a:cs typeface="Calibri"/>
              </a:rPr>
              <a:t>order you would </a:t>
            </a:r>
            <a:r>
              <a:rPr sz="1600" b="1" spc="-5" dirty="0">
                <a:latin typeface="Calibri"/>
                <a:cs typeface="Calibri"/>
              </a:rPr>
              <a:t>use </a:t>
            </a:r>
            <a:r>
              <a:rPr sz="1600" b="1" spc="-10" dirty="0">
                <a:latin typeface="Calibri"/>
                <a:cs typeface="Calibri"/>
              </a:rPr>
              <a:t>with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0" dirty="0">
                <a:latin typeface="Calibri"/>
                <a:cs typeface="Calibri"/>
              </a:rPr>
              <a:t>dictionary, </a:t>
            </a:r>
            <a:r>
              <a:rPr sz="1600" b="1" spc="-20" dirty="0">
                <a:latin typeface="Calibri"/>
                <a:cs typeface="Calibri"/>
              </a:rPr>
              <a:t>except </a:t>
            </a:r>
            <a:r>
              <a:rPr sz="1600" b="1" spc="-10" dirty="0">
                <a:latin typeface="Calibri"/>
                <a:cs typeface="Calibri"/>
              </a:rPr>
              <a:t>that </a:t>
            </a:r>
            <a:r>
              <a:rPr sz="1600" b="1" spc="-5" dirty="0">
                <a:latin typeface="Calibri"/>
                <a:cs typeface="Calibri"/>
              </a:rPr>
              <a:t>all  </a:t>
            </a:r>
            <a:r>
              <a:rPr sz="1600" b="1" spc="-10" dirty="0">
                <a:latin typeface="Calibri"/>
                <a:cs typeface="Calibri"/>
              </a:rPr>
              <a:t>the uppercase </a:t>
            </a:r>
            <a:r>
              <a:rPr sz="1600" b="1" spc="-20" dirty="0">
                <a:latin typeface="Calibri"/>
                <a:cs typeface="Calibri"/>
              </a:rPr>
              <a:t>letters </a:t>
            </a:r>
            <a:r>
              <a:rPr sz="1600" b="1" spc="-10" dirty="0">
                <a:latin typeface="Calibri"/>
                <a:cs typeface="Calibri"/>
              </a:rPr>
              <a:t>come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all</a:t>
            </a:r>
            <a:endParaRPr sz="1600">
              <a:latin typeface="Calibri"/>
              <a:cs typeface="Calibri"/>
            </a:endParaRPr>
          </a:p>
          <a:p>
            <a:pPr marL="12700" marR="5060950">
              <a:lnSpc>
                <a:spcPct val="141900"/>
              </a:lnSpc>
              <a:spcBef>
                <a:spcPts val="1390"/>
              </a:spcBef>
            </a:pP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any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: 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&lt;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"CBSE"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 marR="2971165" indent="457200">
              <a:lnSpc>
                <a:spcPts val="2720"/>
              </a:lnSpc>
              <a:spcBef>
                <a:spcPts val="21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"Your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comes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before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CBSE."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elif </a:t>
            </a:r>
            <a:r>
              <a:rPr sz="1600" spc="-15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&gt;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"CBSE"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dirty="0">
                <a:latin typeface="Calibri"/>
                <a:cs typeface="Calibri"/>
              </a:rPr>
              <a:t>(</a:t>
            </a:r>
            <a:r>
              <a:rPr sz="1600" spc="-30" dirty="0">
                <a:solidFill>
                  <a:srgbClr val="006FC0"/>
                </a:solidFill>
                <a:latin typeface="Calibri"/>
                <a:cs typeface="Calibri"/>
              </a:rPr>
              <a:t>"Your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20" dirty="0">
                <a:latin typeface="Calibri"/>
                <a:cs typeface="Calibri"/>
              </a:rPr>
              <a:t>word </a:t>
            </a:r>
            <a:r>
              <a:rPr sz="1600" spc="-5" dirty="0">
                <a:latin typeface="Calibri"/>
                <a:cs typeface="Calibri"/>
              </a:rPr>
              <a:t>+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comes after</a:t>
            </a:r>
            <a:r>
              <a:rPr sz="1600" spc="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CBSE."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else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25" dirty="0">
                <a:latin typeface="Calibri"/>
                <a:cs typeface="Calibri"/>
              </a:rPr>
              <a:t>(</a:t>
            </a:r>
            <a:r>
              <a:rPr sz="1600" spc="-25" dirty="0">
                <a:solidFill>
                  <a:srgbClr val="006FC0"/>
                </a:solidFill>
                <a:latin typeface="Calibri"/>
                <a:cs typeface="Calibri"/>
              </a:rPr>
              <a:t>"Yes,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16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choice!"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NCERT</a:t>
            </a:r>
            <a:endParaRPr sz="1600">
              <a:latin typeface="Calibri"/>
              <a:cs typeface="Calibri"/>
            </a:endParaRPr>
          </a:p>
          <a:p>
            <a:pPr marL="12700" marR="4754245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NCERT,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comes after CBSE.  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ICSE</a:t>
            </a:r>
            <a:endParaRPr sz="1600">
              <a:latin typeface="Calibri"/>
              <a:cs typeface="Calibri"/>
            </a:endParaRPr>
          </a:p>
          <a:p>
            <a:pPr marL="12700" marR="4928870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ICSE,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comes after CBSE.  Enter any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word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BBC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word,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BBC, comes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16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1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1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692" y="7025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String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Functions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783081"/>
            <a:ext cx="82207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string object has a number of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600" spc="-5" dirty="0">
                <a:latin typeface="Calibri"/>
                <a:cs typeface="Calibri"/>
              </a:rPr>
              <a:t> and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methods</a:t>
            </a:r>
            <a:r>
              <a:rPr sz="1600" spc="-5" dirty="0">
                <a:latin typeface="Calibri"/>
                <a:cs typeface="Calibri"/>
              </a:rPr>
              <a:t>. The string functions </a:t>
            </a:r>
            <a:r>
              <a:rPr sz="1600" spc="-10" dirty="0">
                <a:latin typeface="Calibri"/>
                <a:cs typeface="Calibri"/>
              </a:rPr>
              <a:t>uses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number of  </a:t>
            </a:r>
            <a:r>
              <a:rPr sz="1600" spc="-15" dirty="0">
                <a:latin typeface="Calibri"/>
                <a:cs typeface="Calibri"/>
              </a:rPr>
              <a:t>parameters. </a:t>
            </a:r>
            <a:r>
              <a:rPr sz="1600" spc="-5" dirty="0">
                <a:latin typeface="Calibri"/>
                <a:cs typeface="Calibri"/>
              </a:rPr>
              <a:t>The dot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spc="-5" dirty="0">
                <a:latin typeface="Calibri"/>
                <a:cs typeface="Calibri"/>
              </a:rPr>
              <a:t>(.) is used along with the </a:t>
            </a:r>
            <a:r>
              <a:rPr sz="1600" spc="-10" dirty="0">
                <a:latin typeface="Calibri"/>
                <a:cs typeface="Calibri"/>
              </a:rPr>
              <a:t>string to </a:t>
            </a:r>
            <a:r>
              <a:rPr sz="1600" spc="-5" dirty="0">
                <a:latin typeface="Calibri"/>
                <a:cs typeface="Calibri"/>
              </a:rPr>
              <a:t>access </a:t>
            </a: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functions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len()</a:t>
            </a:r>
            <a:r>
              <a:rPr sz="1600" spc="-5" dirty="0">
                <a:latin typeface="Calibri"/>
                <a:cs typeface="Calibri"/>
              </a:rPr>
              <a:t>  function.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746250"/>
          <a:ext cx="8229600" cy="465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0104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80568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len()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length of the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"Chennai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Express“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38070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(len(str1))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354330" marR="347980" indent="3175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strip()  lstrip() 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rs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trip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7828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860425" algn="l"/>
                          <a:tab pos="2135505" algn="l"/>
                          <a:tab pos="237490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strip()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whitespace from the beginning or the end. 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= "	Hello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	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"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string has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leading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and trailing spaces 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(a.strip()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'friends')	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hello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worldfriends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lstrip() and rstrip() functions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leading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trailing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spaces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upper()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lower()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upper() method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converts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characters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 into uppercase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 =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“Hello</a:t>
                      </a:r>
                      <a:r>
                        <a:rPr sz="1400" b="1" spc="-4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16480" algn="l"/>
                        </a:tabLst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(a.upper())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lower()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coverts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characters into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lowercase.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58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replace()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133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occurrences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old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 replaced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by  new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 = "Hello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World“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75814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(a.replace("H",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"J"))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Jello</a:t>
                      </a:r>
                      <a:r>
                        <a:rPr sz="1400" spc="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65045" algn="l"/>
                        </a:tabLst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4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print(a)	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Hello</a:t>
                      </a:r>
                      <a:r>
                        <a:rPr sz="14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World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9019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Note: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immutable so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J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replaced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line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physically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changed.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1000" y="1295400"/>
          <a:ext cx="8610600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216"/>
                <a:gridCol w="7427384"/>
              </a:tblGrid>
              <a:tr h="373209"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cti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889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split()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words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separator.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"Python In CBSE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Schools"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59588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(str1.split('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['Python',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'In',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'CBSE',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'Schools']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5742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(str1.split('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',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['Python', 'In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Schools']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683428"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api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ali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e(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the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first character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capitalized.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"python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 CBSE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29552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(str1.capitalize())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Python 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schools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03426"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istitle()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each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 start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upper case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letter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"Python In CBSE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6123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(str1.istitle())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str1 = "Python In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Schools“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6123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(str1.istitle())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317875"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smtClean="0"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b="1" spc="-5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5" smtClean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the string consists of whitespace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4115435">
                        <a:lnSpc>
                          <a:spcPct val="100000"/>
                        </a:lnSpc>
                        <a:tabLst>
                          <a:tab pos="939800" algn="l"/>
                          <a:tab pos="1999614" algn="l"/>
                          <a:tab pos="205422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"	"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only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spaces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(str1.isspace())	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True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str2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"001-Delhi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STD"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mix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characters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(str2.isspace())	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890249"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number of occurrences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substring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inside a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string.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10515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str1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"This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 Python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string class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 this is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interesting"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sub =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"is"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473265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("This string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{} occurs: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{}".format(sub,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str1.count(sub)))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This string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83540" y="200659"/>
            <a:ext cx="262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smtClean="0">
                <a:solidFill>
                  <a:srgbClr val="C00000"/>
                </a:solidFill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49682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isdigit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str.isdigit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“123343”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str.isdigit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isalpha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</a:t>
                      </a:r>
                      <a:r>
                        <a:rPr lang="en-US" baseline="0" dirty="0" err="1" smtClean="0"/>
                        <a:t>alpahbets</a:t>
                      </a:r>
                      <a:r>
                        <a:rPr lang="en-US" baseline="0" dirty="0" smtClean="0"/>
                        <a:t>(a-z or A-Z)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str.isalpha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“PythonClub3”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str.isalpha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49682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isupper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str.isupper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“Hi </a:t>
                      </a:r>
                      <a:r>
                        <a:rPr lang="en-US" baseline="0" dirty="0" err="1" smtClean="0"/>
                        <a:t>rakesh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str.isupper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islower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in lowercase </a:t>
                      </a:r>
                      <a:r>
                        <a:rPr lang="en-US" baseline="0" dirty="0" err="1" smtClean="0"/>
                        <a:t>alpahbets</a:t>
                      </a:r>
                      <a:r>
                        <a:rPr lang="en-US" baseline="0" dirty="0" smtClean="0"/>
                        <a:t>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str.islower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“PythonClub3”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str.islower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92443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bg1"/>
                </a:solidFill>
              </a:rPr>
              <a:t>String Functions - Continued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48360"/>
          <a:ext cx="8610600" cy="55168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2133600"/>
                <a:gridCol w="6477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Function Name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isalnum</a:t>
                      </a:r>
                      <a:r>
                        <a:rPr lang="en-US" dirty="0" smtClean="0"/>
                        <a:t>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method return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 smtClean="0"/>
                        <a:t> if all</a:t>
                      </a:r>
                      <a:r>
                        <a:rPr lang="en-US" baseline="0" dirty="0" smtClean="0"/>
                        <a:t> the chars in the string are digits (0-9) or alphabets(a-z , A-Z) otherwise return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str.isalnum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aseline="0" dirty="0" smtClean="0"/>
                        <a:t>      &gt;&gt;&gt;</a:t>
                      </a:r>
                      <a:r>
                        <a:rPr lang="en-US" baseline="0" dirty="0" err="1" smtClean="0"/>
                        <a:t>str</a:t>
                      </a:r>
                      <a:r>
                        <a:rPr lang="en-US" baseline="0" dirty="0" smtClean="0"/>
                        <a:t> = “Hi </a:t>
                      </a:r>
                      <a:r>
                        <a:rPr lang="en-US" baseline="0" dirty="0" err="1" smtClean="0"/>
                        <a:t>rakesh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      &gt;&gt;&gt;print(</a:t>
                      </a:r>
                      <a:r>
                        <a:rPr lang="en-US" baseline="0" dirty="0" err="1" smtClean="0"/>
                        <a:t>str.isalnum</a:t>
                      </a:r>
                      <a:r>
                        <a:rPr lang="en-US" baseline="0" dirty="0" smtClean="0"/>
                        <a:t>()</a:t>
                      </a:r>
                    </a:p>
                    <a:p>
                      <a:r>
                        <a:rPr lang="en-US" baseline="0" dirty="0" smtClean="0"/>
                        <a:t>      &gt;&gt;&gt;False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find()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This</a:t>
                      </a:r>
                      <a:r>
                        <a:rPr lang="en-US" b="0" baseline="0" dirty="0" smtClean="0"/>
                        <a:t> method return the lowest index of substring is found in given string otherwise return -1</a:t>
                      </a:r>
                    </a:p>
                    <a:p>
                      <a:r>
                        <a:rPr lang="en-US" b="1" baseline="0" dirty="0" smtClean="0"/>
                        <a:t>Syntax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1" baseline="0" dirty="0" err="1" smtClean="0"/>
                        <a:t>str.find</a:t>
                      </a:r>
                      <a:r>
                        <a:rPr lang="en-US" b="1" baseline="0" dirty="0" smtClean="0"/>
                        <a:t>(substring)</a:t>
                      </a:r>
                    </a:p>
                    <a:p>
                      <a:r>
                        <a:rPr lang="en-US" b="1" baseline="0" dirty="0" smtClean="0"/>
                        <a:t>Example</a:t>
                      </a:r>
                    </a:p>
                    <a:p>
                      <a:r>
                        <a:rPr lang="en-US" b="1" baseline="0" dirty="0" smtClean="0"/>
                        <a:t>   </a:t>
                      </a:r>
                      <a:r>
                        <a:rPr lang="en-US" b="0" baseline="0" dirty="0" smtClean="0"/>
                        <a:t>&gt;&gt;&gt;string = “This is me and this is my python string”</a:t>
                      </a:r>
                    </a:p>
                    <a:p>
                      <a:r>
                        <a:rPr lang="en-US" b="0" baseline="0" dirty="0" smtClean="0"/>
                        <a:t>   &gt;&gt;&gt;sub  =  “me”</a:t>
                      </a:r>
                    </a:p>
                    <a:p>
                      <a:r>
                        <a:rPr lang="en-US" b="0" baseline="0" dirty="0" smtClean="0"/>
                        <a:t>   &gt;&gt;&gt;</a:t>
                      </a:r>
                      <a:r>
                        <a:rPr lang="en-US" b="0" baseline="0" dirty="0" err="1" smtClean="0"/>
                        <a:t>string.find</a:t>
                      </a:r>
                      <a:r>
                        <a:rPr lang="en-US" b="0" baseline="0" dirty="0" smtClean="0"/>
                        <a:t>(sub)</a:t>
                      </a:r>
                    </a:p>
                    <a:p>
                      <a:r>
                        <a:rPr lang="en-US" b="0" baseline="0" dirty="0" smtClean="0"/>
                        <a:t>   &gt;&gt;&gt;9</a:t>
                      </a:r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43" y="139700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625855"/>
            <a:ext cx="6922134" cy="530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remove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10" dirty="0">
                <a:latin typeface="Calibri"/>
                <a:cs typeface="Calibri"/>
              </a:rPr>
              <a:t>vowel characters from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input("Enter any string:</a:t>
            </a:r>
            <a:r>
              <a:rPr sz="1600" spc="-5" dirty="0">
                <a:latin typeface="Calibri"/>
                <a:cs typeface="Calibri"/>
              </a:rPr>
              <a:t> ")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429385" algn="l"/>
              </a:tabLst>
            </a:pPr>
            <a:r>
              <a:rPr sz="1600" spc="-15" dirty="0">
                <a:latin typeface="Calibri"/>
                <a:cs typeface="Calibri"/>
              </a:rPr>
              <a:t>newstr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string;	# </a:t>
            </a:r>
            <a:r>
              <a:rPr sz="1600" spc="-10" dirty="0">
                <a:latin typeface="Calibri"/>
                <a:cs typeface="Calibri"/>
              </a:rPr>
              <a:t>just </a:t>
            </a:r>
            <a:r>
              <a:rPr sz="1600" spc="-15" dirty="0">
                <a:latin typeface="Calibri"/>
                <a:cs typeface="Calibri"/>
              </a:rPr>
              <a:t>create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duplicate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copy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vowels </a:t>
            </a:r>
            <a:r>
              <a:rPr sz="1600" spc="-5" dirty="0">
                <a:latin typeface="Calibri"/>
                <a:cs typeface="Calibri"/>
              </a:rPr>
              <a:t>= ('a', 'e', 'i', </a:t>
            </a:r>
            <a:r>
              <a:rPr sz="1600" spc="-10" dirty="0">
                <a:latin typeface="Calibri"/>
                <a:cs typeface="Calibri"/>
              </a:rPr>
              <a:t>'o', 'u'); </a:t>
            </a:r>
            <a:r>
              <a:rPr sz="1600" spc="-5" dirty="0">
                <a:latin typeface="Calibri"/>
                <a:cs typeface="Calibri"/>
              </a:rPr>
              <a:t># all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vowels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(string.lower())</a:t>
            </a:r>
            <a:endParaRPr sz="1600">
              <a:latin typeface="Calibri"/>
              <a:cs typeface="Calibri"/>
            </a:endParaRPr>
          </a:p>
          <a:p>
            <a:pPr marL="469900" marR="2790825" indent="-457834">
              <a:lnSpc>
                <a:spcPct val="141200"/>
              </a:lnSpc>
              <a:spcBef>
                <a:spcPts val="15"/>
              </a:spcBef>
              <a:tabLst>
                <a:tab pos="1972945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string.lower():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converts </a:t>
            </a:r>
            <a:r>
              <a:rPr sz="1600" spc="-10" dirty="0">
                <a:latin typeface="Calibri"/>
                <a:cs typeface="Calibri"/>
              </a:rPr>
              <a:t>into lower case 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x 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vowels:</a:t>
            </a:r>
            <a:endParaRPr sz="1600">
              <a:latin typeface="Calibri"/>
              <a:cs typeface="Calibri"/>
            </a:endParaRPr>
          </a:p>
          <a:p>
            <a:pPr marL="12700" marR="1816735" indent="914400">
              <a:lnSpc>
                <a:spcPct val="1416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newstr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20" dirty="0">
                <a:latin typeface="Calibri"/>
                <a:cs typeface="Calibri"/>
              </a:rPr>
              <a:t>newstr.replace(x,""); 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replace nothing  print("New string after successfully </a:t>
            </a:r>
            <a:r>
              <a:rPr sz="1600" spc="-15" dirty="0">
                <a:latin typeface="Calibri"/>
                <a:cs typeface="Calibri"/>
              </a:rPr>
              <a:t>removed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vowels:");  print(newstr);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361061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string: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 schools  python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 marR="255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New string after successfully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vowels: 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Pythn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20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20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172" y="6949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43" y="139700"/>
            <a:ext cx="216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625855"/>
            <a:ext cx="7729855" cy="571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remove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5" dirty="0">
                <a:latin typeface="Calibri"/>
                <a:cs typeface="Calibri"/>
              </a:rPr>
              <a:t>punctuation </a:t>
            </a:r>
            <a:r>
              <a:rPr sz="1600" b="1" spc="-10" dirty="0">
                <a:latin typeface="Calibri"/>
                <a:cs typeface="Calibri"/>
              </a:rPr>
              <a:t>characters from </a:t>
            </a:r>
            <a:r>
              <a:rPr sz="1600" b="1" spc="-5" dirty="0">
                <a:latin typeface="Calibri"/>
                <a:cs typeface="Calibri"/>
              </a:rPr>
              <a:t>the </a:t>
            </a:r>
            <a:r>
              <a:rPr sz="1600" b="1" spc="-10" dirty="0">
                <a:latin typeface="Calibri"/>
                <a:cs typeface="Calibri"/>
              </a:rPr>
              <a:t>following  string.</a:t>
            </a:r>
            <a:endParaRPr sz="1600">
              <a:latin typeface="Calibri"/>
              <a:cs typeface="Calibri"/>
            </a:endParaRPr>
          </a:p>
          <a:p>
            <a:pPr marL="48514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string </a:t>
            </a:r>
            <a:r>
              <a:rPr sz="1600" b="1" spc="-5" dirty="0">
                <a:latin typeface="Calibri"/>
                <a:cs typeface="Calibri"/>
              </a:rPr>
              <a:t>= "Hello!!!, he said ---and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went."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3806190">
              <a:lnSpc>
                <a:spcPct val="141900"/>
              </a:lnSpc>
            </a:pPr>
            <a:r>
              <a:rPr sz="1600" spc="-5" dirty="0">
                <a:latin typeface="Calibri"/>
                <a:cs typeface="Calibri"/>
              </a:rPr>
              <a:t>punctuations = '''!()-[]{};:'"\,&lt;&gt;./?@#$%^&amp;*_~'''  </a:t>
            </a:r>
            <a:r>
              <a:rPr sz="1600" spc="-15" dirty="0">
                <a:latin typeface="Calibri"/>
                <a:cs typeface="Calibri"/>
              </a:rPr>
              <a:t>my_str </a:t>
            </a:r>
            <a:r>
              <a:rPr sz="1600" spc="-5" dirty="0">
                <a:latin typeface="Calibri"/>
                <a:cs typeface="Calibri"/>
              </a:rPr>
              <a:t>= "Hello!!!, he said ---and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went."</a:t>
            </a:r>
            <a:endParaRPr sz="1600">
              <a:latin typeface="Calibri"/>
              <a:cs typeface="Calibri"/>
            </a:endParaRPr>
          </a:p>
          <a:p>
            <a:pPr marL="12700" marR="4453255">
              <a:lnSpc>
                <a:spcPts val="2730"/>
              </a:lnSpc>
              <a:spcBef>
                <a:spcPts val="209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removing </a:t>
            </a:r>
            <a:r>
              <a:rPr sz="1600" spc="-5" dirty="0">
                <a:latin typeface="Calibri"/>
                <a:cs typeface="Calibri"/>
              </a:rPr>
              <a:t>punctuation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string  no_punct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1752600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char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my_str: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iterate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character</a:t>
            </a:r>
            <a:endParaRPr sz="1600">
              <a:latin typeface="Calibri"/>
              <a:cs typeface="Calibri"/>
            </a:endParaRPr>
          </a:p>
          <a:p>
            <a:pPr marL="927100" marR="1938655" indent="-457200">
              <a:lnSpc>
                <a:spcPts val="2720"/>
              </a:lnSpc>
              <a:spcBef>
                <a:spcPts val="219"/>
              </a:spcBef>
              <a:tabLst>
                <a:tab pos="2877185" algn="l"/>
              </a:tabLst>
            </a:pPr>
            <a:r>
              <a:rPr sz="160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char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punctuations:	# check each </a:t>
            </a:r>
            <a:r>
              <a:rPr sz="1600" spc="-10" dirty="0">
                <a:latin typeface="Calibri"/>
                <a:cs typeface="Calibri"/>
              </a:rPr>
              <a:t>character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5" dirty="0">
                <a:latin typeface="Calibri"/>
                <a:cs typeface="Calibri"/>
              </a:rPr>
              <a:t>my_str  </a:t>
            </a:r>
            <a:r>
              <a:rPr sz="1600" spc="-10" dirty="0">
                <a:latin typeface="Calibri"/>
                <a:cs typeface="Calibri"/>
              </a:rPr>
              <a:t>no_punct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no_punct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latin typeface="Calibri"/>
                <a:cs typeface="Calibri"/>
              </a:rPr>
              <a:t>print ("String </a:t>
            </a:r>
            <a:r>
              <a:rPr sz="1600" spc="-20" dirty="0">
                <a:latin typeface="Calibri"/>
                <a:cs typeface="Calibri"/>
              </a:rPr>
              <a:t>before </a:t>
            </a:r>
            <a:r>
              <a:rPr sz="1600" spc="-5" dirty="0">
                <a:latin typeface="Calibri"/>
                <a:cs typeface="Calibri"/>
              </a:rPr>
              <a:t>punctuation:",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my_str)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10" dirty="0">
                <a:latin typeface="Calibri"/>
                <a:cs typeface="Calibri"/>
              </a:rPr>
              <a:t>print ("String after </a:t>
            </a:r>
            <a:r>
              <a:rPr sz="1600" spc="-5" dirty="0">
                <a:latin typeface="Calibri"/>
                <a:cs typeface="Calibri"/>
              </a:rPr>
              <a:t>punctuation:",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no_punct)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441833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any string: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Python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 schools  python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New string after successfully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removed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vowels: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Pythn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CBSE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schls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20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" y="6865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20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27" y="693419"/>
            <a:ext cx="191262" cy="256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9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Strings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777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Accessing String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Elements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600" y="762000"/>
            <a:ext cx="8650503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6065">
              <a:lnSpc>
                <a:spcPct val="100000"/>
              </a:lnSpc>
              <a:spcBef>
                <a:spcPts val="95"/>
              </a:spcBef>
            </a:pPr>
            <a:r>
              <a:rPr spc="-40" smtClean="0">
                <a:latin typeface="Calibri"/>
                <a:cs typeface="Calibri"/>
              </a:rPr>
              <a:t>We </a:t>
            </a:r>
            <a:r>
              <a:rPr spc="-10" smtClean="0">
                <a:latin typeface="Calibri"/>
                <a:cs typeface="Calibri"/>
              </a:rPr>
              <a:t>can </a:t>
            </a:r>
            <a:r>
              <a:rPr spc="-5" smtClean="0">
                <a:latin typeface="Calibri"/>
                <a:cs typeface="Calibri"/>
              </a:rPr>
              <a:t>access individual </a:t>
            </a:r>
            <a:r>
              <a:rPr spc="-10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using indexing and a </a:t>
            </a:r>
            <a:r>
              <a:rPr spc="-15" smtClean="0">
                <a:latin typeface="Calibri"/>
                <a:cs typeface="Calibri"/>
              </a:rPr>
              <a:t>range </a:t>
            </a:r>
            <a:r>
              <a:rPr spc="-5" smtClean="0">
                <a:latin typeface="Calibri"/>
                <a:cs typeface="Calibri"/>
              </a:rPr>
              <a:t>of </a:t>
            </a:r>
            <a:r>
              <a:rPr spc="-10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using slicing. </a:t>
            </a:r>
            <a:r>
              <a:rPr spc="-10" smtClean="0">
                <a:latin typeface="Calibri"/>
                <a:cs typeface="Calibri"/>
              </a:rPr>
              <a:t>Index starts  </a:t>
            </a:r>
            <a:r>
              <a:rPr spc="-15" smtClean="0">
                <a:latin typeface="Calibri"/>
                <a:cs typeface="Calibri"/>
              </a:rPr>
              <a:t>from</a:t>
            </a:r>
            <a:r>
              <a:rPr spc="15" smtClean="0">
                <a:latin typeface="Calibri"/>
                <a:cs typeface="Calibri"/>
              </a:rPr>
              <a:t> </a:t>
            </a:r>
            <a:r>
              <a:rPr spc="-5" smtClean="0">
                <a:latin typeface="Calibri"/>
                <a:cs typeface="Calibri"/>
              </a:rPr>
              <a:t>0.</a:t>
            </a: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smtClean="0">
                <a:latin typeface="Calibri"/>
                <a:cs typeface="Calibri"/>
              </a:rPr>
              <a:t>Python </a:t>
            </a:r>
            <a:r>
              <a:rPr spc="-15" smtClean="0">
                <a:latin typeface="Calibri"/>
                <a:cs typeface="Calibri"/>
              </a:rPr>
              <a:t>indexes </a:t>
            </a:r>
            <a:r>
              <a:rPr spc="-5" smtClean="0">
                <a:latin typeface="Calibri"/>
                <a:cs typeface="Calibri"/>
              </a:rPr>
              <a:t>the </a:t>
            </a:r>
            <a:r>
              <a:rPr spc="-15" smtClean="0">
                <a:latin typeface="Calibri"/>
                <a:cs typeface="Calibri"/>
              </a:rPr>
              <a:t>characters </a:t>
            </a:r>
            <a:r>
              <a:rPr spc="-5" smtClean="0">
                <a:latin typeface="Calibri"/>
                <a:cs typeface="Calibri"/>
              </a:rPr>
              <a:t>in a string </a:t>
            </a:r>
            <a:r>
              <a:rPr spc="-15" smtClean="0">
                <a:latin typeface="Calibri"/>
                <a:cs typeface="Calibri"/>
              </a:rPr>
              <a:t>from </a:t>
            </a:r>
            <a:r>
              <a:rPr b="1" spc="-10" smtClean="0">
                <a:solidFill>
                  <a:srgbClr val="FF0000"/>
                </a:solidFill>
                <a:latin typeface="Calibri"/>
                <a:cs typeface="Calibri"/>
              </a:rPr>
              <a:t>left to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pc="-5" smtClean="0">
                <a:latin typeface="Calibri"/>
                <a:cs typeface="Calibri"/>
              </a:rPr>
              <a:t> and </a:t>
            </a:r>
            <a:r>
              <a:rPr spc="-15" smtClean="0">
                <a:latin typeface="Calibri"/>
                <a:cs typeface="Calibri"/>
              </a:rPr>
              <a:t>from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right end </a:t>
            </a:r>
            <a:r>
              <a:rPr b="1" spc="-10" smtClean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pc="-5" smtClean="0">
                <a:latin typeface="Calibri"/>
                <a:cs typeface="Calibri"/>
              </a:rPr>
              <a:t>.</a:t>
            </a:r>
            <a:endParaRPr lang="en-US" spc="-5" dirty="0" smtClean="0">
              <a:latin typeface="Calibri"/>
              <a:cs typeface="Calibri"/>
            </a:endParaRP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spc="-5" smtClean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Le</a:t>
            </a:r>
            <a:r>
              <a:rPr spc="-10" smtClean="0">
                <a:latin typeface="Calibri"/>
                <a:cs typeface="Calibri"/>
              </a:rPr>
              <a:t>ft to </a:t>
            </a:r>
            <a:r>
              <a:rPr spc="-5" smtClean="0">
                <a:latin typeface="Calibri"/>
                <a:cs typeface="Calibri"/>
              </a:rPr>
              <a:t>right,  the </a:t>
            </a:r>
            <a:r>
              <a:rPr spc="-10" smtClean="0">
                <a:latin typeface="Calibri"/>
                <a:cs typeface="Calibri"/>
              </a:rPr>
              <a:t>first character </a:t>
            </a:r>
            <a:r>
              <a:rPr spc="-5" smtClean="0">
                <a:latin typeface="Calibri"/>
                <a:cs typeface="Calibri"/>
              </a:rPr>
              <a:t>of a string has the </a:t>
            </a:r>
            <a:r>
              <a:rPr spc="-10" smtClean="0">
                <a:latin typeface="Calibri"/>
                <a:cs typeface="Calibri"/>
              </a:rPr>
              <a:t>index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 ( Zero )</a:t>
            </a:r>
          </a:p>
          <a:p>
            <a:pPr marL="12700" marR="115570">
              <a:lnSpc>
                <a:spcPct val="100000"/>
              </a:lnSpc>
              <a:spcBef>
                <a:spcPts val="600"/>
              </a:spcBef>
            </a:pPr>
            <a:r>
              <a:rPr lang="en-US" spc="-5" dirty="0" smtClean="0">
                <a:latin typeface="Calibri"/>
                <a:cs typeface="Calibri"/>
              </a:rPr>
              <a:t>r</a:t>
            </a:r>
            <a:r>
              <a:rPr spc="-5" smtClean="0">
                <a:latin typeface="Calibri"/>
                <a:cs typeface="Calibri"/>
              </a:rPr>
              <a:t>ight end to left, the </a:t>
            </a:r>
            <a:r>
              <a:rPr spc="-10" smtClean="0">
                <a:latin typeface="Calibri"/>
                <a:cs typeface="Calibri"/>
              </a:rPr>
              <a:t>first character </a:t>
            </a:r>
            <a:r>
              <a:rPr spc="-5" smtClean="0">
                <a:latin typeface="Calibri"/>
                <a:cs typeface="Calibri"/>
              </a:rPr>
              <a:t>of a string is</a:t>
            </a:r>
            <a:r>
              <a:rPr spc="145" smtClean="0">
                <a:latin typeface="Calibri"/>
                <a:cs typeface="Calibri"/>
              </a:rPr>
              <a:t> </a:t>
            </a:r>
            <a:r>
              <a:rPr b="1" spc="-5" smtClean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lang="en-US" b="1" spc="-5" dirty="0" smtClean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endParaRPr b="1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1" spc="-5" smtClean="0">
                <a:latin typeface="Calibri"/>
                <a:cs typeface="Calibri"/>
              </a:rPr>
              <a:t>Let us see a string called </a:t>
            </a:r>
            <a:r>
              <a:rPr b="1" spc="-15" smtClean="0">
                <a:latin typeface="Calibri"/>
                <a:cs typeface="Calibri"/>
              </a:rPr>
              <a:t>‘</a:t>
            </a:r>
            <a:r>
              <a:rPr b="1" spc="-15" smtClean="0">
                <a:solidFill>
                  <a:srgbClr val="C00000"/>
                </a:solidFill>
                <a:latin typeface="Calibri"/>
                <a:cs typeface="Calibri"/>
              </a:rPr>
              <a:t>COMUTER</a:t>
            </a:r>
            <a:r>
              <a:rPr b="1" spc="-15" smtClean="0">
                <a:latin typeface="Calibri"/>
                <a:cs typeface="Calibri"/>
              </a:rPr>
              <a:t>’ </a:t>
            </a:r>
            <a:r>
              <a:rPr b="1" spc="-10" smtClean="0">
                <a:latin typeface="Calibri"/>
                <a:cs typeface="Calibri"/>
              </a:rPr>
              <a:t>with </a:t>
            </a:r>
            <a:r>
              <a:rPr b="1" spc="-5" smtClean="0">
                <a:latin typeface="Calibri"/>
                <a:cs typeface="Calibri"/>
              </a:rPr>
              <a:t>its </a:t>
            </a:r>
            <a:r>
              <a:rPr b="1" spc="-10" smtClean="0">
                <a:latin typeface="Calibri"/>
                <a:cs typeface="Calibri"/>
              </a:rPr>
              <a:t>index</a:t>
            </a:r>
            <a:r>
              <a:rPr b="1" spc="80" smtClean="0">
                <a:latin typeface="Calibri"/>
                <a:cs typeface="Calibri"/>
              </a:rPr>
              <a:t> </a:t>
            </a:r>
            <a:r>
              <a:rPr b="1" spc="-5" smtClean="0">
                <a:latin typeface="Calibri"/>
                <a:cs typeface="Calibri"/>
              </a:rPr>
              <a:t>positions: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598" y="3041650"/>
          <a:ext cx="8458198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825"/>
                <a:gridCol w="774796"/>
                <a:gridCol w="774796"/>
                <a:gridCol w="774797"/>
                <a:gridCol w="673588"/>
                <a:gridCol w="876006"/>
                <a:gridCol w="774796"/>
                <a:gridCol w="774797"/>
                <a:gridCol w="774797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String/Characters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8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750" y="4504690"/>
          <a:ext cx="8362849" cy="190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808"/>
                <a:gridCol w="4123045"/>
                <a:gridCol w="1772996"/>
              </a:tblGrid>
              <a:tr h="223266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515"/>
                        </a:lnSpc>
                      </a:pPr>
                      <a:r>
                        <a:rPr sz="16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str1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'COMPUTER'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str1[8]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str1[-6]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725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str1[0]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Traceback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(most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recent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last):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'M'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4157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'C'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68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File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"&lt;pyshell#15&gt;",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line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&lt;module&gt;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str1[-4]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3967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(str1[7])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168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str1[8]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'U‘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710946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1750" marR="138557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str1[3]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'P'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ts val="168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IndexError: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string index out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range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(str1[-1])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Slicing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7858" y="935481"/>
            <a:ext cx="8411845" cy="1566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substring of a string is called a </a:t>
            </a:r>
            <a:r>
              <a:rPr sz="2000" b="1" spc="-5">
                <a:solidFill>
                  <a:srgbClr val="C00000"/>
                </a:solidFill>
                <a:latin typeface="Calibri"/>
                <a:cs typeface="Calibri"/>
              </a:rPr>
              <a:t>slic</a:t>
            </a:r>
            <a:r>
              <a:rPr b="1" spc="-5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00" spc="-5" smtClean="0">
                <a:latin typeface="Calibri"/>
                <a:cs typeface="Calibri"/>
              </a:rPr>
              <a:t>.</a:t>
            </a:r>
            <a:r>
              <a:rPr sz="1600" spc="-25" smtClean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Subsets of  </a:t>
            </a:r>
            <a:r>
              <a:rPr sz="1600" spc="-5" dirty="0">
                <a:latin typeface="Calibri"/>
                <a:cs typeface="Calibri"/>
              </a:rPr>
              <a:t>strings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20" dirty="0">
                <a:latin typeface="Calibri"/>
                <a:cs typeface="Calibri"/>
              </a:rPr>
              <a:t>taken </a:t>
            </a:r>
            <a:r>
              <a:rPr sz="1600" spc="-5" dirty="0">
                <a:latin typeface="Calibri"/>
                <a:cs typeface="Calibri"/>
              </a:rPr>
              <a:t>using the </a:t>
            </a:r>
            <a:r>
              <a:rPr sz="1600" spc="-5">
                <a:latin typeface="Calibri"/>
                <a:cs typeface="Calibri"/>
              </a:rPr>
              <a:t>slice </a:t>
            </a:r>
            <a:r>
              <a:rPr sz="1600" spc="-10" smtClean="0">
                <a:latin typeface="Calibri"/>
                <a:cs typeface="Calibri"/>
              </a:rPr>
              <a:t>operator</a:t>
            </a:r>
            <a:r>
              <a:rPr lang="en-US" sz="1600" spc="-10" dirty="0" smtClean="0">
                <a:cs typeface="Calibri"/>
              </a:rPr>
              <a:t> </a:t>
            </a:r>
            <a:r>
              <a:rPr lang="en-US" sz="1600" b="1" spc="-10" dirty="0" smtClean="0">
                <a:cs typeface="Calibri"/>
              </a:rPr>
              <a:t>(</a:t>
            </a:r>
            <a:r>
              <a:rPr lang="en-US" sz="1600" b="1" spc="-10" dirty="0" smtClean="0">
                <a:solidFill>
                  <a:srgbClr val="C00000"/>
                </a:solidFill>
                <a:cs typeface="Calibri"/>
              </a:rPr>
              <a:t>[m:n]</a:t>
            </a:r>
            <a:r>
              <a:rPr lang="en-US" sz="1600" b="1" spc="-10" dirty="0" smtClean="0">
                <a:cs typeface="Calibri"/>
              </a:rPr>
              <a:t>)</a:t>
            </a:r>
            <a:r>
              <a:rPr sz="1600" spc="-1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[m:n]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part of the </a:t>
            </a: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b="1" spc="10" dirty="0">
                <a:latin typeface="Calibri"/>
                <a:cs typeface="Calibri"/>
              </a:rPr>
              <a:t>m</a:t>
            </a:r>
            <a:r>
              <a:rPr sz="1600" b="1" spc="15" baseline="26455" dirty="0">
                <a:latin typeface="Calibri"/>
                <a:cs typeface="Calibri"/>
              </a:rPr>
              <a:t>th </a:t>
            </a:r>
            <a:r>
              <a:rPr b="1" spc="-5" dirty="0">
                <a:latin typeface="Calibri"/>
                <a:cs typeface="Calibri"/>
              </a:rPr>
              <a:t>position </a:t>
            </a:r>
            <a:r>
              <a:rPr sz="1600" spc="-5" dirty="0">
                <a:latin typeface="Calibri"/>
                <a:cs typeface="Calibri"/>
              </a:rPr>
              <a:t>and up </a:t>
            </a:r>
            <a:r>
              <a:rPr sz="1600" spc="-10" dirty="0">
                <a:latin typeface="Calibri"/>
                <a:cs typeface="Calibri"/>
              </a:rPr>
              <a:t>to but not  </a:t>
            </a:r>
            <a:r>
              <a:rPr sz="1600" spc="-5" dirty="0">
                <a:latin typeface="Calibri"/>
                <a:cs typeface="Calibri"/>
              </a:rPr>
              <a:t>including position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, i.e., n –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1295"/>
              </a:spcBef>
            </a:pPr>
            <a:r>
              <a:rPr sz="1600" spc="-10" dirty="0">
                <a:latin typeface="Calibri"/>
                <a:cs typeface="Calibri"/>
              </a:rPr>
              <a:t>&gt;&gt;&gt; str1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"Python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16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1154" y="2651887"/>
            <a:ext cx="2306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first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five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characters,</a:t>
            </a:r>
            <a:r>
              <a:rPr sz="1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0-4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754" y="3139567"/>
            <a:ext cx="2794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prints 7th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position till 15</a:t>
            </a:r>
            <a:r>
              <a:rPr sz="1350" baseline="24691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, i.e.,</a:t>
            </a:r>
            <a:r>
              <a:rPr sz="1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7-14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1154" y="3626942"/>
            <a:ext cx="18072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print last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r>
              <a:rPr sz="1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libri"/>
                <a:cs typeface="Calibri"/>
              </a:rPr>
              <a:t>characters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1154" y="4090797"/>
            <a:ext cx="4239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Slices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15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characters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starting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0,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here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600" spc="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omit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754" y="4822316"/>
            <a:ext cx="4227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Slices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sz="1575" baseline="26455" dirty="0">
                <a:solidFill>
                  <a:srgbClr val="C00000"/>
                </a:solidFill>
                <a:latin typeface="Calibri"/>
                <a:cs typeface="Calibri"/>
              </a:rPr>
              <a:t>th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position till end,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here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we omit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last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627502"/>
            <a:ext cx="175641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(str1[0:5])  Pytho</a:t>
            </a:r>
            <a:endParaRPr sz="1600">
              <a:latin typeface="Calibri"/>
              <a:cs typeface="Calibri"/>
            </a:endParaRPr>
          </a:p>
          <a:p>
            <a:pPr marL="12700" marR="133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(str1[7:15])  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CBSE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 (str1[-12: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CBSE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  <a:p>
            <a:pPr marL="12700" marR="11747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 (str1[:15])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Python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CBSE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(str1[10:])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CBSE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Schools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798007"/>
            <a:ext cx="2435860" cy="54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(str1[-12: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-1])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7311" y="2972561"/>
            <a:ext cx="2426970" cy="2133600"/>
          </a:xfrm>
          <a:custGeom>
            <a:avLst/>
            <a:gdLst/>
            <a:ahLst/>
            <a:cxnLst/>
            <a:rect l="l" t="t" r="r" b="b"/>
            <a:pathLst>
              <a:path w="2426970" h="2133600">
                <a:moveTo>
                  <a:pt x="2293620" y="0"/>
                </a:moveTo>
                <a:lnTo>
                  <a:pt x="266700" y="0"/>
                </a:lnTo>
                <a:lnTo>
                  <a:pt x="224546" y="6797"/>
                </a:lnTo>
                <a:lnTo>
                  <a:pt x="187939" y="25725"/>
                </a:lnTo>
                <a:lnTo>
                  <a:pt x="159075" y="54589"/>
                </a:lnTo>
                <a:lnTo>
                  <a:pt x="140147" y="91196"/>
                </a:lnTo>
                <a:lnTo>
                  <a:pt x="133350" y="133350"/>
                </a:lnTo>
                <a:lnTo>
                  <a:pt x="133350" y="1866900"/>
                </a:lnTo>
                <a:lnTo>
                  <a:pt x="0" y="1866900"/>
                </a:lnTo>
                <a:lnTo>
                  <a:pt x="25955" y="1872138"/>
                </a:lnTo>
                <a:lnTo>
                  <a:pt x="47148" y="1886426"/>
                </a:lnTo>
                <a:lnTo>
                  <a:pt x="61436" y="1907619"/>
                </a:lnTo>
                <a:lnTo>
                  <a:pt x="66675" y="1933575"/>
                </a:lnTo>
                <a:lnTo>
                  <a:pt x="61436" y="1959530"/>
                </a:lnTo>
                <a:lnTo>
                  <a:pt x="47148" y="1980723"/>
                </a:lnTo>
                <a:lnTo>
                  <a:pt x="25955" y="1995011"/>
                </a:lnTo>
                <a:lnTo>
                  <a:pt x="0" y="2000250"/>
                </a:lnTo>
                <a:lnTo>
                  <a:pt x="133350" y="2000250"/>
                </a:lnTo>
                <a:lnTo>
                  <a:pt x="126552" y="2042403"/>
                </a:lnTo>
                <a:lnTo>
                  <a:pt x="107624" y="2079010"/>
                </a:lnTo>
                <a:lnTo>
                  <a:pt x="78760" y="2107874"/>
                </a:lnTo>
                <a:lnTo>
                  <a:pt x="42153" y="2126802"/>
                </a:lnTo>
                <a:lnTo>
                  <a:pt x="0" y="2133600"/>
                </a:lnTo>
                <a:lnTo>
                  <a:pt x="2026920" y="2133600"/>
                </a:lnTo>
                <a:lnTo>
                  <a:pt x="2069073" y="2126802"/>
                </a:lnTo>
                <a:lnTo>
                  <a:pt x="2105680" y="2107874"/>
                </a:lnTo>
                <a:lnTo>
                  <a:pt x="2134544" y="2079010"/>
                </a:lnTo>
                <a:lnTo>
                  <a:pt x="2153472" y="2042403"/>
                </a:lnTo>
                <a:lnTo>
                  <a:pt x="2160270" y="2000250"/>
                </a:lnTo>
                <a:lnTo>
                  <a:pt x="2160270" y="266700"/>
                </a:lnTo>
                <a:lnTo>
                  <a:pt x="266700" y="266700"/>
                </a:lnTo>
                <a:lnTo>
                  <a:pt x="240744" y="261461"/>
                </a:lnTo>
                <a:lnTo>
                  <a:pt x="219551" y="247173"/>
                </a:lnTo>
                <a:lnTo>
                  <a:pt x="205263" y="225980"/>
                </a:lnTo>
                <a:lnTo>
                  <a:pt x="200025" y="200025"/>
                </a:lnTo>
                <a:lnTo>
                  <a:pt x="205263" y="174069"/>
                </a:lnTo>
                <a:lnTo>
                  <a:pt x="219551" y="152876"/>
                </a:lnTo>
                <a:lnTo>
                  <a:pt x="240744" y="138588"/>
                </a:lnTo>
                <a:lnTo>
                  <a:pt x="266700" y="133350"/>
                </a:lnTo>
                <a:lnTo>
                  <a:pt x="2426970" y="133350"/>
                </a:lnTo>
                <a:lnTo>
                  <a:pt x="2420172" y="91196"/>
                </a:lnTo>
                <a:lnTo>
                  <a:pt x="2401244" y="54589"/>
                </a:lnTo>
                <a:lnTo>
                  <a:pt x="2372380" y="25725"/>
                </a:lnTo>
                <a:lnTo>
                  <a:pt x="2335773" y="6797"/>
                </a:lnTo>
                <a:lnTo>
                  <a:pt x="2293620" y="0"/>
                </a:lnTo>
                <a:close/>
              </a:path>
              <a:path w="2426970" h="2133600">
                <a:moveTo>
                  <a:pt x="2426970" y="133350"/>
                </a:moveTo>
                <a:lnTo>
                  <a:pt x="400050" y="133350"/>
                </a:lnTo>
                <a:lnTo>
                  <a:pt x="393252" y="175503"/>
                </a:lnTo>
                <a:lnTo>
                  <a:pt x="374324" y="212110"/>
                </a:lnTo>
                <a:lnTo>
                  <a:pt x="345460" y="240974"/>
                </a:lnTo>
                <a:lnTo>
                  <a:pt x="308853" y="259902"/>
                </a:lnTo>
                <a:lnTo>
                  <a:pt x="266700" y="266700"/>
                </a:lnTo>
                <a:lnTo>
                  <a:pt x="2293620" y="266700"/>
                </a:lnTo>
                <a:lnTo>
                  <a:pt x="2335773" y="259902"/>
                </a:lnTo>
                <a:lnTo>
                  <a:pt x="2372380" y="240974"/>
                </a:lnTo>
                <a:lnTo>
                  <a:pt x="2401244" y="212110"/>
                </a:lnTo>
                <a:lnTo>
                  <a:pt x="2420172" y="175503"/>
                </a:lnTo>
                <a:lnTo>
                  <a:pt x="2426970" y="13335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961" y="3105911"/>
            <a:ext cx="533400" cy="2000250"/>
          </a:xfrm>
          <a:custGeom>
            <a:avLst/>
            <a:gdLst/>
            <a:ahLst/>
            <a:cxnLst/>
            <a:rect l="l" t="t" r="r" b="b"/>
            <a:pathLst>
              <a:path w="533400" h="2000250">
                <a:moveTo>
                  <a:pt x="533400" y="0"/>
                </a:moveTo>
                <a:lnTo>
                  <a:pt x="400050" y="0"/>
                </a:lnTo>
                <a:lnTo>
                  <a:pt x="374094" y="5238"/>
                </a:lnTo>
                <a:lnTo>
                  <a:pt x="352901" y="19526"/>
                </a:lnTo>
                <a:lnTo>
                  <a:pt x="338613" y="40719"/>
                </a:lnTo>
                <a:lnTo>
                  <a:pt x="333375" y="66675"/>
                </a:lnTo>
                <a:lnTo>
                  <a:pt x="338613" y="92630"/>
                </a:lnTo>
                <a:lnTo>
                  <a:pt x="352901" y="113823"/>
                </a:lnTo>
                <a:lnTo>
                  <a:pt x="374094" y="128111"/>
                </a:lnTo>
                <a:lnTo>
                  <a:pt x="400050" y="133350"/>
                </a:lnTo>
                <a:lnTo>
                  <a:pt x="442203" y="126552"/>
                </a:lnTo>
                <a:lnTo>
                  <a:pt x="478810" y="107624"/>
                </a:lnTo>
                <a:lnTo>
                  <a:pt x="507674" y="78760"/>
                </a:lnTo>
                <a:lnTo>
                  <a:pt x="526602" y="42153"/>
                </a:lnTo>
                <a:lnTo>
                  <a:pt x="533400" y="0"/>
                </a:lnTo>
                <a:close/>
              </a:path>
              <a:path w="533400" h="2000250">
                <a:moveTo>
                  <a:pt x="133350" y="1733550"/>
                </a:moveTo>
                <a:lnTo>
                  <a:pt x="91196" y="1740347"/>
                </a:lnTo>
                <a:lnTo>
                  <a:pt x="54589" y="1759275"/>
                </a:lnTo>
                <a:lnTo>
                  <a:pt x="25725" y="1788139"/>
                </a:lnTo>
                <a:lnTo>
                  <a:pt x="6797" y="1824746"/>
                </a:lnTo>
                <a:lnTo>
                  <a:pt x="0" y="1866900"/>
                </a:lnTo>
                <a:lnTo>
                  <a:pt x="6797" y="1909053"/>
                </a:lnTo>
                <a:lnTo>
                  <a:pt x="25725" y="1945660"/>
                </a:lnTo>
                <a:lnTo>
                  <a:pt x="54589" y="1974524"/>
                </a:lnTo>
                <a:lnTo>
                  <a:pt x="91196" y="1993452"/>
                </a:lnTo>
                <a:lnTo>
                  <a:pt x="133350" y="2000250"/>
                </a:lnTo>
                <a:lnTo>
                  <a:pt x="175503" y="1993452"/>
                </a:lnTo>
                <a:lnTo>
                  <a:pt x="212110" y="1974524"/>
                </a:lnTo>
                <a:lnTo>
                  <a:pt x="240974" y="1945660"/>
                </a:lnTo>
                <a:lnTo>
                  <a:pt x="259902" y="1909053"/>
                </a:lnTo>
                <a:lnTo>
                  <a:pt x="266700" y="1866900"/>
                </a:lnTo>
                <a:lnTo>
                  <a:pt x="133350" y="1866900"/>
                </a:lnTo>
                <a:lnTo>
                  <a:pt x="159305" y="1861661"/>
                </a:lnTo>
                <a:lnTo>
                  <a:pt x="180498" y="1847373"/>
                </a:lnTo>
                <a:lnTo>
                  <a:pt x="194786" y="1826180"/>
                </a:lnTo>
                <a:lnTo>
                  <a:pt x="200025" y="1800225"/>
                </a:lnTo>
                <a:lnTo>
                  <a:pt x="194786" y="1774269"/>
                </a:lnTo>
                <a:lnTo>
                  <a:pt x="180498" y="1753076"/>
                </a:lnTo>
                <a:lnTo>
                  <a:pt x="159305" y="1738788"/>
                </a:lnTo>
                <a:lnTo>
                  <a:pt x="133350" y="1733550"/>
                </a:lnTo>
                <a:close/>
              </a:path>
            </a:pathLst>
          </a:custGeom>
          <a:solidFill>
            <a:srgbClr val="CAB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961" y="2972561"/>
            <a:ext cx="2560320" cy="2133600"/>
          </a:xfrm>
          <a:custGeom>
            <a:avLst/>
            <a:gdLst/>
            <a:ahLst/>
            <a:cxnLst/>
            <a:rect l="l" t="t" r="r" b="b"/>
            <a:pathLst>
              <a:path w="2560320" h="2133600">
                <a:moveTo>
                  <a:pt x="266700" y="1866900"/>
                </a:moveTo>
                <a:lnTo>
                  <a:pt x="266700" y="133350"/>
                </a:lnTo>
                <a:lnTo>
                  <a:pt x="273497" y="91196"/>
                </a:lnTo>
                <a:lnTo>
                  <a:pt x="292425" y="54589"/>
                </a:lnTo>
                <a:lnTo>
                  <a:pt x="321289" y="25725"/>
                </a:lnTo>
                <a:lnTo>
                  <a:pt x="357896" y="6797"/>
                </a:lnTo>
                <a:lnTo>
                  <a:pt x="400050" y="0"/>
                </a:lnTo>
                <a:lnTo>
                  <a:pt x="2426970" y="0"/>
                </a:lnTo>
                <a:lnTo>
                  <a:pt x="2469123" y="6797"/>
                </a:lnTo>
                <a:lnTo>
                  <a:pt x="2505730" y="25725"/>
                </a:lnTo>
                <a:lnTo>
                  <a:pt x="2534594" y="54589"/>
                </a:lnTo>
                <a:lnTo>
                  <a:pt x="2553522" y="91196"/>
                </a:lnTo>
                <a:lnTo>
                  <a:pt x="2560320" y="133350"/>
                </a:lnTo>
                <a:lnTo>
                  <a:pt x="2553522" y="175503"/>
                </a:lnTo>
                <a:lnTo>
                  <a:pt x="2534594" y="212110"/>
                </a:lnTo>
                <a:lnTo>
                  <a:pt x="2505730" y="240974"/>
                </a:lnTo>
                <a:lnTo>
                  <a:pt x="2469123" y="259902"/>
                </a:lnTo>
                <a:lnTo>
                  <a:pt x="2426970" y="266700"/>
                </a:lnTo>
                <a:lnTo>
                  <a:pt x="2293620" y="266700"/>
                </a:lnTo>
                <a:lnTo>
                  <a:pt x="2293620" y="2000250"/>
                </a:lnTo>
                <a:lnTo>
                  <a:pt x="2286822" y="2042403"/>
                </a:lnTo>
                <a:lnTo>
                  <a:pt x="2267894" y="2079010"/>
                </a:lnTo>
                <a:lnTo>
                  <a:pt x="2239030" y="2107874"/>
                </a:lnTo>
                <a:lnTo>
                  <a:pt x="2202423" y="2126802"/>
                </a:lnTo>
                <a:lnTo>
                  <a:pt x="2160270" y="2133600"/>
                </a:lnTo>
                <a:lnTo>
                  <a:pt x="133350" y="2133600"/>
                </a:lnTo>
                <a:lnTo>
                  <a:pt x="91196" y="2126802"/>
                </a:lnTo>
                <a:lnTo>
                  <a:pt x="54589" y="2107874"/>
                </a:lnTo>
                <a:lnTo>
                  <a:pt x="25725" y="2079010"/>
                </a:lnTo>
                <a:lnTo>
                  <a:pt x="6797" y="2042403"/>
                </a:lnTo>
                <a:lnTo>
                  <a:pt x="0" y="2000250"/>
                </a:lnTo>
                <a:lnTo>
                  <a:pt x="6797" y="1958096"/>
                </a:lnTo>
                <a:lnTo>
                  <a:pt x="25725" y="1921489"/>
                </a:lnTo>
                <a:lnTo>
                  <a:pt x="54589" y="1892625"/>
                </a:lnTo>
                <a:lnTo>
                  <a:pt x="91196" y="1873697"/>
                </a:lnTo>
                <a:lnTo>
                  <a:pt x="133350" y="1866900"/>
                </a:lnTo>
                <a:lnTo>
                  <a:pt x="266700" y="1866900"/>
                </a:lnTo>
                <a:close/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7336" y="2972561"/>
            <a:ext cx="200025" cy="266700"/>
          </a:xfrm>
          <a:custGeom>
            <a:avLst/>
            <a:gdLst/>
            <a:ahLst/>
            <a:cxnLst/>
            <a:rect l="l" t="t" r="r" b="b"/>
            <a:pathLst>
              <a:path w="200025" h="266700">
                <a:moveTo>
                  <a:pt x="66675" y="0"/>
                </a:moveTo>
                <a:lnTo>
                  <a:pt x="108828" y="6797"/>
                </a:lnTo>
                <a:lnTo>
                  <a:pt x="145435" y="25725"/>
                </a:lnTo>
                <a:lnTo>
                  <a:pt x="174299" y="54589"/>
                </a:lnTo>
                <a:lnTo>
                  <a:pt x="193227" y="91196"/>
                </a:lnTo>
                <a:lnTo>
                  <a:pt x="200025" y="133350"/>
                </a:lnTo>
                <a:lnTo>
                  <a:pt x="193227" y="175503"/>
                </a:lnTo>
                <a:lnTo>
                  <a:pt x="174299" y="212110"/>
                </a:lnTo>
                <a:lnTo>
                  <a:pt x="145435" y="240974"/>
                </a:lnTo>
                <a:lnTo>
                  <a:pt x="108828" y="259902"/>
                </a:lnTo>
                <a:lnTo>
                  <a:pt x="66675" y="266700"/>
                </a:lnTo>
                <a:lnTo>
                  <a:pt x="40719" y="261461"/>
                </a:lnTo>
                <a:lnTo>
                  <a:pt x="19526" y="247173"/>
                </a:lnTo>
                <a:lnTo>
                  <a:pt x="5238" y="225980"/>
                </a:lnTo>
                <a:lnTo>
                  <a:pt x="0" y="200025"/>
                </a:lnTo>
                <a:lnTo>
                  <a:pt x="5238" y="174069"/>
                </a:lnTo>
                <a:lnTo>
                  <a:pt x="19526" y="152876"/>
                </a:lnTo>
                <a:lnTo>
                  <a:pt x="40719" y="138588"/>
                </a:lnTo>
                <a:lnTo>
                  <a:pt x="66675" y="133350"/>
                </a:lnTo>
                <a:lnTo>
                  <a:pt x="200025" y="13335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4011" y="3239261"/>
            <a:ext cx="1893570" cy="0"/>
          </a:xfrm>
          <a:custGeom>
            <a:avLst/>
            <a:gdLst/>
            <a:ahLst/>
            <a:cxnLst/>
            <a:rect l="l" t="t" r="r" b="b"/>
            <a:pathLst>
              <a:path w="1893570">
                <a:moveTo>
                  <a:pt x="189357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4357" y="4826508"/>
            <a:ext cx="159257" cy="159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7311" y="4839461"/>
            <a:ext cx="133350" cy="266700"/>
          </a:xfrm>
          <a:custGeom>
            <a:avLst/>
            <a:gdLst/>
            <a:ahLst/>
            <a:cxnLst/>
            <a:rect l="l" t="t" r="r" b="b"/>
            <a:pathLst>
              <a:path w="133350" h="266700">
                <a:moveTo>
                  <a:pt x="0" y="266700"/>
                </a:moveTo>
                <a:lnTo>
                  <a:pt x="42153" y="259902"/>
                </a:lnTo>
                <a:lnTo>
                  <a:pt x="78760" y="240974"/>
                </a:lnTo>
                <a:lnTo>
                  <a:pt x="107624" y="212110"/>
                </a:lnTo>
                <a:lnTo>
                  <a:pt x="126552" y="175503"/>
                </a:lnTo>
                <a:lnTo>
                  <a:pt x="133350" y="133350"/>
                </a:lnTo>
                <a:lnTo>
                  <a:pt x="133350" y="0"/>
                </a:lnTo>
              </a:path>
            </a:pathLst>
          </a:custGeom>
          <a:ln w="25908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200" y="3339084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0" y="1600200"/>
                </a:moveTo>
                <a:lnTo>
                  <a:pt x="1828800" y="1600200"/>
                </a:lnTo>
                <a:lnTo>
                  <a:pt x="1828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92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6529" y="3360801"/>
            <a:ext cx="16592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  <a:tabLst>
                <a:tab pos="783590" algn="l"/>
              </a:tabLst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String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indices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are zero-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based.	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character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4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440690" algn="l"/>
                <a:tab pos="1024255" algn="l"/>
              </a:tabLst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has	index	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6529" y="4214621"/>
            <a:ext cx="995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31850" algn="l"/>
              </a:tabLst>
            </a:pP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appl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es	</a:t>
            </a:r>
            <a:r>
              <a:rPr sz="14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1350" y="3574541"/>
            <a:ext cx="42354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26364" algn="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tri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g  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is  </a:t>
            </a:r>
            <a:r>
              <a:rPr sz="1400" spc="-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1400" spc="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6529" y="4427982"/>
            <a:ext cx="1657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1F5F"/>
                </a:solidFill>
                <a:latin typeface="Calibri"/>
                <a:cs typeface="Calibri"/>
              </a:rPr>
              <a:t>standard indexing </a:t>
            </a:r>
            <a:r>
              <a:rPr sz="1400" spc="5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400" dirty="0">
                <a:solidFill>
                  <a:srgbClr val="001F5F"/>
                </a:solidFill>
                <a:latin typeface="Calibri"/>
                <a:cs typeface="Calibri"/>
              </a:rPr>
              <a:t>slicing.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14400"/>
            <a:ext cx="8305799" cy="483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libri"/>
                <a:cs typeface="Calibri"/>
              </a:rPr>
              <a:t>Consider the following </a:t>
            </a:r>
            <a:r>
              <a:rPr sz="2400" b="1" spc="-10">
                <a:latin typeface="Calibri"/>
                <a:cs typeface="Calibri"/>
              </a:rPr>
              <a:t>string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smtClean="0">
                <a:latin typeface="Calibri"/>
                <a:cs typeface="Calibri"/>
              </a:rPr>
              <a:t>new_str </a:t>
            </a:r>
            <a:r>
              <a:rPr sz="2400" b="1" spc="-5" dirty="0">
                <a:latin typeface="Calibri"/>
                <a:cs typeface="Calibri"/>
              </a:rPr>
              <a:t>= </a:t>
            </a:r>
            <a:r>
              <a:rPr sz="2400" b="1" spc="-10" dirty="0">
                <a:latin typeface="Calibri"/>
                <a:cs typeface="Calibri"/>
              </a:rPr>
              <a:t>“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Intellectual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sz="2400" b="1" spc="-5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400" b="1" spc="-20" dirty="0">
                <a:latin typeface="Calibri"/>
                <a:cs typeface="Calibri"/>
              </a:rPr>
              <a:t>Write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python to </a:t>
            </a:r>
            <a:r>
              <a:rPr sz="2400" b="1" spc="-5" dirty="0">
                <a:latin typeface="Calibri"/>
                <a:cs typeface="Calibri"/>
              </a:rPr>
              <a:t>implement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following: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display the </a:t>
            </a:r>
            <a:r>
              <a:rPr sz="2400" b="1" spc="-5" dirty="0">
                <a:latin typeface="Calibri"/>
                <a:cs typeface="Calibri"/>
              </a:rPr>
              <a:t>last </a:t>
            </a:r>
            <a:r>
              <a:rPr sz="2400" b="1" spc="-10" dirty="0">
                <a:latin typeface="Calibri"/>
                <a:cs typeface="Calibri"/>
              </a:rPr>
              <a:t>seven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display the substring starting </a:t>
            </a:r>
            <a:r>
              <a:rPr sz="2400" b="1" spc="-15" dirty="0">
                <a:latin typeface="Calibri"/>
                <a:cs typeface="Calibri"/>
              </a:rPr>
              <a:t>from </a:t>
            </a:r>
            <a:r>
              <a:rPr sz="2400" b="1" spc="-10" dirty="0">
                <a:latin typeface="Calibri"/>
                <a:cs typeface="Calibri"/>
              </a:rPr>
              <a:t>index </a:t>
            </a:r>
            <a:r>
              <a:rPr sz="2400" b="1" spc="-5" dirty="0">
                <a:latin typeface="Calibri"/>
                <a:cs typeface="Calibri"/>
              </a:rPr>
              <a:t>5 and </a:t>
            </a:r>
            <a:r>
              <a:rPr sz="2400" b="1" spc="-10" dirty="0">
                <a:latin typeface="Calibri"/>
                <a:cs typeface="Calibri"/>
              </a:rPr>
              <a:t>ending at index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12.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trim/print </a:t>
            </a:r>
            <a:r>
              <a:rPr sz="2400" b="1" spc="-5" dirty="0">
                <a:latin typeface="Calibri"/>
                <a:cs typeface="Calibri"/>
              </a:rPr>
              <a:t>the last </a:t>
            </a:r>
            <a:r>
              <a:rPr sz="2400" b="1" spc="-10" dirty="0">
                <a:latin typeface="Calibri"/>
                <a:cs typeface="Calibri"/>
              </a:rPr>
              <a:t>four </a:t>
            </a:r>
            <a:r>
              <a:rPr sz="2400" b="1" spc="-15" dirty="0">
                <a:latin typeface="Calibri"/>
                <a:cs typeface="Calibri"/>
              </a:rPr>
              <a:t>characters </a:t>
            </a:r>
            <a:r>
              <a:rPr sz="2400" b="1" spc="-10" dirty="0">
                <a:latin typeface="Calibri"/>
                <a:cs typeface="Calibri"/>
              </a:rPr>
              <a:t>from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5"/>
              </a:spcBef>
              <a:buAutoNum type="alphaLcParenBoth"/>
              <a:tabLst>
                <a:tab pos="469265" algn="l"/>
                <a:tab pos="469900" algn="l"/>
              </a:tabLst>
            </a:pPr>
            <a:r>
              <a:rPr sz="2400" b="1" spc="-7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trim/print the </a:t>
            </a:r>
            <a:r>
              <a:rPr sz="2400" b="1" spc="-15" dirty="0">
                <a:latin typeface="Calibri"/>
                <a:cs typeface="Calibri"/>
              </a:rPr>
              <a:t>first </a:t>
            </a:r>
            <a:r>
              <a:rPr sz="2400" b="1" spc="-10" dirty="0">
                <a:latin typeface="Calibri"/>
                <a:cs typeface="Calibri"/>
              </a:rPr>
              <a:t>four </a:t>
            </a:r>
            <a:r>
              <a:rPr sz="2400" b="1" spc="-15" dirty="0">
                <a:latin typeface="Calibri"/>
                <a:cs typeface="Calibri"/>
              </a:rPr>
              <a:t>characters from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2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1543" y="139700"/>
            <a:ext cx="8020913" cy="553998"/>
          </a:xfrm>
        </p:spPr>
        <p:txBody>
          <a:bodyPr/>
          <a:lstStyle/>
          <a:p>
            <a:r>
              <a:rPr lang="en-US" sz="3600" dirty="0" err="1" smtClean="0"/>
              <a:t>EXCERCISE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38200"/>
            <a:ext cx="8305799" cy="2425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libri"/>
                <a:cs typeface="Calibri"/>
              </a:rPr>
              <a:t>Consider the following </a:t>
            </a:r>
            <a:r>
              <a:rPr sz="2400" b="1" spc="-10">
                <a:latin typeface="Calibri"/>
                <a:cs typeface="Calibri"/>
              </a:rPr>
              <a:t>string </a:t>
            </a:r>
            <a:endParaRPr lang="en-US" sz="2400" b="1" spc="-10" dirty="0" smtClean="0">
              <a:latin typeface="Calibri"/>
              <a:cs typeface="Calibri"/>
            </a:endParaRPr>
          </a:p>
          <a:p>
            <a:pPr marL="469900" marR="3167380" indent="-457200">
              <a:lnSpc>
                <a:spcPct val="100000"/>
              </a:lnSpc>
              <a:spcBef>
                <a:spcPts val="95"/>
              </a:spcBef>
            </a:pPr>
            <a:r>
              <a:rPr sz="2400" b="1" spc="-10" smtClean="0">
                <a:latin typeface="Calibri"/>
                <a:cs typeface="Calibri"/>
              </a:rPr>
              <a:t>new_str </a:t>
            </a:r>
            <a:r>
              <a:rPr sz="2400" b="1" spc="-5">
                <a:latin typeface="Calibri"/>
                <a:cs typeface="Calibri"/>
              </a:rPr>
              <a:t>= </a:t>
            </a:r>
            <a:r>
              <a:rPr sz="2400" b="1" spc="-10" smtClean="0">
                <a:latin typeface="Calibri"/>
                <a:cs typeface="Calibri"/>
              </a:rPr>
              <a:t>“</a:t>
            </a:r>
            <a:r>
              <a:rPr lang="en-US"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Hackers Club</a:t>
            </a:r>
            <a:r>
              <a:rPr sz="2400" b="1" spc="-5" smtClean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Write a Python Script to find out total number of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‘Vowels’ </a:t>
            </a:r>
            <a:r>
              <a:rPr lang="en-US" sz="2400" dirty="0" smtClean="0">
                <a:latin typeface="Times New Roman"/>
                <a:cs typeface="Times New Roman"/>
              </a:rPr>
              <a:t>in this string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endParaRPr sz="2400">
              <a:latin typeface="Calibri"/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139700"/>
            <a:ext cx="8277656" cy="553998"/>
          </a:xfrm>
        </p:spPr>
        <p:txBody>
          <a:bodyPr/>
          <a:lstStyle/>
          <a:p>
            <a:r>
              <a:rPr lang="en-US" sz="3600" dirty="0" err="1" smtClean="0"/>
              <a:t>EXCERCISE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Solution using IN operator</a:t>
            </a:r>
          </a:p>
          <a:p>
            <a:endParaRPr lang="en-US" dirty="0" smtClean="0"/>
          </a:p>
          <a:p>
            <a:r>
              <a:rPr lang="en-US" sz="2400" dirty="0" err="1" smtClean="0"/>
              <a:t>new_str</a:t>
            </a:r>
            <a:r>
              <a:rPr lang="en-US" sz="2400" dirty="0" smtClean="0"/>
              <a:t> = "Hackers </a:t>
            </a:r>
            <a:r>
              <a:rPr lang="en-US" sz="2400" dirty="0" err="1" smtClean="0"/>
              <a:t>ClUb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count =0;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</a:t>
            </a:r>
            <a:r>
              <a:rPr lang="en-US" sz="2400" dirty="0" err="1" smtClean="0"/>
              <a:t>new_str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i</a:t>
            </a:r>
            <a:r>
              <a:rPr lang="en-US" sz="2400" dirty="0" smtClean="0"/>
              <a:t> in ('</a:t>
            </a:r>
            <a:r>
              <a:rPr lang="en-US" sz="2400" dirty="0" err="1" smtClean="0"/>
              <a:t>a','e','i','o','u','A','E','I','O','U</a:t>
            </a:r>
            <a:r>
              <a:rPr lang="en-US" sz="2400" dirty="0" smtClean="0"/>
              <a:t>'): </a:t>
            </a:r>
          </a:p>
          <a:p>
            <a:r>
              <a:rPr lang="en-US" sz="2400" dirty="0" smtClean="0"/>
              <a:t>        count= count+1</a:t>
            </a:r>
          </a:p>
          <a:p>
            <a:r>
              <a:rPr lang="en-US" sz="2400" dirty="0" smtClean="0"/>
              <a:t>print("Total vowels :",count)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Strings </a:t>
            </a:r>
            <a:r>
              <a:rPr sz="2800" spc="-15" dirty="0">
                <a:solidFill>
                  <a:srgbClr val="FFFFFF"/>
                </a:solidFill>
              </a:rPr>
              <a:t>are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Immutable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55330" cy="351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This means that elements of a string </a:t>
            </a:r>
            <a:r>
              <a:rPr sz="2400" spc="-10" dirty="0">
                <a:latin typeface="Calibri"/>
                <a:cs typeface="Calibri"/>
              </a:rPr>
              <a:t>object cannot </a:t>
            </a:r>
            <a:r>
              <a:rPr sz="2400" spc="-5" dirty="0">
                <a:latin typeface="Calibri"/>
                <a:cs typeface="Calibri"/>
              </a:rPr>
              <a:t>be changed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once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it has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been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assigned</a:t>
            </a:r>
            <a:r>
              <a:rPr sz="2400" spc="-5" dirty="0">
                <a:latin typeface="Calibri"/>
                <a:cs typeface="Calibri"/>
              </a:rPr>
              <a:t>. But </a:t>
            </a:r>
            <a:r>
              <a:rPr sz="2400" spc="-10" dirty="0">
                <a:latin typeface="Calibri"/>
                <a:cs typeface="Calibri"/>
              </a:rPr>
              <a:t>we can  </a:t>
            </a:r>
            <a:r>
              <a:rPr sz="2400" spc="-5" dirty="0">
                <a:latin typeface="Calibri"/>
                <a:cs typeface="Calibri"/>
              </a:rPr>
              <a:t>simply </a:t>
            </a:r>
            <a:r>
              <a:rPr sz="2400" spc="-10" dirty="0">
                <a:latin typeface="Calibri"/>
                <a:cs typeface="Calibri"/>
              </a:rPr>
              <a:t>reassign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strings to the 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085"/>
              </a:spcBef>
            </a:pPr>
            <a:r>
              <a:rPr sz="2000" spc="-10" dirty="0">
                <a:latin typeface="Calibri"/>
                <a:cs typeface="Calibri"/>
              </a:rPr>
              <a:t>&gt;&gt;&gt; str1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"Python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20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&gt;&gt;&gt; str1[0]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'M'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Traceback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(most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recent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call</a:t>
            </a:r>
            <a:r>
              <a:rPr sz="2000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last):</a:t>
            </a:r>
            <a:endParaRPr sz="2000">
              <a:latin typeface="Calibri"/>
              <a:cs typeface="Calibri"/>
            </a:endParaRPr>
          </a:p>
          <a:p>
            <a:pPr marL="201930" marR="4985385" indent="-93345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File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"&lt;pyshell#47&gt;",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line 1, in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&lt;module&gt;  str1[0]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'M'</a:t>
            </a:r>
            <a:endParaRPr sz="20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</a:pP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TypeError: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'str' object does not support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item</a:t>
            </a:r>
            <a:r>
              <a:rPr sz="2000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assignment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5029200"/>
            <a:ext cx="36245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 This is </a:t>
            </a:r>
            <a:r>
              <a:rPr sz="1600" spc="-10" dirty="0">
                <a:latin typeface="Calibri"/>
                <a:cs typeface="Calibri"/>
              </a:rPr>
              <a:t>just </a:t>
            </a:r>
            <a:r>
              <a:rPr sz="1600" spc="-5" dirty="0">
                <a:latin typeface="Calibri"/>
                <a:cs typeface="Calibri"/>
              </a:rPr>
              <a:t>simply </a:t>
            </a:r>
            <a:r>
              <a:rPr sz="1600" spc="-10" dirty="0">
                <a:latin typeface="Calibri"/>
                <a:cs typeface="Calibri"/>
              </a:rPr>
              <a:t>concatenate two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800600"/>
            <a:ext cx="2895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But </a:t>
            </a:r>
            <a:r>
              <a:rPr spc="-10" dirty="0">
                <a:latin typeface="Calibri"/>
                <a:cs typeface="Calibri"/>
              </a:rPr>
              <a:t>we can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reassign: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&gt;&gt;&gt; str1 </a:t>
            </a:r>
            <a:r>
              <a:rPr spc="-5" dirty="0">
                <a:latin typeface="Calibri"/>
                <a:cs typeface="Calibri"/>
              </a:rPr>
              <a:t>=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"My"+str1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&gt;&gt;&gt;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str1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'MyPython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-10" dirty="0">
                <a:latin typeface="Calibri"/>
                <a:cs typeface="Calibri"/>
              </a:rPr>
              <a:t>CBSE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Schools</a:t>
            </a:r>
            <a:r>
              <a:rPr sz="1600" spc="-10" dirty="0">
                <a:latin typeface="Calibri"/>
                <a:cs typeface="Calibri"/>
              </a:rPr>
              <a:t>'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solidFill>
                  <a:srgbClr val="FFFFFF"/>
                </a:solidFill>
              </a:rPr>
              <a:t>Concatenating </a:t>
            </a:r>
            <a:r>
              <a:rPr sz="2800" spc="-5" dirty="0">
                <a:solidFill>
                  <a:srgbClr val="FFFFFF"/>
                </a:solidFill>
              </a:rPr>
              <a:t>&amp; </a:t>
            </a:r>
            <a:r>
              <a:rPr sz="2800" spc="-15" dirty="0">
                <a:solidFill>
                  <a:srgbClr val="FFFFFF"/>
                </a:solidFill>
              </a:rPr>
              <a:t>Replicating</a:t>
            </a:r>
            <a:r>
              <a:rPr sz="2800" spc="7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4681900"/>
            <a:ext cx="8613242" cy="6950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Calibri"/>
                <a:cs typeface="Calibri"/>
              </a:rPr>
              <a:t>String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replicated, repeated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repeatedly concatenated </a:t>
            </a:r>
            <a:r>
              <a:rPr dirty="0">
                <a:latin typeface="Calibri"/>
                <a:cs typeface="Calibri"/>
              </a:rPr>
              <a:t>with </a:t>
            </a:r>
            <a:r>
              <a:rPr spc="-5" dirty="0">
                <a:latin typeface="Calibri"/>
                <a:cs typeface="Calibri"/>
              </a:rPr>
              <a:t>the asterisk </a:t>
            </a:r>
            <a:r>
              <a:rPr spc="-10" dirty="0">
                <a:latin typeface="Calibri"/>
                <a:cs typeface="Calibri"/>
              </a:rPr>
              <a:t>operator</a:t>
            </a:r>
            <a:r>
              <a:rPr spc="229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"*".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b="1" spc="-10" dirty="0">
                <a:latin typeface="Calibri"/>
                <a:cs typeface="Calibri"/>
              </a:rPr>
              <a:t>For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example: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432247"/>
            <a:ext cx="30651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strA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'Python'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strA*2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'PythonPython‘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0" dirty="0">
                <a:latin typeface="Calibri"/>
                <a:cs typeface="Calibri"/>
              </a:rPr>
              <a:t>('='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==============================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609600"/>
            <a:ext cx="876046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Concatenation </a:t>
            </a:r>
            <a:r>
              <a:rPr spc="-5" dirty="0">
                <a:latin typeface="Calibri"/>
                <a:cs typeface="Calibri"/>
              </a:rPr>
              <a:t>means joining </a:t>
            </a:r>
            <a:r>
              <a:rPr spc="-10" dirty="0">
                <a:latin typeface="Calibri"/>
                <a:cs typeface="Calibri"/>
              </a:rPr>
              <a:t>two operands by </a:t>
            </a:r>
            <a:r>
              <a:rPr spc="-5" dirty="0">
                <a:latin typeface="Calibri"/>
                <a:cs typeface="Calibri"/>
              </a:rPr>
              <a:t>linking them end-to-end. In </a:t>
            </a:r>
            <a:r>
              <a:rPr spc="-10" dirty="0">
                <a:latin typeface="Calibri"/>
                <a:cs typeface="Calibri"/>
              </a:rPr>
              <a:t>string concatenation, </a:t>
            </a:r>
            <a:r>
              <a:rPr spc="-5" dirty="0">
                <a:latin typeface="Calibri"/>
                <a:cs typeface="Calibri"/>
              </a:rPr>
              <a:t>+  </a:t>
            </a:r>
            <a:r>
              <a:rPr spc="-15" dirty="0">
                <a:latin typeface="Calibri"/>
                <a:cs typeface="Calibri"/>
              </a:rPr>
              <a:t>operator </a:t>
            </a:r>
            <a:r>
              <a:rPr spc="-10" dirty="0">
                <a:latin typeface="Calibri"/>
                <a:cs typeface="Calibri"/>
              </a:rPr>
              <a:t>concatenation two quoted strings </a:t>
            </a:r>
            <a:r>
              <a:rPr spc="-5" dirty="0">
                <a:latin typeface="Calibri"/>
                <a:cs typeface="Calibri"/>
              </a:rPr>
              <a:t>with each other and </a:t>
            </a:r>
            <a:r>
              <a:rPr spc="-10" dirty="0">
                <a:latin typeface="Calibri"/>
                <a:cs typeface="Calibri"/>
              </a:rPr>
              <a:t>produce </a:t>
            </a:r>
            <a:r>
              <a:rPr spc="-5"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third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string.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981200"/>
            <a:ext cx="2360930" cy="25077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'One'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second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'Two'</a:t>
            </a:r>
            <a:endParaRPr sz="1600">
              <a:latin typeface="Calibri"/>
              <a:cs typeface="Calibri"/>
            </a:endParaRPr>
          </a:p>
          <a:p>
            <a:pPr marL="12700" marR="98361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first+second  </a:t>
            </a:r>
            <a:r>
              <a:rPr sz="1600" spc="-20" dirty="0">
                <a:latin typeface="Calibri"/>
                <a:cs typeface="Calibri"/>
              </a:rPr>
              <a:t>'OneTwo'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one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'1'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two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'2'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(one+two)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smtClean="0">
                <a:latin typeface="Calibri"/>
                <a:cs typeface="Calibri"/>
              </a:rPr>
              <a:t> </a:t>
            </a:r>
            <a:r>
              <a:rPr sz="1600" spc="-10" smtClean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0">
                <a:latin typeface="Calibri"/>
                <a:cs typeface="Calibri"/>
              </a:rPr>
              <a:t>one+2</a:t>
            </a:r>
            <a:r>
              <a:rPr sz="1600" spc="-10" smtClean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(int(one)+</a:t>
            </a:r>
            <a:r>
              <a:rPr sz="1600" spc="-10">
                <a:latin typeface="Calibri"/>
                <a:cs typeface="Calibri"/>
              </a:rPr>
              <a:t>int(two</a:t>
            </a:r>
            <a:r>
              <a:rPr sz="1600" spc="-10" smtClean="0">
                <a:latin typeface="Calibri"/>
                <a:cs typeface="Calibri"/>
              </a:rPr>
              <a:t>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3048000"/>
            <a:ext cx="5375147" cy="113941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str1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is: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"Python 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CBSE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Schools"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What will be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output of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lines: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&gt;&gt;&gt; </a:t>
            </a:r>
            <a:r>
              <a:rPr sz="2400" spc="-5" dirty="0">
                <a:latin typeface="Calibri"/>
                <a:cs typeface="Calibri"/>
              </a:rPr>
              <a:t>str1[:4]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str1[4</a:t>
            </a:r>
            <a:r>
              <a:rPr sz="2400" spc="-5" smtClean="0">
                <a:latin typeface="Calibri"/>
                <a:cs typeface="Calibri"/>
              </a:rPr>
              <a:t>:]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670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4509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2320" y="1868932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39" h="12700">
                <a:moveTo>
                  <a:pt x="0" y="12700"/>
                </a:moveTo>
                <a:lnTo>
                  <a:pt x="1018539" y="12700"/>
                </a:lnTo>
                <a:lnTo>
                  <a:pt x="101853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2320" y="224612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04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76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1800" y="1523999"/>
            <a:ext cx="589084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413510" algn="l"/>
                <a:tab pos="3206115" algn="l"/>
              </a:tabLst>
            </a:pP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first	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second</a:t>
            </a:r>
            <a:r>
              <a:rPr sz="1600" b="1" spc="-5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US" sz="1600" b="1" spc="-5" dirty="0" smtClean="0">
                <a:solidFill>
                  <a:srgbClr val="C00000"/>
                </a:solidFill>
                <a:latin typeface="Calibri"/>
                <a:cs typeface="Calibri"/>
              </a:rPr>
              <a:t>                         </a:t>
            </a:r>
            <a:r>
              <a:rPr sz="1600" b="1" spc="-10" smtClean="0">
                <a:solidFill>
                  <a:srgbClr val="C00000"/>
                </a:solidFill>
                <a:latin typeface="Calibri"/>
                <a:cs typeface="Calibri"/>
              </a:rPr>
              <a:t>First+second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61559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1868932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5209" y="1868932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39" h="12700">
                <a:moveTo>
                  <a:pt x="0" y="12700"/>
                </a:moveTo>
                <a:lnTo>
                  <a:pt x="1018539" y="12700"/>
                </a:lnTo>
                <a:lnTo>
                  <a:pt x="101853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5209" y="224612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5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768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7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95"/>
              </a:spcBef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42759" y="191236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48600" y="191236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6409" y="1912366"/>
            <a:ext cx="1018540" cy="12700"/>
          </a:xfrm>
          <a:custGeom>
            <a:avLst/>
            <a:gdLst/>
            <a:ahLst/>
            <a:cxnLst/>
            <a:rect l="l" t="t" r="r" b="b"/>
            <a:pathLst>
              <a:path w="1018540" h="12700">
                <a:moveTo>
                  <a:pt x="0" y="12700"/>
                </a:moveTo>
                <a:lnTo>
                  <a:pt x="1018540" y="12700"/>
                </a:lnTo>
                <a:lnTo>
                  <a:pt x="101854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6409" y="2289555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5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62800" y="2209800"/>
            <a:ext cx="99314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9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OneTwo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9600" y="2133600"/>
            <a:ext cx="13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1800" y="1905000"/>
            <a:ext cx="3276600" cy="902335"/>
          </a:xfrm>
          <a:custGeom>
            <a:avLst/>
            <a:gdLst/>
            <a:ahLst/>
            <a:cxnLst/>
            <a:rect l="l" t="t" r="r" b="b"/>
            <a:pathLst>
              <a:path w="3276600" h="902335">
                <a:moveTo>
                  <a:pt x="0" y="902208"/>
                </a:moveTo>
                <a:lnTo>
                  <a:pt x="3276600" y="902208"/>
                </a:lnTo>
                <a:lnTo>
                  <a:pt x="3276600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0800" y="2133600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03270" y="561267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8670" y="561267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6920" y="5612676"/>
            <a:ext cx="1308100" cy="12700"/>
          </a:xfrm>
          <a:custGeom>
            <a:avLst/>
            <a:gdLst/>
            <a:ahLst/>
            <a:cxnLst/>
            <a:rect l="l" t="t" r="r" b="b"/>
            <a:pathLst>
              <a:path w="1308100" h="12700">
                <a:moveTo>
                  <a:pt x="0" y="12700"/>
                </a:moveTo>
                <a:lnTo>
                  <a:pt x="1308100" y="12700"/>
                </a:lnTo>
                <a:lnTo>
                  <a:pt x="13081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6920" y="5989866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81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09620" y="5625376"/>
            <a:ext cx="1282700" cy="34544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254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62600" y="561267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3290" y="5612676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6250" y="5612676"/>
            <a:ext cx="1723389" cy="12700"/>
          </a:xfrm>
          <a:custGeom>
            <a:avLst/>
            <a:gdLst/>
            <a:ahLst/>
            <a:cxnLst/>
            <a:rect l="l" t="t" r="r" b="b"/>
            <a:pathLst>
              <a:path w="1723390" h="12700">
                <a:moveTo>
                  <a:pt x="0" y="12700"/>
                </a:moveTo>
                <a:lnTo>
                  <a:pt x="1723390" y="12700"/>
                </a:lnTo>
                <a:lnTo>
                  <a:pt x="17233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6250" y="5984786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339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68950" y="5625376"/>
            <a:ext cx="1697989" cy="34036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PythonPython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1250" y="5336285"/>
            <a:ext cx="3038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6500" algn="l"/>
              </a:tabLst>
            </a:pPr>
            <a:r>
              <a:rPr sz="2400" b="1" spc="-30" baseline="1736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trA</a:t>
            </a:r>
            <a:r>
              <a:rPr sz="2400" b="1" baseline="1736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trA*2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62627" y="5617261"/>
            <a:ext cx="56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* 2</a:t>
            </a:r>
            <a:r>
              <a:rPr sz="2000" b="1" spc="2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baseline="4166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3000" baseline="4166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15570"/>
            <a:ext cx="332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Programming </a:t>
            </a:r>
            <a:r>
              <a:rPr spc="-5" dirty="0"/>
              <a:t>examples</a:t>
            </a:r>
            <a:r>
              <a:rPr spc="-60" dirty="0"/>
              <a:t> </a:t>
            </a:r>
            <a:r>
              <a:rPr spc="-10" dirty="0"/>
              <a:t>(Iterating):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625855"/>
            <a:ext cx="66427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print the string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using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3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loop.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69418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891" y="7025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947445"/>
            <a:ext cx="24561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(i, end ='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897788"/>
            <a:ext cx="3111500" cy="98551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 string: </a:t>
            </a:r>
            <a:r>
              <a:rPr sz="1600" spc="-10" dirty="0">
                <a:latin typeface="Calibri"/>
                <a:cs typeface="Calibri"/>
              </a:rPr>
              <a:t>Computer </a:t>
            </a:r>
            <a:r>
              <a:rPr sz="1600" spc="-5" dirty="0">
                <a:latin typeface="Calibri"/>
                <a:cs typeface="Calibri"/>
              </a:rPr>
              <a:t>Applications 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162" y="23065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2" y="23065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747" y="2313432"/>
            <a:ext cx="191261" cy="25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2814345"/>
            <a:ext cx="245618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str1 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str1: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(str1)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2238882"/>
            <a:ext cx="6330950" cy="65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10" dirty="0">
                <a:latin typeface="Calibri"/>
                <a:cs typeface="Calibri"/>
              </a:rPr>
              <a:t>your </a:t>
            </a:r>
            <a:r>
              <a:rPr sz="1600" b="1" spc="-5" dirty="0">
                <a:latin typeface="Calibri"/>
                <a:cs typeface="Calibri"/>
              </a:rPr>
              <a:t>name and </a:t>
            </a:r>
            <a:r>
              <a:rPr sz="1600" b="1" spc="-10" dirty="0">
                <a:latin typeface="Calibri"/>
                <a:cs typeface="Calibri"/>
              </a:rPr>
              <a:t>print </a:t>
            </a:r>
            <a:r>
              <a:rPr sz="1600" b="1" spc="-5" dirty="0">
                <a:latin typeface="Calibri"/>
                <a:cs typeface="Calibri"/>
              </a:rPr>
              <a:t>it N times </a:t>
            </a:r>
            <a:r>
              <a:rPr sz="1600" b="1" spc="-10" dirty="0">
                <a:latin typeface="Calibri"/>
                <a:cs typeface="Calibri"/>
              </a:rPr>
              <a:t>(Where </a:t>
            </a:r>
            <a:r>
              <a:rPr sz="1600" b="1" spc="-5" dirty="0">
                <a:latin typeface="Calibri"/>
                <a:cs typeface="Calibri"/>
              </a:rPr>
              <a:t>N </a:t>
            </a:r>
            <a:r>
              <a:rPr sz="1600" b="1" dirty="0">
                <a:latin typeface="Calibri"/>
                <a:cs typeface="Calibri"/>
              </a:rPr>
              <a:t>is </a:t>
            </a:r>
            <a:r>
              <a:rPr sz="1600" b="1" spc="-5" dirty="0">
                <a:latin typeface="Calibri"/>
                <a:cs typeface="Calibri"/>
              </a:rPr>
              <a:t>no. of 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n </a:t>
            </a:r>
            <a:r>
              <a:rPr sz="1600" b="1" spc="-10" dirty="0">
                <a:latin typeface="Calibri"/>
                <a:cs typeface="Calibri"/>
              </a:rPr>
              <a:t>your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name)</a:t>
            </a:r>
            <a:endParaRPr sz="1600">
              <a:latin typeface="Calibri"/>
              <a:cs typeface="Calibri"/>
            </a:endParaRPr>
          </a:p>
          <a:p>
            <a:pPr marL="4280535">
              <a:lnSpc>
                <a:spcPts val="1125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375" y="2983737"/>
            <a:ext cx="15709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string: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Alex</a:t>
            </a:r>
            <a:endParaRPr sz="1600">
              <a:latin typeface="Calibri"/>
              <a:cs typeface="Calibri"/>
            </a:endParaRPr>
          </a:p>
          <a:p>
            <a:pPr marL="12700" marR="1199515" algn="just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  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540" y="4372736"/>
            <a:ext cx="5975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count total number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5" dirty="0">
                <a:latin typeface="Calibri"/>
                <a:cs typeface="Calibri"/>
              </a:rPr>
              <a:t>characters </a:t>
            </a:r>
            <a:r>
              <a:rPr sz="1600" b="1" spc="-5" dirty="0">
                <a:latin typeface="Calibri"/>
                <a:cs typeface="Calibri"/>
              </a:rPr>
              <a:t>in an input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162" y="44401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4440173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747" y="4447032"/>
            <a:ext cx="189738" cy="261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4694580"/>
            <a:ext cx="3634104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3005">
              <a:lnSpc>
                <a:spcPct val="141900"/>
              </a:lnSpc>
              <a:spcBef>
                <a:spcPts val="100"/>
              </a:spcBef>
            </a:pPr>
            <a:r>
              <a:rPr sz="1600" spc="-5" smtClean="0">
                <a:latin typeface="Calibri"/>
                <a:cs typeface="Calibri"/>
              </a:rPr>
              <a:t>str1 = </a:t>
            </a:r>
            <a:r>
              <a:rPr sz="1600" spc="-5" smtClean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smtClean="0">
                <a:latin typeface="Calibri"/>
                <a:cs typeface="Calibri"/>
              </a:rPr>
              <a:t>(</a:t>
            </a:r>
            <a:r>
              <a:rPr sz="1600" spc="-5" smtClean="0">
                <a:solidFill>
                  <a:srgbClr val="006FC0"/>
                </a:solidFill>
                <a:latin typeface="Calibri"/>
                <a:cs typeface="Calibri"/>
              </a:rPr>
              <a:t>"Enter a string:</a:t>
            </a:r>
            <a:r>
              <a:rPr sz="1600" spc="-75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-5" smtClean="0">
                <a:latin typeface="Calibri"/>
                <a:cs typeface="Calibri"/>
              </a:rPr>
              <a:t>)  </a:t>
            </a:r>
            <a:r>
              <a:rPr sz="1600" spc="-10" smtClean="0">
                <a:latin typeface="Calibri"/>
                <a:cs typeface="Calibri"/>
              </a:rPr>
              <a:t>count </a:t>
            </a:r>
            <a:r>
              <a:rPr sz="1600" spc="-5" smtClean="0">
                <a:latin typeface="Calibri"/>
                <a:cs typeface="Calibri"/>
              </a:rPr>
              <a:t>=</a:t>
            </a:r>
            <a:r>
              <a:rPr sz="1600" spc="5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0</a:t>
            </a:r>
            <a:endParaRPr sz="1600" smtClean="0">
              <a:latin typeface="Calibri"/>
              <a:cs typeface="Calibri"/>
            </a:endParaRPr>
          </a:p>
          <a:p>
            <a:pPr marR="2440305" algn="r">
              <a:lnSpc>
                <a:spcPct val="100000"/>
              </a:lnSpc>
              <a:spcBef>
                <a:spcPts val="790"/>
              </a:spcBef>
            </a:pPr>
            <a:r>
              <a:rPr sz="1600" spc="-15" smtClean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smtClean="0">
                <a:latin typeface="Calibri"/>
                <a:cs typeface="Calibri"/>
              </a:rPr>
              <a:t>ctr </a:t>
            </a:r>
            <a:r>
              <a:rPr sz="1600" smtClean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0" smtClean="0">
                <a:latin typeface="Calibri"/>
                <a:cs typeface="Calibri"/>
              </a:rPr>
              <a:t>str1</a:t>
            </a:r>
            <a:r>
              <a:rPr sz="1600" spc="-4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:</a:t>
            </a:r>
            <a:endParaRPr sz="1600" smtClean="0">
              <a:latin typeface="Calibri"/>
              <a:cs typeface="Calibri"/>
            </a:endParaRPr>
          </a:p>
          <a:p>
            <a:pPr marR="2381250" algn="r">
              <a:lnSpc>
                <a:spcPct val="100000"/>
              </a:lnSpc>
              <a:spcBef>
                <a:spcPts val="805"/>
              </a:spcBef>
            </a:pPr>
            <a:r>
              <a:rPr sz="1600" spc="-20" smtClean="0">
                <a:latin typeface="Calibri"/>
                <a:cs typeface="Calibri"/>
              </a:rPr>
              <a:t>c</a:t>
            </a:r>
            <a:r>
              <a:rPr sz="1600" spc="-10" smtClean="0">
                <a:latin typeface="Calibri"/>
                <a:cs typeface="Calibri"/>
              </a:rPr>
              <a:t>ou</a:t>
            </a:r>
            <a:r>
              <a:rPr sz="1600" spc="-20" smtClean="0">
                <a:latin typeface="Calibri"/>
                <a:cs typeface="Calibri"/>
              </a:rPr>
              <a:t>n</a:t>
            </a:r>
            <a:r>
              <a:rPr sz="1600" smtClean="0">
                <a:latin typeface="Calibri"/>
                <a:cs typeface="Calibri"/>
              </a:rPr>
              <a:t>t</a:t>
            </a:r>
            <a:r>
              <a:rPr sz="1600" spc="-10" smtClean="0">
                <a:latin typeface="Calibri"/>
                <a:cs typeface="Calibri"/>
              </a:rPr>
              <a:t>+=1</a:t>
            </a:r>
            <a:endParaRPr sz="160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5" smtClean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30" smtClean="0">
                <a:latin typeface="Calibri"/>
                <a:cs typeface="Calibri"/>
              </a:rPr>
              <a:t>(</a:t>
            </a:r>
            <a:r>
              <a:rPr sz="1600" spc="-30" smtClean="0">
                <a:solidFill>
                  <a:srgbClr val="006FC0"/>
                </a:solidFill>
                <a:latin typeface="Calibri"/>
                <a:cs typeface="Calibri"/>
              </a:rPr>
              <a:t>"Total </a:t>
            </a:r>
            <a:r>
              <a:rPr sz="1600" spc="-10" smtClean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1600" spc="-5" smtClean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600" spc="-10" smtClean="0">
                <a:solidFill>
                  <a:srgbClr val="006FC0"/>
                </a:solidFill>
                <a:latin typeface="Calibri"/>
                <a:cs typeface="Calibri"/>
              </a:rPr>
              <a:t>characters: </a:t>
            </a:r>
            <a:r>
              <a:rPr sz="160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mtClean="0">
                <a:latin typeface="Calibri"/>
                <a:cs typeface="Calibri"/>
              </a:rPr>
              <a:t>,</a:t>
            </a:r>
            <a:r>
              <a:rPr sz="1600" spc="40" smtClean="0">
                <a:latin typeface="Calibri"/>
                <a:cs typeface="Calibri"/>
              </a:rPr>
              <a:t> </a:t>
            </a:r>
            <a:r>
              <a:rPr sz="1600" spc="-10" smtClean="0">
                <a:latin typeface="Calibri"/>
                <a:cs typeface="Calibri"/>
              </a:rPr>
              <a:t>count)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2375" y="4643998"/>
            <a:ext cx="3902075" cy="9867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string: HELPS </a:t>
            </a:r>
            <a:r>
              <a:rPr sz="1600" spc="-10" dirty="0">
                <a:latin typeface="Calibri"/>
                <a:cs typeface="Calibri"/>
              </a:rPr>
              <a:t>HEAL </a:t>
            </a:r>
            <a:r>
              <a:rPr sz="1600" spc="-5" dirty="0">
                <a:latin typeface="Calibri"/>
                <a:cs typeface="Calibri"/>
              </a:rPr>
              <a:t>WITHOUT HURTING  </a:t>
            </a:r>
            <a:r>
              <a:rPr sz="1600" spc="-35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number of </a:t>
            </a:r>
            <a:r>
              <a:rPr sz="1600" spc="-10" dirty="0">
                <a:latin typeface="Calibri"/>
                <a:cs typeface="Calibri"/>
              </a:rPr>
              <a:t>characters: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26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28" y="152400"/>
            <a:ext cx="8813800" cy="5334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Using </a:t>
            </a:r>
            <a:r>
              <a:rPr sz="2800" spc="-10" dirty="0">
                <a:solidFill>
                  <a:srgbClr val="FFFFFF"/>
                </a:solidFill>
              </a:rPr>
              <a:t>Membership </a:t>
            </a:r>
            <a:r>
              <a:rPr sz="2800" spc="-20" dirty="0">
                <a:solidFill>
                  <a:srgbClr val="FFFFFF"/>
                </a:solidFill>
              </a:rPr>
              <a:t>Operators </a:t>
            </a:r>
            <a:r>
              <a:rPr sz="2800" spc="-5" dirty="0">
                <a:solidFill>
                  <a:srgbClr val="FFFFFF"/>
                </a:solidFill>
              </a:rPr>
              <a:t>with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String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350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membership </a:t>
            </a:r>
            <a:r>
              <a:rPr sz="1600" spc="-15" dirty="0">
                <a:latin typeface="Calibri"/>
                <a:cs typeface="Calibri"/>
              </a:rPr>
              <a:t>operators are </a:t>
            </a:r>
            <a:r>
              <a:rPr sz="1600" spc="-10" dirty="0">
                <a:latin typeface="Calibri"/>
                <a:cs typeface="Calibri"/>
              </a:rPr>
              <a:t>used to test whether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5" dirty="0">
                <a:latin typeface="Calibri"/>
                <a:cs typeface="Calibri"/>
              </a:rPr>
              <a:t>found </a:t>
            </a:r>
            <a:r>
              <a:rPr sz="1600" spc="-5" dirty="0">
                <a:latin typeface="Calibri"/>
                <a:cs typeface="Calibri"/>
              </a:rPr>
              <a:t>in a </a:t>
            </a:r>
            <a:r>
              <a:rPr sz="1600" spc="-10" dirty="0">
                <a:latin typeface="Calibri"/>
                <a:cs typeface="Calibri"/>
              </a:rPr>
              <a:t>sequence </a:t>
            </a:r>
            <a:r>
              <a:rPr sz="1600" spc="-5" dirty="0">
                <a:latin typeface="Calibri"/>
                <a:cs typeface="Calibri"/>
              </a:rPr>
              <a:t>(string, list, tuple,  </a:t>
            </a:r>
            <a:r>
              <a:rPr sz="1600" spc="-10" dirty="0">
                <a:latin typeface="Calibri"/>
                <a:cs typeface="Calibri"/>
              </a:rPr>
              <a:t>set </a:t>
            </a:r>
            <a:r>
              <a:rPr sz="1600" spc="-5" dirty="0">
                <a:latin typeface="Calibri"/>
                <a:cs typeface="Calibri"/>
              </a:rPr>
              <a:t>and dictionary). </a:t>
            </a:r>
            <a:r>
              <a:rPr sz="1600" spc="-10" dirty="0">
                <a:latin typeface="Calibri"/>
                <a:cs typeface="Calibri"/>
              </a:rPr>
              <a:t>There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types of </a:t>
            </a:r>
            <a:r>
              <a:rPr sz="1600" spc="-10" dirty="0">
                <a:latin typeface="Calibri"/>
                <a:cs typeface="Calibri"/>
              </a:rPr>
              <a:t>membership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operators.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898650"/>
          <a:ext cx="78486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172200"/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73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one string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present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another string. If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  exists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produces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str1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= "Python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CBSE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Schools"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1005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'C'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9354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97989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str7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not 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11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find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sequence,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4627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'C'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7548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'CBSE'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94310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'Help'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str1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2102</Words>
  <Application>Microsoft Office PowerPoint</Application>
  <PresentationFormat>On-screen Show (4:3)</PresentationFormat>
  <Paragraphs>373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Accessing String Elements</vt:lpstr>
      <vt:lpstr>Slicing String</vt:lpstr>
      <vt:lpstr>EXCERCISE</vt:lpstr>
      <vt:lpstr>EXCERCISE</vt:lpstr>
      <vt:lpstr>Strings are Immutable</vt:lpstr>
      <vt:lpstr>Concatenating &amp; Replicating String</vt:lpstr>
      <vt:lpstr>Programming examples (Iterating):</vt:lpstr>
      <vt:lpstr>Using Membership Operators with String</vt:lpstr>
      <vt:lpstr>Comparing String</vt:lpstr>
      <vt:lpstr>Programming example</vt:lpstr>
      <vt:lpstr>String Functions</vt:lpstr>
      <vt:lpstr>Slide 13</vt:lpstr>
      <vt:lpstr>String Functions - Continued</vt:lpstr>
      <vt:lpstr>String Functions - Continued</vt:lpstr>
      <vt:lpstr>String Functions - Continued</vt:lpstr>
      <vt:lpstr>Programming example</vt:lpstr>
      <vt:lpstr>Programming example</vt:lpstr>
      <vt:lpstr>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pearl</dc:creator>
  <cp:lastModifiedBy>rakesh</cp:lastModifiedBy>
  <cp:revision>34</cp:revision>
  <dcterms:created xsi:type="dcterms:W3CDTF">2019-07-12T03:30:54Z</dcterms:created>
  <dcterms:modified xsi:type="dcterms:W3CDTF">2019-08-20T05:04:50Z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2019-07-12T00:00:00Z</vt:filetime>
  </property>
</Properties>
</file>